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78" r:id="rId4"/>
    <p:sldId id="260" r:id="rId5"/>
    <p:sldId id="276" r:id="rId6"/>
    <p:sldId id="258" r:id="rId7"/>
    <p:sldId id="261" r:id="rId8"/>
    <p:sldId id="262" r:id="rId9"/>
    <p:sldId id="263" r:id="rId10"/>
    <p:sldId id="264" r:id="rId11"/>
    <p:sldId id="265" r:id="rId12"/>
    <p:sldId id="266" r:id="rId13"/>
    <p:sldId id="267" r:id="rId14"/>
    <p:sldId id="268" r:id="rId15"/>
    <p:sldId id="269" r:id="rId16"/>
    <p:sldId id="270" r:id="rId17"/>
    <p:sldId id="271"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7C25"/>
    <a:srgbClr val="DE68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varScale="1">
        <p:scale>
          <a:sx n="63" d="100"/>
          <a:sy n="63" d="100"/>
        </p:scale>
        <p:origin x="138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2C7917FA-A2F0-4D28-94D0-F20C1EA9D94A}" type="datetimeFigureOut">
              <a:rPr lang="en-US" smtClean="0"/>
              <a:pPr/>
              <a:t>12/10/2021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591AD7-2F98-4F42-9BB9-E7E19F5951DD}"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B0591AD7-2F98-4F42-9BB9-E7E19F5951DD}"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2C7917FA-A2F0-4D28-94D0-F20C1EA9D94A}" type="datetimeFigureOut">
              <a:rPr lang="en-US" smtClean="0"/>
              <a:pPr/>
              <a:t>12/10/2021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B0591AD7-2F98-4F42-9BB9-E7E19F5951DD}"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2C7917FA-A2F0-4D28-94D0-F20C1EA9D94A}" type="datetimeFigureOut">
              <a:rPr lang="en-US" smtClean="0"/>
              <a:pPr/>
              <a:t>12/10/2021</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0591AD7-2F98-4F42-9BB9-E7E19F5951DD}"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2C7917FA-A2F0-4D28-94D0-F20C1EA9D94A}" type="datetimeFigureOut">
              <a:rPr lang="en-US" smtClean="0"/>
              <a:pPr/>
              <a:t>12/10/2021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2C7917FA-A2F0-4D28-94D0-F20C1EA9D94A}" type="datetimeFigureOut">
              <a:rPr lang="en-US" smtClean="0"/>
              <a:pPr/>
              <a:t>12/10/2021</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0591AD7-2F98-4F42-9BB9-E7E19F5951DD}"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C7917FA-A2F0-4D28-94D0-F20C1EA9D94A}" type="datetimeFigureOut">
              <a:rPr lang="en-US" smtClean="0"/>
              <a:pPr/>
              <a:t>12/10/2021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B0591AD7-2F98-4F42-9BB9-E7E19F5951D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C7917FA-A2F0-4D28-94D0-F20C1EA9D94A}" type="datetimeFigureOut">
              <a:rPr lang="en-US" smtClean="0"/>
              <a:pPr/>
              <a:t>12/10/2021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0591AD7-2F98-4F42-9BB9-E7E19F5951D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0591AD7-2F98-4F42-9BB9-E7E19F5951DD}"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2C7917FA-A2F0-4D28-94D0-F20C1EA9D94A}" type="datetimeFigureOut">
              <a:rPr lang="en-US" smtClean="0"/>
              <a:pPr/>
              <a:t>12/10/2021</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B0591AD7-2F98-4F42-9BB9-E7E19F5951DD}"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2C7917FA-A2F0-4D28-94D0-F20C1EA9D94A}" type="datetimeFigureOut">
              <a:rPr lang="en-US" smtClean="0"/>
              <a:pPr/>
              <a:t>12/10/2021</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C7917FA-A2F0-4D28-94D0-F20C1EA9D94A}" type="datetimeFigureOut">
              <a:rPr lang="en-US" smtClean="0"/>
              <a:pPr/>
              <a:t>12/10/2021</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0591AD7-2F98-4F42-9BB9-E7E19F5951DD}"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0" y="533400"/>
            <a:ext cx="2438400" cy="762000"/>
          </a:xfrm>
        </p:spPr>
        <p:txBody>
          <a:bodyPr>
            <a:normAutofit/>
          </a:bodyPr>
          <a:lstStyle/>
          <a:p>
            <a:pPr algn="ctr"/>
            <a:r>
              <a:rPr lang="en-US" sz="4000" cap="none" spc="0" dirty="0">
                <a:solidFill>
                  <a:srgbClr val="DE6810"/>
                </a:solidFill>
                <a:latin typeface="Arial Rounded MT Bold" pitchFamily="34" charset="0"/>
              </a:rPr>
              <a:t>Lab.6</a:t>
            </a:r>
          </a:p>
        </p:txBody>
      </p:sp>
      <p:sp>
        <p:nvSpPr>
          <p:cNvPr id="2" name="Title 1"/>
          <p:cNvSpPr>
            <a:spLocks noGrp="1"/>
          </p:cNvSpPr>
          <p:nvPr>
            <p:ph type="ctrTitle"/>
          </p:nvPr>
        </p:nvSpPr>
        <p:spPr>
          <a:xfrm>
            <a:off x="152400" y="2667000"/>
            <a:ext cx="8839200" cy="685800"/>
          </a:xfrm>
        </p:spPr>
        <p:txBody>
          <a:bodyPr>
            <a:normAutofit/>
          </a:bodyPr>
          <a:lstStyle/>
          <a:p>
            <a:pPr algn="ctr"/>
            <a:r>
              <a:rPr lang="en-US" sz="3200" b="1" dirty="0">
                <a:solidFill>
                  <a:srgbClr val="DE6810"/>
                </a:solidFill>
                <a:latin typeface="Arial Rounded MT Bold" pitchFamily="34" charset="0"/>
              </a:rPr>
              <a:t>SAPONIN GLYCOSIDES</a:t>
            </a:r>
          </a:p>
        </p:txBody>
      </p:sp>
      <p:sp>
        <p:nvSpPr>
          <p:cNvPr id="4" name="Rectangle 3"/>
          <p:cNvSpPr/>
          <p:nvPr/>
        </p:nvSpPr>
        <p:spPr>
          <a:xfrm>
            <a:off x="228600" y="533400"/>
            <a:ext cx="4572000" cy="830997"/>
          </a:xfrm>
          <a:prstGeom prst="rect">
            <a:avLst/>
          </a:prstGeom>
        </p:spPr>
        <p:txBody>
          <a:bodyPr>
            <a:spAutoFit/>
          </a:bodyPr>
          <a:lstStyle/>
          <a:p>
            <a:pPr algn="ctr"/>
            <a:r>
              <a:rPr lang="en-US" sz="2400" b="1" dirty="0">
                <a:solidFill>
                  <a:srgbClr val="DE6810"/>
                </a:solidFill>
                <a:latin typeface="Arial Rounded MT Bold" pitchFamily="34" charset="0"/>
              </a:rPr>
              <a:t>Pharmacognosy</a:t>
            </a:r>
          </a:p>
          <a:p>
            <a:pPr algn="ctr"/>
            <a:r>
              <a:rPr lang="en-US" sz="2400" b="1" dirty="0">
                <a:solidFill>
                  <a:srgbClr val="DE6810"/>
                </a:solidFill>
                <a:latin typeface="Arial Rounded MT Bold" pitchFamily="34" charset="0"/>
              </a:rPr>
              <a:t> 3rd Class, 1st Semester</a:t>
            </a:r>
          </a:p>
        </p:txBody>
      </p:sp>
      <p:pic>
        <p:nvPicPr>
          <p:cNvPr id="5" name="Picture 11" descr="A2"/>
          <p:cNvPicPr>
            <a:picLocks noChangeAspect="1" noChangeArrowheads="1"/>
          </p:cNvPicPr>
          <p:nvPr/>
        </p:nvPicPr>
        <p:blipFill>
          <a:blip r:embed="rId2" cstate="print"/>
          <a:srcRect/>
          <a:stretch>
            <a:fillRect/>
          </a:stretch>
        </p:blipFill>
        <p:spPr bwMode="auto">
          <a:xfrm>
            <a:off x="1905000" y="3505200"/>
            <a:ext cx="5410200" cy="2743201"/>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latin typeface="Arial Rounded MT Bold" pitchFamily="34" charset="0"/>
              </a:rPr>
              <a:t>Cont…</a:t>
            </a:r>
          </a:p>
        </p:txBody>
      </p:sp>
      <p:sp>
        <p:nvSpPr>
          <p:cNvPr id="3" name="Content Placeholder 2"/>
          <p:cNvSpPr>
            <a:spLocks noGrp="1"/>
          </p:cNvSpPr>
          <p:nvPr>
            <p:ph sz="quarter" idx="1"/>
          </p:nvPr>
        </p:nvSpPr>
        <p:spPr/>
        <p:txBody>
          <a:bodyPr>
            <a:normAutofit lnSpcReduction="10000"/>
          </a:bodyPr>
          <a:lstStyle/>
          <a:p>
            <a:pPr marL="514350" lvl="0" indent="-514350" algn="just">
              <a:buFont typeface="+mj-lt"/>
              <a:buAutoNum type="alphaUcPeriod"/>
            </a:pPr>
            <a:r>
              <a:rPr lang="en-US" sz="2400" dirty="0">
                <a:latin typeface="Arial Rounded MT Bold" pitchFamily="34" charset="0"/>
              </a:rPr>
              <a:t>Dilute 5ml of the filtrate with water and shake vigorously.</a:t>
            </a:r>
          </a:p>
          <a:p>
            <a:pPr marL="514350" lvl="0" indent="-514350" algn="just">
              <a:buFont typeface="+mj-lt"/>
              <a:buAutoNum type="alphaUcPeriod"/>
            </a:pPr>
            <a:endParaRPr lang="en-US" sz="2400" dirty="0">
              <a:latin typeface="Arial Rounded MT Bold" pitchFamily="34" charset="0"/>
            </a:endParaRPr>
          </a:p>
          <a:p>
            <a:pPr marL="514350" lvl="0" indent="-514350" algn="just">
              <a:buFont typeface="+mj-lt"/>
              <a:buAutoNum type="alphaUcPeriod"/>
            </a:pPr>
            <a:r>
              <a:rPr lang="en-US" sz="2400" dirty="0">
                <a:solidFill>
                  <a:srgbClr val="FF0000"/>
                </a:solidFill>
                <a:latin typeface="Arial Rounded MT Bold" pitchFamily="34" charset="0"/>
              </a:rPr>
              <a:t>a) </a:t>
            </a:r>
            <a:r>
              <a:rPr lang="en-US" sz="2400" dirty="0">
                <a:latin typeface="Arial Rounded MT Bold" pitchFamily="34" charset="0"/>
              </a:rPr>
              <a:t>Add to the remained of the filtrate 5ml of dilute H</a:t>
            </a:r>
            <a:r>
              <a:rPr lang="en-US" sz="2400" baseline="-25000" dirty="0">
                <a:latin typeface="Arial Rounded MT Bold" pitchFamily="34" charset="0"/>
              </a:rPr>
              <a:t>2</a:t>
            </a:r>
            <a:r>
              <a:rPr lang="en-US" sz="2400" dirty="0">
                <a:latin typeface="Arial Rounded MT Bold" pitchFamily="34" charset="0"/>
              </a:rPr>
              <a:t>SO</a:t>
            </a:r>
            <a:r>
              <a:rPr lang="en-US" sz="2400" baseline="-25000" dirty="0">
                <a:latin typeface="Arial Rounded MT Bold" pitchFamily="34" charset="0"/>
              </a:rPr>
              <a:t>4</a:t>
            </a:r>
            <a:r>
              <a:rPr lang="en-US" sz="2400" dirty="0">
                <a:latin typeface="Arial Rounded MT Bold" pitchFamily="34" charset="0"/>
              </a:rPr>
              <a:t> </a:t>
            </a:r>
          </a:p>
          <a:p>
            <a:pPr marL="514350" lvl="0" indent="-514350" algn="just">
              <a:buNone/>
            </a:pPr>
            <a:r>
              <a:rPr lang="en-US" sz="2400" dirty="0">
                <a:latin typeface="Arial Rounded MT Bold" pitchFamily="34" charset="0"/>
              </a:rPr>
              <a:t>       </a:t>
            </a:r>
            <a:r>
              <a:rPr lang="en-US" sz="2400" dirty="0">
                <a:solidFill>
                  <a:srgbClr val="FF0000"/>
                </a:solidFill>
                <a:latin typeface="Arial Rounded MT Bold" pitchFamily="34" charset="0"/>
              </a:rPr>
              <a:t>b)</a:t>
            </a:r>
            <a:r>
              <a:rPr lang="en-US" sz="2400" dirty="0">
                <a:latin typeface="Arial Rounded MT Bold" pitchFamily="34" charset="0"/>
              </a:rPr>
              <a:t>Boil gently for 3-5 minutes or until precipitate is formed.</a:t>
            </a:r>
          </a:p>
          <a:p>
            <a:pPr marL="514350" lvl="0" indent="-514350" algn="just">
              <a:buNone/>
            </a:pPr>
            <a:r>
              <a:rPr lang="en-US" sz="2400" dirty="0">
                <a:latin typeface="Arial Rounded MT Bold" pitchFamily="34" charset="0"/>
              </a:rPr>
              <a:t>       </a:t>
            </a:r>
            <a:r>
              <a:rPr lang="en-US" sz="2400" dirty="0">
                <a:solidFill>
                  <a:srgbClr val="FF0000"/>
                </a:solidFill>
                <a:latin typeface="Arial Rounded MT Bold" pitchFamily="34" charset="0"/>
              </a:rPr>
              <a:t>c)</a:t>
            </a:r>
            <a:r>
              <a:rPr lang="en-US" sz="2400" dirty="0">
                <a:latin typeface="Arial Rounded MT Bold" pitchFamily="34" charset="0"/>
              </a:rPr>
              <a:t>The aglycones are obtained by acid hydrolysis and are insoluble in water but are soluble in 90% alcohol. </a:t>
            </a:r>
          </a:p>
          <a:p>
            <a:pPr marL="514350" lvl="0" indent="-514350" algn="just">
              <a:buNone/>
            </a:pPr>
            <a:r>
              <a:rPr lang="en-US" sz="2400" dirty="0">
                <a:latin typeface="Arial Rounded MT Bold" pitchFamily="34" charset="0"/>
              </a:rPr>
              <a:t>       </a:t>
            </a:r>
            <a:r>
              <a:rPr lang="en-US" sz="2400" dirty="0">
                <a:solidFill>
                  <a:srgbClr val="FF0000"/>
                </a:solidFill>
                <a:latin typeface="Arial Rounded MT Bold" pitchFamily="34" charset="0"/>
              </a:rPr>
              <a:t>d)</a:t>
            </a:r>
            <a:r>
              <a:rPr lang="en-US" sz="2400" dirty="0">
                <a:latin typeface="Arial Rounded MT Bold" pitchFamily="34" charset="0"/>
              </a:rPr>
              <a:t>Make the filtrate alkaline by adding NaOH, and then carry  the first chemical test which is :-</a:t>
            </a:r>
          </a:p>
          <a:p>
            <a:pPr marL="514350" lvl="0" indent="-514350" algn="just">
              <a:buNone/>
            </a:pPr>
            <a:r>
              <a:rPr lang="en-US" sz="2400" dirty="0">
                <a:latin typeface="Arial Rounded MT Bold" pitchFamily="34" charset="0"/>
              </a:rPr>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83752" cy="758952"/>
          </a:xfrm>
        </p:spPr>
        <p:txBody>
          <a:bodyPr>
            <a:normAutofit fontScale="90000"/>
          </a:bodyPr>
          <a:lstStyle/>
          <a:p>
            <a:pPr algn="l"/>
            <a:br>
              <a:rPr lang="en-US" sz="3600" dirty="0">
                <a:latin typeface="Arial Rounded MT Bold" pitchFamily="34" charset="0"/>
              </a:rPr>
            </a:br>
            <a:endParaRPr lang="en-US" sz="3600" dirty="0">
              <a:latin typeface="Arial Rounded MT Bold" pitchFamily="34" charset="0"/>
            </a:endParaRPr>
          </a:p>
        </p:txBody>
      </p:sp>
      <p:sp>
        <p:nvSpPr>
          <p:cNvPr id="3" name="Content Placeholder 2"/>
          <p:cNvSpPr>
            <a:spLocks noGrp="1"/>
          </p:cNvSpPr>
          <p:nvPr>
            <p:ph sz="quarter" idx="1"/>
          </p:nvPr>
        </p:nvSpPr>
        <p:spPr>
          <a:xfrm>
            <a:off x="152400" y="1527048"/>
            <a:ext cx="8839200" cy="4873752"/>
          </a:xfrm>
        </p:spPr>
        <p:txBody>
          <a:bodyPr>
            <a:normAutofit/>
          </a:bodyPr>
          <a:lstStyle/>
          <a:p>
            <a:pPr>
              <a:buNone/>
            </a:pPr>
            <a:r>
              <a:rPr lang="en-PH" b="1" dirty="0"/>
              <a:t> </a:t>
            </a:r>
            <a:r>
              <a:rPr lang="en-PH" sz="2400" b="1" dirty="0">
                <a:solidFill>
                  <a:srgbClr val="FF0000"/>
                </a:solidFill>
                <a:latin typeface="Arial Rounded MT Bold" pitchFamily="34" charset="0"/>
              </a:rPr>
              <a:t>Principle:  </a:t>
            </a:r>
            <a:r>
              <a:rPr lang="en-PH" sz="2400" dirty="0">
                <a:latin typeface="Arial Rounded MT Bold" pitchFamily="34" charset="0"/>
              </a:rPr>
              <a:t>Redox reaction, reducing property of sugars.</a:t>
            </a:r>
            <a:endParaRPr lang="en-US" sz="2400" dirty="0">
              <a:latin typeface="Arial Rounded MT Bold" pitchFamily="34" charset="0"/>
            </a:endParaRPr>
          </a:p>
          <a:p>
            <a:pPr algn="just">
              <a:buNone/>
            </a:pPr>
            <a:r>
              <a:rPr lang="en-PH" sz="2400" b="1" dirty="0">
                <a:solidFill>
                  <a:srgbClr val="FF0000"/>
                </a:solidFill>
                <a:latin typeface="Arial Rounded MT Bold" pitchFamily="34" charset="0"/>
              </a:rPr>
              <a:t>Result: </a:t>
            </a:r>
            <a:r>
              <a:rPr lang="en-PH" sz="2400" dirty="0">
                <a:solidFill>
                  <a:srgbClr val="FF0000"/>
                </a:solidFill>
                <a:latin typeface="Arial Rounded MT Bold" pitchFamily="34" charset="0"/>
              </a:rPr>
              <a:t> </a:t>
            </a:r>
            <a:r>
              <a:rPr lang="en-PH" sz="2400" dirty="0">
                <a:latin typeface="Arial Rounded MT Bold" pitchFamily="34" charset="0"/>
              </a:rPr>
              <a:t>Brick- red precipitation in the solution and this  indicates the reduction of Copper ions in an alkaline solution by the reducing monosaccharide or sugars as glucose.</a:t>
            </a:r>
            <a:endParaRPr lang="en-US" sz="2400" dirty="0">
              <a:latin typeface="Arial Rounded MT Bold" pitchFamily="34" charset="0"/>
            </a:endParaRPr>
          </a:p>
          <a:p>
            <a:pPr algn="just">
              <a:buNone/>
            </a:pPr>
            <a:r>
              <a:rPr lang="en-PH" sz="2200" dirty="0">
                <a:latin typeface="Arial Rounded MT Bold" pitchFamily="34" charset="0"/>
              </a:rPr>
              <a:t> </a:t>
            </a:r>
            <a:endParaRPr lang="en-US" sz="2200" dirty="0">
              <a:latin typeface="Arial Rounded MT Bold" pitchFamily="34" charset="0"/>
            </a:endParaRPr>
          </a:p>
          <a:p>
            <a:pPr marL="514350" indent="-514350">
              <a:buFont typeface="+mj-lt"/>
              <a:buAutoNum type="arabicParenR"/>
            </a:pPr>
            <a:endParaRPr lang="en-US" dirty="0"/>
          </a:p>
        </p:txBody>
      </p:sp>
      <p:pic>
        <p:nvPicPr>
          <p:cNvPr id="4" name="Picture 3" descr="D:\Documents\pharchem pics\Specimens\DSC05115.JPG"/>
          <p:cNvPicPr/>
          <p:nvPr/>
        </p:nvPicPr>
        <p:blipFill>
          <a:blip r:embed="rId2"/>
          <a:srcRect/>
          <a:stretch>
            <a:fillRect/>
          </a:stretch>
        </p:blipFill>
        <p:spPr bwMode="auto">
          <a:xfrm>
            <a:off x="2895600" y="3886200"/>
            <a:ext cx="3581400" cy="2480094"/>
          </a:xfrm>
          <a:prstGeom prst="rect">
            <a:avLst/>
          </a:prstGeom>
          <a:noFill/>
          <a:ln w="9525">
            <a:noFill/>
            <a:miter lim="800000"/>
            <a:headEnd/>
            <a:tailEnd/>
          </a:ln>
        </p:spPr>
      </p:pic>
      <p:sp>
        <p:nvSpPr>
          <p:cNvPr id="5" name="Rectangle 4"/>
          <p:cNvSpPr/>
          <p:nvPr/>
        </p:nvSpPr>
        <p:spPr>
          <a:xfrm>
            <a:off x="152400" y="152400"/>
            <a:ext cx="8839200" cy="954107"/>
          </a:xfrm>
          <a:prstGeom prst="rect">
            <a:avLst/>
          </a:prstGeom>
        </p:spPr>
        <p:txBody>
          <a:bodyPr wrap="square">
            <a:spAutoFit/>
          </a:bodyPr>
          <a:lstStyle/>
          <a:p>
            <a:r>
              <a:rPr lang="en-US" sz="2800" dirty="0">
                <a:solidFill>
                  <a:srgbClr val="EF7C25"/>
                </a:solidFill>
                <a:latin typeface="Arial Rounded MT Bold" pitchFamily="34" charset="0"/>
              </a:rPr>
              <a:t>CHEMICAL TESTS</a:t>
            </a:r>
            <a:br>
              <a:rPr lang="en-US" dirty="0">
                <a:latin typeface="Arial Rounded MT Bold" pitchFamily="34" charset="0"/>
              </a:rPr>
            </a:br>
            <a:r>
              <a:rPr lang="en-US" sz="2800" dirty="0">
                <a:solidFill>
                  <a:srgbClr val="FF0000"/>
                </a:solidFill>
                <a:latin typeface="Arial Rounded MT Bold" pitchFamily="34" charset="0"/>
              </a:rPr>
              <a:t>1) </a:t>
            </a:r>
            <a:r>
              <a:rPr lang="en-US" sz="2800" dirty="0">
                <a:latin typeface="Arial Rounded MT Bold" pitchFamily="34" charset="0"/>
              </a:rPr>
              <a:t>THE FEHLING TEST</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latin typeface="Arial Rounded MT Bold" pitchFamily="34" charset="0"/>
              </a:rPr>
              <a:t>Discussion </a:t>
            </a:r>
          </a:p>
        </p:txBody>
      </p:sp>
      <p:sp>
        <p:nvSpPr>
          <p:cNvPr id="3" name="Content Placeholder 2"/>
          <p:cNvSpPr>
            <a:spLocks noGrp="1"/>
          </p:cNvSpPr>
          <p:nvPr>
            <p:ph sz="quarter" idx="1"/>
          </p:nvPr>
        </p:nvSpPr>
        <p:spPr/>
        <p:txBody>
          <a:bodyPr/>
          <a:lstStyle/>
          <a:p>
            <a:pPr marL="514350" indent="-514350">
              <a:buFont typeface="Wingdings" pitchFamily="2" charset="2"/>
              <a:buChar char="v"/>
            </a:pPr>
            <a:r>
              <a:rPr lang="en-US" sz="2400" dirty="0">
                <a:latin typeface="Arial Rounded MT Bold" pitchFamily="34" charset="0"/>
              </a:rPr>
              <a:t>The addition of H</a:t>
            </a:r>
            <a:r>
              <a:rPr lang="en-US" sz="2400" baseline="-25000" dirty="0">
                <a:latin typeface="Arial Rounded MT Bold" pitchFamily="34" charset="0"/>
              </a:rPr>
              <a:t>2</a:t>
            </a:r>
            <a:r>
              <a:rPr lang="en-US" sz="2400" dirty="0">
                <a:latin typeface="Arial Rounded MT Bold" pitchFamily="34" charset="0"/>
              </a:rPr>
              <a:t>SO</a:t>
            </a:r>
            <a:r>
              <a:rPr lang="en-US" sz="2400" baseline="-25000" dirty="0">
                <a:latin typeface="Arial Rounded MT Bold" pitchFamily="34" charset="0"/>
              </a:rPr>
              <a:t>4</a:t>
            </a:r>
            <a:r>
              <a:rPr lang="en-US" sz="2400" dirty="0">
                <a:latin typeface="Arial Rounded MT Bold" pitchFamily="34" charset="0"/>
              </a:rPr>
              <a:t> and boiling lead to hydrolysis of the glycoside to aglycone and glycone, and the aglycone will be precipitated since it is insoluble in water.</a:t>
            </a:r>
          </a:p>
          <a:p>
            <a:pPr marL="514350" indent="-514350">
              <a:buFont typeface="Wingdings" pitchFamily="2" charset="2"/>
              <a:buChar char="v"/>
            </a:pPr>
            <a:r>
              <a:rPr lang="en-US" sz="2400" dirty="0">
                <a:latin typeface="Arial Rounded MT Bold" pitchFamily="34" charset="0"/>
              </a:rPr>
              <a:t>The alkalization with NaOH is necessary for the action of the Fehling reagent, which indicates the presence of the sugar part, and red precipitate appears.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br>
              <a:rPr lang="en-US" dirty="0"/>
            </a:br>
            <a:r>
              <a:rPr lang="en-US" sz="3600" b="1" dirty="0">
                <a:latin typeface="Arial Rounded MT Bold" pitchFamily="34" charset="0"/>
              </a:rPr>
              <a:t> </a:t>
            </a:r>
            <a:r>
              <a:rPr lang="en-US" sz="3600" b="1" dirty="0">
                <a:solidFill>
                  <a:srgbClr val="FF0000"/>
                </a:solidFill>
                <a:latin typeface="Arial Rounded MT Bold" pitchFamily="34" charset="0"/>
              </a:rPr>
              <a:t>2)</a:t>
            </a:r>
            <a:r>
              <a:rPr lang="en-US" sz="3600" b="1" dirty="0">
                <a:solidFill>
                  <a:schemeClr val="tx1"/>
                </a:solidFill>
                <a:latin typeface="Arial Rounded MT Bold" pitchFamily="34" charset="0"/>
              </a:rPr>
              <a:t>HAEMOLYTIC TEST</a:t>
            </a:r>
            <a:endParaRPr lang="en-US" dirty="0">
              <a:solidFill>
                <a:schemeClr val="tx1"/>
              </a:solidFill>
            </a:endParaRPr>
          </a:p>
        </p:txBody>
      </p:sp>
      <p:sp>
        <p:nvSpPr>
          <p:cNvPr id="3" name="Content Placeholder 2"/>
          <p:cNvSpPr>
            <a:spLocks noGrp="1"/>
          </p:cNvSpPr>
          <p:nvPr>
            <p:ph sz="quarter" idx="1"/>
          </p:nvPr>
        </p:nvSpPr>
        <p:spPr>
          <a:xfrm>
            <a:off x="152400" y="1527048"/>
            <a:ext cx="8839200" cy="4873752"/>
          </a:xfrm>
        </p:spPr>
        <p:txBody>
          <a:bodyPr>
            <a:normAutofit fontScale="62500" lnSpcReduction="20000"/>
          </a:bodyPr>
          <a:lstStyle/>
          <a:p>
            <a:pPr>
              <a:buFont typeface="Wingdings" pitchFamily="2" charset="2"/>
              <a:buChar char="v"/>
            </a:pPr>
            <a:r>
              <a:rPr lang="en-US" b="1" dirty="0">
                <a:solidFill>
                  <a:srgbClr val="FF0000"/>
                </a:solidFill>
                <a:latin typeface="Arial Rounded MT Bold" pitchFamily="34" charset="0"/>
              </a:rPr>
              <a:t>Aim</a:t>
            </a:r>
          </a:p>
          <a:p>
            <a:pPr>
              <a:buNone/>
            </a:pPr>
            <a:r>
              <a:rPr lang="en-US" dirty="0">
                <a:latin typeface="Arial Rounded MT Bold" pitchFamily="34" charset="0"/>
              </a:rPr>
              <a:t>    Identity test (specific) for Saponin glycosides.</a:t>
            </a:r>
          </a:p>
          <a:p>
            <a:pPr>
              <a:buNone/>
            </a:pPr>
            <a:endParaRPr lang="en-US" dirty="0">
              <a:latin typeface="Arial Rounded MT Bold" pitchFamily="34" charset="0"/>
            </a:endParaRPr>
          </a:p>
          <a:p>
            <a:pPr>
              <a:buFont typeface="Wingdings" pitchFamily="2" charset="2"/>
              <a:buChar char="v"/>
            </a:pPr>
            <a:r>
              <a:rPr lang="en-US" b="1" dirty="0">
                <a:solidFill>
                  <a:srgbClr val="FF0000"/>
                </a:solidFill>
                <a:latin typeface="Arial Rounded MT Bold" pitchFamily="34" charset="0"/>
              </a:rPr>
              <a:t>Equipment and reagents</a:t>
            </a:r>
            <a:endParaRPr lang="en-US" dirty="0">
              <a:solidFill>
                <a:srgbClr val="FF0000"/>
              </a:solidFill>
              <a:latin typeface="Arial Rounded MT Bold" pitchFamily="34" charset="0"/>
            </a:endParaRPr>
          </a:p>
          <a:p>
            <a:pPr marL="514350" indent="-514350">
              <a:buFont typeface="+mj-lt"/>
              <a:buAutoNum type="alphaLcParenR"/>
            </a:pPr>
            <a:r>
              <a:rPr lang="en-US" dirty="0">
                <a:latin typeface="Arial Rounded MT Bold" pitchFamily="34" charset="0"/>
              </a:rPr>
              <a:t>Two test tubes</a:t>
            </a:r>
          </a:p>
          <a:p>
            <a:pPr marL="514350" indent="-514350">
              <a:buFont typeface="+mj-lt"/>
              <a:buAutoNum type="alphaLcParenR"/>
            </a:pPr>
            <a:r>
              <a:rPr lang="en-US" dirty="0">
                <a:latin typeface="Arial Rounded MT Bold" pitchFamily="34" charset="0"/>
              </a:rPr>
              <a:t>10% solution of blood</a:t>
            </a:r>
          </a:p>
          <a:p>
            <a:pPr marL="514350" indent="-514350">
              <a:buFont typeface="+mj-lt"/>
              <a:buAutoNum type="alphaLcParenR"/>
            </a:pPr>
            <a:r>
              <a:rPr lang="en-US" dirty="0">
                <a:latin typeface="Arial Rounded MT Bold" pitchFamily="34" charset="0"/>
              </a:rPr>
              <a:t>Normal saline</a:t>
            </a:r>
          </a:p>
          <a:p>
            <a:pPr marL="514350" indent="-514350">
              <a:buNone/>
            </a:pPr>
            <a:endParaRPr lang="en-US" dirty="0">
              <a:latin typeface="Arial Rounded MT Bold" pitchFamily="34" charset="0"/>
            </a:endParaRPr>
          </a:p>
          <a:p>
            <a:pPr>
              <a:buFont typeface="Wingdings" pitchFamily="2" charset="2"/>
              <a:buChar char="v"/>
            </a:pPr>
            <a:r>
              <a:rPr lang="en-US" b="1" dirty="0">
                <a:solidFill>
                  <a:srgbClr val="FF0000"/>
                </a:solidFill>
                <a:latin typeface="Arial Rounded MT Bold" pitchFamily="34" charset="0"/>
              </a:rPr>
              <a:t>Procedure</a:t>
            </a:r>
            <a:endParaRPr lang="en-US" dirty="0">
              <a:solidFill>
                <a:srgbClr val="FF0000"/>
              </a:solidFill>
              <a:latin typeface="Arial Rounded MT Bold" pitchFamily="34" charset="0"/>
            </a:endParaRPr>
          </a:p>
          <a:p>
            <a:pPr marL="514350" indent="-514350">
              <a:buFont typeface="+mj-lt"/>
              <a:buAutoNum type="arabicParenR"/>
            </a:pPr>
            <a:r>
              <a:rPr lang="en-US" dirty="0">
                <a:latin typeface="Arial Rounded MT Bold" pitchFamily="34" charset="0"/>
              </a:rPr>
              <a:t> Take two test tubes </a:t>
            </a:r>
          </a:p>
          <a:p>
            <a:pPr marL="514350" indent="-514350">
              <a:buFont typeface="+mj-lt"/>
              <a:buAutoNum type="arabicParenR"/>
            </a:pPr>
            <a:r>
              <a:rPr lang="en-US" dirty="0">
                <a:latin typeface="Arial Rounded MT Bold" pitchFamily="34" charset="0"/>
              </a:rPr>
              <a:t> Place in each 5ml of a 10% solution of blood in normal saline.</a:t>
            </a:r>
          </a:p>
          <a:p>
            <a:pPr marL="514350" indent="-514350">
              <a:buFont typeface="+mj-lt"/>
              <a:buAutoNum type="arabicParenR"/>
            </a:pPr>
            <a:r>
              <a:rPr lang="en-US" dirty="0">
                <a:latin typeface="Arial Rounded MT Bold" pitchFamily="34" charset="0"/>
              </a:rPr>
              <a:t> Add to the one of them 5ml of normal saline solution and to the other one      add 5ml of the extract of </a:t>
            </a:r>
            <a:r>
              <a:rPr lang="en-US" i="1" dirty="0">
                <a:latin typeface="Arial Rounded MT Bold" pitchFamily="34" charset="0"/>
              </a:rPr>
              <a:t>Quillaia</a:t>
            </a:r>
            <a:r>
              <a:rPr lang="en-US" dirty="0">
                <a:latin typeface="Arial Rounded MT Bold" pitchFamily="34" charset="0"/>
              </a:rPr>
              <a:t> prepared by shaking powdered  </a:t>
            </a:r>
            <a:r>
              <a:rPr lang="en-US" i="1" dirty="0">
                <a:latin typeface="Arial Rounded MT Bold" pitchFamily="34" charset="0"/>
              </a:rPr>
              <a:t>Quillaia</a:t>
            </a:r>
            <a:r>
              <a:rPr lang="en-US" dirty="0">
                <a:latin typeface="Arial Rounded MT Bold" pitchFamily="34" charset="0"/>
              </a:rPr>
              <a:t> bark with normal saline solution , and filtering clear. </a:t>
            </a:r>
          </a:p>
          <a:p>
            <a:pPr marL="514350" indent="-514350">
              <a:buFont typeface="+mj-lt"/>
              <a:buAutoNum type="arabicParenR"/>
            </a:pPr>
            <a:r>
              <a:rPr lang="en-US" dirty="0">
                <a:latin typeface="Arial Rounded MT Bold" pitchFamily="34" charset="0"/>
              </a:rPr>
              <a:t> Shake both tubes gently and notice the results.</a:t>
            </a:r>
          </a:p>
          <a:p>
            <a:pPr marL="514350" indent="-514350">
              <a:buNone/>
            </a:pPr>
            <a:endParaRPr lang="en-US" dirty="0">
              <a:latin typeface="Arial Rounded MT Bold" pitchFamily="34" charset="0"/>
            </a:endParaRPr>
          </a:p>
          <a:p>
            <a:pPr>
              <a:buFont typeface="Wingdings" pitchFamily="2" charset="2"/>
              <a:buChar char="v"/>
            </a:pPr>
            <a:r>
              <a:rPr lang="en-US" b="1" dirty="0">
                <a:solidFill>
                  <a:srgbClr val="FF0000"/>
                </a:solidFill>
                <a:latin typeface="Arial Rounded MT Bold" pitchFamily="34" charset="0"/>
              </a:rPr>
              <a:t>Results</a:t>
            </a:r>
            <a:endParaRPr lang="en-US" dirty="0">
              <a:solidFill>
                <a:srgbClr val="FF0000"/>
              </a:solidFill>
              <a:latin typeface="Arial Rounded MT Bold" pitchFamily="34" charset="0"/>
            </a:endParaRPr>
          </a:p>
          <a:p>
            <a:pPr>
              <a:buNone/>
            </a:pPr>
            <a:r>
              <a:rPr lang="en-US" dirty="0">
                <a:latin typeface="Arial Rounded MT Bold" pitchFamily="34" charset="0"/>
              </a:rPr>
              <a:t>     The test tube containing the 5ml of the extract of </a:t>
            </a:r>
            <a:r>
              <a:rPr lang="en-US" i="1" dirty="0">
                <a:latin typeface="Arial Rounded MT Bold" pitchFamily="34" charset="0"/>
              </a:rPr>
              <a:t>Quillaia</a:t>
            </a:r>
            <a:r>
              <a:rPr lang="en-US" dirty="0">
                <a:latin typeface="Arial Rounded MT Bold" pitchFamily="34" charset="0"/>
              </a:rPr>
              <a:t> will cause blood hemolysis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solidFill>
                  <a:srgbClr val="FF0000"/>
                </a:solidFill>
                <a:latin typeface="Arial Rounded MT Bold" pitchFamily="34" charset="0"/>
              </a:rPr>
              <a:t>3)</a:t>
            </a:r>
            <a:r>
              <a:rPr lang="en-US" b="1" dirty="0">
                <a:solidFill>
                  <a:schemeClr val="tx1"/>
                </a:solidFill>
                <a:latin typeface="Arial Rounded MT Bold" pitchFamily="34" charset="0"/>
              </a:rPr>
              <a:t>FOAM INDEX</a:t>
            </a:r>
            <a:endParaRPr lang="en-US" dirty="0">
              <a:solidFill>
                <a:schemeClr val="tx1"/>
              </a:solidFill>
              <a:latin typeface="Arial Rounded MT Bold" pitchFamily="34" charset="0"/>
            </a:endParaRPr>
          </a:p>
        </p:txBody>
      </p:sp>
      <p:sp>
        <p:nvSpPr>
          <p:cNvPr id="3" name="Content Placeholder 2"/>
          <p:cNvSpPr>
            <a:spLocks noGrp="1"/>
          </p:cNvSpPr>
          <p:nvPr>
            <p:ph sz="quarter" idx="1"/>
          </p:nvPr>
        </p:nvSpPr>
        <p:spPr/>
        <p:txBody>
          <a:bodyPr>
            <a:normAutofit fontScale="92500" lnSpcReduction="10000"/>
          </a:bodyPr>
          <a:lstStyle/>
          <a:p>
            <a:pPr algn="just">
              <a:buFont typeface="Wingdings" pitchFamily="2" charset="2"/>
              <a:buChar char="v"/>
            </a:pPr>
            <a:r>
              <a:rPr lang="en-US" sz="2400" dirty="0">
                <a:latin typeface="Arial Rounded MT Bold" pitchFamily="34" charset="0"/>
              </a:rPr>
              <a:t>Foam index is a value which is used to express the quality of the crude drug containing Saponins .</a:t>
            </a:r>
          </a:p>
          <a:p>
            <a:pPr algn="just">
              <a:buNone/>
            </a:pPr>
            <a:endParaRPr lang="en-US" sz="2400" dirty="0">
              <a:latin typeface="Arial Rounded MT Bold" pitchFamily="34" charset="0"/>
            </a:endParaRPr>
          </a:p>
          <a:p>
            <a:pPr algn="just">
              <a:buFont typeface="Wingdings" pitchFamily="2" charset="2"/>
              <a:buChar char="v"/>
            </a:pPr>
            <a:r>
              <a:rPr lang="en-US" sz="2400" dirty="0">
                <a:latin typeface="Arial Rounded MT Bold" pitchFamily="34" charset="0"/>
              </a:rPr>
              <a:t> The method is based upon the property of Saponin to form foam when shaken with water and </a:t>
            </a:r>
            <a:r>
              <a:rPr lang="en-PH" sz="2400" dirty="0">
                <a:latin typeface="Arial Rounded MT Bold" pitchFamily="34" charset="0"/>
              </a:rPr>
              <a:t>this ability to foam is caused by the combination on non-polar sapogenin and water soluble side chain.</a:t>
            </a:r>
            <a:endParaRPr lang="en-US" sz="2400" dirty="0">
              <a:latin typeface="Arial Rounded MT Bold" pitchFamily="34" charset="0"/>
            </a:endParaRPr>
          </a:p>
          <a:p>
            <a:pPr algn="just">
              <a:buFont typeface="Wingdings" pitchFamily="2" charset="2"/>
              <a:buChar char="v"/>
            </a:pPr>
            <a:endParaRPr lang="en-US" sz="2400" dirty="0">
              <a:latin typeface="Arial Rounded MT Bold" pitchFamily="34" charset="0"/>
            </a:endParaRPr>
          </a:p>
          <a:p>
            <a:pPr algn="just">
              <a:buNone/>
            </a:pPr>
            <a:endParaRPr lang="en-US" sz="2400" dirty="0">
              <a:latin typeface="Arial Rounded MT Bold" pitchFamily="34" charset="0"/>
            </a:endParaRPr>
          </a:p>
          <a:p>
            <a:pPr algn="just">
              <a:buFont typeface="Wingdings" pitchFamily="2" charset="2"/>
              <a:buChar char="v"/>
            </a:pPr>
            <a:r>
              <a:rPr lang="en-US" sz="2400" dirty="0">
                <a:latin typeface="Arial Rounded MT Bold" pitchFamily="34" charset="0"/>
              </a:rPr>
              <a:t>The foam index signifies the dilution of the substance or drug to be tested which gives a layer of foam 1 cm high if the aqueous solution is shaken for 15 seconds, and then allowed to stand for 15 minutes before reading is made.</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latin typeface="Arial Rounded MT Bold" pitchFamily="34" charset="0"/>
              </a:rPr>
              <a:t>Cont…</a:t>
            </a:r>
          </a:p>
        </p:txBody>
      </p:sp>
      <p:sp>
        <p:nvSpPr>
          <p:cNvPr id="3" name="Content Placeholder 2"/>
          <p:cNvSpPr>
            <a:spLocks noGrp="1"/>
          </p:cNvSpPr>
          <p:nvPr>
            <p:ph sz="quarter" idx="1"/>
          </p:nvPr>
        </p:nvSpPr>
        <p:spPr/>
        <p:txBody>
          <a:bodyPr/>
          <a:lstStyle/>
          <a:p>
            <a:pPr>
              <a:buFont typeface="Wingdings" pitchFamily="2" charset="2"/>
              <a:buChar char="v"/>
            </a:pPr>
            <a:r>
              <a:rPr lang="en-US" sz="2400" b="1" dirty="0">
                <a:solidFill>
                  <a:srgbClr val="FF0000"/>
                </a:solidFill>
                <a:latin typeface="Arial Rounded MT Bold" pitchFamily="34" charset="0"/>
              </a:rPr>
              <a:t>Aim</a:t>
            </a:r>
          </a:p>
          <a:p>
            <a:pPr>
              <a:buNone/>
            </a:pPr>
            <a:r>
              <a:rPr lang="en-US" sz="2400" b="1" dirty="0">
                <a:latin typeface="Arial Rounded MT Bold" pitchFamily="34" charset="0"/>
              </a:rPr>
              <a:t>    </a:t>
            </a:r>
            <a:r>
              <a:rPr lang="en-US" sz="2400" dirty="0">
                <a:latin typeface="Arial Rounded MT Bold" pitchFamily="34" charset="0"/>
              </a:rPr>
              <a:t> Identity test (specific) for Saponin glycosides.</a:t>
            </a:r>
          </a:p>
          <a:p>
            <a:pPr>
              <a:buFont typeface="Wingdings" pitchFamily="2" charset="2"/>
              <a:buChar char="v"/>
            </a:pPr>
            <a:r>
              <a:rPr lang="en-US" sz="2400" b="1" dirty="0">
                <a:solidFill>
                  <a:srgbClr val="FF0000"/>
                </a:solidFill>
                <a:latin typeface="Arial Rounded MT Bold" pitchFamily="34" charset="0"/>
              </a:rPr>
              <a:t>Equipment and reagents</a:t>
            </a:r>
            <a:endParaRPr lang="en-US" sz="2400" dirty="0">
              <a:solidFill>
                <a:srgbClr val="FF0000"/>
              </a:solidFill>
              <a:latin typeface="Arial Rounded MT Bold" pitchFamily="34" charset="0"/>
            </a:endParaRPr>
          </a:p>
          <a:p>
            <a:pPr marL="514350" indent="-514350">
              <a:buFont typeface="+mj-lt"/>
              <a:buAutoNum type="alphaLcParenR"/>
            </a:pPr>
            <a:r>
              <a:rPr lang="en-US" sz="2400" dirty="0">
                <a:latin typeface="Arial Rounded MT Bold" pitchFamily="34" charset="0"/>
              </a:rPr>
              <a:t>10 test tubes have the same diameter.</a:t>
            </a:r>
          </a:p>
          <a:p>
            <a:pPr marL="514350" indent="-514350">
              <a:buFont typeface="+mj-lt"/>
              <a:buAutoNum type="alphaLcParenR"/>
            </a:pPr>
            <a:r>
              <a:rPr lang="en-US" sz="2400" dirty="0">
                <a:latin typeface="Arial Rounded MT Bold" pitchFamily="34" charset="0"/>
              </a:rPr>
              <a:t>Graduated pipette</a:t>
            </a:r>
          </a:p>
          <a:p>
            <a:pPr marL="514350" indent="-514350">
              <a:buFont typeface="+mj-lt"/>
              <a:buAutoNum type="alphaLcParenR"/>
            </a:pPr>
            <a:r>
              <a:rPr lang="en-US" sz="2400" dirty="0">
                <a:latin typeface="Arial Rounded MT Bold" pitchFamily="34" charset="0"/>
              </a:rPr>
              <a:t>0.1% decoction from the powdered drug.</a:t>
            </a:r>
          </a:p>
          <a:p>
            <a:pPr marL="514350" indent="-514350">
              <a:buFont typeface="+mj-lt"/>
              <a:buAutoNum type="alphaLcParenR"/>
            </a:pPr>
            <a:r>
              <a:rPr lang="en-US" sz="2400" dirty="0">
                <a:latin typeface="Arial Rounded MT Bold" pitchFamily="34" charset="0"/>
              </a:rPr>
              <a:t>1% solution of sodium carbonate</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latin typeface="Arial Rounded MT Bold" pitchFamily="34" charset="0"/>
              </a:rPr>
              <a:t>Cont…</a:t>
            </a:r>
          </a:p>
        </p:txBody>
      </p:sp>
      <p:sp>
        <p:nvSpPr>
          <p:cNvPr id="3" name="Content Placeholder 2"/>
          <p:cNvSpPr>
            <a:spLocks noGrp="1"/>
          </p:cNvSpPr>
          <p:nvPr>
            <p:ph sz="quarter" idx="1"/>
          </p:nvPr>
        </p:nvSpPr>
        <p:spPr>
          <a:xfrm>
            <a:off x="152400" y="1371600"/>
            <a:ext cx="6172200" cy="5029200"/>
          </a:xfrm>
        </p:spPr>
        <p:txBody>
          <a:bodyPr>
            <a:normAutofit fontScale="40000" lnSpcReduction="20000"/>
          </a:bodyPr>
          <a:lstStyle/>
          <a:p>
            <a:pPr>
              <a:buFont typeface="Wingdings" pitchFamily="2" charset="2"/>
              <a:buChar char="v"/>
            </a:pPr>
            <a:r>
              <a:rPr lang="en-US" sz="3800" b="1" dirty="0">
                <a:solidFill>
                  <a:srgbClr val="FF0000"/>
                </a:solidFill>
                <a:latin typeface="Arial Rounded MT Bold" pitchFamily="34" charset="0"/>
              </a:rPr>
              <a:t> </a:t>
            </a:r>
            <a:r>
              <a:rPr lang="en-US" sz="5100" b="1" dirty="0">
                <a:solidFill>
                  <a:srgbClr val="FF0000"/>
                </a:solidFill>
                <a:latin typeface="Arial Rounded MT Bold" pitchFamily="34" charset="0"/>
              </a:rPr>
              <a:t>Procedure</a:t>
            </a:r>
            <a:endParaRPr lang="en-US" sz="5100" dirty="0">
              <a:solidFill>
                <a:srgbClr val="FF0000"/>
              </a:solidFill>
              <a:latin typeface="Arial Rounded MT Bold" pitchFamily="34" charset="0"/>
            </a:endParaRPr>
          </a:p>
          <a:p>
            <a:pPr marL="742950" indent="-742950">
              <a:buFont typeface="+mj-lt"/>
              <a:buAutoNum type="arabicParenR"/>
            </a:pPr>
            <a:r>
              <a:rPr lang="en-US" sz="4200" dirty="0">
                <a:latin typeface="Arial Rounded MT Bold" pitchFamily="34" charset="0"/>
              </a:rPr>
              <a:t>Prepare 0.1 %decoction from the powdered drug neutralize it by adding 1% solution of sodium carbonate drop and filter.</a:t>
            </a:r>
          </a:p>
          <a:p>
            <a:pPr marL="742950" indent="-742950">
              <a:buFont typeface="+mj-lt"/>
              <a:buAutoNum type="arabicParenR"/>
            </a:pPr>
            <a:endParaRPr lang="en-US" sz="4200" dirty="0">
              <a:latin typeface="Arial Rounded MT Bold" pitchFamily="34" charset="0"/>
            </a:endParaRPr>
          </a:p>
          <a:p>
            <a:pPr marL="742950" indent="-742950">
              <a:buFont typeface="+mj-lt"/>
              <a:buAutoNum type="arabicParenR"/>
            </a:pPr>
            <a:r>
              <a:rPr lang="en-US" sz="4200" dirty="0">
                <a:latin typeface="Arial Rounded MT Bold" pitchFamily="34" charset="0"/>
              </a:rPr>
              <a:t> Into 10 test tubes having the same diameter, 1 to 10ml of the decoction respectively is added using a graduated pipette, complete to 10 ml with water, shake the content of each test tube thoroughly for 15 second and allow standing for 15 minutes.</a:t>
            </a:r>
          </a:p>
          <a:p>
            <a:pPr marL="742950" indent="-742950">
              <a:buFont typeface="+mj-lt"/>
              <a:buAutoNum type="arabicParenR"/>
            </a:pPr>
            <a:endParaRPr lang="en-US" sz="4200" dirty="0">
              <a:latin typeface="Arial Rounded MT Bold" pitchFamily="34" charset="0"/>
            </a:endParaRPr>
          </a:p>
          <a:p>
            <a:pPr marL="742950" indent="-742950">
              <a:buFont typeface="+mj-lt"/>
              <a:buAutoNum type="arabicParenR"/>
            </a:pPr>
            <a:r>
              <a:rPr lang="en-US" sz="4200" dirty="0">
                <a:latin typeface="Arial Rounded MT Bold" pitchFamily="34" charset="0"/>
              </a:rPr>
              <a:t> After this time , the reading is made in the test tube containing the most dilute solution a ring of foam 1cm high is formed. When this is for example in the test tube number 8, which contains 8ml of the decoction and 2ml of water, then 8ml of 0.1% decoction corresponds to 0.008 gm of the drug and the dilution is calculated from the following equation.</a:t>
            </a:r>
          </a:p>
          <a:p>
            <a:endParaRPr lang="en-US" dirty="0"/>
          </a:p>
        </p:txBody>
      </p:sp>
      <p:pic>
        <p:nvPicPr>
          <p:cNvPr id="4" name="Picture 3" descr="DSC05107.JPG"/>
          <p:cNvPicPr/>
          <p:nvPr/>
        </p:nvPicPr>
        <p:blipFill>
          <a:blip r:embed="rId2"/>
          <a:stretch>
            <a:fillRect/>
          </a:stretch>
        </p:blipFill>
        <p:spPr>
          <a:xfrm>
            <a:off x="6477000" y="1752600"/>
            <a:ext cx="2274139" cy="353683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latin typeface="Arial Rounded MT Bold" pitchFamily="34" charset="0"/>
              </a:rPr>
              <a:t>Cont…</a:t>
            </a:r>
          </a:p>
        </p:txBody>
      </p:sp>
      <p:sp>
        <p:nvSpPr>
          <p:cNvPr id="3" name="Content Placeholder 2"/>
          <p:cNvSpPr>
            <a:spLocks noGrp="1"/>
          </p:cNvSpPr>
          <p:nvPr>
            <p:ph sz="quarter" idx="1"/>
          </p:nvPr>
        </p:nvSpPr>
        <p:spPr>
          <a:xfrm>
            <a:off x="381000" y="1527048"/>
            <a:ext cx="8424672" cy="4572000"/>
          </a:xfrm>
        </p:spPr>
        <p:txBody>
          <a:bodyPr>
            <a:normAutofit/>
          </a:bodyPr>
          <a:lstStyle/>
          <a:p>
            <a:pPr>
              <a:buNone/>
            </a:pPr>
            <a:endParaRPr lang="en-US" sz="2000" dirty="0">
              <a:latin typeface="Arial Rounded MT Bold" pitchFamily="34" charset="0"/>
            </a:endParaRPr>
          </a:p>
          <a:p>
            <a:pPr>
              <a:buNone/>
            </a:pPr>
            <a:r>
              <a:rPr lang="en-US" sz="2000" dirty="0">
                <a:latin typeface="Arial Rounded MT Bold" pitchFamily="34" charset="0"/>
              </a:rPr>
              <a:t>0.008/10 =1/x </a:t>
            </a:r>
          </a:p>
          <a:p>
            <a:pPr>
              <a:buNone/>
            </a:pPr>
            <a:r>
              <a:rPr lang="en-US" sz="2000" dirty="0">
                <a:latin typeface="Arial Rounded MT Bold" pitchFamily="34" charset="0"/>
              </a:rPr>
              <a:t>X=10/0.008 </a:t>
            </a:r>
          </a:p>
          <a:p>
            <a:pPr>
              <a:buNone/>
            </a:pPr>
            <a:r>
              <a:rPr lang="en-US" sz="2000" dirty="0">
                <a:latin typeface="Arial Rounded MT Bold" pitchFamily="34" charset="0"/>
              </a:rPr>
              <a:t>X= 1250</a:t>
            </a:r>
          </a:p>
          <a:p>
            <a:pPr>
              <a:buNone/>
            </a:pPr>
            <a:r>
              <a:rPr lang="en-US" sz="2000" dirty="0">
                <a:latin typeface="Arial Rounded MT Bold" pitchFamily="34" charset="0"/>
              </a:rPr>
              <a:t>That means the ring of foam 1cm high is formed by a solution diluted 1:1250</a:t>
            </a:r>
          </a:p>
          <a:p>
            <a:pPr>
              <a:buNone/>
            </a:pPr>
            <a:r>
              <a:rPr lang="en-US" sz="2000" dirty="0">
                <a:latin typeface="Arial Rounded MT Bold" pitchFamily="34" charset="0"/>
              </a:rPr>
              <a:t>The foam index is therefore 1250</a:t>
            </a:r>
          </a:p>
          <a:p>
            <a:pPr>
              <a:buNone/>
            </a:pPr>
            <a:endParaRPr lang="en-US" sz="2000" dirty="0">
              <a:latin typeface="Arial Rounded MT Bold" pitchFamily="34" charset="0"/>
            </a:endParaRPr>
          </a:p>
          <a:p>
            <a:pPr>
              <a:buFont typeface="Wingdings" pitchFamily="2" charset="2"/>
              <a:buChar char="v"/>
            </a:pPr>
            <a:r>
              <a:rPr lang="en-US" sz="2000" b="1" dirty="0">
                <a:solidFill>
                  <a:srgbClr val="FF0000"/>
                </a:solidFill>
                <a:latin typeface="Arial Rounded MT Bold" pitchFamily="34" charset="0"/>
              </a:rPr>
              <a:t>Note</a:t>
            </a:r>
            <a:endParaRPr lang="en-US" sz="2000" dirty="0">
              <a:solidFill>
                <a:srgbClr val="FF0000"/>
              </a:solidFill>
              <a:latin typeface="Arial Rounded MT Bold" pitchFamily="34" charset="0"/>
            </a:endParaRPr>
          </a:p>
          <a:p>
            <a:pPr>
              <a:buNone/>
            </a:pPr>
            <a:r>
              <a:rPr lang="en-US" sz="2000" dirty="0">
                <a:latin typeface="Arial Rounded MT Bold" pitchFamily="34" charset="0"/>
              </a:rPr>
              <a:t>    The addition of sodium carbonate is to convert the acidic Saponin that may be present in the decoction to salts which are soluble in water.</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illaia saponaria 1.jpg"/>
          <p:cNvPicPr>
            <a:picLocks noChangeAspect="1"/>
          </p:cNvPicPr>
          <p:nvPr/>
        </p:nvPicPr>
        <p:blipFill>
          <a:blip r:embed="rId2"/>
          <a:stretch>
            <a:fillRect/>
          </a:stretch>
        </p:blipFill>
        <p:spPr>
          <a:xfrm>
            <a:off x="1524000" y="1066800"/>
            <a:ext cx="6019800" cy="48768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 name="Rectangle 2"/>
          <p:cNvSpPr/>
          <p:nvPr/>
        </p:nvSpPr>
        <p:spPr>
          <a:xfrm>
            <a:off x="228600" y="228600"/>
            <a:ext cx="3889078" cy="830997"/>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4800" b="1" cap="none" spc="0" dirty="0">
                <a:ln/>
                <a:solidFill>
                  <a:schemeClr val="accent3"/>
                </a:solidFill>
                <a:effectLst/>
                <a:latin typeface="Arial Rounded MT Bold" pitchFamily="34" charset="0"/>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latin typeface="Arial Rounded MT Bold" pitchFamily="34" charset="0"/>
              </a:rPr>
              <a:t>INTRODUCTION</a:t>
            </a:r>
          </a:p>
        </p:txBody>
      </p:sp>
      <p:sp>
        <p:nvSpPr>
          <p:cNvPr id="3" name="Content Placeholder 2"/>
          <p:cNvSpPr>
            <a:spLocks noGrp="1"/>
          </p:cNvSpPr>
          <p:nvPr>
            <p:ph sz="quarter" idx="1"/>
          </p:nvPr>
        </p:nvSpPr>
        <p:spPr>
          <a:xfrm>
            <a:off x="152400" y="1527048"/>
            <a:ext cx="8610600" cy="4873752"/>
          </a:xfrm>
        </p:spPr>
        <p:txBody>
          <a:bodyPr>
            <a:normAutofit fontScale="92500" lnSpcReduction="10000"/>
          </a:bodyPr>
          <a:lstStyle/>
          <a:p>
            <a:pPr algn="just">
              <a:buFont typeface="Wingdings" pitchFamily="2" charset="2"/>
              <a:buChar char="v"/>
            </a:pPr>
            <a:r>
              <a:rPr lang="en-US" sz="2200" dirty="0">
                <a:latin typeface="Arial Rounded MT Bold" pitchFamily="34" charset="0"/>
              </a:rPr>
              <a:t>Saponin glycoside is widely distributed in plants.</a:t>
            </a:r>
          </a:p>
          <a:p>
            <a:pPr algn="just">
              <a:buFont typeface="Wingdings" pitchFamily="2" charset="2"/>
              <a:buChar char="v"/>
            </a:pPr>
            <a:endParaRPr lang="en-US" sz="2200" dirty="0">
              <a:latin typeface="Arial Rounded MT Bold" pitchFamily="34" charset="0"/>
            </a:endParaRPr>
          </a:p>
          <a:p>
            <a:pPr algn="just">
              <a:buFont typeface="Wingdings" pitchFamily="2" charset="2"/>
              <a:buChar char="v"/>
            </a:pPr>
            <a:r>
              <a:rPr lang="en-US" sz="2200" dirty="0">
                <a:latin typeface="Arial Rounded MT Bold" pitchFamily="34" charset="0"/>
              </a:rPr>
              <a:t>Saponins consist of a polycyclic aglycones attached to one or more sugar side chains. The aglycone part, which is also called sapogenin, is either steroid (C27) or a triterpene (C30) and according to the nature of the aglycone saponins are classified into Steroidal   and Triterpenoidal saponins.</a:t>
            </a:r>
          </a:p>
          <a:p>
            <a:pPr algn="just">
              <a:buNone/>
            </a:pPr>
            <a:endParaRPr lang="en-US" sz="2200" dirty="0">
              <a:latin typeface="Arial Rounded MT Bold" pitchFamily="34" charset="0"/>
            </a:endParaRPr>
          </a:p>
          <a:p>
            <a:pPr algn="just">
              <a:buFont typeface="Wingdings" pitchFamily="2" charset="2"/>
              <a:buChar char="v"/>
            </a:pPr>
            <a:r>
              <a:rPr lang="en-US" sz="2200" dirty="0">
                <a:latin typeface="Arial Rounded MT Bold" pitchFamily="34" charset="0"/>
              </a:rPr>
              <a:t>Saponin glycosides form colloidal solution in water upon shaking, this is due to a decrease in the surface tension action of water which is  done by Saponin glycosides, as a result of the hydrophobic/hydrophilic value of the Saponin (the combination of a hydrophobic (fat-soluble) sapogenin and a hydrophilic (water-soluble) sugar part) and due to this property the Saponins are used in the manufacturing of soap.</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latin typeface="Arial Rounded MT Bold" pitchFamily="34" charset="0"/>
              </a:rPr>
              <a:t>Cont…</a:t>
            </a:r>
          </a:p>
        </p:txBody>
      </p:sp>
      <p:sp>
        <p:nvSpPr>
          <p:cNvPr id="3" name="Content Placeholder 2"/>
          <p:cNvSpPr>
            <a:spLocks noGrp="1"/>
          </p:cNvSpPr>
          <p:nvPr>
            <p:ph sz="quarter" idx="1"/>
          </p:nvPr>
        </p:nvSpPr>
        <p:spPr/>
        <p:txBody>
          <a:bodyPr>
            <a:normAutofit/>
          </a:bodyPr>
          <a:lstStyle/>
          <a:p>
            <a:pPr algn="just">
              <a:buFont typeface="Wingdings" pitchFamily="2" charset="2"/>
              <a:buChar char="v"/>
            </a:pPr>
            <a:r>
              <a:rPr lang="en-US" sz="2000" dirty="0">
                <a:latin typeface="Arial Rounded MT Bold" pitchFamily="34" charset="0"/>
              </a:rPr>
              <a:t>Saponins bind with bile salts and cholesterol in the digestive tract, which prevents cholesterol from being reabsorbed into the body. They also react with the cholesterol rich membranes of cancer cells, preventing these cells from growing. Further protection from cancer and heart disease comes from the sapogenin component of the compound, which has antioxidant properties.</a:t>
            </a:r>
          </a:p>
          <a:p>
            <a:pPr algn="just">
              <a:buNone/>
            </a:pPr>
            <a:endParaRPr lang="en-US" sz="2000" dirty="0">
              <a:latin typeface="Arial Rounded MT Bold" pitchFamily="34" charset="0"/>
            </a:endParaRPr>
          </a:p>
          <a:p>
            <a:pPr algn="just">
              <a:buFont typeface="Wingdings" pitchFamily="2" charset="2"/>
              <a:buChar char="v"/>
            </a:pPr>
            <a:r>
              <a:rPr lang="en-US" sz="2000" dirty="0">
                <a:latin typeface="Arial Rounded MT Bold" pitchFamily="34" charset="0"/>
              </a:rPr>
              <a:t>The </a:t>
            </a:r>
            <a:r>
              <a:rPr lang="en-US" sz="2000">
                <a:latin typeface="Arial Rounded MT Bold" pitchFamily="34" charset="0"/>
              </a:rPr>
              <a:t>smaller amounts </a:t>
            </a:r>
            <a:r>
              <a:rPr lang="en-US" sz="2000" dirty="0">
                <a:latin typeface="Arial Rounded MT Bold" pitchFamily="34" charset="0"/>
              </a:rPr>
              <a:t>and types of saponins in foods we commonly eat, such as peas and beans, are safe and beneficial.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758952"/>
          </a:xfrm>
        </p:spPr>
        <p:txBody>
          <a:bodyPr/>
          <a:lstStyle/>
          <a:p>
            <a:pPr algn="l"/>
            <a:r>
              <a:rPr lang="en-US" dirty="0">
                <a:latin typeface="Arial Rounded MT Bold" pitchFamily="34" charset="0"/>
              </a:rPr>
              <a:t>PROPERTIES OF SAPONIN</a:t>
            </a:r>
          </a:p>
        </p:txBody>
      </p:sp>
      <p:sp>
        <p:nvSpPr>
          <p:cNvPr id="3" name="Content Placeholder 2"/>
          <p:cNvSpPr>
            <a:spLocks noGrp="1"/>
          </p:cNvSpPr>
          <p:nvPr>
            <p:ph sz="quarter" idx="1"/>
          </p:nvPr>
        </p:nvSpPr>
        <p:spPr/>
        <p:txBody>
          <a:bodyPr>
            <a:normAutofit/>
          </a:bodyPr>
          <a:lstStyle/>
          <a:p>
            <a:pPr>
              <a:buFont typeface="Wingdings" pitchFamily="2" charset="2"/>
              <a:buChar char="v"/>
            </a:pPr>
            <a:endParaRPr lang="en-US" sz="2000" dirty="0">
              <a:latin typeface="Arial Rounded MT Bold" pitchFamily="34" charset="0"/>
            </a:endParaRPr>
          </a:p>
          <a:p>
            <a:pPr>
              <a:buFont typeface="Wingdings" pitchFamily="2" charset="2"/>
              <a:buChar char="v"/>
            </a:pPr>
            <a:r>
              <a:rPr lang="en-US" sz="2000" dirty="0">
                <a:latin typeface="Arial Rounded MT Bold" pitchFamily="34" charset="0"/>
              </a:rPr>
              <a:t>Saponin has a bitter, acrid taste and drugs containing them are usually sternutatory and otherwise irritating to the mucous membrane.</a:t>
            </a:r>
          </a:p>
          <a:p>
            <a:pPr>
              <a:buFont typeface="Wingdings" pitchFamily="2" charset="2"/>
              <a:buChar char="v"/>
            </a:pPr>
            <a:r>
              <a:rPr lang="en-US" sz="2000" dirty="0">
                <a:latin typeface="Arial Rounded MT Bold" pitchFamily="34" charset="0"/>
              </a:rPr>
              <a:t>The most poisonous Saponin is often called sapotoxin and many are toxic to insects and mollusk and some are used to control schistosomiasis snails.</a:t>
            </a:r>
          </a:p>
          <a:p>
            <a:pPr>
              <a:buFont typeface="Wingdings" pitchFamily="2" charset="2"/>
              <a:buChar char="v"/>
            </a:pPr>
            <a:r>
              <a:rPr lang="en-US" sz="2000" dirty="0">
                <a:latin typeface="Arial Rounded MT Bold" pitchFamily="34" charset="0"/>
              </a:rPr>
              <a:t>Soluble in water, alcohol.</a:t>
            </a:r>
          </a:p>
          <a:p>
            <a:pPr>
              <a:buFont typeface="Wingdings" pitchFamily="2" charset="2"/>
              <a:buChar char="v"/>
            </a:pPr>
            <a:r>
              <a:rPr lang="en-US" sz="2000" dirty="0">
                <a:latin typeface="Arial Rounded MT Bold" pitchFamily="34" charset="0"/>
              </a:rPr>
              <a:t>Used as detergent and emulsifying agents.</a:t>
            </a:r>
          </a:p>
          <a:p>
            <a:pPr>
              <a:buFont typeface="Wingdings" pitchFamily="2" charset="2"/>
              <a:buChar char="v"/>
            </a:pPr>
            <a:r>
              <a:rPr lang="en-US" sz="2000" dirty="0">
                <a:latin typeface="Arial Rounded MT Bold" pitchFamily="34" charset="0"/>
              </a:rPr>
              <a:t>Cause haemolysis of RBC’s  </a:t>
            </a:r>
            <a:r>
              <a:rPr lang="en-ZA" sz="2000" dirty="0">
                <a:latin typeface="Arial Rounded MT Bold" pitchFamily="34" charset="0"/>
                <a:sym typeface="Wingdings" pitchFamily="2" charset="2"/>
              </a:rPr>
              <a:t>when injected into the blood stream.</a:t>
            </a:r>
          </a:p>
          <a:p>
            <a:pPr>
              <a:buFont typeface="Wingdings" pitchFamily="2" charset="2"/>
              <a:buChar char="v"/>
            </a:pPr>
            <a:r>
              <a:rPr lang="en-ZA" sz="2000" dirty="0">
                <a:latin typeface="Arial Rounded MT Bold" pitchFamily="34" charset="0"/>
                <a:sym typeface="Wingdings" pitchFamily="2" charset="2"/>
              </a:rPr>
              <a:t> </a:t>
            </a:r>
            <a:r>
              <a:rPr lang="en-US" sz="2000" dirty="0">
                <a:latin typeface="Arial Rounded MT Bold" pitchFamily="34" charset="0"/>
              </a:rPr>
              <a:t>Form complex with cholesterol.</a:t>
            </a:r>
          </a:p>
          <a:p>
            <a:pPr>
              <a:buFont typeface="Wingdings" pitchFamily="2" charset="2"/>
              <a:buChar char="v"/>
            </a:pPr>
            <a:r>
              <a:rPr lang="en-US" sz="2000" dirty="0">
                <a:latin typeface="Arial Rounded MT Bold" pitchFamily="34" charset="0"/>
              </a:rPr>
              <a:t>Only small part absorbed when taken orally.</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aponin Scheme.jpg"/>
          <p:cNvPicPr>
            <a:picLocks noChangeAspect="1"/>
          </p:cNvPicPr>
          <p:nvPr/>
        </p:nvPicPr>
        <p:blipFill>
          <a:blip r:embed="rId2"/>
          <a:stretch>
            <a:fillRect/>
          </a:stretch>
        </p:blipFill>
        <p:spPr>
          <a:xfrm>
            <a:off x="609600" y="457200"/>
            <a:ext cx="8001000" cy="5638800"/>
          </a:xfrm>
          <a:prstGeom prst="rect">
            <a:avLst/>
          </a:prstGeom>
          <a:ln w="88900" cap="sq" cmpd="thickThin">
            <a:solidFill>
              <a:schemeClr val="bg2">
                <a:lumMod val="50000"/>
              </a:schemeClr>
            </a:solidFill>
            <a:prstDash val="solid"/>
            <a:miter lim="800000"/>
          </a:ln>
          <a:effectLst>
            <a:innerShdw blurRad="76200">
              <a:srgbClr val="000000"/>
            </a:inn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758952"/>
          </a:xfrm>
        </p:spPr>
        <p:txBody>
          <a:bodyPr>
            <a:normAutofit/>
          </a:bodyPr>
          <a:lstStyle/>
          <a:p>
            <a:pPr algn="l"/>
            <a:r>
              <a:rPr lang="en-US" sz="3600" dirty="0">
                <a:latin typeface="Arial Rounded MT Bold" pitchFamily="34" charset="0"/>
              </a:rPr>
              <a:t>Sapogenin Structure </a:t>
            </a:r>
          </a:p>
        </p:txBody>
      </p:sp>
      <p:graphicFrame>
        <p:nvGraphicFramePr>
          <p:cNvPr id="1026" name="Object 2"/>
          <p:cNvGraphicFramePr>
            <a:graphicFrameLocks noGrp="1" noChangeAspect="1"/>
          </p:cNvGraphicFramePr>
          <p:nvPr>
            <p:ph sz="quarter" idx="1"/>
          </p:nvPr>
        </p:nvGraphicFramePr>
        <p:xfrm>
          <a:off x="533400" y="1905000"/>
          <a:ext cx="8077200" cy="3657600"/>
        </p:xfrm>
        <a:graphic>
          <a:graphicData uri="http://schemas.openxmlformats.org/presentationml/2006/ole">
            <mc:AlternateContent xmlns:mc="http://schemas.openxmlformats.org/markup-compatibility/2006">
              <mc:Choice xmlns:v="urn:schemas-microsoft-com:vml" Requires="v">
                <p:oleObj spid="_x0000_s1033" name="CS ChemDraw Drawing" r:id="rId3" imgW="6415920" imgH="2491560" progId="">
                  <p:embed/>
                </p:oleObj>
              </mc:Choice>
              <mc:Fallback>
                <p:oleObj name="CS ChemDraw Drawing" r:id="rId3" imgW="6415920" imgH="24915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905000"/>
                        <a:ext cx="8077200" cy="3657600"/>
                      </a:xfrm>
                      <a:prstGeom prst="rect">
                        <a:avLst/>
                      </a:prstGeom>
                      <a:gradFill rotWithShape="1">
                        <a:gsLst>
                          <a:gs pos="0">
                            <a:schemeClr val="hlink"/>
                          </a:gs>
                          <a:gs pos="100000">
                            <a:schemeClr val="hlink">
                              <a:gamma/>
                              <a:shade val="46275"/>
                              <a:invGamma/>
                            </a:schemeClr>
                          </a:gs>
                        </a:gsLst>
                        <a:lin ang="5400000" scaled="1"/>
                      </a:gradFill>
                      <a:ln w="3175">
                        <a:solidFill>
                          <a:schemeClr val="hlink"/>
                        </a:solidFill>
                        <a:miter lim="800000"/>
                        <a:headEnd/>
                        <a:tailEnd/>
                      </a:ln>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i="1" dirty="0">
                <a:latin typeface="Arial Rounded MT Bold" pitchFamily="34" charset="0"/>
              </a:rPr>
              <a:t>Quillaia saponaria</a:t>
            </a:r>
          </a:p>
        </p:txBody>
      </p:sp>
      <p:sp>
        <p:nvSpPr>
          <p:cNvPr id="3" name="Content Placeholder 2"/>
          <p:cNvSpPr>
            <a:spLocks noGrp="1"/>
          </p:cNvSpPr>
          <p:nvPr>
            <p:ph sz="quarter" idx="1"/>
          </p:nvPr>
        </p:nvSpPr>
        <p:spPr>
          <a:xfrm>
            <a:off x="152400" y="1527048"/>
            <a:ext cx="8653272" cy="4572000"/>
          </a:xfrm>
        </p:spPr>
        <p:txBody>
          <a:bodyPr>
            <a:normAutofit/>
          </a:bodyPr>
          <a:lstStyle/>
          <a:p>
            <a:pPr algn="l">
              <a:buFont typeface="Wingdings" pitchFamily="2" charset="2"/>
              <a:buChar char="v"/>
            </a:pPr>
            <a:r>
              <a:rPr lang="en-US" sz="2000" dirty="0">
                <a:latin typeface="Arial Rounded MT Bold" pitchFamily="34" charset="0"/>
              </a:rPr>
              <a:t>Quillaia bark is obtained from </a:t>
            </a:r>
            <a:r>
              <a:rPr lang="en-US" sz="2000" i="1" dirty="0">
                <a:latin typeface="Arial Rounded MT Bold" pitchFamily="34" charset="0"/>
              </a:rPr>
              <a:t>Quillaia saponaria </a:t>
            </a:r>
          </a:p>
          <a:p>
            <a:pPr algn="l">
              <a:buFont typeface="Wingdings" pitchFamily="2" charset="2"/>
              <a:buChar char="v"/>
            </a:pPr>
            <a:r>
              <a:rPr lang="en-US" sz="2000" dirty="0">
                <a:latin typeface="Arial Rounded MT Bold" pitchFamily="34" charset="0"/>
              </a:rPr>
              <a:t>Family Rosaceae</a:t>
            </a:r>
          </a:p>
          <a:p>
            <a:pPr algn="l">
              <a:buFont typeface="Wingdings" pitchFamily="2" charset="2"/>
              <a:buChar char="v"/>
            </a:pPr>
            <a:r>
              <a:rPr lang="en-US" sz="2000" dirty="0">
                <a:latin typeface="Arial Rounded MT Bold" pitchFamily="34" charset="0"/>
              </a:rPr>
              <a:t> which is a large evergreen with shiny, leathery leaves and a thick bark</a:t>
            </a:r>
          </a:p>
          <a:p>
            <a:pPr algn="l">
              <a:buFont typeface="Wingdings" pitchFamily="2" charset="2"/>
              <a:buChar char="v"/>
            </a:pPr>
            <a:r>
              <a:rPr lang="en-US" sz="2000" dirty="0">
                <a:latin typeface="Arial Rounded MT Bold" pitchFamily="34" charset="0"/>
              </a:rPr>
              <a:t> Native to China and several South American countries.</a:t>
            </a:r>
          </a:p>
          <a:p>
            <a:pPr algn="l">
              <a:buFont typeface="Wingdings" pitchFamily="2" charset="2"/>
              <a:buChar char="v"/>
            </a:pPr>
            <a:r>
              <a:rPr lang="en-US" sz="2000" dirty="0">
                <a:latin typeface="Arial Rounded MT Bold" pitchFamily="34" charset="0"/>
              </a:rPr>
              <a:t>The word  “quillay” is derived from “quillean” that means “to wash”.</a:t>
            </a:r>
          </a:p>
          <a:p>
            <a:pPr algn="l">
              <a:buNone/>
            </a:pPr>
            <a:r>
              <a:rPr lang="en-US" sz="2000" dirty="0">
                <a:latin typeface="Arial Rounded MT Bold"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i="1" dirty="0">
                <a:latin typeface="Arial Rounded MT Bold" pitchFamily="34" charset="0"/>
              </a:rPr>
              <a:t>Quillaia saponaria</a:t>
            </a:r>
            <a:endParaRPr lang="en-US" dirty="0"/>
          </a:p>
        </p:txBody>
      </p:sp>
      <p:pic>
        <p:nvPicPr>
          <p:cNvPr id="4" name="Content Placeholder 3" descr="Quillaia saponaria.jpg"/>
          <p:cNvPicPr>
            <a:picLocks noGrp="1" noChangeAspect="1"/>
          </p:cNvPicPr>
          <p:nvPr>
            <p:ph sz="quarter" idx="1"/>
          </p:nvPr>
        </p:nvPicPr>
        <p:blipFill>
          <a:blip r:embed="rId2"/>
          <a:stretch>
            <a:fillRect/>
          </a:stretch>
        </p:blipFill>
        <p:spPr>
          <a:xfrm>
            <a:off x="1676400" y="1676400"/>
            <a:ext cx="5791200" cy="4572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a:latin typeface="Arial Rounded MT Bold" pitchFamily="34" charset="0"/>
              </a:rPr>
              <a:t>EXTRACTION </a:t>
            </a:r>
          </a:p>
        </p:txBody>
      </p:sp>
      <p:sp>
        <p:nvSpPr>
          <p:cNvPr id="3" name="Content Placeholder 2"/>
          <p:cNvSpPr>
            <a:spLocks noGrp="1"/>
          </p:cNvSpPr>
          <p:nvPr>
            <p:ph sz="quarter" idx="1"/>
          </p:nvPr>
        </p:nvSpPr>
        <p:spPr/>
        <p:txBody>
          <a:bodyPr/>
          <a:lstStyle/>
          <a:p>
            <a:pPr lvl="0" algn="just">
              <a:buFont typeface="Wingdings" pitchFamily="2" charset="2"/>
              <a:buChar char="v"/>
            </a:pPr>
            <a:r>
              <a:rPr lang="en-US" sz="2400" dirty="0">
                <a:latin typeface="Arial Rounded MT Bold" pitchFamily="34" charset="0"/>
              </a:rPr>
              <a:t>Add 0.1 gm of </a:t>
            </a:r>
            <a:r>
              <a:rPr lang="en-US" sz="2400" i="1" dirty="0">
                <a:latin typeface="Arial Rounded MT Bold" pitchFamily="34" charset="0"/>
              </a:rPr>
              <a:t>Quillaia </a:t>
            </a:r>
            <a:r>
              <a:rPr lang="en-US" sz="2400" dirty="0">
                <a:latin typeface="Arial Rounded MT Bold" pitchFamily="34" charset="0"/>
              </a:rPr>
              <a:t>bark in coarse powder to 20 ml distilled water in a beaker and boil gently for 2-3 minutes filter hot and allow cooling.</a:t>
            </a:r>
          </a:p>
          <a:p>
            <a:pPr>
              <a:buNone/>
            </a:pPr>
            <a:r>
              <a:rPr lang="en-US" dirty="0"/>
              <a:t> </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1620</TotalTime>
  <Words>1085</Words>
  <Application>Microsoft Office PowerPoint</Application>
  <PresentationFormat>On-screen Show (4:3)</PresentationFormat>
  <Paragraphs>101</Paragraphs>
  <Slides>18</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 Rounded MT Bold</vt:lpstr>
      <vt:lpstr>Georgia</vt:lpstr>
      <vt:lpstr>Wingdings</vt:lpstr>
      <vt:lpstr>Wingdings 2</vt:lpstr>
      <vt:lpstr>Civic</vt:lpstr>
      <vt:lpstr>CS ChemDraw Drawing</vt:lpstr>
      <vt:lpstr>SAPONIN GLYCOSIDES</vt:lpstr>
      <vt:lpstr>INTRODUCTION</vt:lpstr>
      <vt:lpstr>Cont…</vt:lpstr>
      <vt:lpstr>PROPERTIES OF SAPONIN</vt:lpstr>
      <vt:lpstr>PowerPoint Presentation</vt:lpstr>
      <vt:lpstr>Sapogenin Structure </vt:lpstr>
      <vt:lpstr>Quillaia saponaria</vt:lpstr>
      <vt:lpstr>Quillaia saponaria</vt:lpstr>
      <vt:lpstr>EXTRACTION </vt:lpstr>
      <vt:lpstr>Cont…</vt:lpstr>
      <vt:lpstr> </vt:lpstr>
      <vt:lpstr>Discussion </vt:lpstr>
      <vt:lpstr>  2)HAEMOLYTIC TEST</vt:lpstr>
      <vt:lpstr>3)FOAM INDEX</vt:lpstr>
      <vt:lpstr>Cont…</vt:lpstr>
      <vt:lpstr>Cont…</vt:lpstr>
      <vt:lpstr>Cont…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ANTHRAQUINONE GLYCOSIDES</dc:title>
  <dc:creator>Sarah</dc:creator>
  <cp:lastModifiedBy>Ph T</cp:lastModifiedBy>
  <cp:revision>160</cp:revision>
  <dcterms:created xsi:type="dcterms:W3CDTF">2012-10-20T08:39:40Z</dcterms:created>
  <dcterms:modified xsi:type="dcterms:W3CDTF">2021-12-10T16:59:47Z</dcterms:modified>
</cp:coreProperties>
</file>