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68" r:id="rId5"/>
    <p:sldId id="269" r:id="rId6"/>
    <p:sldId id="270" r:id="rId7"/>
    <p:sldId id="271" r:id="rId8"/>
    <p:sldId id="272" r:id="rId9"/>
    <p:sldId id="263" r:id="rId10"/>
    <p:sldId id="273"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94" autoAdjust="0"/>
    <p:restoredTop sz="94660"/>
  </p:normalViewPr>
  <p:slideViewPr>
    <p:cSldViewPr>
      <p:cViewPr>
        <p:scale>
          <a:sx n="76" d="100"/>
          <a:sy n="76" d="100"/>
        </p:scale>
        <p:origin x="-1008" y="1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C7917FA-A2F0-4D28-94D0-F20C1EA9D94A}" type="datetimeFigureOut">
              <a:rPr lang="en-US" smtClean="0"/>
              <a:pPr/>
              <a:t>12/29/2020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0591AD7-2F98-4F42-9BB9-E7E19F5951DD}"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917FA-A2F0-4D28-94D0-F20C1EA9D94A}" type="datetimeFigureOut">
              <a:rPr lang="en-US" smtClean="0"/>
              <a:pPr/>
              <a:t>12/29/2020</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B0591AD7-2F98-4F42-9BB9-E7E19F5951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C7917FA-A2F0-4D28-94D0-F20C1EA9D94A}" type="datetimeFigureOut">
              <a:rPr lang="en-US" smtClean="0"/>
              <a:pPr/>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C7917FA-A2F0-4D28-94D0-F20C1EA9D94A}" type="datetimeFigureOut">
              <a:rPr lang="en-US" smtClean="0"/>
              <a:pPr/>
              <a:t>12/29/2020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591AD7-2F98-4F42-9BB9-E7E19F5951DD}"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7917FA-A2F0-4D28-94D0-F20C1EA9D94A}" type="datetimeFigureOut">
              <a:rPr lang="en-US" smtClean="0"/>
              <a:pPr/>
              <a:t>12/29/2020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917FA-A2F0-4D28-94D0-F20C1EA9D94A}" type="datetimeFigureOut">
              <a:rPr lang="en-US" smtClean="0"/>
              <a:pPr/>
              <a:t>12/29/2020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917FA-A2F0-4D28-94D0-F20C1EA9D94A}" type="datetimeFigureOut">
              <a:rPr lang="en-US" smtClean="0"/>
              <a:pPr/>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917FA-A2F0-4D28-94D0-F20C1EA9D94A}" type="datetimeFigureOut">
              <a:rPr lang="en-US" smtClean="0"/>
              <a:pPr/>
              <a:t>12/29/2020</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B0591AD7-2F98-4F42-9BB9-E7E19F5951DD}"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C7917FA-A2F0-4D28-94D0-F20C1EA9D94A}" type="datetimeFigureOut">
              <a:rPr lang="en-US" smtClean="0"/>
              <a:pPr/>
              <a:t>12/29/2020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0591AD7-2F98-4F42-9BB9-E7E19F5951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3200" y="3352800"/>
            <a:ext cx="4495800" cy="2971800"/>
          </a:xfrm>
        </p:spPr>
        <p:txBody>
          <a:bodyPr>
            <a:normAutofit/>
          </a:bodyPr>
          <a:lstStyle/>
          <a:p>
            <a:r>
              <a:rPr lang="en-US" sz="4000" dirty="0" smtClean="0">
                <a:solidFill>
                  <a:schemeClr val="accent1">
                    <a:lumMod val="50000"/>
                  </a:schemeClr>
                </a:solidFill>
                <a:latin typeface="Arial Rounded MT Bold" pitchFamily="34" charset="0"/>
              </a:rPr>
              <a:t>Lab.4</a:t>
            </a:r>
            <a:endParaRPr lang="en-US" sz="4000" dirty="0">
              <a:solidFill>
                <a:schemeClr val="accent1">
                  <a:lumMod val="50000"/>
                </a:schemeClr>
              </a:solidFill>
              <a:latin typeface="Arial Rounded MT Bold" pitchFamily="34" charset="0"/>
            </a:endParaRPr>
          </a:p>
        </p:txBody>
      </p:sp>
      <p:sp>
        <p:nvSpPr>
          <p:cNvPr id="2" name="Title 1"/>
          <p:cNvSpPr>
            <a:spLocks noGrp="1"/>
          </p:cNvSpPr>
          <p:nvPr>
            <p:ph type="ctrTitle"/>
          </p:nvPr>
        </p:nvSpPr>
        <p:spPr>
          <a:xfrm>
            <a:off x="0" y="1505930"/>
            <a:ext cx="9144000" cy="1470025"/>
          </a:xfrm>
        </p:spPr>
        <p:txBody>
          <a:bodyPr/>
          <a:lstStyle/>
          <a:p>
            <a:r>
              <a:rPr b="1" dirty="0" smtClean="0">
                <a:latin typeface="Arial Rounded MT Bold" pitchFamily="34" charset="0"/>
              </a:rPr>
              <a:t>ANTHRAQUINONE GLYCOSIDES</a:t>
            </a:r>
            <a:endParaRPr lang="en-US" dirty="0">
              <a:latin typeface="Arial Rounded MT Bold" pitchFamily="34" charset="0"/>
            </a:endParaRPr>
          </a:p>
        </p:txBody>
      </p:sp>
      <p:sp>
        <p:nvSpPr>
          <p:cNvPr id="4" name="Rectangle 3"/>
          <p:cNvSpPr/>
          <p:nvPr/>
        </p:nvSpPr>
        <p:spPr>
          <a:xfrm>
            <a:off x="2133600" y="457200"/>
            <a:ext cx="4572000" cy="830997"/>
          </a:xfrm>
          <a:prstGeom prst="rect">
            <a:avLst/>
          </a:prstGeom>
        </p:spPr>
        <p:txBody>
          <a:bodyPr>
            <a:spAutoFit/>
          </a:bodyPr>
          <a:lstStyle/>
          <a:p>
            <a:pPr algn="ctr"/>
            <a:r>
              <a:rPr lang="en-US" sz="2400" dirty="0" smtClean="0">
                <a:solidFill>
                  <a:schemeClr val="accent1">
                    <a:lumMod val="50000"/>
                  </a:schemeClr>
                </a:solidFill>
                <a:latin typeface="Arial Rounded MT Bold" pitchFamily="34" charset="0"/>
              </a:rPr>
              <a:t>Pharmacognosy</a:t>
            </a:r>
          </a:p>
          <a:p>
            <a:pPr algn="ctr"/>
            <a:r>
              <a:rPr lang="en-US" sz="2400" dirty="0" smtClean="0">
                <a:solidFill>
                  <a:schemeClr val="accent1">
                    <a:lumMod val="50000"/>
                  </a:schemeClr>
                </a:solidFill>
                <a:latin typeface="Arial Rounded MT Bold" pitchFamily="34" charset="0"/>
              </a:rPr>
              <a:t> 3rd Class, 1st Semester</a:t>
            </a:r>
            <a:endParaRPr lang="en-US" sz="2400" dirty="0">
              <a:solidFill>
                <a:schemeClr val="accent1">
                  <a:lumMod val="50000"/>
                </a:schemeClr>
              </a:solidFill>
              <a:latin typeface="Arial Rounded MT Bold" pitchFamily="34" charset="0"/>
            </a:endParaRPr>
          </a:p>
        </p:txBody>
      </p:sp>
      <p:pic>
        <p:nvPicPr>
          <p:cNvPr id="5" name="Content Placeholder 3" descr="Senna.jpg"/>
          <p:cNvPicPr>
            <a:picLocks noChangeAspect="1"/>
          </p:cNvPicPr>
          <p:nvPr/>
        </p:nvPicPr>
        <p:blipFill>
          <a:blip r:embed="rId2" cstate="print"/>
          <a:stretch>
            <a:fillRect/>
          </a:stretch>
        </p:blipFill>
        <p:spPr>
          <a:xfrm>
            <a:off x="152400" y="3048000"/>
            <a:ext cx="3962400" cy="381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smtClean="0">
                <a:solidFill>
                  <a:srgbClr val="C00000"/>
                </a:solidFill>
              </a:rPr>
              <a:t>Borntragers</a:t>
            </a:r>
            <a:r>
              <a:rPr lang="en-US" sz="3600" b="1" dirty="0" smtClean="0">
                <a:solidFill>
                  <a:srgbClr val="C00000"/>
                </a:solidFill>
              </a:rPr>
              <a:t> test for </a:t>
            </a:r>
            <a:r>
              <a:rPr lang="en-US" sz="3600" b="1" dirty="0" err="1" smtClean="0">
                <a:solidFill>
                  <a:srgbClr val="C00000"/>
                </a:solidFill>
              </a:rPr>
              <a:t>anthroquinone</a:t>
            </a:r>
            <a:r>
              <a:rPr lang="en-US" sz="3600" b="1" dirty="0" smtClean="0">
                <a:solidFill>
                  <a:srgbClr val="C00000"/>
                </a:solidFill>
              </a:rPr>
              <a:t> </a:t>
            </a:r>
            <a:endParaRPr lang="ar-IQ" sz="3600" b="1" dirty="0">
              <a:solidFill>
                <a:srgbClr val="C00000"/>
              </a:solidFill>
            </a:endParaRPr>
          </a:p>
        </p:txBody>
      </p:sp>
      <p:pic>
        <p:nvPicPr>
          <p:cNvPr id="4" name="Content Placeholder 3" descr="Capture.JPG"/>
          <p:cNvPicPr>
            <a:picLocks noGrp="1" noChangeAspect="1"/>
          </p:cNvPicPr>
          <p:nvPr>
            <p:ph sz="quarter" idx="1"/>
          </p:nvPr>
        </p:nvPicPr>
        <p:blipFill>
          <a:blip r:embed="rId2" cstate="print"/>
          <a:stretch>
            <a:fillRect/>
          </a:stretch>
        </p:blipFill>
        <p:spPr>
          <a:xfrm>
            <a:off x="6934200" y="1600200"/>
            <a:ext cx="1743075" cy="4038600"/>
          </a:xfrm>
        </p:spPr>
      </p:pic>
      <p:sp>
        <p:nvSpPr>
          <p:cNvPr id="5" name="Rectangle 4"/>
          <p:cNvSpPr/>
          <p:nvPr/>
        </p:nvSpPr>
        <p:spPr>
          <a:xfrm>
            <a:off x="609600" y="1828800"/>
            <a:ext cx="5638800" cy="381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buFontTx/>
              <a:buChar char="-"/>
            </a:pPr>
            <a:r>
              <a:rPr lang="en-US" sz="2000" b="1" dirty="0" smtClean="0">
                <a:solidFill>
                  <a:schemeClr val="tx1"/>
                </a:solidFill>
                <a:latin typeface="Aharoni" pitchFamily="2" charset="-79"/>
                <a:cs typeface="Aharoni" pitchFamily="2" charset="-79"/>
              </a:rPr>
              <a:t>Hydrolysis the glycoside with acid and heating to form free </a:t>
            </a:r>
            <a:r>
              <a:rPr lang="en-US" sz="2000" b="1" dirty="0" err="1" smtClean="0">
                <a:solidFill>
                  <a:schemeClr val="tx1"/>
                </a:solidFill>
                <a:latin typeface="Aharoni" pitchFamily="2" charset="-79"/>
                <a:cs typeface="Aharoni" pitchFamily="2" charset="-79"/>
              </a:rPr>
              <a:t>aglycone</a:t>
            </a:r>
            <a:r>
              <a:rPr lang="en-US" sz="2000" b="1" dirty="0" smtClean="0">
                <a:solidFill>
                  <a:schemeClr val="tx1"/>
                </a:solidFill>
                <a:latin typeface="Aharoni" pitchFamily="2" charset="-79"/>
                <a:cs typeface="Aharoni" pitchFamily="2" charset="-79"/>
              </a:rPr>
              <a:t> and sugar parts </a:t>
            </a:r>
          </a:p>
          <a:p>
            <a:pPr>
              <a:buFontTx/>
              <a:buChar char="-"/>
            </a:pPr>
            <a:r>
              <a:rPr lang="en-US" sz="2000" b="1" dirty="0" smtClean="0">
                <a:solidFill>
                  <a:schemeClr val="tx1"/>
                </a:solidFill>
                <a:latin typeface="Aharoni" pitchFamily="2" charset="-79"/>
                <a:cs typeface="Aharoni" pitchFamily="2" charset="-79"/>
              </a:rPr>
              <a:t> mix with chloroform in </a:t>
            </a:r>
            <a:r>
              <a:rPr lang="en-US" sz="2000" b="1" dirty="0" err="1" smtClean="0">
                <a:solidFill>
                  <a:schemeClr val="tx1"/>
                </a:solidFill>
                <a:latin typeface="Aharoni" pitchFamily="2" charset="-79"/>
                <a:cs typeface="Aharoni" pitchFamily="2" charset="-79"/>
              </a:rPr>
              <a:t>separatory</a:t>
            </a:r>
            <a:r>
              <a:rPr lang="en-US" sz="2000" b="1" dirty="0" smtClean="0">
                <a:solidFill>
                  <a:schemeClr val="tx1"/>
                </a:solidFill>
                <a:latin typeface="Aharoni" pitchFamily="2" charset="-79"/>
                <a:cs typeface="Aharoni" pitchFamily="2" charset="-79"/>
              </a:rPr>
              <a:t> funnel to take free </a:t>
            </a:r>
            <a:r>
              <a:rPr lang="en-US" sz="2000" b="1" dirty="0" err="1" smtClean="0">
                <a:solidFill>
                  <a:schemeClr val="tx1"/>
                </a:solidFill>
                <a:latin typeface="Aharoni" pitchFamily="2" charset="-79"/>
                <a:cs typeface="Aharoni" pitchFamily="2" charset="-79"/>
              </a:rPr>
              <a:t>aglycone</a:t>
            </a:r>
            <a:r>
              <a:rPr lang="en-US" sz="2000" b="1" dirty="0" smtClean="0">
                <a:solidFill>
                  <a:schemeClr val="tx1"/>
                </a:solidFill>
                <a:latin typeface="Aharoni" pitchFamily="2" charset="-79"/>
                <a:cs typeface="Aharoni" pitchFamily="2" charset="-79"/>
              </a:rPr>
              <a:t>(free </a:t>
            </a:r>
            <a:r>
              <a:rPr lang="en-US" sz="2000" b="1" dirty="0" err="1" smtClean="0">
                <a:solidFill>
                  <a:schemeClr val="tx1"/>
                </a:solidFill>
                <a:latin typeface="Aharoni" pitchFamily="2" charset="-79"/>
                <a:cs typeface="Aharoni" pitchFamily="2" charset="-79"/>
              </a:rPr>
              <a:t>anthraquinone</a:t>
            </a:r>
            <a:r>
              <a:rPr lang="en-US" sz="2000" b="1" dirty="0" smtClean="0">
                <a:solidFill>
                  <a:schemeClr val="tx1"/>
                </a:solidFill>
                <a:latin typeface="Aharoni" pitchFamily="2" charset="-79"/>
                <a:cs typeface="Aharoni" pitchFamily="2" charset="-79"/>
              </a:rPr>
              <a:t>)</a:t>
            </a:r>
          </a:p>
          <a:p>
            <a:pPr>
              <a:buFontTx/>
              <a:buChar char="-"/>
            </a:pPr>
            <a:r>
              <a:rPr lang="en-US" sz="2000" b="1" dirty="0" smtClean="0">
                <a:solidFill>
                  <a:schemeClr val="tx1"/>
                </a:solidFill>
                <a:latin typeface="Aharoni" pitchFamily="2" charset="-79"/>
                <a:cs typeface="Aharoni" pitchFamily="2" charset="-79"/>
              </a:rPr>
              <a:t>Then in test tube mix 5ml of chloroform layer with aqueous KOH or dilute ammonia to form two immiscible layers</a:t>
            </a:r>
          </a:p>
          <a:p>
            <a:pPr>
              <a:buFontTx/>
              <a:buChar char="-"/>
            </a:pPr>
            <a:r>
              <a:rPr lang="en-US" sz="2000" b="1" dirty="0" smtClean="0">
                <a:solidFill>
                  <a:srgbClr val="C00000"/>
                </a:solidFill>
                <a:latin typeface="Aharoni" pitchFamily="2" charset="-79"/>
                <a:cs typeface="Aharoni" pitchFamily="2" charset="-79"/>
              </a:rPr>
              <a:t>A pink to red color produced in the alkaline layer</a:t>
            </a:r>
            <a:r>
              <a:rPr lang="en-US" sz="2000" b="1" dirty="0" smtClean="0">
                <a:solidFill>
                  <a:schemeClr val="tx1"/>
                </a:solidFill>
                <a:latin typeface="Aharoni" pitchFamily="2" charset="-79"/>
                <a:cs typeface="Aharoni" pitchFamily="2" charset="-79"/>
              </a:rPr>
              <a:t> indicate the presence of free </a:t>
            </a:r>
            <a:r>
              <a:rPr lang="en-US" sz="2000" b="1" dirty="0" err="1" smtClean="0">
                <a:solidFill>
                  <a:schemeClr val="tx1"/>
                </a:solidFill>
                <a:latin typeface="Aharoni" pitchFamily="2" charset="-79"/>
                <a:cs typeface="Aharoni" pitchFamily="2" charset="-79"/>
              </a:rPr>
              <a:t>anthraquinone</a:t>
            </a:r>
            <a:r>
              <a:rPr lang="en-US" sz="2000" b="1" dirty="0" smtClean="0">
                <a:solidFill>
                  <a:schemeClr val="tx1"/>
                </a:solidFill>
                <a:latin typeface="Aharoni" pitchFamily="2" charset="-79"/>
                <a:cs typeface="Aharoni" pitchFamily="2" charset="-79"/>
              </a:rPr>
              <a:t> </a:t>
            </a:r>
          </a:p>
          <a:p>
            <a:endParaRPr lang="en-US" sz="2000" b="1" dirty="0" smtClean="0">
              <a:solidFill>
                <a:schemeClr val="tx1"/>
              </a:solidFill>
              <a:latin typeface="Aharoni" pitchFamily="2" charset="-79"/>
              <a:cs typeface="Aharoni" pitchFamily="2" charset="-79"/>
            </a:endParaRPr>
          </a:p>
          <a:p>
            <a:pPr algn="ctr"/>
            <a:endParaRPr lang="ar-IQ" sz="2000" b="1" dirty="0">
              <a:solidFill>
                <a:schemeClr val="tx1"/>
              </a:solidFill>
              <a:latin typeface="Aharoni" pitchFamily="2" charset="-79"/>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Cascara.jpg"/>
          <p:cNvPicPr>
            <a:picLocks noGrp="1" noChangeAspect="1"/>
          </p:cNvPicPr>
          <p:nvPr>
            <p:ph type="pic" idx="1"/>
          </p:nvPr>
        </p:nvPicPr>
        <p:blipFill>
          <a:blip r:embed="rId2" cstate="print"/>
          <a:srcRect t="14370" b="14370"/>
          <a:stretch>
            <a:fillRect/>
          </a:stretch>
        </p:blipFill>
        <p:spPr>
          <a:xfrm>
            <a:off x="1295400" y="228600"/>
            <a:ext cx="6477000" cy="4124325"/>
          </a:xfrm>
          <a:prstGeom prst="roundRect">
            <a:avLst>
              <a:gd name="adj" fmla="val 4167"/>
            </a:avLst>
          </a:prstGeom>
          <a:solidFill>
            <a:srgbClr val="FFFFFF"/>
          </a:solidFill>
          <a:ln w="76200" cap="sq">
            <a:solidFill>
              <a:schemeClr val="accent1">
                <a:lumMod val="75000"/>
              </a:schemeClr>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 name="Up Ribbon 5"/>
          <p:cNvSpPr/>
          <p:nvPr/>
        </p:nvSpPr>
        <p:spPr>
          <a:xfrm>
            <a:off x="1295400" y="5105400"/>
            <a:ext cx="6477000" cy="1219200"/>
          </a:xfrm>
          <a:prstGeom prst="ribbon2">
            <a:avLst/>
          </a:prstGeom>
        </p:spPr>
        <p:style>
          <a:lnRef idx="1">
            <a:schemeClr val="accent5"/>
          </a:lnRef>
          <a:fillRef idx="3">
            <a:schemeClr val="accent5"/>
          </a:fillRef>
          <a:effectRef idx="2">
            <a:schemeClr val="accent5"/>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36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Rounded MT Bold" pitchFamily="34" charset="0"/>
              </a:rPr>
              <a:t>Thank You</a:t>
            </a:r>
            <a:endParaRPr lang="en-US" sz="3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Rounded MT Bold"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eena.JPG"/>
          <p:cNvPicPr>
            <a:picLocks noGrp="1" noChangeAspect="1"/>
          </p:cNvPicPr>
          <p:nvPr>
            <p:ph sz="quarter" idx="1"/>
          </p:nvPr>
        </p:nvPicPr>
        <p:blipFill>
          <a:blip r:embed="rId2" cstate="print"/>
          <a:stretch>
            <a:fillRect/>
          </a:stretch>
        </p:blipFill>
        <p:spPr>
          <a:xfrm>
            <a:off x="381000" y="1219200"/>
            <a:ext cx="8534400" cy="5638800"/>
          </a:xfrm>
        </p:spPr>
      </p:pic>
      <p:sp>
        <p:nvSpPr>
          <p:cNvPr id="3" name="Rectangle 2"/>
          <p:cNvSpPr/>
          <p:nvPr/>
        </p:nvSpPr>
        <p:spPr>
          <a:xfrm>
            <a:off x="381000" y="457200"/>
            <a:ext cx="8229600" cy="646331"/>
          </a:xfrm>
          <a:prstGeom prst="rect">
            <a:avLst/>
          </a:prstGeom>
        </p:spPr>
        <p:txBody>
          <a:bodyPr wrap="square">
            <a:spAutoFit/>
          </a:bodyPr>
          <a:lstStyle/>
          <a:p>
            <a:pPr algn="just"/>
            <a:r>
              <a:rPr lang="en-US" dirty="0" err="1" smtClean="0">
                <a:latin typeface="Arial Rounded MT Bold" pitchFamily="34" charset="0"/>
              </a:rPr>
              <a:t>Anthraquinone</a:t>
            </a:r>
            <a:r>
              <a:rPr lang="en-US" dirty="0" smtClean="0">
                <a:latin typeface="Arial Rounded MT Bold" pitchFamily="34" charset="0"/>
              </a:rPr>
              <a:t> glycosides are </a:t>
            </a:r>
            <a:r>
              <a:rPr lang="en-US" dirty="0" err="1" smtClean="0">
                <a:latin typeface="Arial Rounded MT Bold" pitchFamily="34" charset="0"/>
              </a:rPr>
              <a:t>anthracene</a:t>
            </a:r>
            <a:r>
              <a:rPr lang="en-US" dirty="0" smtClean="0">
                <a:latin typeface="Arial Rounded MT Bold" pitchFamily="34" charset="0"/>
              </a:rPr>
              <a:t> derivatives most of them contain </a:t>
            </a:r>
            <a:r>
              <a:rPr lang="en-US" dirty="0" err="1" smtClean="0">
                <a:latin typeface="Arial Rounded MT Bold" pitchFamily="34" charset="0"/>
              </a:rPr>
              <a:t>anthraquinone</a:t>
            </a:r>
            <a:r>
              <a:rPr lang="en-US" dirty="0" smtClean="0">
                <a:latin typeface="Arial Rounded MT Bold" pitchFamily="34" charset="0"/>
              </a:rPr>
              <a:t> skeleton.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457200"/>
            <a:ext cx="8763000" cy="6096000"/>
          </a:xfrm>
        </p:spPr>
        <p:txBody>
          <a:bodyPr>
            <a:normAutofit/>
          </a:bodyPr>
          <a:lstStyle/>
          <a:p>
            <a:pPr algn="just">
              <a:buFont typeface="Wingdings" pitchFamily="2" charset="2"/>
              <a:buChar char="v"/>
            </a:pPr>
            <a:r>
              <a:rPr lang="en-US" sz="2000" dirty="0" smtClean="0">
                <a:latin typeface="Arial Rounded MT Bold" pitchFamily="34" charset="0"/>
              </a:rPr>
              <a:t>Glycosides of </a:t>
            </a:r>
            <a:r>
              <a:rPr lang="en-US" sz="2000" dirty="0" err="1" smtClean="0">
                <a:latin typeface="Arial Rounded MT Bold" pitchFamily="34" charset="0"/>
              </a:rPr>
              <a:t>anthranols</a:t>
            </a:r>
            <a:r>
              <a:rPr lang="en-US" sz="2000" dirty="0" smtClean="0">
                <a:latin typeface="Arial Rounded MT Bold" pitchFamily="34" charset="0"/>
              </a:rPr>
              <a:t>, </a:t>
            </a:r>
            <a:r>
              <a:rPr lang="en-US" sz="2000" dirty="0" err="1" smtClean="0">
                <a:latin typeface="Arial Rounded MT Bold" pitchFamily="34" charset="0"/>
              </a:rPr>
              <a:t>dianthrones</a:t>
            </a:r>
            <a:r>
              <a:rPr lang="en-US" sz="2000" dirty="0" smtClean="0">
                <a:latin typeface="Arial Rounded MT Bold" pitchFamily="34" charset="0"/>
              </a:rPr>
              <a:t>, and </a:t>
            </a:r>
            <a:r>
              <a:rPr lang="en-US" sz="2000" dirty="0" err="1" smtClean="0">
                <a:latin typeface="Arial Rounded MT Bold" pitchFamily="34" charset="0"/>
              </a:rPr>
              <a:t>oxanthrones</a:t>
            </a:r>
            <a:r>
              <a:rPr lang="en-US" sz="2000" dirty="0" smtClean="0">
                <a:latin typeface="Arial Rounded MT Bold" pitchFamily="34" charset="0"/>
              </a:rPr>
              <a:t> have significant therapeutic action.</a:t>
            </a:r>
          </a:p>
          <a:p>
            <a:pPr algn="just">
              <a:buFont typeface="Wingdings" pitchFamily="2" charset="2"/>
              <a:buChar char="v"/>
            </a:pPr>
            <a:r>
              <a:rPr lang="en-US" sz="2000" dirty="0" smtClean="0">
                <a:latin typeface="Arial Rounded MT Bold" pitchFamily="34" charset="0"/>
              </a:rPr>
              <a:t>The glycosides, upon hydrolysis, yield </a:t>
            </a:r>
            <a:r>
              <a:rPr lang="en-US" sz="2000" dirty="0" err="1" smtClean="0">
                <a:latin typeface="Arial Rounded MT Bold" pitchFamily="34" charset="0"/>
              </a:rPr>
              <a:t>aglycones</a:t>
            </a:r>
            <a:r>
              <a:rPr lang="en-US" sz="2000" dirty="0" smtClean="0">
                <a:latin typeface="Arial Rounded MT Bold" pitchFamily="34" charset="0"/>
              </a:rPr>
              <a:t> that are </a:t>
            </a:r>
            <a:r>
              <a:rPr lang="en-US" sz="2000" dirty="0" err="1" smtClean="0">
                <a:latin typeface="Arial Rounded MT Bold" pitchFamily="34" charset="0"/>
              </a:rPr>
              <a:t>di</a:t>
            </a:r>
            <a:r>
              <a:rPr lang="en-US" sz="2000" dirty="0" smtClean="0">
                <a:latin typeface="Arial Rounded MT Bold" pitchFamily="34" charset="0"/>
              </a:rPr>
              <a:t>-, tri-, or </a:t>
            </a:r>
            <a:r>
              <a:rPr lang="en-US" sz="2000" dirty="0" err="1" smtClean="0">
                <a:latin typeface="Arial Rounded MT Bold" pitchFamily="34" charset="0"/>
              </a:rPr>
              <a:t>tetrahydroxyanthraquinones</a:t>
            </a:r>
            <a:r>
              <a:rPr lang="en-US" sz="2000" dirty="0" smtClean="0">
                <a:latin typeface="Arial Rounded MT Bold" pitchFamily="34" charset="0"/>
              </a:rPr>
              <a:t> or modifications of these compounds.</a:t>
            </a:r>
          </a:p>
          <a:p>
            <a:pPr algn="just">
              <a:buFont typeface="Wingdings" pitchFamily="2" charset="2"/>
              <a:buChar char="v"/>
            </a:pPr>
            <a:endParaRPr lang="en-US" sz="2000" dirty="0" smtClean="0">
              <a:latin typeface="Arial Rounded MT Bold" pitchFamily="34" charset="0"/>
            </a:endParaRPr>
          </a:p>
          <a:p>
            <a:pPr algn="just">
              <a:buNone/>
            </a:pPr>
            <a:r>
              <a:rPr lang="en-US" sz="2000" dirty="0" smtClean="0">
                <a:latin typeface="Arial Rounded MT Bold" pitchFamily="34" charset="0"/>
              </a:rPr>
              <a:t>    </a:t>
            </a:r>
            <a:r>
              <a:rPr lang="en-US" sz="2400" b="1" dirty="0" smtClean="0">
                <a:solidFill>
                  <a:srgbClr val="C00000"/>
                </a:solidFill>
                <a:latin typeface="Arial Rounded MT Bold" pitchFamily="34" charset="0"/>
              </a:rPr>
              <a:t>Mechanism of action</a:t>
            </a:r>
            <a:endParaRPr lang="en-US" sz="2000" b="1" dirty="0" smtClean="0">
              <a:solidFill>
                <a:srgbClr val="C00000"/>
              </a:solidFill>
              <a:latin typeface="Arial Rounded MT Bold" pitchFamily="34" charset="0"/>
            </a:endParaRPr>
          </a:p>
          <a:p>
            <a:pPr algn="just">
              <a:buFont typeface="Wingdings" pitchFamily="2" charset="2"/>
              <a:buChar char="v"/>
            </a:pPr>
            <a:r>
              <a:rPr lang="en-US" sz="2000" dirty="0" smtClean="0">
                <a:latin typeface="Arial Rounded MT Bold" pitchFamily="34" charset="0"/>
              </a:rPr>
              <a:t>They employed as stimulant cathartic which exert their action by increasing the tone of the smooth muscle in the wall of the colon and stimulate the secretion of water and electrolytes into the large intestine (bulk laxatives).</a:t>
            </a:r>
          </a:p>
          <a:p>
            <a:pPr algn="just">
              <a:buFont typeface="Wingdings" pitchFamily="2" charset="2"/>
              <a:buChar char="v"/>
            </a:pPr>
            <a:endParaRPr lang="en-US" sz="2000" dirty="0" smtClean="0">
              <a:latin typeface="Arial Rounded MT Bold" pitchFamily="34" charset="0"/>
            </a:endParaRPr>
          </a:p>
          <a:p>
            <a:pPr algn="just">
              <a:buFont typeface="Wingdings" pitchFamily="2" charset="2"/>
              <a:buChar char="v"/>
            </a:pPr>
            <a:endParaRPr lang="en-US" sz="2000" dirty="0" smtClean="0">
              <a:latin typeface="Arial Rounded MT Bold" pitchFamily="34" charset="0"/>
            </a:endParaRPr>
          </a:p>
          <a:p>
            <a:pPr algn="just">
              <a:buFont typeface="Wingdings" pitchFamily="2" charset="2"/>
              <a:buChar char="v"/>
            </a:pPr>
            <a:endParaRPr lang="en-US" sz="2000" dirty="0" smtClean="0">
              <a:latin typeface="Arial Rounded MT Bold" pitchFamily="34" charset="0"/>
            </a:endParaRPr>
          </a:p>
          <a:p>
            <a:pPr algn="just">
              <a:buNone/>
            </a:pPr>
            <a:endParaRPr lang="en-US" sz="2000" dirty="0" smtClean="0">
              <a:latin typeface="Arial Rounded MT Bold" pitchFamily="34" charset="0"/>
            </a:endParaRPr>
          </a:p>
          <a:p>
            <a:pPr algn="just">
              <a:buFont typeface="Wingdings" pitchFamily="2" charset="2"/>
              <a:buChar char="v"/>
            </a:pPr>
            <a:endParaRPr lang="en-US" sz="2000" dirty="0" smtClean="0">
              <a:latin typeface="Arial Rounded MT Bold" pitchFamily="34" charset="0"/>
            </a:endParaRPr>
          </a:p>
          <a:p>
            <a:pPr>
              <a:buFont typeface="Wingdings" pitchFamily="2" charset="2"/>
              <a:buChar char="v"/>
            </a:pPr>
            <a:endParaRPr lang="en-US" sz="2000" dirty="0">
              <a:latin typeface="Arial Rounded MT Bold"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15000"/>
          </a:xfrm>
        </p:spPr>
        <p:txBody>
          <a:bodyPr/>
          <a:lstStyle/>
          <a:p>
            <a:r>
              <a:rPr lang="en-US" dirty="0" smtClean="0">
                <a:latin typeface="Arial Rounded MT Bold" pitchFamily="34" charset="0"/>
              </a:rPr>
              <a:t>Medicinal plants that contain </a:t>
            </a:r>
            <a:r>
              <a:rPr lang="en-US" dirty="0" err="1" smtClean="0">
                <a:latin typeface="Arial Rounded MT Bold" pitchFamily="34" charset="0"/>
              </a:rPr>
              <a:t>Anthraquinone</a:t>
            </a:r>
            <a:r>
              <a:rPr lang="en-US" dirty="0" smtClean="0">
                <a:latin typeface="Arial Rounded MT Bold" pitchFamily="34" charset="0"/>
              </a:rPr>
              <a:t> glycoside :</a:t>
            </a:r>
          </a:p>
          <a:p>
            <a:pPr>
              <a:buNone/>
            </a:pPr>
            <a:r>
              <a:rPr lang="en-US" sz="3200" dirty="0" smtClean="0"/>
              <a:t>1-</a:t>
            </a:r>
            <a:r>
              <a:rPr lang="en-US" sz="3200" dirty="0" smtClean="0">
                <a:solidFill>
                  <a:srgbClr val="C00000"/>
                </a:solidFill>
              </a:rPr>
              <a:t>Senna</a:t>
            </a:r>
          </a:p>
          <a:p>
            <a:pPr>
              <a:buNone/>
            </a:pPr>
            <a:r>
              <a:rPr lang="en-US" sz="3200" dirty="0" smtClean="0"/>
              <a:t>2-</a:t>
            </a:r>
            <a:r>
              <a:rPr lang="en-US" sz="3200" dirty="0" smtClean="0">
                <a:solidFill>
                  <a:srgbClr val="C00000"/>
                </a:solidFill>
              </a:rPr>
              <a:t>Cascara</a:t>
            </a:r>
          </a:p>
          <a:p>
            <a:pPr>
              <a:buNone/>
            </a:pPr>
            <a:r>
              <a:rPr lang="en-US" sz="3200" dirty="0" smtClean="0"/>
              <a:t>3-</a:t>
            </a:r>
            <a:r>
              <a:rPr lang="en-US" sz="3200" dirty="0" smtClean="0">
                <a:solidFill>
                  <a:srgbClr val="C00000"/>
                </a:solidFill>
              </a:rPr>
              <a:t>Frangula</a:t>
            </a:r>
          </a:p>
          <a:p>
            <a:pPr>
              <a:buNone/>
            </a:pPr>
            <a:r>
              <a:rPr lang="en-US" sz="3200" dirty="0" smtClean="0"/>
              <a:t>4-</a:t>
            </a:r>
            <a:r>
              <a:rPr lang="en-US" sz="3200" dirty="0" smtClean="0">
                <a:solidFill>
                  <a:srgbClr val="C00000"/>
                </a:solidFill>
              </a:rPr>
              <a:t> Aloe</a:t>
            </a:r>
          </a:p>
          <a:p>
            <a:pPr>
              <a:buNone/>
            </a:pPr>
            <a:r>
              <a:rPr lang="en-US" sz="3200" dirty="0" smtClean="0"/>
              <a:t>5-</a:t>
            </a:r>
            <a:r>
              <a:rPr lang="en-US" sz="3200" dirty="0" smtClean="0">
                <a:solidFill>
                  <a:srgbClr val="C00000"/>
                </a:solidFill>
              </a:rPr>
              <a:t>Rhubarb</a:t>
            </a:r>
            <a:r>
              <a:rPr lang="en-US" dirty="0" smtClean="0">
                <a:solidFill>
                  <a:srgbClr val="C00000"/>
                </a:solidFill>
              </a:rPr>
              <a:t> </a:t>
            </a:r>
          </a:p>
          <a:p>
            <a:pPr>
              <a:buNone/>
            </a:pPr>
            <a:endParaRPr lang="ar-IQ" dirty="0"/>
          </a:p>
        </p:txBody>
      </p:sp>
      <p:sp>
        <p:nvSpPr>
          <p:cNvPr id="4" name="Right Brace 3"/>
          <p:cNvSpPr/>
          <p:nvPr/>
        </p:nvSpPr>
        <p:spPr>
          <a:xfrm>
            <a:off x="2667000" y="3200400"/>
            <a:ext cx="3810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
        <p:nvSpPr>
          <p:cNvPr id="5" name="Rectangle 4"/>
          <p:cNvSpPr/>
          <p:nvPr/>
        </p:nvSpPr>
        <p:spPr>
          <a:xfrm>
            <a:off x="3352800" y="3276600"/>
            <a:ext cx="52578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
        <p:nvSpPr>
          <p:cNvPr id="6" name="Rectangle 5"/>
          <p:cNvSpPr/>
          <p:nvPr/>
        </p:nvSpPr>
        <p:spPr>
          <a:xfrm>
            <a:off x="3124200" y="3276600"/>
            <a:ext cx="54864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rgbClr val="0070C0"/>
                </a:solidFill>
                <a:latin typeface="Arial Rounded MT Bold" pitchFamily="34" charset="0"/>
              </a:rPr>
              <a:t>not recommended due to their irritating action.</a:t>
            </a:r>
          </a:p>
          <a:p>
            <a:r>
              <a:rPr lang="en-US" dirty="0" smtClean="0">
                <a:solidFill>
                  <a:srgbClr val="C00000"/>
                </a:solidFill>
              </a:rPr>
              <a:t>    </a:t>
            </a:r>
            <a:r>
              <a:rPr lang="en-US" dirty="0" smtClean="0">
                <a:solidFill>
                  <a:schemeClr val="tx2"/>
                </a:solidFill>
                <a:latin typeface="Arial Rounded MT Bold" pitchFamily="34" charset="0"/>
              </a:rPr>
              <a:t>Aloe use in the treatment of minor burns</a:t>
            </a:r>
            <a:r>
              <a:rPr lang="en-US" dirty="0" smtClean="0">
                <a:solidFill>
                  <a:srgbClr val="C00000"/>
                </a:solidFill>
              </a:rPr>
              <a:t>  </a:t>
            </a:r>
            <a:endParaRPr lang="en-US" dirty="0" smtClean="0">
              <a:solidFill>
                <a:srgbClr val="0070C0"/>
              </a:solidFill>
              <a:latin typeface="Arial Rounded MT Bold" pitchFamily="34" charset="0"/>
            </a:endParaRPr>
          </a:p>
          <a:p>
            <a:pPr algn="ctr"/>
            <a:endParaRPr lang="ar-IQ" dirty="0">
              <a:solidFill>
                <a:srgbClr val="0070C0"/>
              </a:solidFill>
            </a:endParaRPr>
          </a:p>
        </p:txBody>
      </p:sp>
      <p:sp>
        <p:nvSpPr>
          <p:cNvPr id="7" name="Right Brace 6"/>
          <p:cNvSpPr/>
          <p:nvPr/>
        </p:nvSpPr>
        <p:spPr>
          <a:xfrm>
            <a:off x="2743200" y="1447800"/>
            <a:ext cx="381000" cy="1524000"/>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IQ"/>
          </a:p>
        </p:txBody>
      </p:sp>
      <p:sp>
        <p:nvSpPr>
          <p:cNvPr id="8" name="Rectangle 7"/>
          <p:cNvSpPr/>
          <p:nvPr/>
        </p:nvSpPr>
        <p:spPr>
          <a:xfrm>
            <a:off x="3200400" y="1447800"/>
            <a:ext cx="54864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dirty="0" smtClean="0">
                <a:solidFill>
                  <a:srgbClr val="0070C0"/>
                </a:solidFill>
                <a:latin typeface="Arial Rounded MT Bold" pitchFamily="34" charset="0"/>
              </a:rPr>
              <a:t>Drug of choice </a:t>
            </a:r>
            <a:endParaRPr lang="ar-IQ" dirty="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lstStyle/>
          <a:p>
            <a:r>
              <a:rPr lang="en-US" b="1" dirty="0" err="1" smtClean="0">
                <a:solidFill>
                  <a:srgbClr val="C00000"/>
                </a:solidFill>
              </a:rPr>
              <a:t>Senna</a:t>
            </a:r>
            <a:r>
              <a:rPr lang="en-US" dirty="0" smtClean="0"/>
              <a:t> </a:t>
            </a:r>
            <a:endParaRPr lang="ar-IQ" dirty="0"/>
          </a:p>
        </p:txBody>
      </p:sp>
      <p:pic>
        <p:nvPicPr>
          <p:cNvPr id="4" name="Content Placeholder 3" descr="sennnno.JPG"/>
          <p:cNvPicPr>
            <a:picLocks noGrp="1" noChangeAspect="1"/>
          </p:cNvPicPr>
          <p:nvPr>
            <p:ph sz="quarter" idx="1"/>
          </p:nvPr>
        </p:nvPicPr>
        <p:blipFill>
          <a:blip r:embed="rId2" cstate="print"/>
          <a:stretch>
            <a:fillRect/>
          </a:stretch>
        </p:blipFill>
        <p:spPr>
          <a:xfrm>
            <a:off x="990600" y="1219200"/>
            <a:ext cx="7534807" cy="54102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249362"/>
          </a:xfrm>
        </p:spPr>
        <p:txBody>
          <a:bodyPr>
            <a:noAutofit/>
          </a:bodyPr>
          <a:lstStyle/>
          <a:p>
            <a:r>
              <a:rPr lang="en-US" sz="2400" b="1" dirty="0" err="1" smtClean="0">
                <a:solidFill>
                  <a:srgbClr val="C00000"/>
                </a:solidFill>
              </a:rPr>
              <a:t>Sennoside</a:t>
            </a:r>
            <a:r>
              <a:rPr lang="en-US" sz="2400" dirty="0" smtClean="0">
                <a:solidFill>
                  <a:schemeClr val="tx1"/>
                </a:solidFill>
              </a:rPr>
              <a:t> :</a:t>
            </a:r>
            <a:r>
              <a:rPr lang="en-US" sz="2400" dirty="0" err="1" smtClean="0">
                <a:solidFill>
                  <a:schemeClr val="tx1"/>
                </a:solidFill>
              </a:rPr>
              <a:t>anthraquinone</a:t>
            </a:r>
            <a:r>
              <a:rPr lang="en-US" sz="2400" dirty="0" smtClean="0">
                <a:solidFill>
                  <a:schemeClr val="tx1"/>
                </a:solidFill>
              </a:rPr>
              <a:t> glycoside of </a:t>
            </a:r>
            <a:r>
              <a:rPr lang="en-US" sz="2400" dirty="0" err="1" smtClean="0">
                <a:solidFill>
                  <a:schemeClr val="tx1"/>
                </a:solidFill>
              </a:rPr>
              <a:t>senna</a:t>
            </a:r>
            <a:r>
              <a:rPr lang="en-US" sz="2400" dirty="0" smtClean="0">
                <a:solidFill>
                  <a:schemeClr val="tx1"/>
                </a:solidFill>
              </a:rPr>
              <a:t> plant  in which the </a:t>
            </a:r>
            <a:r>
              <a:rPr lang="en-US" sz="2400" dirty="0" err="1" smtClean="0">
                <a:solidFill>
                  <a:schemeClr val="tx1"/>
                </a:solidFill>
              </a:rPr>
              <a:t>aglycone</a:t>
            </a:r>
            <a:r>
              <a:rPr lang="en-US" sz="2400" dirty="0" smtClean="0">
                <a:solidFill>
                  <a:schemeClr val="tx1"/>
                </a:solidFill>
              </a:rPr>
              <a:t> part  is </a:t>
            </a:r>
            <a:r>
              <a:rPr lang="en-US" sz="2400" dirty="0" err="1" smtClean="0">
                <a:solidFill>
                  <a:schemeClr val="tx1"/>
                </a:solidFill>
              </a:rPr>
              <a:t>dimer</a:t>
            </a:r>
            <a:r>
              <a:rPr lang="en-US" sz="2400" dirty="0" smtClean="0">
                <a:solidFill>
                  <a:schemeClr val="tx1"/>
                </a:solidFill>
              </a:rPr>
              <a:t> of  </a:t>
            </a:r>
            <a:r>
              <a:rPr lang="en-US" sz="2400" dirty="0" err="1" smtClean="0">
                <a:solidFill>
                  <a:schemeClr val="tx1"/>
                </a:solidFill>
              </a:rPr>
              <a:t>anthrone</a:t>
            </a:r>
            <a:r>
              <a:rPr lang="en-US" sz="2400" dirty="0" smtClean="0">
                <a:solidFill>
                  <a:schemeClr val="tx1"/>
                </a:solidFill>
              </a:rPr>
              <a:t> (</a:t>
            </a:r>
            <a:r>
              <a:rPr lang="en-US" sz="2400" dirty="0" err="1" smtClean="0">
                <a:solidFill>
                  <a:schemeClr val="tx1"/>
                </a:solidFill>
              </a:rPr>
              <a:t>dianthrone</a:t>
            </a:r>
            <a:r>
              <a:rPr lang="en-US" sz="2400" dirty="0" smtClean="0">
                <a:solidFill>
                  <a:schemeClr val="tx1"/>
                </a:solidFill>
              </a:rPr>
              <a:t>) . </a:t>
            </a:r>
            <a:endParaRPr lang="ar-IQ" sz="2400" dirty="0">
              <a:solidFill>
                <a:schemeClr val="tx1"/>
              </a:solidFill>
            </a:endParaRPr>
          </a:p>
        </p:txBody>
      </p:sp>
      <p:pic>
        <p:nvPicPr>
          <p:cNvPr id="4" name="Content Placeholder 3" descr="33333.JPG"/>
          <p:cNvPicPr>
            <a:picLocks noGrp="1" noChangeAspect="1"/>
          </p:cNvPicPr>
          <p:nvPr>
            <p:ph sz="quarter" idx="1"/>
          </p:nvPr>
        </p:nvPicPr>
        <p:blipFill>
          <a:blip r:embed="rId2" cstate="print"/>
          <a:stretch>
            <a:fillRect/>
          </a:stretch>
        </p:blipFill>
        <p:spPr>
          <a:xfrm>
            <a:off x="914400" y="1524000"/>
            <a:ext cx="7315200" cy="50292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lstStyle/>
          <a:p>
            <a:r>
              <a:rPr lang="en-US" b="1" dirty="0" smtClean="0">
                <a:solidFill>
                  <a:srgbClr val="C00000"/>
                </a:solidFill>
              </a:rPr>
              <a:t>Market formulation </a:t>
            </a:r>
            <a:endParaRPr lang="ar-IQ" b="1" dirty="0">
              <a:solidFill>
                <a:srgbClr val="C00000"/>
              </a:solidFill>
            </a:endParaRPr>
          </a:p>
        </p:txBody>
      </p:sp>
      <p:pic>
        <p:nvPicPr>
          <p:cNvPr id="4" name="Content Placeholder 3" descr="pr.JPG"/>
          <p:cNvPicPr>
            <a:picLocks noGrp="1" noChangeAspect="1"/>
          </p:cNvPicPr>
          <p:nvPr>
            <p:ph sz="quarter" idx="1"/>
          </p:nvPr>
        </p:nvPicPr>
        <p:blipFill>
          <a:blip r:embed="rId2" cstate="print"/>
          <a:stretch>
            <a:fillRect/>
          </a:stretch>
        </p:blipFill>
        <p:spPr>
          <a:xfrm>
            <a:off x="2924175" y="1490662"/>
            <a:ext cx="3752850" cy="448627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533400"/>
            <a:ext cx="7924800" cy="6019800"/>
          </a:xfrm>
        </p:spPr>
        <p:txBody>
          <a:bodyPr>
            <a:normAutofit/>
          </a:bodyPr>
          <a:lstStyle/>
          <a:p>
            <a:pPr>
              <a:buNone/>
            </a:pPr>
            <a:r>
              <a:rPr lang="en-US" sz="2400" dirty="0" smtClean="0"/>
              <a:t>             Macerate the powdered plant material with 70% ethanol </a:t>
            </a:r>
            <a:endParaRPr lang="ar-IQ" sz="2400" dirty="0"/>
          </a:p>
        </p:txBody>
      </p:sp>
      <p:sp>
        <p:nvSpPr>
          <p:cNvPr id="4" name="Down Arrow 3"/>
          <p:cNvSpPr/>
          <p:nvPr/>
        </p:nvSpPr>
        <p:spPr>
          <a:xfrm>
            <a:off x="4572000" y="914400"/>
            <a:ext cx="1524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Rectangle 4"/>
          <p:cNvSpPr/>
          <p:nvPr/>
        </p:nvSpPr>
        <p:spPr>
          <a:xfrm>
            <a:off x="3352800" y="1143000"/>
            <a:ext cx="12192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rgbClr val="0070C0"/>
                </a:solidFill>
              </a:rPr>
              <a:t>After filtration </a:t>
            </a:r>
            <a:endParaRPr lang="ar-IQ" b="1" dirty="0">
              <a:solidFill>
                <a:srgbClr val="0070C0"/>
              </a:solidFill>
            </a:endParaRPr>
          </a:p>
        </p:txBody>
      </p:sp>
      <p:sp>
        <p:nvSpPr>
          <p:cNvPr id="6" name="Rectangle 5"/>
          <p:cNvSpPr/>
          <p:nvPr/>
        </p:nvSpPr>
        <p:spPr>
          <a:xfrm>
            <a:off x="1219200" y="1676400"/>
            <a:ext cx="74676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Place the filtrate in </a:t>
            </a:r>
            <a:r>
              <a:rPr lang="en-US" dirty="0" err="1" smtClean="0">
                <a:solidFill>
                  <a:schemeClr val="tx1"/>
                </a:solidFill>
              </a:rPr>
              <a:t>separatory</a:t>
            </a:r>
            <a:r>
              <a:rPr lang="en-US" dirty="0" smtClean="0">
                <a:solidFill>
                  <a:schemeClr val="tx1"/>
                </a:solidFill>
              </a:rPr>
              <a:t> funnel and shaking with same quantity of</a:t>
            </a:r>
          </a:p>
          <a:p>
            <a:pPr algn="ctr"/>
            <a:r>
              <a:rPr lang="en-US" dirty="0" smtClean="0">
                <a:solidFill>
                  <a:schemeClr val="tx1"/>
                </a:solidFill>
              </a:rPr>
              <a:t>chloroform 1x2</a:t>
            </a:r>
            <a:endParaRPr lang="ar-IQ" dirty="0" smtClean="0">
              <a:solidFill>
                <a:schemeClr val="tx1"/>
              </a:solidFill>
            </a:endParaRPr>
          </a:p>
        </p:txBody>
      </p:sp>
      <p:sp>
        <p:nvSpPr>
          <p:cNvPr id="23" name="Down Arrow 22"/>
          <p:cNvSpPr/>
          <p:nvPr/>
        </p:nvSpPr>
        <p:spPr>
          <a:xfrm>
            <a:off x="2743200" y="2057400"/>
            <a:ext cx="1524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5" name="Down Arrow 24"/>
          <p:cNvSpPr/>
          <p:nvPr/>
        </p:nvSpPr>
        <p:spPr>
          <a:xfrm>
            <a:off x="6248400" y="2057400"/>
            <a:ext cx="1524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6" name="Rectangle 25"/>
          <p:cNvSpPr/>
          <p:nvPr/>
        </p:nvSpPr>
        <p:spPr>
          <a:xfrm>
            <a:off x="838200" y="2057400"/>
            <a:ext cx="18288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rgbClr val="0070C0"/>
                </a:solidFill>
              </a:rPr>
              <a:t>Fraction(A)</a:t>
            </a:r>
          </a:p>
          <a:p>
            <a:pPr algn="ctr"/>
            <a:r>
              <a:rPr lang="en-US" b="1" dirty="0" smtClean="0">
                <a:solidFill>
                  <a:srgbClr val="0070C0"/>
                </a:solidFill>
              </a:rPr>
              <a:t>Organic layer </a:t>
            </a:r>
            <a:endParaRPr lang="ar-IQ" b="1" dirty="0">
              <a:solidFill>
                <a:srgbClr val="0070C0"/>
              </a:solidFill>
            </a:endParaRPr>
          </a:p>
        </p:txBody>
      </p:sp>
      <p:sp>
        <p:nvSpPr>
          <p:cNvPr id="27" name="Rectangle 26"/>
          <p:cNvSpPr/>
          <p:nvPr/>
        </p:nvSpPr>
        <p:spPr>
          <a:xfrm>
            <a:off x="6400800" y="2133600"/>
            <a:ext cx="1752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rgbClr val="0070C0"/>
                </a:solidFill>
              </a:rPr>
              <a:t>Fraction(B)</a:t>
            </a:r>
          </a:p>
          <a:p>
            <a:pPr algn="ctr"/>
            <a:r>
              <a:rPr lang="en-US" b="1" dirty="0" smtClean="0">
                <a:solidFill>
                  <a:srgbClr val="0070C0"/>
                </a:solidFill>
              </a:rPr>
              <a:t>aqueous layer </a:t>
            </a:r>
            <a:endParaRPr lang="ar-IQ" b="1" dirty="0">
              <a:solidFill>
                <a:srgbClr val="0070C0"/>
              </a:solidFill>
            </a:endParaRPr>
          </a:p>
        </p:txBody>
      </p:sp>
      <p:sp>
        <p:nvSpPr>
          <p:cNvPr id="28" name="Rectangle 27"/>
          <p:cNvSpPr/>
          <p:nvPr/>
        </p:nvSpPr>
        <p:spPr>
          <a:xfrm>
            <a:off x="3657600" y="2819400"/>
            <a:ext cx="50292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chemeClr val="tx1"/>
                </a:solidFill>
              </a:rPr>
              <a:t>mix few amount of fraction B then add FeCL</a:t>
            </a:r>
            <a:r>
              <a:rPr lang="en-US" baseline="-25000" dirty="0" smtClean="0">
                <a:solidFill>
                  <a:schemeClr val="tx1"/>
                </a:solidFill>
              </a:rPr>
              <a:t>3 </a:t>
            </a:r>
            <a:r>
              <a:rPr lang="en-US" dirty="0" smtClean="0">
                <a:solidFill>
                  <a:schemeClr val="tx1"/>
                </a:solidFill>
              </a:rPr>
              <a:t>and dilute HCL  on water bath for about10 min.</a:t>
            </a:r>
            <a:endParaRPr lang="ar-IQ" dirty="0" smtClean="0">
              <a:solidFill>
                <a:schemeClr val="tx1"/>
              </a:solidFill>
            </a:endParaRPr>
          </a:p>
        </p:txBody>
      </p:sp>
      <p:sp>
        <p:nvSpPr>
          <p:cNvPr id="30" name="Rectangle 29"/>
          <p:cNvSpPr/>
          <p:nvPr/>
        </p:nvSpPr>
        <p:spPr>
          <a:xfrm>
            <a:off x="4800600" y="4267200"/>
            <a:ext cx="2590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err="1" smtClean="0">
                <a:solidFill>
                  <a:schemeClr val="tx1"/>
                </a:solidFill>
              </a:rPr>
              <a:t>Partion</a:t>
            </a:r>
            <a:r>
              <a:rPr lang="en-US" dirty="0" smtClean="0">
                <a:solidFill>
                  <a:schemeClr val="tx1"/>
                </a:solidFill>
              </a:rPr>
              <a:t> with chloroform</a:t>
            </a:r>
            <a:endParaRPr lang="ar-IQ" dirty="0">
              <a:solidFill>
                <a:schemeClr val="tx1"/>
              </a:solidFill>
            </a:endParaRPr>
          </a:p>
        </p:txBody>
      </p:sp>
      <p:sp>
        <p:nvSpPr>
          <p:cNvPr id="32" name="Down Arrow 31"/>
          <p:cNvSpPr/>
          <p:nvPr/>
        </p:nvSpPr>
        <p:spPr>
          <a:xfrm>
            <a:off x="4876800" y="4572000"/>
            <a:ext cx="1524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3" name="Down Arrow 32"/>
          <p:cNvSpPr/>
          <p:nvPr/>
        </p:nvSpPr>
        <p:spPr>
          <a:xfrm>
            <a:off x="6934200" y="4648200"/>
            <a:ext cx="1524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4" name="Down Arrow 33"/>
          <p:cNvSpPr/>
          <p:nvPr/>
        </p:nvSpPr>
        <p:spPr>
          <a:xfrm>
            <a:off x="6172200" y="3657600"/>
            <a:ext cx="1524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5" name="Rectangle 34"/>
          <p:cNvSpPr/>
          <p:nvPr/>
        </p:nvSpPr>
        <p:spPr>
          <a:xfrm>
            <a:off x="3962400" y="5334000"/>
            <a:ext cx="1752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rgbClr val="0070C0"/>
                </a:solidFill>
              </a:rPr>
              <a:t>Fraction(c)</a:t>
            </a:r>
          </a:p>
          <a:p>
            <a:pPr algn="ctr"/>
            <a:r>
              <a:rPr lang="en-US" b="1" dirty="0" smtClean="0">
                <a:solidFill>
                  <a:srgbClr val="0070C0"/>
                </a:solidFill>
              </a:rPr>
              <a:t>Organic layer </a:t>
            </a:r>
            <a:endParaRPr lang="ar-IQ" b="1" dirty="0">
              <a:solidFill>
                <a:srgbClr val="0070C0"/>
              </a:solidFill>
            </a:endParaRPr>
          </a:p>
        </p:txBody>
      </p:sp>
      <p:sp>
        <p:nvSpPr>
          <p:cNvPr id="37" name="Rectangle 36"/>
          <p:cNvSpPr/>
          <p:nvPr/>
        </p:nvSpPr>
        <p:spPr>
          <a:xfrm>
            <a:off x="6400800" y="5410200"/>
            <a:ext cx="1752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rgbClr val="0070C0"/>
                </a:solidFill>
              </a:rPr>
              <a:t>Fraction(d)</a:t>
            </a:r>
          </a:p>
          <a:p>
            <a:pPr algn="ctr"/>
            <a:r>
              <a:rPr lang="en-US" b="1" dirty="0" smtClean="0">
                <a:solidFill>
                  <a:srgbClr val="0070C0"/>
                </a:solidFill>
              </a:rPr>
              <a:t>aqueous layer </a:t>
            </a:r>
            <a:endParaRPr lang="ar-IQ" b="1" dirty="0">
              <a:solidFill>
                <a:srgbClr val="0070C0"/>
              </a:solidFill>
            </a:endParaRPr>
          </a:p>
        </p:txBody>
      </p:sp>
      <p:sp>
        <p:nvSpPr>
          <p:cNvPr id="38" name="Rectangle 1"/>
          <p:cNvSpPr>
            <a:spLocks noChangeArrowheads="1"/>
          </p:cNvSpPr>
          <p:nvPr/>
        </p:nvSpPr>
        <p:spPr bwMode="auto">
          <a:xfrm>
            <a:off x="152400" y="259377"/>
            <a:ext cx="7391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000" i="0" strike="noStrike" cap="none" normalizeH="0" baseline="0" dirty="0" smtClean="0">
                <a:ln>
                  <a:noFill/>
                </a:ln>
                <a:solidFill>
                  <a:srgbClr val="C00000"/>
                </a:solidFill>
                <a:effectLst/>
                <a:latin typeface="Arial Rounded MT Bold" pitchFamily="34" charset="0"/>
                <a:ea typeface="Times New Roman" pitchFamily="18" charset="0"/>
                <a:cs typeface="Times New Roman" pitchFamily="18" charset="0"/>
              </a:rPr>
              <a:t>Extraction OF Anthraquinone glycosides (Senna)</a:t>
            </a:r>
            <a:endParaRPr kumimoji="0" lang="en-US" sz="2000" b="0"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772400" cy="609600"/>
          </a:xfrm>
        </p:spPr>
        <p:txBody>
          <a:bodyPr>
            <a:normAutofit fontScale="90000"/>
          </a:bodyPr>
          <a:lstStyle/>
          <a:p>
            <a:r>
              <a:rPr lang="en-US" b="1" dirty="0" smtClean="0">
                <a:latin typeface="Arial Rounded MT Bold" pitchFamily="34" charset="0"/>
              </a:rPr>
              <a:t>Discussion</a:t>
            </a:r>
            <a:endParaRPr lang="en-US" dirty="0">
              <a:latin typeface="Arial Rounded MT Bold" pitchFamily="34" charset="0"/>
            </a:endParaRPr>
          </a:p>
        </p:txBody>
      </p:sp>
      <p:sp>
        <p:nvSpPr>
          <p:cNvPr id="3" name="Content Placeholder 2"/>
          <p:cNvSpPr>
            <a:spLocks noGrp="1"/>
          </p:cNvSpPr>
          <p:nvPr>
            <p:ph sz="quarter" idx="1"/>
          </p:nvPr>
        </p:nvSpPr>
        <p:spPr>
          <a:xfrm>
            <a:off x="304800" y="990600"/>
            <a:ext cx="8534400" cy="5486400"/>
          </a:xfrm>
        </p:spPr>
        <p:txBody>
          <a:bodyPr/>
          <a:lstStyle/>
          <a:p>
            <a:pPr>
              <a:buFont typeface="Wingdings" pitchFamily="2" charset="2"/>
              <a:buChar char="v"/>
            </a:pPr>
            <a:r>
              <a:rPr lang="en-US" sz="2000" dirty="0" smtClean="0">
                <a:latin typeface="Arial Rounded MT Bold" pitchFamily="34" charset="0"/>
              </a:rPr>
              <a:t>The chloroform layer will contain the free aglycone (fraction B) , while the aqueous layer will contain the glycoside as a whole , since sugar is water soluble (fraction A) . </a:t>
            </a:r>
          </a:p>
          <a:p>
            <a:pPr>
              <a:buFont typeface="Wingdings" pitchFamily="2" charset="2"/>
              <a:buChar char="v"/>
            </a:pPr>
            <a:endParaRPr lang="en-US" sz="2000" dirty="0" smtClean="0">
              <a:latin typeface="Arial Rounded MT Bold" pitchFamily="34" charset="0"/>
            </a:endParaRPr>
          </a:p>
          <a:p>
            <a:pPr>
              <a:buNone/>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rPr>
              <a:t>The use of ferric chloride and HCL  and reflux is to break the C-C bond in the dimmer, which is very strong bond so need strong conditions.</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1070</TotalTime>
  <Words>361</Words>
  <Application>Microsoft Office PowerPoint</Application>
  <PresentationFormat>عرض على الشاشة (3:4)‏</PresentationFormat>
  <Paragraphs>52</Paragraphs>
  <Slides>11</Slides>
  <Notes>0</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Equity</vt:lpstr>
      <vt:lpstr>ANTHRAQUINONE GLYCOSIDES</vt:lpstr>
      <vt:lpstr>الشريحة 2</vt:lpstr>
      <vt:lpstr>الشريحة 3</vt:lpstr>
      <vt:lpstr>الشريحة 4</vt:lpstr>
      <vt:lpstr>Senna </vt:lpstr>
      <vt:lpstr>Sennoside :anthraquinone glycoside of senna plant  in which the aglycone part  is dimer of  anthrone (dianthrone) . </vt:lpstr>
      <vt:lpstr>Market formulation </vt:lpstr>
      <vt:lpstr>الشريحة 8</vt:lpstr>
      <vt:lpstr>Discussion</vt:lpstr>
      <vt:lpstr>Borntragers test for anthroquinone </vt:lpstr>
      <vt:lpstr>الشريحة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ANTHRAQUINONE GLYCOSIDES</dc:title>
  <dc:creator>Sarah</dc:creator>
  <cp:lastModifiedBy>mMY</cp:lastModifiedBy>
  <cp:revision>89</cp:revision>
  <dcterms:created xsi:type="dcterms:W3CDTF">2012-10-20T08:39:40Z</dcterms:created>
  <dcterms:modified xsi:type="dcterms:W3CDTF">2020-12-29T20:53:47Z</dcterms:modified>
</cp:coreProperties>
</file>