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FEE36469-D3C0-4A46-8A6F-6EE88E2C896E}" type="datetimeFigureOut">
              <a:rPr lang="en-US" smtClean="0"/>
              <a:t>5/7/2021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DA08844-5010-4A63-A3D5-F0DA322663D2}" type="slidenum">
              <a:rPr lang="en-US" smtClean="0"/>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E36469-D3C0-4A46-8A6F-6EE88E2C896E}" type="datetimeFigureOut">
              <a:rPr lang="en-US" smtClean="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08844-5010-4A63-A3D5-F0DA322663D2}" type="slidenum">
              <a:rPr lang="en-US" smtClean="0"/>
              <a:t>‹#›</a:t>
            </a:fld>
            <a:endParaRPr lang="en-US"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E36469-D3C0-4A46-8A6F-6EE88E2C896E}" type="datetimeFigureOut">
              <a:rPr lang="en-US" smtClean="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08844-5010-4A63-A3D5-F0DA322663D2}" type="slidenum">
              <a:rPr lang="en-US" smtClean="0"/>
              <a:t>‹#›</a:t>
            </a:fld>
            <a:endParaRPr lang="en-US"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E36469-D3C0-4A46-8A6F-6EE88E2C896E}" type="datetimeFigureOut">
              <a:rPr lang="en-US" smtClean="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08844-5010-4A63-A3D5-F0DA322663D2}" type="slidenum">
              <a:rPr lang="en-US" smtClean="0"/>
              <a:t>‹#›</a:t>
            </a:fld>
            <a:endParaRPr lang="en-US" dirty="0"/>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E36469-D3C0-4A46-8A6F-6EE88E2C896E}" type="datetimeFigureOut">
              <a:rPr lang="en-US" smtClean="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08844-5010-4A63-A3D5-F0DA322663D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EE36469-D3C0-4A46-8A6F-6EE88E2C896E}" type="datetimeFigureOut">
              <a:rPr lang="en-US" smtClean="0"/>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A08844-5010-4A63-A3D5-F0DA322663D2}" type="slidenum">
              <a:rPr lang="en-US" smtClean="0"/>
              <a:t>‹#›</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36469-D3C0-4A46-8A6F-6EE88E2C896E}" type="datetimeFigureOut">
              <a:rPr lang="en-US" smtClean="0"/>
              <a:t>5/7/2021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A08844-5010-4A63-A3D5-F0DA322663D2}" type="slidenum">
              <a:rPr lang="en-US" smtClean="0"/>
              <a:t>‹#›</a:t>
            </a:fld>
            <a:endParaRPr lang="en-US"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E36469-D3C0-4A46-8A6F-6EE88E2C896E}" type="datetimeFigureOut">
              <a:rPr lang="en-US" smtClean="0"/>
              <a:t>5/7/2021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A08844-5010-4A63-A3D5-F0DA322663D2}" type="slidenum">
              <a:rPr lang="en-US" smtClean="0"/>
              <a:t>‹#›</a:t>
            </a:fld>
            <a:endParaRPr lang="en-US"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E36469-D3C0-4A46-8A6F-6EE88E2C896E}" type="datetimeFigureOut">
              <a:rPr lang="en-US" smtClean="0"/>
              <a:t>5/7/2021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A08844-5010-4A63-A3D5-F0DA322663D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E36469-D3C0-4A46-8A6F-6EE88E2C896E}" type="datetimeFigureOut">
              <a:rPr lang="en-US" smtClean="0"/>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A08844-5010-4A63-A3D5-F0DA322663D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E36469-D3C0-4A46-8A6F-6EE88E2C896E}" type="datetimeFigureOut">
              <a:rPr lang="en-US" smtClean="0"/>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A08844-5010-4A63-A3D5-F0DA322663D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EE36469-D3C0-4A46-8A6F-6EE88E2C896E}" type="datetimeFigureOut">
              <a:rPr lang="en-US" smtClean="0"/>
              <a:t>5/7/2021</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DA08844-5010-4A63-A3D5-F0DA322663D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87737"/>
            <a:ext cx="7598632" cy="1731982"/>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Rounded MT Bold" pitchFamily="34" charset="0"/>
              </a:rPr>
              <a:t>Tropane alkaloids</a:t>
            </a:r>
            <a:endParaRPr lang="ar-IQ"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Rounded MT Bold" pitchFamily="34" charset="0"/>
            </a:endParaRPr>
          </a:p>
        </p:txBody>
      </p:sp>
      <p:sp>
        <p:nvSpPr>
          <p:cNvPr id="4" name="TextBox 3"/>
          <p:cNvSpPr txBox="1"/>
          <p:nvPr/>
        </p:nvSpPr>
        <p:spPr>
          <a:xfrm>
            <a:off x="6324600" y="4322763"/>
            <a:ext cx="1959832" cy="830997"/>
          </a:xfrm>
          <a:prstGeom prst="rect">
            <a:avLst/>
          </a:prstGeom>
          <a:noFill/>
        </p:spPr>
        <p:txBody>
          <a:bodyPr wrap="none" rtlCol="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Rounded MT Bold" pitchFamily="34" charset="0"/>
              </a:rPr>
              <a:t>LAB.3</a:t>
            </a:r>
            <a:endParaRPr lang="ar-IQ"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Rounded MT Bold" pitchFamily="34" charset="0"/>
            </a:endParaRPr>
          </a:p>
        </p:txBody>
      </p:sp>
      <p:sp>
        <p:nvSpPr>
          <p:cNvPr id="5" name="TextBox 4"/>
          <p:cNvSpPr txBox="1"/>
          <p:nvPr/>
        </p:nvSpPr>
        <p:spPr>
          <a:xfrm>
            <a:off x="304800" y="4261207"/>
            <a:ext cx="5337488" cy="954107"/>
          </a:xfrm>
          <a:prstGeom prst="rect">
            <a:avLst/>
          </a:prstGeom>
          <a:noFill/>
        </p:spPr>
        <p:txBody>
          <a:bodyPr wrap="none" rtlCol="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Rounded MT Bold" pitchFamily="34" charset="0"/>
              </a:rPr>
              <a:t>Pharmacognosy</a:t>
            </a:r>
            <a:b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Rounded MT Bold" pitchFamily="34" charset="0"/>
              </a:rPr>
            </a:b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Rounded MT Bold" pitchFamily="34" charset="0"/>
              </a:rPr>
              <a:t> 3rd Class, 2nd Semester</a:t>
            </a:r>
          </a:p>
        </p:txBody>
      </p:sp>
    </p:spTree>
    <p:extLst>
      <p:ext uri="{BB962C8B-B14F-4D97-AF65-F5344CB8AC3E}">
        <p14:creationId xmlns:p14="http://schemas.microsoft.com/office/powerpoint/2010/main" val="421463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48347"/>
            <a:ext cx="8534399" cy="4457253"/>
          </a:xfrm>
        </p:spPr>
        <p:txBody>
          <a:bodyPr/>
          <a:lstStyle/>
          <a:p>
            <a:pPr algn="l" rtl="0"/>
            <a:r>
              <a:rPr lang="en-US" dirty="0">
                <a:latin typeface="Arial Rounded MT Bold" pitchFamily="34" charset="0"/>
              </a:rPr>
              <a:t>Blurred vision.</a:t>
            </a:r>
          </a:p>
          <a:p>
            <a:pPr algn="l" rtl="0"/>
            <a:r>
              <a:rPr lang="en-US" dirty="0">
                <a:latin typeface="Arial Rounded MT Bold" pitchFamily="34" charset="0"/>
              </a:rPr>
              <a:t>Loss of balance.</a:t>
            </a:r>
          </a:p>
          <a:p>
            <a:pPr algn="l" rtl="0"/>
            <a:r>
              <a:rPr lang="en-US" dirty="0">
                <a:latin typeface="Arial Rounded MT Bold" pitchFamily="34" charset="0"/>
              </a:rPr>
              <a:t>Headache, rash.</a:t>
            </a:r>
          </a:p>
          <a:p>
            <a:pPr algn="l" rtl="0"/>
            <a:r>
              <a:rPr lang="en-US" dirty="0">
                <a:latin typeface="Arial Rounded MT Bold" pitchFamily="34" charset="0"/>
              </a:rPr>
              <a:t>Dry mouth.</a:t>
            </a:r>
          </a:p>
          <a:p>
            <a:pPr algn="l" rtl="0"/>
            <a:r>
              <a:rPr lang="en-US" dirty="0">
                <a:latin typeface="Arial Rounded MT Bold" pitchFamily="34" charset="0"/>
              </a:rPr>
              <a:t>Slurred speech.</a:t>
            </a:r>
          </a:p>
          <a:p>
            <a:pPr algn="l" rtl="0"/>
            <a:r>
              <a:rPr lang="en-US" dirty="0">
                <a:latin typeface="Arial Rounded MT Bold" pitchFamily="34" charset="0"/>
              </a:rPr>
              <a:t>Confusion, hallucinations.</a:t>
            </a:r>
            <a:endParaRPr lang="ar-IQ" dirty="0">
              <a:latin typeface="Arial Rounded MT Bold" pitchFamily="34" charset="0"/>
            </a:endParaRPr>
          </a:p>
        </p:txBody>
      </p:sp>
      <p:sp>
        <p:nvSpPr>
          <p:cNvPr id="2" name="Title 1"/>
          <p:cNvSpPr>
            <a:spLocks noGrp="1"/>
          </p:cNvSpPr>
          <p:nvPr>
            <p:ph type="title"/>
          </p:nvPr>
        </p:nvSpPr>
        <p:spPr/>
        <p:txBody>
          <a:bodyPr/>
          <a:lstStyle/>
          <a:p>
            <a:pPr algn="l"/>
            <a:r>
              <a:rPr lang="en-US" sz="3600" dirty="0">
                <a:solidFill>
                  <a:srgbClr val="C00000"/>
                </a:solidFill>
                <a:latin typeface="Arial Rounded MT Bold" pitchFamily="34" charset="0"/>
              </a:rPr>
              <a:t>The symptoms of belladonna poisoning</a:t>
            </a:r>
            <a:endParaRPr lang="ar-IQ" sz="3600" dirty="0">
              <a:solidFill>
                <a:srgbClr val="C00000"/>
              </a:solidFill>
              <a:latin typeface="Arial Rounded MT Bold" pitchFamily="34" charset="0"/>
            </a:endParaRPr>
          </a:p>
        </p:txBody>
      </p:sp>
    </p:spTree>
    <p:extLst>
      <p:ext uri="{BB962C8B-B14F-4D97-AF65-F5344CB8AC3E}">
        <p14:creationId xmlns:p14="http://schemas.microsoft.com/office/powerpoint/2010/main" val="3710888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48347"/>
            <a:ext cx="8381999" cy="4457253"/>
          </a:xfrm>
        </p:spPr>
        <p:txBody>
          <a:bodyPr/>
          <a:lstStyle/>
          <a:p>
            <a:pPr algn="l" rtl="0"/>
            <a:r>
              <a:rPr lang="en-US" dirty="0">
                <a:solidFill>
                  <a:srgbClr val="C00000"/>
                </a:solidFill>
                <a:latin typeface="Arial Rounded MT Bold" pitchFamily="34" charset="0"/>
              </a:rPr>
              <a:t>Hyoscyamine</a:t>
            </a:r>
            <a:r>
              <a:rPr lang="en-US" dirty="0">
                <a:latin typeface="Arial Rounded MT Bold" pitchFamily="34" charset="0"/>
              </a:rPr>
              <a:t> and its isomer </a:t>
            </a:r>
            <a:r>
              <a:rPr lang="en-US" dirty="0">
                <a:solidFill>
                  <a:srgbClr val="C00000"/>
                </a:solidFill>
                <a:latin typeface="Arial Rounded MT Bold" pitchFamily="34" charset="0"/>
              </a:rPr>
              <a:t>Atropine</a:t>
            </a:r>
            <a:r>
              <a:rPr lang="en-US" dirty="0">
                <a:latin typeface="Arial Rounded MT Bold" pitchFamily="34" charset="0"/>
              </a:rPr>
              <a:t>, which is formed during extraction procedure.</a:t>
            </a:r>
          </a:p>
          <a:p>
            <a:pPr algn="l" rtl="0"/>
            <a:r>
              <a:rPr lang="en-US" dirty="0">
                <a:latin typeface="Arial Rounded MT Bold" pitchFamily="34" charset="0"/>
              </a:rPr>
              <a:t>Also it contains </a:t>
            </a:r>
            <a:r>
              <a:rPr lang="en-US" dirty="0">
                <a:solidFill>
                  <a:srgbClr val="C00000"/>
                </a:solidFill>
                <a:latin typeface="Arial Rounded MT Bold" pitchFamily="34" charset="0"/>
              </a:rPr>
              <a:t>Hyoscine</a:t>
            </a:r>
            <a:r>
              <a:rPr lang="en-US" dirty="0">
                <a:latin typeface="Arial Rounded MT Bold" pitchFamily="34" charset="0"/>
              </a:rPr>
              <a:t> (scopolamine) alkaloid, which is found in trace amounts.</a:t>
            </a:r>
          </a:p>
          <a:p>
            <a:endParaRPr lang="ar-IQ" dirty="0"/>
          </a:p>
        </p:txBody>
      </p:sp>
      <p:sp>
        <p:nvSpPr>
          <p:cNvPr id="2" name="Title 1"/>
          <p:cNvSpPr>
            <a:spLocks noGrp="1"/>
          </p:cNvSpPr>
          <p:nvPr>
            <p:ph type="title"/>
          </p:nvPr>
        </p:nvSpPr>
        <p:spPr/>
        <p:txBody>
          <a:bodyPr/>
          <a:lstStyle/>
          <a:p>
            <a:pPr algn="l"/>
            <a:r>
              <a:rPr lang="en-US" sz="3600" dirty="0">
                <a:solidFill>
                  <a:srgbClr val="C00000"/>
                </a:solidFill>
                <a:latin typeface="Arial Rounded MT Bold" pitchFamily="34" charset="0"/>
              </a:rPr>
              <a:t>Constituents of belladonna are:- </a:t>
            </a:r>
            <a:endParaRPr lang="ar-IQ" sz="3600" dirty="0">
              <a:solidFill>
                <a:srgbClr val="C00000"/>
              </a:solidFill>
              <a:latin typeface="Arial Rounded MT Bold" pitchFamily="34" charset="0"/>
            </a:endParaRPr>
          </a:p>
        </p:txBody>
      </p:sp>
    </p:spTree>
    <p:extLst>
      <p:ext uri="{BB962C8B-B14F-4D97-AF65-F5344CB8AC3E}">
        <p14:creationId xmlns:p14="http://schemas.microsoft.com/office/powerpoint/2010/main" val="3061264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48347"/>
            <a:ext cx="8534399" cy="4381053"/>
          </a:xfrm>
        </p:spPr>
        <p:txBody>
          <a:bodyPr/>
          <a:lstStyle/>
          <a:p>
            <a:pPr algn="l" rtl="0"/>
            <a:r>
              <a:rPr lang="en-US" dirty="0">
                <a:solidFill>
                  <a:srgbClr val="C00000"/>
                </a:solidFill>
                <a:latin typeface="Arial Rounded MT Bold" pitchFamily="34" charset="0"/>
              </a:rPr>
              <a:t>These alkaloids are also present in other plants as:-</a:t>
            </a:r>
          </a:p>
          <a:p>
            <a:pPr algn="ctr" rtl="0"/>
            <a:r>
              <a:rPr lang="en-US" i="1" dirty="0">
                <a:solidFill>
                  <a:schemeClr val="accent4">
                    <a:lumMod val="50000"/>
                  </a:schemeClr>
                </a:solidFill>
                <a:latin typeface="Arial Rounded MT Bold" pitchFamily="34" charset="0"/>
              </a:rPr>
              <a:t>Hyoscyamus niger and </a:t>
            </a:r>
            <a:r>
              <a:rPr lang="en-US" dirty="0">
                <a:solidFill>
                  <a:srgbClr val="C00000"/>
                </a:solidFill>
                <a:latin typeface="Arial Rounded MT Bold" pitchFamily="34" charset="0"/>
              </a:rPr>
              <a:t> </a:t>
            </a:r>
            <a:r>
              <a:rPr lang="en-US" i="1" dirty="0">
                <a:solidFill>
                  <a:schemeClr val="accent4">
                    <a:lumMod val="50000"/>
                  </a:schemeClr>
                </a:solidFill>
                <a:latin typeface="Arial Rounded MT Bold" pitchFamily="34" charset="0"/>
              </a:rPr>
              <a:t>Datura stramonium</a:t>
            </a:r>
          </a:p>
          <a:p>
            <a:pPr marL="0" indent="0" algn="ctr" rtl="0">
              <a:buNone/>
            </a:pPr>
            <a:r>
              <a:rPr lang="en-US" dirty="0">
                <a:solidFill>
                  <a:srgbClr val="C00000"/>
                </a:solidFill>
                <a:latin typeface="Arial Rounded MT Bold" pitchFamily="34" charset="0"/>
              </a:rPr>
              <a:t>     </a:t>
            </a:r>
            <a:r>
              <a:rPr lang="en-US" dirty="0">
                <a:solidFill>
                  <a:schemeClr val="accent4">
                    <a:lumMod val="50000"/>
                  </a:schemeClr>
                </a:solidFill>
                <a:latin typeface="Arial Rounded MT Bold" pitchFamily="34" charset="0"/>
              </a:rPr>
              <a:t>Family Solanaceae.</a:t>
            </a:r>
          </a:p>
          <a:p>
            <a:endParaRPr lang="ar-IQ" dirty="0"/>
          </a:p>
        </p:txBody>
      </p:sp>
      <p:sp>
        <p:nvSpPr>
          <p:cNvPr id="2" name="Title 1"/>
          <p:cNvSpPr>
            <a:spLocks noGrp="1"/>
          </p:cNvSpPr>
          <p:nvPr>
            <p:ph type="title"/>
          </p:nvPr>
        </p:nvSpPr>
        <p:spPr/>
        <p:txBody>
          <a:bodyPr/>
          <a:lstStyle/>
          <a:p>
            <a:pPr algn="l"/>
            <a:r>
              <a:rPr lang="en-US" sz="4400" dirty="0">
                <a:solidFill>
                  <a:srgbClr val="C00000"/>
                </a:solidFill>
                <a:latin typeface="Arial Rounded MT Bold" pitchFamily="34" charset="0"/>
              </a:rPr>
              <a:t>Cont…</a:t>
            </a:r>
            <a:endParaRPr lang="ar-IQ" sz="4400" dirty="0">
              <a:solidFill>
                <a:srgbClr val="C00000"/>
              </a:solidFill>
              <a:latin typeface="Arial Rounded MT Bold"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733800"/>
            <a:ext cx="3676650" cy="2971800"/>
          </a:xfrm>
          <a:prstGeom prst="rect">
            <a:avLst/>
          </a:prstGeom>
          <a:ln>
            <a:noFill/>
          </a:ln>
          <a:effectLst>
            <a:softEdge rad="112500"/>
          </a:effec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733800"/>
            <a:ext cx="3505200" cy="2895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1031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2248347"/>
            <a:ext cx="8534400" cy="4457253"/>
          </a:xfrm>
        </p:spPr>
        <p:txBody>
          <a:bodyPr/>
          <a:lstStyle/>
          <a:p>
            <a:pPr marL="0" indent="0" algn="ctr" rtl="0">
              <a:buNone/>
            </a:pPr>
            <a:r>
              <a:rPr lang="en-US" sz="2000" dirty="0">
                <a:solidFill>
                  <a:schemeClr val="tx1"/>
                </a:solidFill>
                <a:latin typeface="Arial Rounded MT Bold" pitchFamily="34" charset="0"/>
              </a:rPr>
              <a:t>Extract 50 gm of datura leaves with alcohol 90% under reflux for one hour, The belladonna alkaloids are not affected by heat therefore the reflux condenser is used in its extraction. </a:t>
            </a:r>
          </a:p>
          <a:p>
            <a:pPr algn="ctr" rtl="0"/>
            <a:endParaRPr lang="en-US" dirty="0"/>
          </a:p>
          <a:p>
            <a:endParaRPr lang="en-US" dirty="0"/>
          </a:p>
          <a:p>
            <a:pPr marL="0" indent="0" algn="ctr" rtl="0">
              <a:buNone/>
            </a:pPr>
            <a:r>
              <a:rPr lang="en-US" sz="2000" dirty="0">
                <a:solidFill>
                  <a:schemeClr val="tx1"/>
                </a:solidFill>
                <a:latin typeface="Arial Rounded MT Bold" pitchFamily="34" charset="0"/>
              </a:rPr>
              <a:t>Filter and evaporate the filtrate on a steam bath to a syrup liquid The evaporation step is to get rid of the ethanol solvent (since in the partition step you must have two immiscible layers ,if not this means that the ethanol is still present)</a:t>
            </a:r>
          </a:p>
          <a:p>
            <a:pPr algn="l" rtl="0"/>
            <a:endParaRPr lang="ar-IQ" dirty="0"/>
          </a:p>
        </p:txBody>
      </p:sp>
      <p:sp>
        <p:nvSpPr>
          <p:cNvPr id="2" name="Title 1"/>
          <p:cNvSpPr>
            <a:spLocks noGrp="1"/>
          </p:cNvSpPr>
          <p:nvPr>
            <p:ph type="title"/>
          </p:nvPr>
        </p:nvSpPr>
        <p:spPr/>
        <p:txBody>
          <a:bodyPr/>
          <a:lstStyle/>
          <a:p>
            <a:r>
              <a:rPr lang="en-US" sz="3600" dirty="0">
                <a:solidFill>
                  <a:srgbClr val="FF0000"/>
                </a:solidFill>
                <a:latin typeface="Arial Rounded MT Bold" pitchFamily="34" charset="0"/>
              </a:rPr>
              <a:t>ISOLATION OF BELLADONNA ALKALOID</a:t>
            </a:r>
            <a:endParaRPr lang="ar-IQ" sz="3600" dirty="0">
              <a:solidFill>
                <a:srgbClr val="FF0000"/>
              </a:solidFill>
              <a:latin typeface="Arial Rounded MT Bold" pitchFamily="34" charset="0"/>
            </a:endParaRPr>
          </a:p>
        </p:txBody>
      </p:sp>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54898" y="3276600"/>
            <a:ext cx="14451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8318" y="5714999"/>
            <a:ext cx="1397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7906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48347"/>
            <a:ext cx="9143999" cy="4609653"/>
          </a:xfrm>
        </p:spPr>
        <p:txBody>
          <a:bodyPr/>
          <a:lstStyle/>
          <a:p>
            <a:pPr marL="0" indent="0" algn="ctr" rtl="0">
              <a:buNone/>
            </a:pPr>
            <a:r>
              <a:rPr lang="en-US" sz="2000" dirty="0">
                <a:solidFill>
                  <a:schemeClr val="tx1"/>
                </a:solidFill>
                <a:latin typeface="Arial Rounded MT Bold" pitchFamily="34" charset="0"/>
              </a:rPr>
              <a:t>The concentrated filtrate add slowly, with stirring into 100ml of 2%HCL (Addition of 2%HCL is to convert the alkaloids present in the extract to alkaloidal salts (Alkaloids are extracted as their salts together with accompanying soluble impurities), the use of 2% not more, is to prevent the destruction of the alkaloid by concentrated HCL )</a:t>
            </a:r>
          </a:p>
          <a:p>
            <a:pPr marL="0" indent="0" algn="ctr" rtl="0">
              <a:buNone/>
            </a:pPr>
            <a:endParaRPr lang="en-US" dirty="0">
              <a:solidFill>
                <a:schemeClr val="accent4">
                  <a:lumMod val="50000"/>
                </a:schemeClr>
              </a:solidFill>
              <a:latin typeface="Arial Rounded MT Bold" pitchFamily="34" charset="0"/>
            </a:endParaRPr>
          </a:p>
          <a:p>
            <a:pPr marL="0" indent="0" algn="ctr" rtl="0">
              <a:buNone/>
            </a:pPr>
            <a:endParaRPr lang="en-US" dirty="0">
              <a:solidFill>
                <a:schemeClr val="accent4">
                  <a:lumMod val="50000"/>
                </a:schemeClr>
              </a:solidFill>
              <a:latin typeface="Arial Rounded MT Bold" pitchFamily="34" charset="0"/>
            </a:endParaRPr>
          </a:p>
          <a:p>
            <a:pPr marL="0" indent="0" algn="ctr" rtl="0">
              <a:buNone/>
            </a:pPr>
            <a:r>
              <a:rPr lang="en-US" sz="2000" dirty="0">
                <a:solidFill>
                  <a:schemeClr val="tx1"/>
                </a:solidFill>
                <a:latin typeface="Arial Rounded MT Bold" pitchFamily="34" charset="0"/>
              </a:rPr>
              <a:t>Remove all the remaining alcohol by evaporating in the</a:t>
            </a:r>
          </a:p>
          <a:p>
            <a:pPr marL="0" indent="0" algn="ctr" rtl="0">
              <a:buNone/>
            </a:pPr>
            <a:r>
              <a:rPr lang="en-US" sz="2000" dirty="0">
                <a:solidFill>
                  <a:schemeClr val="tx1"/>
                </a:solidFill>
                <a:latin typeface="Arial Rounded MT Bold" pitchFamily="34" charset="0"/>
              </a:rPr>
              <a:t> large evaporating dish on the steam bath.</a:t>
            </a:r>
            <a:endParaRPr lang="ar-IQ" sz="2000" dirty="0">
              <a:solidFill>
                <a:schemeClr val="tx1"/>
              </a:solidFill>
              <a:latin typeface="Arial Rounded MT Bold"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625" y="3886200"/>
            <a:ext cx="1587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625" y="533400"/>
            <a:ext cx="15875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8453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48347"/>
            <a:ext cx="9220199" cy="4609653"/>
          </a:xfrm>
        </p:spPr>
        <p:txBody>
          <a:bodyPr/>
          <a:lstStyle/>
          <a:p>
            <a:pPr marL="0" indent="0" algn="ctr">
              <a:buNone/>
            </a:pPr>
            <a:r>
              <a:rPr lang="en-US" sz="2000" dirty="0">
                <a:solidFill>
                  <a:schemeClr val="accent4">
                    <a:lumMod val="50000"/>
                  </a:schemeClr>
                </a:solidFill>
                <a:latin typeface="Arial Rounded MT Bold" pitchFamily="34" charset="0"/>
              </a:rPr>
              <a:t>Ma</a:t>
            </a:r>
            <a:r>
              <a:rPr lang="en-US" sz="2000" dirty="0">
                <a:solidFill>
                  <a:schemeClr val="tx1"/>
                </a:solidFill>
                <a:latin typeface="Arial Rounded MT Bold" pitchFamily="34" charset="0"/>
              </a:rPr>
              <a:t>de alkaline by adding ammonium hydroxide solution</a:t>
            </a:r>
          </a:p>
          <a:p>
            <a:pPr marL="0" indent="0" algn="ctr" rtl="0">
              <a:buNone/>
            </a:pPr>
            <a:r>
              <a:rPr lang="en-US" sz="2000" dirty="0">
                <a:solidFill>
                  <a:schemeClr val="tx1"/>
                </a:solidFill>
                <a:latin typeface="Arial Rounded MT Bold" pitchFamily="34" charset="0"/>
              </a:rPr>
              <a:t> (according to litmus paper)</a:t>
            </a:r>
          </a:p>
          <a:p>
            <a:pPr marL="0" indent="0" algn="ctr" rtl="0">
              <a:buNone/>
            </a:pPr>
            <a:r>
              <a:rPr lang="en-US" sz="2000" dirty="0">
                <a:solidFill>
                  <a:schemeClr val="tx1"/>
                </a:solidFill>
                <a:latin typeface="Arial Rounded MT Bold" pitchFamily="34" charset="0"/>
              </a:rPr>
              <a:t>The addition of ammonium hydroxide is used to liberate free base.</a:t>
            </a:r>
          </a:p>
          <a:p>
            <a:endParaRPr lang="ar-IQ"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625" y="609600"/>
            <a:ext cx="15875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178" y="3424518"/>
            <a:ext cx="15875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42108" y="4805643"/>
            <a:ext cx="3659784" cy="400110"/>
          </a:xfrm>
          <a:prstGeom prst="rect">
            <a:avLst/>
          </a:prstGeom>
        </p:spPr>
        <p:txBody>
          <a:bodyPr wrap="none">
            <a:spAutoFit/>
          </a:bodyPr>
          <a:lstStyle/>
          <a:p>
            <a:pPr algn="ctr"/>
            <a:r>
              <a:rPr lang="en-US" sz="2000" dirty="0">
                <a:latin typeface="Arial Rounded MT Bold" pitchFamily="34" charset="0"/>
              </a:rPr>
              <a:t>Placed in a separator funnel</a:t>
            </a: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625" y="5638800"/>
            <a:ext cx="15875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4499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48347"/>
            <a:ext cx="9143999" cy="4609653"/>
          </a:xfrm>
        </p:spPr>
        <p:txBody>
          <a:bodyPr/>
          <a:lstStyle/>
          <a:p>
            <a:pPr marL="0" indent="0" algn="ctr" rtl="0">
              <a:buNone/>
            </a:pPr>
            <a:r>
              <a:rPr lang="en-US" sz="2000" dirty="0">
                <a:solidFill>
                  <a:schemeClr val="tx1"/>
                </a:solidFill>
                <a:latin typeface="Arial Rounded MT Bold" pitchFamily="34" charset="0"/>
              </a:rPr>
              <a:t>Extracted three time with 100 ml of chloroform</a:t>
            </a:r>
          </a:p>
          <a:p>
            <a:endParaRPr lang="ar-IQ"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625" y="533400"/>
            <a:ext cx="15875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625" y="2743200"/>
            <a:ext cx="15875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447800" y="3663950"/>
            <a:ext cx="6248400" cy="707886"/>
          </a:xfrm>
          <a:prstGeom prst="rect">
            <a:avLst/>
          </a:prstGeom>
        </p:spPr>
        <p:txBody>
          <a:bodyPr wrap="square">
            <a:spAutoFit/>
          </a:bodyPr>
          <a:lstStyle/>
          <a:p>
            <a:pPr algn="ctr"/>
            <a:r>
              <a:rPr lang="en-US" sz="2000" dirty="0">
                <a:latin typeface="Arial Rounded MT Bold" pitchFamily="34" charset="0"/>
              </a:rPr>
              <a:t>The use of chloroform is to extract the alkaloid base, as it is soluble in the organic solvent.</a:t>
            </a:r>
            <a:endParaRPr lang="ar-IQ" sz="2000" dirty="0">
              <a:latin typeface="Arial Rounded MT Bold" pitchFamily="34" charset="0"/>
            </a:endParaRPr>
          </a:p>
        </p:txBody>
      </p:sp>
    </p:spTree>
    <p:extLst>
      <p:ext uri="{BB962C8B-B14F-4D97-AF65-F5344CB8AC3E}">
        <p14:creationId xmlns:p14="http://schemas.microsoft.com/office/powerpoint/2010/main" val="1671454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3999"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6979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7141" y="990600"/>
            <a:ext cx="6777318" cy="1731982"/>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Rounded MT Bold" pitchFamily="34" charset="0"/>
              </a:rPr>
              <a:t>THANK YOU</a:t>
            </a:r>
            <a:endParaRPr lang="ar-IQ"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Rounded MT Bold"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3720353"/>
            <a:ext cx="4876800" cy="2743200"/>
          </a:xfrm>
          <a:prstGeom prst="rect">
            <a:avLst/>
          </a:prstGeom>
          <a:ln>
            <a:noFill/>
          </a:ln>
          <a:effectLst>
            <a:softEdge rad="112500"/>
          </a:effectLst>
        </p:spPr>
      </p:pic>
    </p:spTree>
    <p:extLst>
      <p:ext uri="{BB962C8B-B14F-4D97-AF65-F5344CB8AC3E}">
        <p14:creationId xmlns:p14="http://schemas.microsoft.com/office/powerpoint/2010/main" val="1651080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48347"/>
            <a:ext cx="9143999" cy="4609653"/>
          </a:xfrm>
        </p:spPr>
        <p:txBody>
          <a:bodyPr/>
          <a:lstStyle/>
          <a:p>
            <a:pPr algn="l" rtl="0"/>
            <a:r>
              <a:rPr lang="en-US" dirty="0">
                <a:solidFill>
                  <a:schemeClr val="tx1">
                    <a:lumMod val="95000"/>
                    <a:lumOff val="5000"/>
                  </a:schemeClr>
                </a:solidFill>
                <a:latin typeface="Arial Rounded MT Bold" pitchFamily="34" charset="0"/>
              </a:rPr>
              <a:t>They are ester alkaloids resulted from the coupling of organic acids with amino alcohol (Base).</a:t>
            </a:r>
          </a:p>
          <a:p>
            <a:pPr marL="0" indent="0" algn="l" rtl="0">
              <a:buNone/>
            </a:pPr>
            <a:endParaRPr lang="ar-IQ" dirty="0"/>
          </a:p>
        </p:txBody>
      </p:sp>
      <p:sp>
        <p:nvSpPr>
          <p:cNvPr id="2" name="Title 1"/>
          <p:cNvSpPr>
            <a:spLocks noGrp="1"/>
          </p:cNvSpPr>
          <p:nvPr>
            <p:ph type="title"/>
          </p:nvPr>
        </p:nvSpPr>
        <p:spPr/>
        <p:txBody>
          <a:bodyPr/>
          <a:lstStyle/>
          <a:p>
            <a:pPr algn="l"/>
            <a:r>
              <a:rPr lang="en-US" sz="4000" dirty="0">
                <a:solidFill>
                  <a:srgbClr val="C00000"/>
                </a:solidFill>
                <a:latin typeface="Arial Rounded MT Bold" pitchFamily="34" charset="0"/>
              </a:rPr>
              <a:t>Introduction</a:t>
            </a:r>
            <a:endParaRPr lang="ar-IQ" sz="4000" dirty="0">
              <a:solidFill>
                <a:srgbClr val="C00000"/>
              </a:solidFill>
              <a:latin typeface="Arial Rounded MT Bold" pitchFamily="34" charset="0"/>
            </a:endParaRPr>
          </a:p>
        </p:txBody>
      </p:sp>
      <p:pic>
        <p:nvPicPr>
          <p:cNvPr id="2050" name="Picture 2"/>
          <p:cNvPicPr>
            <a:picLocks noChangeAspect="1" noChangeArrowheads="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938338" y="3733800"/>
            <a:ext cx="52673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201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2248347"/>
            <a:ext cx="8382000" cy="4609653"/>
          </a:xfrm>
        </p:spPr>
        <p:txBody>
          <a:bodyPr/>
          <a:lstStyle/>
          <a:p>
            <a:pPr algn="l" rtl="0"/>
            <a:r>
              <a:rPr lang="en-US" dirty="0">
                <a:solidFill>
                  <a:schemeClr val="tx1">
                    <a:lumMod val="95000"/>
                    <a:lumOff val="5000"/>
                  </a:schemeClr>
                </a:solidFill>
                <a:latin typeface="Arial Rounded MT Bold" pitchFamily="34" charset="0"/>
              </a:rPr>
              <a:t>Tropane Alkaloids are classified into</a:t>
            </a:r>
            <a:r>
              <a:rPr lang="en-US" dirty="0">
                <a:solidFill>
                  <a:schemeClr val="accent4">
                    <a:lumMod val="50000"/>
                  </a:schemeClr>
                </a:solidFill>
                <a:latin typeface="Arial Rounded MT Bold" pitchFamily="34" charset="0"/>
              </a:rPr>
              <a:t>:</a:t>
            </a:r>
          </a:p>
          <a:p>
            <a:pPr marL="0" indent="0" algn="l" rtl="0">
              <a:buNone/>
            </a:pPr>
            <a:r>
              <a:rPr lang="en-US" dirty="0">
                <a:solidFill>
                  <a:schemeClr val="accent4">
                    <a:lumMod val="50000"/>
                  </a:schemeClr>
                </a:solidFill>
                <a:latin typeface="Arial Rounded MT Bold" pitchFamily="34" charset="0"/>
              </a:rPr>
              <a:t>    </a:t>
            </a:r>
            <a:r>
              <a:rPr lang="en-US" dirty="0">
                <a:solidFill>
                  <a:srgbClr val="C00000"/>
                </a:solidFill>
                <a:latin typeface="Arial Rounded MT Bold" pitchFamily="34" charset="0"/>
              </a:rPr>
              <a:t>1- Solanaceous Tropane Alkaloids.</a:t>
            </a:r>
          </a:p>
          <a:p>
            <a:pPr marL="0" indent="0" algn="l" rtl="0">
              <a:buNone/>
            </a:pPr>
            <a:r>
              <a:rPr lang="en-US" dirty="0">
                <a:solidFill>
                  <a:srgbClr val="C00000"/>
                </a:solidFill>
                <a:latin typeface="Arial Rounded MT Bold" pitchFamily="34" charset="0"/>
              </a:rPr>
              <a:t>    Occurrence:</a:t>
            </a:r>
          </a:p>
          <a:p>
            <a:pPr marL="0" indent="0" algn="l" rtl="0">
              <a:buNone/>
            </a:pPr>
            <a:r>
              <a:rPr lang="en-US" dirty="0">
                <a:solidFill>
                  <a:schemeClr val="accent4">
                    <a:lumMod val="50000"/>
                  </a:schemeClr>
                </a:solidFill>
                <a:latin typeface="Arial Rounded MT Bold" pitchFamily="34" charset="0"/>
              </a:rPr>
              <a:t>    </a:t>
            </a:r>
            <a:r>
              <a:rPr lang="en-US" dirty="0">
                <a:solidFill>
                  <a:schemeClr val="tx1">
                    <a:lumMod val="95000"/>
                    <a:lumOff val="5000"/>
                  </a:schemeClr>
                </a:solidFill>
                <a:latin typeface="Arial Rounded MT Bold" pitchFamily="34" charset="0"/>
              </a:rPr>
              <a:t>Atropa, Datura, Hyoscyamus.</a:t>
            </a:r>
          </a:p>
          <a:p>
            <a:pPr marL="0" indent="0" algn="l" rtl="0">
              <a:buNone/>
            </a:pPr>
            <a:endParaRPr lang="en-US" dirty="0">
              <a:solidFill>
                <a:schemeClr val="accent4">
                  <a:lumMod val="50000"/>
                </a:schemeClr>
              </a:solidFill>
              <a:latin typeface="Arial Rounded MT Bold" pitchFamily="34" charset="0"/>
            </a:endParaRPr>
          </a:p>
          <a:p>
            <a:pPr marL="0" indent="0" algn="l" rtl="0">
              <a:buNone/>
            </a:pPr>
            <a:r>
              <a:rPr lang="en-US" dirty="0">
                <a:solidFill>
                  <a:schemeClr val="tx2">
                    <a:lumMod val="75000"/>
                  </a:schemeClr>
                </a:solidFill>
                <a:latin typeface="Arial Rounded MT Bold" pitchFamily="34" charset="0"/>
              </a:rPr>
              <a:t>    </a:t>
            </a:r>
            <a:r>
              <a:rPr lang="en-US" dirty="0">
                <a:solidFill>
                  <a:srgbClr val="C00000"/>
                </a:solidFill>
                <a:latin typeface="Arial Rounded MT Bold" pitchFamily="34" charset="0"/>
              </a:rPr>
              <a:t>Main Alkaloids are:</a:t>
            </a:r>
          </a:p>
          <a:p>
            <a:pPr marL="457200" indent="-457200" algn="l" rtl="0">
              <a:buFont typeface="+mj-lt"/>
              <a:buAutoNum type="arabicParenR"/>
            </a:pPr>
            <a:r>
              <a:rPr lang="en-US" dirty="0">
                <a:solidFill>
                  <a:schemeClr val="tx1">
                    <a:lumMod val="95000"/>
                    <a:lumOff val="5000"/>
                  </a:schemeClr>
                </a:solidFill>
                <a:latin typeface="Arial Rounded MT Bold" pitchFamily="34" charset="0"/>
              </a:rPr>
              <a:t>Atropine (Strong base)        </a:t>
            </a:r>
          </a:p>
          <a:p>
            <a:pPr marL="457200" indent="-457200" algn="l" rtl="0">
              <a:buFont typeface="+mj-lt"/>
              <a:buAutoNum type="arabicParenR"/>
            </a:pPr>
            <a:r>
              <a:rPr lang="en-US" dirty="0">
                <a:solidFill>
                  <a:schemeClr val="tx1">
                    <a:lumMod val="95000"/>
                    <a:lumOff val="5000"/>
                  </a:schemeClr>
                </a:solidFill>
                <a:latin typeface="Arial Rounded MT Bold" pitchFamily="34" charset="0"/>
              </a:rPr>
              <a:t>Hyoscyamine.      </a:t>
            </a:r>
          </a:p>
          <a:p>
            <a:pPr marL="457200" indent="-457200" algn="l" rtl="0">
              <a:buFont typeface="+mj-lt"/>
              <a:buAutoNum type="arabicParenR"/>
            </a:pPr>
            <a:r>
              <a:rPr lang="en-US" dirty="0">
                <a:solidFill>
                  <a:schemeClr val="tx1">
                    <a:lumMod val="95000"/>
                    <a:lumOff val="5000"/>
                  </a:schemeClr>
                </a:solidFill>
                <a:latin typeface="Arial Rounded MT Bold" pitchFamily="34" charset="0"/>
              </a:rPr>
              <a:t>Hyoscine (Scopolamine)</a:t>
            </a:r>
          </a:p>
          <a:p>
            <a:pPr marL="0" indent="0" algn="l" rtl="0">
              <a:buNone/>
            </a:pPr>
            <a:r>
              <a:rPr lang="en-US" dirty="0">
                <a:solidFill>
                  <a:schemeClr val="accent4">
                    <a:lumMod val="50000"/>
                  </a:schemeClr>
                </a:solidFill>
                <a:latin typeface="Arial Rounded MT Bold" pitchFamily="34" charset="0"/>
              </a:rPr>
              <a:t>	</a:t>
            </a:r>
            <a:endParaRPr lang="ar-IQ" dirty="0"/>
          </a:p>
        </p:txBody>
      </p:sp>
      <p:sp>
        <p:nvSpPr>
          <p:cNvPr id="2" name="Title 1"/>
          <p:cNvSpPr>
            <a:spLocks noGrp="1"/>
          </p:cNvSpPr>
          <p:nvPr>
            <p:ph type="title"/>
          </p:nvPr>
        </p:nvSpPr>
        <p:spPr/>
        <p:txBody>
          <a:bodyPr/>
          <a:lstStyle/>
          <a:p>
            <a:pPr algn="l"/>
            <a:r>
              <a:rPr lang="en-US" sz="4400" dirty="0">
                <a:solidFill>
                  <a:srgbClr val="C00000"/>
                </a:solidFill>
                <a:latin typeface="Arial Rounded MT Bold" pitchFamily="34" charset="0"/>
              </a:rPr>
              <a:t>Cont…</a:t>
            </a:r>
            <a:endParaRPr lang="ar-IQ" sz="4400" dirty="0">
              <a:solidFill>
                <a:srgbClr val="C00000"/>
              </a:solidFill>
              <a:latin typeface="Arial Rounded MT Bold"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276600"/>
            <a:ext cx="3273425" cy="30305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6089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133601"/>
            <a:ext cx="8610599" cy="4571999"/>
          </a:xfrm>
        </p:spPr>
        <p:txBody>
          <a:bodyPr>
            <a:normAutofit fontScale="92500" lnSpcReduction="10000"/>
          </a:bodyPr>
          <a:lstStyle/>
          <a:p>
            <a:pPr marL="0" indent="0" algn="l" rtl="0">
              <a:buNone/>
            </a:pPr>
            <a:r>
              <a:rPr lang="en-US" dirty="0">
                <a:solidFill>
                  <a:srgbClr val="C00000"/>
                </a:solidFill>
                <a:latin typeface="Arial Rounded MT Bold" pitchFamily="34" charset="0"/>
              </a:rPr>
              <a:t>The three Alkaloids are anticholinergic agents:</a:t>
            </a:r>
          </a:p>
          <a:p>
            <a:pPr marL="457200" indent="-457200" algn="l" rtl="0">
              <a:buFont typeface="+mj-lt"/>
              <a:buAutoNum type="alphaUcPeriod"/>
            </a:pPr>
            <a:r>
              <a:rPr lang="en-US" dirty="0">
                <a:solidFill>
                  <a:schemeClr val="tx1">
                    <a:lumMod val="95000"/>
                    <a:lumOff val="5000"/>
                  </a:schemeClr>
                </a:solidFill>
                <a:latin typeface="Arial Rounded MT Bold" pitchFamily="34" charset="0"/>
              </a:rPr>
              <a:t>Decrease saliva and GIT secretions so used preoperative.</a:t>
            </a:r>
          </a:p>
          <a:p>
            <a:pPr marL="457200" indent="-457200" algn="l" rtl="0">
              <a:buFont typeface="+mj-lt"/>
              <a:buAutoNum type="alphaUcPeriod"/>
            </a:pPr>
            <a:r>
              <a:rPr lang="en-US" dirty="0">
                <a:solidFill>
                  <a:schemeClr val="tx1">
                    <a:lumMod val="95000"/>
                    <a:lumOff val="5000"/>
                  </a:schemeClr>
                </a:solidFill>
                <a:latin typeface="Arial Rounded MT Bold" pitchFamily="34" charset="0"/>
              </a:rPr>
              <a:t>Decrease motility of smooth muscles so used as antispasmodics.</a:t>
            </a:r>
          </a:p>
          <a:p>
            <a:pPr marL="457200" indent="-457200" algn="l" rtl="0">
              <a:buFont typeface="+mj-lt"/>
              <a:buAutoNum type="alphaUcPeriod"/>
            </a:pPr>
            <a:r>
              <a:rPr lang="en-US" dirty="0">
                <a:solidFill>
                  <a:schemeClr val="tx1">
                    <a:lumMod val="95000"/>
                    <a:lumOff val="5000"/>
                  </a:schemeClr>
                </a:solidFill>
                <a:latin typeface="Arial Rounded MT Bold" pitchFamily="34" charset="0"/>
              </a:rPr>
              <a:t>Stimulate respiratory system.</a:t>
            </a:r>
          </a:p>
          <a:p>
            <a:pPr marL="457200" indent="-457200" algn="l" rtl="0">
              <a:buFont typeface="+mj-lt"/>
              <a:buAutoNum type="alphaUcPeriod"/>
            </a:pPr>
            <a:r>
              <a:rPr lang="en-US" dirty="0">
                <a:solidFill>
                  <a:schemeClr val="tx1">
                    <a:lumMod val="95000"/>
                    <a:lumOff val="5000"/>
                  </a:schemeClr>
                </a:solidFill>
                <a:latin typeface="Arial Rounded MT Bold" pitchFamily="34" charset="0"/>
              </a:rPr>
              <a:t>A mydriatic (causes dilatation of the eye pupil).</a:t>
            </a:r>
          </a:p>
          <a:p>
            <a:pPr marL="457200" indent="-457200" algn="l" rtl="0">
              <a:buFont typeface="+mj-lt"/>
              <a:buAutoNum type="alphaUcPeriod"/>
            </a:pPr>
            <a:r>
              <a:rPr lang="en-US" dirty="0">
                <a:solidFill>
                  <a:schemeClr val="tx1">
                    <a:lumMod val="95000"/>
                    <a:lumOff val="5000"/>
                  </a:schemeClr>
                </a:solidFill>
                <a:latin typeface="Arial Rounded MT Bold" pitchFamily="34" charset="0"/>
              </a:rPr>
              <a:t>Atropine is the specific antidote to cholinergic agents by occupying receptor sites at parasympathetic nerve endings.</a:t>
            </a:r>
          </a:p>
          <a:p>
            <a:pPr marL="457200" indent="-457200" algn="l" rtl="0">
              <a:buFont typeface="+mj-lt"/>
              <a:buAutoNum type="alphaUcPeriod"/>
            </a:pPr>
            <a:r>
              <a:rPr lang="en-US" dirty="0">
                <a:solidFill>
                  <a:schemeClr val="tx1">
                    <a:lumMod val="95000"/>
                    <a:lumOff val="5000"/>
                  </a:schemeClr>
                </a:solidFill>
                <a:latin typeface="Arial Rounded MT Bold" pitchFamily="34" charset="0"/>
              </a:rPr>
              <a:t>Hyoscine has more central effect so it is sedative and hypnotic.</a:t>
            </a:r>
          </a:p>
          <a:p>
            <a:pPr marL="457200" indent="-457200" algn="l" rtl="0">
              <a:buFont typeface="+mj-lt"/>
              <a:buAutoNum type="alphaUcPeriod"/>
            </a:pPr>
            <a:r>
              <a:rPr lang="en-US" dirty="0">
                <a:solidFill>
                  <a:schemeClr val="tx1">
                    <a:lumMod val="95000"/>
                    <a:lumOff val="5000"/>
                  </a:schemeClr>
                </a:solidFill>
                <a:latin typeface="Arial Rounded MT Bold" pitchFamily="34" charset="0"/>
              </a:rPr>
              <a:t>Hyoscine is mainly used as antiemetic.</a:t>
            </a:r>
          </a:p>
          <a:p>
            <a:endParaRPr lang="ar-IQ" dirty="0"/>
          </a:p>
        </p:txBody>
      </p:sp>
      <p:sp>
        <p:nvSpPr>
          <p:cNvPr id="2" name="Title 1"/>
          <p:cNvSpPr>
            <a:spLocks noGrp="1"/>
          </p:cNvSpPr>
          <p:nvPr>
            <p:ph type="title"/>
          </p:nvPr>
        </p:nvSpPr>
        <p:spPr/>
        <p:txBody>
          <a:bodyPr/>
          <a:lstStyle/>
          <a:p>
            <a:pPr algn="l"/>
            <a:r>
              <a:rPr lang="en-US" sz="4400" dirty="0">
                <a:solidFill>
                  <a:srgbClr val="C00000"/>
                </a:solidFill>
                <a:latin typeface="Arial Rounded MT Bold" pitchFamily="34" charset="0"/>
              </a:rPr>
              <a:t>Uses</a:t>
            </a:r>
            <a:endParaRPr lang="ar-IQ" sz="4400" dirty="0">
              <a:solidFill>
                <a:srgbClr val="C00000"/>
              </a:solidFill>
              <a:latin typeface="Arial Rounded MT Bold" pitchFamily="34" charset="0"/>
            </a:endParaRPr>
          </a:p>
        </p:txBody>
      </p:sp>
    </p:spTree>
    <p:extLst>
      <p:ext uri="{BB962C8B-B14F-4D97-AF65-F5344CB8AC3E}">
        <p14:creationId xmlns:p14="http://schemas.microsoft.com/office/powerpoint/2010/main" val="2340976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2248347"/>
            <a:ext cx="8534400" cy="4609653"/>
          </a:xfrm>
        </p:spPr>
        <p:txBody>
          <a:bodyPr/>
          <a:lstStyle/>
          <a:p>
            <a:pPr marL="0" indent="0" algn="l" rtl="0">
              <a:buNone/>
            </a:pPr>
            <a:r>
              <a:rPr lang="en-US" dirty="0">
                <a:solidFill>
                  <a:srgbClr val="C00000"/>
                </a:solidFill>
                <a:latin typeface="Arial Rounded MT Bold" pitchFamily="34" charset="0"/>
              </a:rPr>
              <a:t>2- Erythroxylon Coca Alkaloids.</a:t>
            </a:r>
          </a:p>
          <a:p>
            <a:pPr marL="0" indent="0" algn="l" rtl="0">
              <a:buNone/>
            </a:pPr>
            <a:r>
              <a:rPr lang="en-US" dirty="0">
                <a:solidFill>
                  <a:srgbClr val="C00000"/>
                </a:solidFill>
                <a:latin typeface="Arial Rounded MT Bold" pitchFamily="34" charset="0"/>
              </a:rPr>
              <a:t>    Occurrence:</a:t>
            </a:r>
          </a:p>
          <a:p>
            <a:pPr marL="0" indent="0" algn="l" rtl="0">
              <a:buNone/>
            </a:pPr>
            <a:r>
              <a:rPr lang="en-US" dirty="0">
                <a:solidFill>
                  <a:schemeClr val="tx2">
                    <a:lumMod val="75000"/>
                  </a:schemeClr>
                </a:solidFill>
                <a:latin typeface="Arial Rounded MT Bold" pitchFamily="34" charset="0"/>
              </a:rPr>
              <a:t>    </a:t>
            </a:r>
            <a:r>
              <a:rPr lang="en-US" dirty="0">
                <a:solidFill>
                  <a:schemeClr val="tx1">
                    <a:lumMod val="95000"/>
                    <a:lumOff val="5000"/>
                  </a:schemeClr>
                </a:solidFill>
                <a:latin typeface="Arial Rounded MT Bold" pitchFamily="34" charset="0"/>
              </a:rPr>
              <a:t>Coca leaves contain about 2% total alkaloids.</a:t>
            </a:r>
          </a:p>
          <a:p>
            <a:pPr marL="0" indent="0" algn="l" rtl="0">
              <a:buNone/>
            </a:pPr>
            <a:endParaRPr lang="en-US" dirty="0">
              <a:solidFill>
                <a:schemeClr val="tx2">
                  <a:lumMod val="75000"/>
                </a:schemeClr>
              </a:solidFill>
              <a:latin typeface="Arial Rounded MT Bold" pitchFamily="34" charset="0"/>
            </a:endParaRPr>
          </a:p>
          <a:p>
            <a:pPr marL="0" indent="0" algn="l" rtl="0">
              <a:buNone/>
            </a:pPr>
            <a:r>
              <a:rPr lang="en-US" dirty="0">
                <a:solidFill>
                  <a:schemeClr val="tx2">
                    <a:lumMod val="75000"/>
                  </a:schemeClr>
                </a:solidFill>
                <a:latin typeface="Arial Rounded MT Bold" pitchFamily="34" charset="0"/>
              </a:rPr>
              <a:t>     </a:t>
            </a:r>
            <a:r>
              <a:rPr lang="en-US" dirty="0">
                <a:solidFill>
                  <a:srgbClr val="C00000"/>
                </a:solidFill>
                <a:latin typeface="Arial Rounded MT Bold" pitchFamily="34" charset="0"/>
              </a:rPr>
              <a:t>Main Alkaloids are:</a:t>
            </a:r>
          </a:p>
          <a:p>
            <a:pPr marL="457200" indent="-457200" algn="l" rtl="0">
              <a:buFont typeface="+mj-lt"/>
              <a:buAutoNum type="arabicParenR"/>
            </a:pPr>
            <a:r>
              <a:rPr lang="en-US" dirty="0">
                <a:solidFill>
                  <a:schemeClr val="tx1">
                    <a:lumMod val="95000"/>
                    <a:lumOff val="5000"/>
                  </a:schemeClr>
                </a:solidFill>
                <a:latin typeface="Arial Rounded MT Bold" pitchFamily="34" charset="0"/>
              </a:rPr>
              <a:t>Cocaine.        </a:t>
            </a:r>
          </a:p>
          <a:p>
            <a:pPr marL="457200" indent="-457200" algn="l" rtl="0">
              <a:buFont typeface="+mj-lt"/>
              <a:buAutoNum type="arabicParenR"/>
            </a:pPr>
            <a:r>
              <a:rPr lang="en-US" dirty="0">
                <a:solidFill>
                  <a:schemeClr val="tx1">
                    <a:lumMod val="95000"/>
                    <a:lumOff val="5000"/>
                  </a:schemeClr>
                </a:solidFill>
                <a:latin typeface="Arial Rounded MT Bold" pitchFamily="34" charset="0"/>
              </a:rPr>
              <a:t>Cinnamylcocaine. </a:t>
            </a:r>
          </a:p>
          <a:p>
            <a:pPr marL="457200" indent="-457200" algn="l" rtl="0">
              <a:buFont typeface="+mj-lt"/>
              <a:buAutoNum type="arabicParenR"/>
            </a:pPr>
            <a:r>
              <a:rPr lang="el-GR" b="1" dirty="0">
                <a:solidFill>
                  <a:schemeClr val="tx1">
                    <a:lumMod val="95000"/>
                    <a:lumOff val="5000"/>
                  </a:schemeClr>
                </a:solidFill>
                <a:latin typeface="Times New Roman"/>
                <a:cs typeface="Times New Roman"/>
              </a:rPr>
              <a:t>α</a:t>
            </a:r>
            <a:r>
              <a:rPr lang="en-US" dirty="0">
                <a:solidFill>
                  <a:schemeClr val="tx1">
                    <a:lumMod val="95000"/>
                    <a:lumOff val="5000"/>
                  </a:schemeClr>
                </a:solidFill>
                <a:latin typeface="Arial Rounded MT Bold" pitchFamily="34" charset="0"/>
              </a:rPr>
              <a:t> truxilline.</a:t>
            </a:r>
          </a:p>
          <a:p>
            <a:pPr marL="0" indent="0" algn="l" rtl="0">
              <a:buNone/>
            </a:pPr>
            <a:endParaRPr lang="en-US" dirty="0">
              <a:solidFill>
                <a:schemeClr val="tx2">
                  <a:lumMod val="75000"/>
                </a:schemeClr>
              </a:solidFill>
              <a:latin typeface="Arial Rounded MT Bold" pitchFamily="34" charset="0"/>
            </a:endParaRPr>
          </a:p>
          <a:p>
            <a:endParaRPr lang="ar-IQ" dirty="0"/>
          </a:p>
        </p:txBody>
      </p:sp>
      <p:sp>
        <p:nvSpPr>
          <p:cNvPr id="2" name="Title 1"/>
          <p:cNvSpPr>
            <a:spLocks noGrp="1"/>
          </p:cNvSpPr>
          <p:nvPr>
            <p:ph type="title"/>
          </p:nvPr>
        </p:nvSpPr>
        <p:spPr/>
        <p:txBody>
          <a:bodyPr/>
          <a:lstStyle/>
          <a:p>
            <a:pPr algn="l"/>
            <a:r>
              <a:rPr lang="en-US" sz="4400" dirty="0">
                <a:solidFill>
                  <a:srgbClr val="C00000"/>
                </a:solidFill>
                <a:latin typeface="Arial Rounded MT Bold" pitchFamily="34" charset="0"/>
              </a:rPr>
              <a:t>Cont…</a:t>
            </a:r>
            <a:endParaRPr lang="ar-IQ" sz="4400" dirty="0">
              <a:solidFill>
                <a:srgbClr val="C00000"/>
              </a:solidFill>
              <a:latin typeface="Arial Rounded MT Bold"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657600"/>
            <a:ext cx="3200400" cy="3200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3103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133600"/>
            <a:ext cx="8063753" cy="4267200"/>
          </a:xfrm>
        </p:spPr>
        <p:txBody>
          <a:bodyPr/>
          <a:lstStyle/>
          <a:p>
            <a:pPr marL="457200" indent="-457200" algn="l" rtl="0">
              <a:buFont typeface="+mj-lt"/>
              <a:buAutoNum type="alphaUcPeriod"/>
            </a:pPr>
            <a:r>
              <a:rPr lang="en-US" dirty="0">
                <a:latin typeface="Arial Rounded MT Bold" pitchFamily="34" charset="0"/>
              </a:rPr>
              <a:t>Cocaine was used as local anesthetic.</a:t>
            </a:r>
          </a:p>
          <a:p>
            <a:pPr marL="457200" indent="-457200" algn="l" rtl="0">
              <a:buFont typeface="+mj-lt"/>
              <a:buAutoNum type="alphaUcPeriod"/>
            </a:pPr>
            <a:r>
              <a:rPr lang="en-US" dirty="0">
                <a:latin typeface="Arial Rounded MT Bold" pitchFamily="34" charset="0"/>
              </a:rPr>
              <a:t>Cocaine has a CNS stimulant activity so is one of the widely abused drugs.</a:t>
            </a:r>
          </a:p>
          <a:p>
            <a:endParaRPr lang="ar-IQ" dirty="0"/>
          </a:p>
        </p:txBody>
      </p:sp>
      <p:sp>
        <p:nvSpPr>
          <p:cNvPr id="2" name="Title 1"/>
          <p:cNvSpPr>
            <a:spLocks noGrp="1"/>
          </p:cNvSpPr>
          <p:nvPr>
            <p:ph type="title"/>
          </p:nvPr>
        </p:nvSpPr>
        <p:spPr/>
        <p:txBody>
          <a:bodyPr/>
          <a:lstStyle/>
          <a:p>
            <a:pPr algn="l"/>
            <a:r>
              <a:rPr lang="en-US" sz="4400" dirty="0">
                <a:solidFill>
                  <a:srgbClr val="C00000"/>
                </a:solidFill>
                <a:latin typeface="Arial Rounded MT Bold" pitchFamily="34" charset="0"/>
              </a:rPr>
              <a:t>Uses</a:t>
            </a:r>
            <a:endParaRPr lang="ar-IQ" sz="4400" dirty="0">
              <a:solidFill>
                <a:srgbClr val="C00000"/>
              </a:solidFill>
              <a:latin typeface="Arial Rounded MT Bold" pitchFamily="34" charset="0"/>
            </a:endParaRPr>
          </a:p>
        </p:txBody>
      </p:sp>
    </p:spTree>
    <p:extLst>
      <p:ext uri="{BB962C8B-B14F-4D97-AF65-F5344CB8AC3E}">
        <p14:creationId xmlns:p14="http://schemas.microsoft.com/office/powerpoint/2010/main" val="2367945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i="1" dirty="0">
                <a:solidFill>
                  <a:srgbClr val="C00000"/>
                </a:solidFill>
                <a:latin typeface="Arial Rounded MT Bold" pitchFamily="34" charset="0"/>
              </a:rPr>
              <a:t>Atropa belladonna</a:t>
            </a:r>
            <a:endParaRPr lang="ar-IQ" sz="4400" i="1" dirty="0">
              <a:solidFill>
                <a:srgbClr val="C00000"/>
              </a:solidFill>
              <a:latin typeface="Arial Rounded MT Bold" pitchFamily="34"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2286000"/>
            <a:ext cx="5486876" cy="3352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66800" y="5715000"/>
            <a:ext cx="7467600" cy="646331"/>
          </a:xfrm>
          <a:prstGeom prst="rect">
            <a:avLst/>
          </a:prstGeom>
        </p:spPr>
        <p:txBody>
          <a:bodyPr wrap="square">
            <a:spAutoFit/>
          </a:bodyPr>
          <a:lstStyle/>
          <a:p>
            <a:pPr algn="ctr"/>
            <a:r>
              <a:rPr lang="en-US" sz="3600" dirty="0">
                <a:solidFill>
                  <a:srgbClr val="C00000"/>
                </a:solidFill>
                <a:latin typeface="Arial Rounded MT Bold" pitchFamily="34" charset="0"/>
              </a:rPr>
              <a:t>Family     Solanaceae</a:t>
            </a:r>
            <a:endParaRPr lang="ar-IQ" sz="3600" dirty="0">
              <a:solidFill>
                <a:srgbClr val="C00000"/>
              </a:solidFill>
              <a:latin typeface="Arial Rounded MT Bold" pitchFamily="34" charset="0"/>
            </a:endParaRPr>
          </a:p>
        </p:txBody>
      </p:sp>
    </p:spTree>
    <p:extLst>
      <p:ext uri="{BB962C8B-B14F-4D97-AF65-F5344CB8AC3E}">
        <p14:creationId xmlns:p14="http://schemas.microsoft.com/office/powerpoint/2010/main" val="2187389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48347"/>
            <a:ext cx="8458199" cy="4533453"/>
          </a:xfrm>
        </p:spPr>
        <p:txBody>
          <a:bodyPr/>
          <a:lstStyle/>
          <a:p>
            <a:pPr algn="l" rtl="0"/>
            <a:r>
              <a:rPr lang="en-US" dirty="0">
                <a:latin typeface="Arial Rounded MT Bold" pitchFamily="34" charset="0"/>
              </a:rPr>
              <a:t>Belladonna leaf, also known as devils cherries, black cherry. </a:t>
            </a:r>
          </a:p>
          <a:p>
            <a:pPr algn="l" rtl="0"/>
            <a:r>
              <a:rPr lang="en-US" dirty="0">
                <a:latin typeface="Arial Rounded MT Bold" pitchFamily="34" charset="0"/>
              </a:rPr>
              <a:t>The belladonna leaf yield not less than 0.35% of alkaloids. </a:t>
            </a:r>
          </a:p>
          <a:p>
            <a:pPr algn="l" rtl="0"/>
            <a:r>
              <a:rPr lang="en-US" dirty="0">
                <a:latin typeface="Arial Rounded MT Bold" pitchFamily="34" charset="0"/>
              </a:rPr>
              <a:t>Native to Europe, North Africa, and Western Asia</a:t>
            </a:r>
          </a:p>
          <a:p>
            <a:pPr algn="l" rtl="0"/>
            <a:r>
              <a:rPr lang="en-US" dirty="0">
                <a:latin typeface="Arial Rounded MT Bold" pitchFamily="34" charset="0"/>
              </a:rPr>
              <a:t>The name "belladonna" comes from the Italian language, meaning </a:t>
            </a:r>
            <a:r>
              <a:rPr lang="en-US" dirty="0">
                <a:solidFill>
                  <a:srgbClr val="C00000"/>
                </a:solidFill>
                <a:latin typeface="Arial Rounded MT Bold" pitchFamily="34" charset="0"/>
              </a:rPr>
              <a:t>"beautiful lady"</a:t>
            </a:r>
            <a:endParaRPr lang="ar-IQ" dirty="0">
              <a:solidFill>
                <a:srgbClr val="C00000"/>
              </a:solidFill>
              <a:latin typeface="Arial Rounded MT Bold" pitchFamily="34" charset="0"/>
            </a:endParaRPr>
          </a:p>
        </p:txBody>
      </p:sp>
      <p:sp>
        <p:nvSpPr>
          <p:cNvPr id="2" name="Title 1"/>
          <p:cNvSpPr>
            <a:spLocks noGrp="1"/>
          </p:cNvSpPr>
          <p:nvPr>
            <p:ph type="title"/>
          </p:nvPr>
        </p:nvSpPr>
        <p:spPr/>
        <p:txBody>
          <a:bodyPr/>
          <a:lstStyle/>
          <a:p>
            <a:pPr algn="l"/>
            <a:r>
              <a:rPr lang="en-US" sz="4800" dirty="0">
                <a:solidFill>
                  <a:srgbClr val="C00000"/>
                </a:solidFill>
                <a:latin typeface="Arial Rounded MT Bold" pitchFamily="34" charset="0"/>
              </a:rPr>
              <a:t>Cont…</a:t>
            </a:r>
            <a:endParaRPr lang="ar-IQ" sz="4800" dirty="0">
              <a:solidFill>
                <a:srgbClr val="C00000"/>
              </a:solidFill>
              <a:latin typeface="Arial Rounded MT Bold" pitchFamily="34" charset="0"/>
            </a:endParaRPr>
          </a:p>
        </p:txBody>
      </p:sp>
    </p:spTree>
    <p:extLst>
      <p:ext uri="{BB962C8B-B14F-4D97-AF65-F5344CB8AC3E}">
        <p14:creationId xmlns:p14="http://schemas.microsoft.com/office/powerpoint/2010/main" val="2272514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48347"/>
            <a:ext cx="8610599" cy="4533453"/>
          </a:xfrm>
        </p:spPr>
        <p:txBody>
          <a:bodyPr/>
          <a:lstStyle/>
          <a:p>
            <a:pPr algn="l" rtl="0"/>
            <a:r>
              <a:rPr lang="en-US" dirty="0">
                <a:latin typeface="Arial Rounded MT Bold" pitchFamily="34" charset="0"/>
              </a:rPr>
              <a:t>Belladonna is one of the most toxic plants.</a:t>
            </a:r>
          </a:p>
          <a:p>
            <a:pPr algn="l" rtl="0"/>
            <a:r>
              <a:rPr lang="en-US" dirty="0">
                <a:latin typeface="Arial Rounded MT Bold" pitchFamily="34" charset="0"/>
              </a:rPr>
              <a:t>All parts of the plant contain atropine alkaloids.</a:t>
            </a:r>
          </a:p>
          <a:p>
            <a:pPr algn="l" rtl="0"/>
            <a:r>
              <a:rPr lang="en-US" dirty="0">
                <a:latin typeface="Arial Rounded MT Bold" pitchFamily="34" charset="0"/>
              </a:rPr>
              <a:t>The greatest danger to children because they look attractive and have a somewhat sweet taste.</a:t>
            </a:r>
          </a:p>
          <a:p>
            <a:pPr algn="l" rtl="0"/>
            <a:r>
              <a:rPr lang="en-US" dirty="0">
                <a:latin typeface="Arial Rounded MT Bold" pitchFamily="34" charset="0"/>
              </a:rPr>
              <a:t>The root of the plant is generally the most toxic part.</a:t>
            </a:r>
          </a:p>
          <a:p>
            <a:endParaRPr lang="ar-IQ" dirty="0"/>
          </a:p>
        </p:txBody>
      </p:sp>
      <p:sp>
        <p:nvSpPr>
          <p:cNvPr id="2" name="Title 1"/>
          <p:cNvSpPr>
            <a:spLocks noGrp="1"/>
          </p:cNvSpPr>
          <p:nvPr>
            <p:ph type="title"/>
          </p:nvPr>
        </p:nvSpPr>
        <p:spPr/>
        <p:txBody>
          <a:bodyPr/>
          <a:lstStyle/>
          <a:p>
            <a:pPr algn="l"/>
            <a:r>
              <a:rPr lang="en-US" sz="4400" dirty="0">
                <a:solidFill>
                  <a:srgbClr val="C00000"/>
                </a:solidFill>
                <a:latin typeface="Arial Rounded MT Bold" pitchFamily="34" charset="0"/>
              </a:rPr>
              <a:t>Toxicity</a:t>
            </a:r>
            <a:endParaRPr lang="ar-IQ" sz="4400" dirty="0">
              <a:solidFill>
                <a:srgbClr val="C00000"/>
              </a:solidFill>
              <a:latin typeface="Arial Rounded MT Bold" pitchFamily="34" charset="0"/>
            </a:endParaRPr>
          </a:p>
        </p:txBody>
      </p:sp>
    </p:spTree>
    <p:extLst>
      <p:ext uri="{BB962C8B-B14F-4D97-AF65-F5344CB8AC3E}">
        <p14:creationId xmlns:p14="http://schemas.microsoft.com/office/powerpoint/2010/main" val="459205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272</TotalTime>
  <Words>618</Words>
  <Application>Microsoft Office PowerPoint</Application>
  <PresentationFormat>On-screen Show (4:3)</PresentationFormat>
  <Paragraphs>80</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 Rounded MT Bold</vt:lpstr>
      <vt:lpstr>Book Antiqua</vt:lpstr>
      <vt:lpstr>Times New Roman</vt:lpstr>
      <vt:lpstr>Wingdings</vt:lpstr>
      <vt:lpstr>Hardcover</vt:lpstr>
      <vt:lpstr>Tropane alkaloids</vt:lpstr>
      <vt:lpstr>Introduction</vt:lpstr>
      <vt:lpstr>Cont…</vt:lpstr>
      <vt:lpstr>Uses</vt:lpstr>
      <vt:lpstr>Cont…</vt:lpstr>
      <vt:lpstr>Uses</vt:lpstr>
      <vt:lpstr>Atropa belladonna</vt:lpstr>
      <vt:lpstr>Cont…</vt:lpstr>
      <vt:lpstr>Toxicity</vt:lpstr>
      <vt:lpstr>The symptoms of belladonna poisoning</vt:lpstr>
      <vt:lpstr>Constituents of belladonna are:- </vt:lpstr>
      <vt:lpstr>Cont…</vt:lpstr>
      <vt:lpstr>ISOLATION OF BELLADONNA ALKALOID</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Identification of Black pepper alkaloid</dc:title>
  <dc:creator>Sarah</dc:creator>
  <cp:lastModifiedBy>Ph T</cp:lastModifiedBy>
  <cp:revision>41</cp:revision>
  <dcterms:created xsi:type="dcterms:W3CDTF">2013-02-22T19:48:08Z</dcterms:created>
  <dcterms:modified xsi:type="dcterms:W3CDTF">2021-05-07T17:28:13Z</dcterms:modified>
</cp:coreProperties>
</file>