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92" r:id="rId3"/>
    <p:sldId id="404" r:id="rId4"/>
    <p:sldId id="390" r:id="rId5"/>
    <p:sldId id="405" r:id="rId6"/>
    <p:sldId id="393" r:id="rId7"/>
    <p:sldId id="395" r:id="rId8"/>
    <p:sldId id="396" r:id="rId9"/>
    <p:sldId id="397" r:id="rId10"/>
    <p:sldId id="394" r:id="rId11"/>
    <p:sldId id="406" r:id="rId12"/>
    <p:sldId id="408" r:id="rId13"/>
    <p:sldId id="409" r:id="rId14"/>
    <p:sldId id="398" r:id="rId15"/>
    <p:sldId id="399" r:id="rId16"/>
    <p:sldId id="400" r:id="rId17"/>
    <p:sldId id="401" r:id="rId18"/>
    <p:sldId id="410" r:id="rId19"/>
    <p:sldId id="402" r:id="rId20"/>
    <p:sldId id="403" r:id="rId21"/>
    <p:sldId id="41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04" autoAdjust="0"/>
    <p:restoredTop sz="94660"/>
  </p:normalViewPr>
  <p:slideViewPr>
    <p:cSldViewPr>
      <p:cViewPr varScale="1">
        <p:scale>
          <a:sx n="89" d="100"/>
          <a:sy n="89" d="100"/>
        </p:scale>
        <p:origin x="87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5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24E2460-E255-4D3C-9B6E-67BFB8AA9E80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thmar1978@yahoo.com" TargetMode="External"/><Relationship Id="rId2" Type="http://schemas.openxmlformats.org/officeDocument/2006/relationships/hyperlink" Target="mailto:athmar1978@uomustansiriyah.edu.iq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thmar.habeeb.12@ucl.ac.u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1470025"/>
          </a:xfrm>
        </p:spPr>
        <p:txBody>
          <a:bodyPr/>
          <a:lstStyle/>
          <a:p>
            <a:r>
              <a:rPr lang="en-GB" dirty="0" smtClean="0"/>
              <a:t>Principles of pharmacy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038600"/>
            <a:ext cx="8763000" cy="2590800"/>
          </a:xfrm>
        </p:spPr>
        <p:txBody>
          <a:bodyPr>
            <a:normAutofit fontScale="92500" lnSpcReduction="10000"/>
          </a:bodyPr>
          <a:lstStyle/>
          <a:p>
            <a:r>
              <a:rPr lang="en-GB" sz="3500" dirty="0" err="1" smtClean="0"/>
              <a:t>Lec</a:t>
            </a:r>
            <a:r>
              <a:rPr lang="en-GB" sz="3500" dirty="0" smtClean="0"/>
              <a:t> </a:t>
            </a:r>
            <a:r>
              <a:rPr lang="en-US" sz="3500" smtClean="0"/>
              <a:t>5</a:t>
            </a:r>
            <a:r>
              <a:rPr lang="en-GB" sz="3500" smtClean="0"/>
              <a:t> </a:t>
            </a:r>
            <a:endParaRPr lang="en-GB" sz="3500" dirty="0" smtClean="0"/>
          </a:p>
          <a:p>
            <a:endParaRPr lang="en-GB" dirty="0" smtClean="0"/>
          </a:p>
          <a:p>
            <a:r>
              <a:rPr lang="en-GB" dirty="0" smtClean="0"/>
              <a:t>Lecturer Dr </a:t>
            </a:r>
            <a:r>
              <a:rPr lang="en-GB" b="1" dirty="0" err="1" smtClean="0"/>
              <a:t>Athmar</a:t>
            </a:r>
            <a:r>
              <a:rPr lang="en-GB" b="1" dirty="0" smtClean="0"/>
              <a:t> </a:t>
            </a:r>
            <a:r>
              <a:rPr lang="en-GB" b="1" dirty="0" err="1" smtClean="0"/>
              <a:t>Dhahir</a:t>
            </a:r>
            <a:r>
              <a:rPr lang="en-GB" b="1" dirty="0"/>
              <a:t> </a:t>
            </a:r>
            <a:r>
              <a:rPr lang="en-GB" b="1" dirty="0" err="1" smtClean="0"/>
              <a:t>Habeeb</a:t>
            </a:r>
            <a:r>
              <a:rPr lang="en-GB" b="1" dirty="0" smtClean="0"/>
              <a:t> Al-</a:t>
            </a:r>
            <a:r>
              <a:rPr lang="en-GB" b="1" dirty="0" err="1" smtClean="0"/>
              <a:t>Shohani</a:t>
            </a:r>
            <a:endParaRPr lang="en-GB" b="1" dirty="0" smtClean="0"/>
          </a:p>
          <a:p>
            <a:r>
              <a:rPr lang="en-GB" dirty="0" smtClean="0"/>
              <a:t>PhD in industrial pharmacy and pharmaceutical formulations</a:t>
            </a:r>
          </a:p>
          <a:p>
            <a:pPr algn="ctr"/>
            <a:r>
              <a:rPr lang="en-US" i="1" u="sng" dirty="0" smtClean="0">
                <a:hlinkClick r:id="rId2"/>
              </a:rPr>
              <a:t>athmar1978@uomustansiriyah.edu.iq</a:t>
            </a:r>
            <a:endParaRPr lang="en-US" i="1" u="sng" dirty="0" smtClean="0"/>
          </a:p>
          <a:p>
            <a:pPr algn="ctr"/>
            <a:r>
              <a:rPr lang="en-US" dirty="0" smtClean="0">
                <a:hlinkClick r:id="rId3"/>
              </a:rPr>
              <a:t>athmar1978@yahoo.com</a:t>
            </a:r>
            <a:endParaRPr lang="en-US" dirty="0"/>
          </a:p>
          <a:p>
            <a:pPr algn="ctr"/>
            <a:r>
              <a:rPr lang="en-US" u="sng" dirty="0" smtClean="0">
                <a:hlinkClick r:id="rId4"/>
              </a:rPr>
              <a:t>ath</a:t>
            </a:r>
            <a:r>
              <a:rPr lang="en-US" dirty="0" smtClean="0">
                <a:hlinkClick r:id="rId4"/>
              </a:rPr>
              <a:t>mar.habeeb.12@ucl.ac.uk</a:t>
            </a:r>
            <a:endParaRPr lang="en-US" dirty="0" smtClean="0"/>
          </a:p>
          <a:p>
            <a:pPr algn="ctr"/>
            <a:endParaRPr lang="en-US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8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1" y="762000"/>
            <a:ext cx="9026939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654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" t="5650" r="3101" b="11834"/>
          <a:stretch/>
        </p:blipFill>
        <p:spPr bwMode="auto">
          <a:xfrm>
            <a:off x="152400" y="152400"/>
            <a:ext cx="8686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38600"/>
            <a:ext cx="8169848" cy="269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4957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869748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41200"/>
            <a:ext cx="6172200" cy="33977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571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7200"/>
            <a:ext cx="7543800" cy="6169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534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105400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concentrations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weak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solutions are frequently expressed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terms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ratio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strength. Because all percentages are a ratio of parts per hundred When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ratio strength, for example, 1:1000, is used to designate a concentration, it is to be interpreted as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follows:</a:t>
            </a:r>
          </a:p>
          <a:p>
            <a:pPr marL="109728" indent="0" algn="just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4078" indent="-514350" algn="just">
              <a:buFont typeface="+mj-lt"/>
              <a:buAutoNum type="arabicPeriod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solids in liquids 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1g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solute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or constituent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1000 mL of solution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or liquid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preparation.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• For liquids in liquids  1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mL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constituent in 1000 mL of solution or liquid preparation.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• For solids in solids 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1g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constituent in 1000 g of mixture.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ratio and percentage strengths of any solution or mixture of solids are proportional, and either is easily converted to the other by the use of proportion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3352800" cy="533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Ratio strength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58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1" r="5314"/>
          <a:stretch/>
        </p:blipFill>
        <p:spPr bwMode="auto">
          <a:xfrm>
            <a:off x="76200" y="685800"/>
            <a:ext cx="8991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" r="6424"/>
          <a:stretch/>
        </p:blipFill>
        <p:spPr bwMode="auto">
          <a:xfrm>
            <a:off x="152400" y="3048000"/>
            <a:ext cx="87630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615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2" r="6407"/>
          <a:stretch/>
        </p:blipFill>
        <p:spPr bwMode="auto">
          <a:xfrm>
            <a:off x="76200" y="609600"/>
            <a:ext cx="88392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53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8" r="4753"/>
          <a:stretch/>
        </p:blipFill>
        <p:spPr bwMode="auto">
          <a:xfrm>
            <a:off x="228600" y="569053"/>
            <a:ext cx="8730745" cy="436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0452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685800"/>
            <a:ext cx="19050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Mg/mL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Occasionally, pharmacists, particularly those practicing in patient care settings, need to convert rapidly product concentrations expressed as percentage strength, ratio strength, or as grams per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liter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(as in IV infusions) to milligrams per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milliliter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(mg/mL)</a:t>
            </a:r>
          </a:p>
        </p:txBody>
      </p:sp>
    </p:spTree>
    <p:extLst>
      <p:ext uri="{BB962C8B-B14F-4D97-AF65-F5344CB8AC3E}">
        <p14:creationId xmlns:p14="http://schemas.microsoft.com/office/powerpoint/2010/main" val="3798695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7" r="3543"/>
          <a:stretch/>
        </p:blipFill>
        <p:spPr bwMode="auto">
          <a:xfrm>
            <a:off x="152400" y="801682"/>
            <a:ext cx="8763000" cy="6039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8817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533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Percent weight in weight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3" r="2016" b="15533"/>
          <a:stretch/>
        </p:blipFill>
        <p:spPr bwMode="auto">
          <a:xfrm>
            <a:off x="225188" y="1371600"/>
            <a:ext cx="8693624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3" r="5539"/>
          <a:stretch/>
        </p:blipFill>
        <p:spPr bwMode="auto">
          <a:xfrm>
            <a:off x="152400" y="3810000"/>
            <a:ext cx="8762999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042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347" y="1905000"/>
            <a:ext cx="8763000" cy="1484376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strengths of very dilute solutions are commonly expressed in terms of parts per million (ppm) or parts per billion (ppb), i.e., the number of parts of the agent per 1 million or 1 billion parts of the whole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5" r="4142" b="14387"/>
          <a:stretch/>
        </p:blipFill>
        <p:spPr bwMode="auto">
          <a:xfrm>
            <a:off x="211347" y="3733800"/>
            <a:ext cx="8628801" cy="251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533400"/>
            <a:ext cx="5029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Part per million (ppm)    </a:t>
            </a:r>
          </a:p>
          <a:p>
            <a:r>
              <a:rPr lang="en-GB" dirty="0" smtClean="0"/>
              <a:t>Part per billion (ppb)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374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2" r="6360"/>
          <a:stretch/>
        </p:blipFill>
        <p:spPr bwMode="auto">
          <a:xfrm>
            <a:off x="304800" y="1295400"/>
            <a:ext cx="8534400" cy="360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05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3665"/>
          <a:stretch/>
        </p:blipFill>
        <p:spPr bwMode="auto">
          <a:xfrm>
            <a:off x="152058" y="3581400"/>
            <a:ext cx="8810024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6" t="4807" r="6722"/>
          <a:stretch/>
        </p:blipFill>
        <p:spPr bwMode="auto">
          <a:xfrm>
            <a:off x="152058" y="761999"/>
            <a:ext cx="8810023" cy="25644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60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9"/>
          <a:stretch/>
        </p:blipFill>
        <p:spPr bwMode="auto">
          <a:xfrm>
            <a:off x="152400" y="3352800"/>
            <a:ext cx="8762999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2133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Sometimes in a weight-in-weight calculation, the weight of one component is known but </a:t>
            </a:r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total weight of the intended preparation. This type of calculation is performed as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demonstrated by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following example.</a:t>
            </a:r>
          </a:p>
        </p:txBody>
      </p:sp>
    </p:spTree>
    <p:extLst>
      <p:ext uri="{BB962C8B-B14F-4D97-AF65-F5344CB8AC3E}">
        <p14:creationId xmlns:p14="http://schemas.microsoft.com/office/powerpoint/2010/main" val="293168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46"/>
          <a:stretch/>
        </p:blipFill>
        <p:spPr bwMode="auto">
          <a:xfrm>
            <a:off x="120555" y="1143000"/>
            <a:ext cx="8763000" cy="472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4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4325112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Calculating Percentage Strength Weight-in-Weight </a:t>
            </a:r>
            <a:endParaRPr lang="en-GB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weight of the finished solution or liquid preparation is not given when calculating its percentage strength, other data must be supplied from which it may be calculated: the weights of both ingredients, for instance, or the volume and specific gravity of the solution or liquid preparation.</a:t>
            </a:r>
          </a:p>
          <a:p>
            <a:pPr algn="just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1500 g of a solution contains 75 g of a drug substance, what is the percentage strength (w/w) of the solution?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800600"/>
            <a:ext cx="5749772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384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" t="2389" r="7287"/>
          <a:stretch/>
        </p:blipFill>
        <p:spPr bwMode="auto">
          <a:xfrm>
            <a:off x="119599" y="914400"/>
            <a:ext cx="8993091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21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382000" cy="762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2800" dirty="0"/>
              <a:t>Weight-in-Weight Calculations in </a:t>
            </a:r>
            <a:r>
              <a:rPr lang="en-GB" sz="2800" dirty="0" smtClean="0"/>
              <a:t>Compounding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752600"/>
            <a:ext cx="8724900" cy="1331976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Weight-in-weight calculations are used in the following types of manufacturing and compounding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</a:p>
          <a:p>
            <a:pPr algn="just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6" r="9962" b="11798"/>
          <a:stretch/>
        </p:blipFill>
        <p:spPr bwMode="auto">
          <a:xfrm>
            <a:off x="157288" y="3276600"/>
            <a:ext cx="883431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827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1" t="2965" r="9422" b="5811"/>
          <a:stretch/>
        </p:blipFill>
        <p:spPr bwMode="auto">
          <a:xfrm>
            <a:off x="205306" y="907191"/>
            <a:ext cx="8710094" cy="574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512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3371</TotalTime>
  <Words>393</Words>
  <Application>Microsoft Office PowerPoint</Application>
  <PresentationFormat>On-screen Show (4:3)</PresentationFormat>
  <Paragraphs>28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Georgia</vt:lpstr>
      <vt:lpstr>Trebuchet MS</vt:lpstr>
      <vt:lpstr>Wingdings 2</vt:lpstr>
      <vt:lpstr>Urban</vt:lpstr>
      <vt:lpstr>Principles of pharmacy practice</vt:lpstr>
      <vt:lpstr>Percent weight in weight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Weight-in-Weight Calculations in Compounding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Ratio strength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pharmacy practice</dc:title>
  <dc:creator>Habeeb</dc:creator>
  <cp:lastModifiedBy>Windows User</cp:lastModifiedBy>
  <cp:revision>371</cp:revision>
  <dcterms:created xsi:type="dcterms:W3CDTF">2018-10-18T08:17:58Z</dcterms:created>
  <dcterms:modified xsi:type="dcterms:W3CDTF">2022-01-23T05:28:03Z</dcterms:modified>
</cp:coreProperties>
</file>