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5"/>
  </p:notesMasterIdLst>
  <p:sldIdLst>
    <p:sldId id="256" r:id="rId2"/>
    <p:sldId id="390" r:id="rId3"/>
    <p:sldId id="257" r:id="rId4"/>
    <p:sldId id="258" r:id="rId5"/>
    <p:sldId id="261" r:id="rId6"/>
    <p:sldId id="393" r:id="rId7"/>
    <p:sldId id="267" r:id="rId8"/>
    <p:sldId id="266" r:id="rId9"/>
    <p:sldId id="392" r:id="rId10"/>
    <p:sldId id="262" r:id="rId11"/>
    <p:sldId id="263" r:id="rId12"/>
    <p:sldId id="264" r:id="rId13"/>
    <p:sldId id="265" r:id="rId14"/>
  </p:sldIdLst>
  <p:sldSz cx="12192000" cy="6858000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cture 1" id="{62A13C92-15C1-455E-81AD-75E7F906AE47}">
          <p14:sldIdLst>
            <p14:sldId id="256"/>
            <p14:sldId id="390"/>
            <p14:sldId id="257"/>
            <p14:sldId id="258"/>
            <p14:sldId id="261"/>
            <p14:sldId id="393"/>
            <p14:sldId id="267"/>
            <p14:sldId id="266"/>
            <p14:sldId id="392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33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19" autoAdjust="0"/>
    <p:restoredTop sz="96627" autoAdjust="0"/>
  </p:normalViewPr>
  <p:slideViewPr>
    <p:cSldViewPr>
      <p:cViewPr>
        <p:scale>
          <a:sx n="100" d="100"/>
          <a:sy n="100" d="100"/>
        </p:scale>
        <p:origin x="1074" y="4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93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7E3DF130-E9C0-4DEC-8E28-97763D95E6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2B1F5BB4-682F-4B16-9491-AC2CDA1A1C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9" y="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395C6FF5-2B86-4B7E-9625-CFB395BA27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1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>
            <a:extLst>
              <a:ext uri="{FF2B5EF4-FFF2-40B4-BE49-F238E27FC236}">
                <a16:creationId xmlns:a16="http://schemas.microsoft.com/office/drawing/2014/main" id="{42FE21AD-44C7-4977-96CD-96800FB9537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0" y="3474720"/>
            <a:ext cx="76809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6982" name="Rectangle 6">
            <a:extLst>
              <a:ext uri="{FF2B5EF4-FFF2-40B4-BE49-F238E27FC236}">
                <a16:creationId xmlns:a16="http://schemas.microsoft.com/office/drawing/2014/main" id="{1D4639BD-C140-4E3D-9A0B-4FB05180B14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>
            <a:extLst>
              <a:ext uri="{FF2B5EF4-FFF2-40B4-BE49-F238E27FC236}">
                <a16:creationId xmlns:a16="http://schemas.microsoft.com/office/drawing/2014/main" id="{A259E7BD-C218-4C88-88EB-DAFB66140A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9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138242CE-455A-4D07-BAB3-F79798222D09}" type="slidenum">
              <a:rPr lang="en-US" altLang="LID4096"/>
              <a:pPr/>
              <a:t>‹#›</a:t>
            </a:fld>
            <a:endParaRPr lang="en-US" altLang="LID4096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cromolecules" TargetMode="External"/><Relationship Id="rId3" Type="http://schemas.openxmlformats.org/officeDocument/2006/relationships/hyperlink" Target="https://en.wikipedia.org/wiki/Quantum_mechanics" TargetMode="External"/><Relationship Id="rId7" Type="http://schemas.openxmlformats.org/officeDocument/2006/relationships/hyperlink" Target="https://en.wikipedia.org/wiki/Computational_chemistry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Oil_and_gas_exploration" TargetMode="External"/><Relationship Id="rId11" Type="http://schemas.openxmlformats.org/officeDocument/2006/relationships/hyperlink" Target="https://en.wikipedia.org/wiki/Nuclear_fusion" TargetMode="External"/><Relationship Id="rId5" Type="http://schemas.openxmlformats.org/officeDocument/2006/relationships/hyperlink" Target="https://en.wikipedia.org/wiki/Climate_research" TargetMode="External"/><Relationship Id="rId10" Type="http://schemas.openxmlformats.org/officeDocument/2006/relationships/hyperlink" Target="https://en.wikipedia.org/wiki/Nuclear_weapons" TargetMode="External"/><Relationship Id="rId4" Type="http://schemas.openxmlformats.org/officeDocument/2006/relationships/hyperlink" Target="https://en.wikipedia.org/wiki/Weather_forecasting" TargetMode="External"/><Relationship Id="rId9" Type="http://schemas.openxmlformats.org/officeDocument/2006/relationships/hyperlink" Target="https://en.wikipedia.org/wiki/Aerodynamics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1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995126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10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898985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11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1717656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93C9E02D-19FB-40DB-9901-D2950622A9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4763" indent="-30952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098" indent="-24762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33337" indent="-24762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8576" indent="-24762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58ECA5-910F-4F4F-A4FC-5A1776F3CFBB}" type="slidenum">
              <a:rPr lang="en-US" altLang="LID4096"/>
              <a:pPr/>
              <a:t>12</a:t>
            </a:fld>
            <a:endParaRPr lang="en-US" altLang="LID4096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C54DEF4D-8908-4E5B-92B7-58D68C15F2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3788" y="549275"/>
            <a:ext cx="4873625" cy="2741613"/>
          </a:xfrm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522690BF-A500-4C92-B3AB-B80B2A871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LID4096" altLang="LID4096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13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17915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2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1180841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3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99550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4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229461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5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513131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Quantum mechanics"/>
              </a:rPr>
              <a:t>quantum mechanics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Weather forecasting"/>
              </a:rPr>
              <a:t>weather forecasting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Climate research"/>
              </a:rPr>
              <a:t>climate research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6" tooltip="Oil and gas exploration"/>
              </a:rPr>
              <a:t>oil and gas exploration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7" tooltip="Computational chemistry"/>
              </a:rPr>
              <a:t>molecular modeling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(computing the structures and properties of chemical compounds, biological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8" tooltip="Macromolecules"/>
              </a:rPr>
              <a:t>macromolecules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polymers, and crystals), and physical simulations (such as simulations of the early moments of the universe, airplane and spacecraft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9" tooltip="Aerodynamics"/>
              </a:rPr>
              <a:t>aerodynamics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the detonation of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10" tooltip="Nuclear weapons"/>
              </a:rPr>
              <a:t>nuclear weapons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, and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11" tooltip="Nuclear fusion"/>
              </a:rPr>
              <a:t>nuclear fusion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6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866476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/>
              <a:t>Big iron from the 60s used as servers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7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797880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1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8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3809381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8242CE-455A-4D07-BAB3-F79798222D09}" type="slidenum">
              <a:rPr lang="en-US" altLang="LID4096" smtClean="0"/>
              <a:pPr/>
              <a:t>9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849677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078ADD3-E133-4759-A050-2A1F6A51510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93ABC387-7ED3-40C9-9BAC-DAF1F13DD4C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E0178A1D-4CB4-4ADF-A548-891A1472B6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EC8118D4-AD0E-4AE1-AB79-B8497FE5A4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F1F9A9FA-91AE-47A7-8F12-2E69B4090DD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8C071104-9FCB-4350-BBAA-3D6183CF0C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A9DB2B1D-22B8-4DEB-B6A5-F5AAA6A17EF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DBAB2B56-7F43-4D24-907A-69ACC357759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89B734E6-0A4C-472E-957C-19353E4B9A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8F3E4048-B931-4A25-95B7-AC5D0AD039D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8D240315-F8DF-45B1-817C-DA146E7125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73EE91FE-563D-4B91-B301-0B1AE83F4D4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323F7230-1A49-4E08-85A9-B19094827AC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044BBCE1-9E07-44EA-A176-A088691C284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2494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4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89719A09-16A9-4FFC-8E17-C28342BFC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6D72ABBC-06D6-4F4A-8088-B3DDBA35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96531257-53C8-4B54-8A99-56CFFEDD27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01720-10ED-4D52-A3B9-430DC7387138}" type="slidenum">
              <a:rPr lang="en-US" altLang="LID4096"/>
              <a:pPr/>
              <a:t>‹#›</a:t>
            </a:fld>
            <a:endParaRPr lang="en-US" altLang="LID4096"/>
          </a:p>
        </p:txBody>
      </p:sp>
    </p:spTree>
    <p:extLst>
      <p:ext uri="{BB962C8B-B14F-4D97-AF65-F5344CB8AC3E}">
        <p14:creationId xmlns:p14="http://schemas.microsoft.com/office/powerpoint/2010/main" val="297234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7F32A94-A702-40C5-82BE-2F40AF7FFBD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B35F59F-602B-4B64-A026-D088CB91BB9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25403-E905-4859-840D-78BC7F26F166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C7A14A7-6550-4460-BAE9-3B3A6BD03FA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5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FB2839A-B2CA-48BE-9109-A031E7FA5F2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C89212C-A018-4B04-89C3-65A726B20DC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D9E2DD-BA0D-47EB-BFB1-F363E3141169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4D3E0D87-5C53-4938-9744-DCD4224FAC0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43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12DA628-E6C6-4A8F-A2D2-D58FB6CCC05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3271AA-1A37-4AD5-8233-E365006F5A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6B649-DCEC-41A8-ABEB-76E99AE19165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3FF184B1-E98F-412E-8607-4650C79789E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0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345221E-091C-4E6C-8BE1-C5A98CFC014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3DD206-2C3F-47BC-946F-824316173BD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8EA725-3126-4CAA-8A5E-0F27790A8327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F639412-39FD-4D4E-9D07-49DBBD20394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9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5FC3DBA-8061-419B-B059-8183138015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851B3AF-9C62-42D5-AC7C-F776E8C18C6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0EAAE-1419-49CD-BA43-78E87D7C1359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9E6D15B-A18F-4426-B05B-5658860B027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6BA1D0E-0B8D-412F-BDFA-DE8699FDF2D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1DB0CF0-C98E-4B5F-87A1-F4CA45CABA3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434B51-36E9-476D-A577-8B25D077319B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32A93FBA-A347-44EA-8CB3-C30709CE3ACC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4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D0BC49C-883A-4184-AAC9-17356134DA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D5869CF8-9979-43D8-9026-DA043274AA3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F0A771-E520-4955-A3B0-451D07ADDBEE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67EDFE38-BB80-45B9-99E1-FE2B1746321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1E8EA25-122C-4FFB-970B-873F3B2F978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6FDD9F4-79B7-468B-88BC-4248FAC65ED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AADF4-1950-4276-92AE-E2097B621C2C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94AFF319-D6B4-4BA7-940A-63349B80DF6D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49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D2E1A5-D9DB-4408-8A83-F44E8CB4042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68915E-E2A5-4C07-B62A-E31FADAEE2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66A46-35A7-4975-BC9D-7AD378C4AC85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451D3DB9-F6D6-43EE-8177-D1C5CAF2991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1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C055E63-C816-4006-8925-CC09279BC41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8B77200-EE91-46EB-A67B-A72859654A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42F61-FEAD-4B01-8CD7-DE88EBD73B95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2D0EC538-5CD3-4BC9-8198-01EC3DCA196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33FB5CB-3415-4523-95B4-5C05C08F9D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2C66823-6E03-458C-BCAF-EFF43DF6469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198A-D3FC-49B2-9CB7-51C27BBEFAF7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74177981-F122-4C6F-BE78-0E6062D0AAB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2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7B8D39-B2A6-46F6-957A-4A92F9807C2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BAD55BB-278E-4BB4-AFAA-74825024539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3C8254-9C80-46C8-8683-841E8AD026CB}" type="slidenum">
              <a:rPr lang="en-US" altLang="LID4096"/>
              <a:pPr/>
              <a:t>‹#›</a:t>
            </a:fld>
            <a:endParaRPr lang="en-US" altLang="LID4096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01098B7A-D958-40EC-AA22-0E90374ECCD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34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B6053B1C-AD79-4BF0-BD05-7C3426C9EE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82D0E217-3C4C-4817-9B9A-C45B18BCC9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9D964F0A-83E3-4F7E-B0B1-2D5A1C8B992B}" type="slidenum">
              <a:rPr lang="en-US" altLang="LID4096"/>
              <a:pPr/>
              <a:t>‹#›</a:t>
            </a:fld>
            <a:endParaRPr lang="en-US" altLang="LID4096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0385BCBE-DB49-4EE9-B7F6-66BCECFCBBD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23909" name="Rectangle 5">
              <a:extLst>
                <a:ext uri="{FF2B5EF4-FFF2-40B4-BE49-F238E27FC236}">
                  <a16:creationId xmlns:a16="http://schemas.microsoft.com/office/drawing/2014/main" id="{0110A8A3-9F7A-434A-A499-26B70ECC09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910" name="Rectangle 6">
              <a:extLst>
                <a:ext uri="{FF2B5EF4-FFF2-40B4-BE49-F238E27FC236}">
                  <a16:creationId xmlns:a16="http://schemas.microsoft.com/office/drawing/2014/main" id="{FCA654CD-9939-4239-A8E2-D86720F09A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911" name="Rectangle 7">
              <a:extLst>
                <a:ext uri="{FF2B5EF4-FFF2-40B4-BE49-F238E27FC236}">
                  <a16:creationId xmlns:a16="http://schemas.microsoft.com/office/drawing/2014/main" id="{E241A1FF-1BAA-4834-8933-1A27A321A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23912" name="Rectangle 8">
              <a:extLst>
                <a:ext uri="{FF2B5EF4-FFF2-40B4-BE49-F238E27FC236}">
                  <a16:creationId xmlns:a16="http://schemas.microsoft.com/office/drawing/2014/main" id="{59AAAB3B-E68C-44F3-A208-91A5E01EA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23913" name="Rectangle 9">
              <a:extLst>
                <a:ext uri="{FF2B5EF4-FFF2-40B4-BE49-F238E27FC236}">
                  <a16:creationId xmlns:a16="http://schemas.microsoft.com/office/drawing/2014/main" id="{63AF018C-421A-44E9-BAAC-4746C08AC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23914" name="Rectangle 10">
              <a:extLst>
                <a:ext uri="{FF2B5EF4-FFF2-40B4-BE49-F238E27FC236}">
                  <a16:creationId xmlns:a16="http://schemas.microsoft.com/office/drawing/2014/main" id="{BD17911D-89B1-4B73-AECE-051EE8254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23915" name="Rectangle 11">
              <a:extLst>
                <a:ext uri="{FF2B5EF4-FFF2-40B4-BE49-F238E27FC236}">
                  <a16:creationId xmlns:a16="http://schemas.microsoft.com/office/drawing/2014/main" id="{35F0EA66-7F67-468C-BCA4-960A79E72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23916" name="Rectangle 12">
              <a:extLst>
                <a:ext uri="{FF2B5EF4-FFF2-40B4-BE49-F238E27FC236}">
                  <a16:creationId xmlns:a16="http://schemas.microsoft.com/office/drawing/2014/main" id="{204994DF-DED3-46C3-A92C-D64FB9A99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23917" name="Rectangle 13">
              <a:extLst>
                <a:ext uri="{FF2B5EF4-FFF2-40B4-BE49-F238E27FC236}">
                  <a16:creationId xmlns:a16="http://schemas.microsoft.com/office/drawing/2014/main" id="{D135C765-11E7-474F-A568-4D7C80193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C22A64D8-DC60-48C4-99F9-C7F3964C5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40C8BD85-F95D-4036-A4A0-8E77FFB1C6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ID4096"/>
              <a:t>Click to edit Master text styles</a:t>
            </a:r>
          </a:p>
          <a:p>
            <a:pPr lvl="1"/>
            <a:r>
              <a:rPr lang="en-US" altLang="LID4096"/>
              <a:t>Second level</a:t>
            </a:r>
          </a:p>
          <a:p>
            <a:pPr lvl="2"/>
            <a:r>
              <a:rPr lang="en-US" altLang="LID4096"/>
              <a:t>Third level</a:t>
            </a:r>
          </a:p>
          <a:p>
            <a:pPr lvl="3"/>
            <a:r>
              <a:rPr lang="en-US" altLang="LID4096"/>
              <a:t>Fourth level</a:t>
            </a:r>
          </a:p>
          <a:p>
            <a:pPr lvl="4"/>
            <a:r>
              <a:rPr lang="en-US" altLang="LID4096"/>
              <a:t>Fifth level</a:t>
            </a:r>
          </a:p>
        </p:txBody>
      </p:sp>
      <p:sp>
        <p:nvSpPr>
          <p:cNvPr id="123920" name="Rectangle 16">
            <a:extLst>
              <a:ext uri="{FF2B5EF4-FFF2-40B4-BE49-F238E27FC236}">
                <a16:creationId xmlns:a16="http://schemas.microsoft.com/office/drawing/2014/main" id="{A8E1C8CF-F757-4E4C-AD64-D3528B7C87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G_qmtdBPTU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789B2ADE-7069-4E09-9E1A-3FF52E5E90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0" y="1981200"/>
            <a:ext cx="5943600" cy="2057400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LID4096" sz="3600" dirty="0"/>
              <a:t>Basic Concepts of Information Technology</a:t>
            </a:r>
            <a:br>
              <a:rPr lang="en-GB" altLang="LID4096" sz="3600" dirty="0"/>
            </a:br>
            <a:r>
              <a:rPr lang="en-GB" altLang="LID4096" sz="3600" dirty="0"/>
              <a:t>Lecture 1</a:t>
            </a:r>
            <a:r>
              <a:rPr lang="en-GB" altLang="LID4096" sz="4000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977"/>
    </mc:Choice>
    <mc:Fallback xmlns="">
      <p:transition spd="slow" advTm="5597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4BE24138-E139-4F56-A82C-716644039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762001"/>
            <a:ext cx="9448800" cy="3546475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LID4096" sz="2800" dirty="0">
                <a:solidFill>
                  <a:srgbClr val="0033CC"/>
                </a:solidFill>
              </a:rPr>
              <a:t>Personal Computer</a:t>
            </a:r>
          </a:p>
          <a:p>
            <a:pPr eaLnBrk="1" hangingPunct="1">
              <a:lnSpc>
                <a:spcPct val="80000"/>
              </a:lnSpc>
            </a:pPr>
            <a:endParaRPr lang="en-GB" altLang="LID4096" sz="1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400" dirty="0"/>
              <a:t>In General, the term Personal Computer PC is used for any small computer.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2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400" dirty="0"/>
              <a:t>Standard PC comprises a Casing/Box, a monitor, a keyboard and a mouse.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2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400" dirty="0"/>
              <a:t>PC is cheap and easy to use.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2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400" dirty="0"/>
              <a:t>PC is normally used by students, families and in small businesses.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LID4096" sz="2000" dirty="0"/>
          </a:p>
        </p:txBody>
      </p:sp>
      <p:pic>
        <p:nvPicPr>
          <p:cNvPr id="3074" name="Picture 2" descr="Desktop PC Market Share Drops Below 30% in Korea - Businesskorea">
            <a:extLst>
              <a:ext uri="{FF2B5EF4-FFF2-40B4-BE49-F238E27FC236}">
                <a16:creationId xmlns:a16="http://schemas.microsoft.com/office/drawing/2014/main" id="{D94A11B7-9B17-4806-9B02-A34926B09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01000" y="4648200"/>
            <a:ext cx="3510118" cy="207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05"/>
    </mc:Choice>
    <mc:Fallback xmlns="">
      <p:transition spd="slow" advTm="13430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3FF2AC7B-E8DB-4966-9C9C-073CEB4F6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809626"/>
            <a:ext cx="8610600" cy="3762375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LID4096" sz="2400" dirty="0">
                <a:solidFill>
                  <a:srgbClr val="0033CC"/>
                </a:solidFill>
              </a:rPr>
              <a:t>Laptop Computer</a:t>
            </a:r>
          </a:p>
          <a:p>
            <a:pPr eaLnBrk="1" hangingPunct="1"/>
            <a:endParaRPr lang="en-GB" altLang="LID4096" sz="1000" dirty="0"/>
          </a:p>
          <a:p>
            <a:pPr lvl="1" eaLnBrk="1" hangingPunct="1"/>
            <a:r>
              <a:rPr lang="en-GB" altLang="LID4096" sz="2000" dirty="0"/>
              <a:t>A laptop is a small computer which can be easily carried in a small bag/case.</a:t>
            </a:r>
          </a:p>
          <a:p>
            <a:pPr lvl="1" eaLnBrk="1" hangingPunct="1"/>
            <a:endParaRPr lang="en-GB" altLang="LID4096" sz="900" dirty="0"/>
          </a:p>
          <a:p>
            <a:pPr lvl="1" eaLnBrk="1" hangingPunct="1"/>
            <a:r>
              <a:rPr lang="en-GB" altLang="LID4096" sz="2000" dirty="0"/>
              <a:t>In laptop, batteries are used for power.</a:t>
            </a:r>
          </a:p>
          <a:p>
            <a:pPr lvl="1" eaLnBrk="1" hangingPunct="1"/>
            <a:endParaRPr lang="en-GB" altLang="LID4096" sz="1200" dirty="0"/>
          </a:p>
          <a:p>
            <a:pPr lvl="1" eaLnBrk="1" hangingPunct="1"/>
            <a:r>
              <a:rPr lang="en-GB" altLang="LID4096" sz="2000" dirty="0"/>
              <a:t>Laptop has keyboard and a touchpad.</a:t>
            </a:r>
          </a:p>
          <a:p>
            <a:pPr lvl="1" eaLnBrk="1" hangingPunct="1"/>
            <a:endParaRPr lang="en-GB" altLang="LID4096" sz="1000" dirty="0"/>
          </a:p>
          <a:p>
            <a:pPr lvl="1" eaLnBrk="1" hangingPunct="1"/>
            <a:r>
              <a:rPr lang="en-GB" altLang="LID4096" sz="2000" dirty="0"/>
              <a:t>It is expensive than PC.</a:t>
            </a:r>
          </a:p>
          <a:p>
            <a:pPr lvl="1" eaLnBrk="1" hangingPunct="1"/>
            <a:endParaRPr lang="en-GB" altLang="LID4096" sz="1200" dirty="0"/>
          </a:p>
          <a:p>
            <a:pPr lvl="1" eaLnBrk="1" hangingPunct="1"/>
            <a:r>
              <a:rPr lang="en-GB" altLang="LID4096" sz="2000" dirty="0"/>
              <a:t>Laptop is almost equal in speed of a PC.</a:t>
            </a:r>
          </a:p>
          <a:p>
            <a:pPr lvl="1" eaLnBrk="1" hangingPunct="1"/>
            <a:endParaRPr lang="en-GB" altLang="LID4096" sz="1200" dirty="0"/>
          </a:p>
          <a:p>
            <a:pPr lvl="1" eaLnBrk="1" hangingPunct="1"/>
            <a:r>
              <a:rPr lang="en-GB" altLang="LID4096" sz="2000" dirty="0"/>
              <a:t>It is normally used by business people.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LID4096" sz="2000" dirty="0"/>
          </a:p>
        </p:txBody>
      </p:sp>
      <p:pic>
        <p:nvPicPr>
          <p:cNvPr id="9219" name="Picture 4" descr="laptop">
            <a:extLst>
              <a:ext uri="{FF2B5EF4-FFF2-40B4-BE49-F238E27FC236}">
                <a16:creationId xmlns:a16="http://schemas.microsoft.com/office/drawing/2014/main" id="{317942D8-F996-4D55-9D3D-7200A8D6B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848100"/>
            <a:ext cx="27432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Rectangle 6">
            <a:extLst>
              <a:ext uri="{FF2B5EF4-FFF2-40B4-BE49-F238E27FC236}">
                <a16:creationId xmlns:a16="http://schemas.microsoft.com/office/drawing/2014/main" id="{1098849F-861D-4093-BE22-4C25A037F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0"/>
            <a:ext cx="9601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LID4096" sz="1400" b="1">
                <a:solidFill>
                  <a:schemeClr val="bg1"/>
                </a:solidFill>
              </a:rPr>
              <a:t>Lesson 1 - Types of Computers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557"/>
    </mc:Choice>
    <mc:Fallback xmlns="">
      <p:transition spd="slow" advTm="14655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8913B428-D082-4CB0-8FD4-27EA88E73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609600"/>
            <a:ext cx="8153400" cy="60198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LID4096" sz="2400" dirty="0">
                <a:solidFill>
                  <a:srgbClr val="0033CC"/>
                </a:solidFill>
              </a:rPr>
              <a:t>Handheld Devices</a:t>
            </a:r>
          </a:p>
          <a:p>
            <a:pPr lvl="1" eaLnBrk="1" hangingPunct="1"/>
            <a:r>
              <a:rPr lang="en-GB" altLang="LID4096" sz="2000" dirty="0">
                <a:solidFill>
                  <a:srgbClr val="0033CC"/>
                </a:solidFill>
              </a:rPr>
              <a:t>Personal Digital Assistant (PDA)</a:t>
            </a:r>
          </a:p>
          <a:p>
            <a:pPr lvl="2" eaLnBrk="1" hangingPunct="1"/>
            <a:r>
              <a:rPr lang="en-GB" altLang="LID4096" sz="2000" dirty="0"/>
              <a:t>It is a small computer which can be placed on the palm of hand.</a:t>
            </a:r>
          </a:p>
          <a:p>
            <a:pPr lvl="2" eaLnBrk="1" hangingPunct="1"/>
            <a:r>
              <a:rPr lang="en-GB" altLang="LID4096" sz="2000" dirty="0"/>
              <a:t>It has touch screen where we can use finger or digital pen.</a:t>
            </a:r>
          </a:p>
          <a:p>
            <a:pPr lvl="2" eaLnBrk="1" hangingPunct="1"/>
            <a:r>
              <a:rPr lang="en-GB" altLang="LID4096" sz="2000" dirty="0"/>
              <a:t>It can be used as a phone, Media Player, for internet.</a:t>
            </a:r>
          </a:p>
          <a:p>
            <a:pPr lvl="2" eaLnBrk="1" hangingPunct="1"/>
            <a:r>
              <a:rPr lang="en-GB" altLang="LID4096" sz="2000" dirty="0"/>
              <a:t>It is also used by businessmen.</a:t>
            </a:r>
          </a:p>
          <a:p>
            <a:pPr lvl="2" eaLnBrk="1" hangingPunct="1"/>
            <a:endParaRPr lang="en-GB" altLang="LID4096" sz="2000" dirty="0"/>
          </a:p>
          <a:p>
            <a:pPr lvl="2" eaLnBrk="1" hangingPunct="1"/>
            <a:endParaRPr lang="en-GB" altLang="LID4096" dirty="0"/>
          </a:p>
          <a:p>
            <a:pPr lvl="1" eaLnBrk="1" hangingPunct="1"/>
            <a:r>
              <a:rPr lang="en-GB" altLang="LID4096" sz="2000" dirty="0">
                <a:solidFill>
                  <a:srgbClr val="0033CC"/>
                </a:solidFill>
              </a:rPr>
              <a:t>Mobile phones &amp; Smart Phones</a:t>
            </a:r>
          </a:p>
          <a:p>
            <a:pPr lvl="2" eaLnBrk="1" hangingPunct="1"/>
            <a:r>
              <a:rPr lang="en-GB" altLang="LID4096" sz="2000" dirty="0"/>
              <a:t>These are advanced phones with latest functions.</a:t>
            </a:r>
          </a:p>
          <a:p>
            <a:pPr lvl="2" eaLnBrk="1" hangingPunct="1"/>
            <a:r>
              <a:rPr lang="en-GB" altLang="LID4096" sz="2000" dirty="0"/>
              <a:t>We can use them as a phone and as a computer to use some software.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LID4096" sz="2000" dirty="0"/>
          </a:p>
        </p:txBody>
      </p:sp>
      <p:pic>
        <p:nvPicPr>
          <p:cNvPr id="10243" name="Picture 4" descr="PDA6">
            <a:extLst>
              <a:ext uri="{FF2B5EF4-FFF2-40B4-BE49-F238E27FC236}">
                <a16:creationId xmlns:a16="http://schemas.microsoft.com/office/drawing/2014/main" id="{07EFD43F-1E1B-4F7E-8EE5-1B08EFC83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030538"/>
            <a:ext cx="13716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5" descr="2-8-Touch-Screen-MP4-Player-GY-818-">
            <a:extLst>
              <a:ext uri="{FF2B5EF4-FFF2-40B4-BE49-F238E27FC236}">
                <a16:creationId xmlns:a16="http://schemas.microsoft.com/office/drawing/2014/main" id="{8889695A-8AF0-4D8C-B4C9-8C040551C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1816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6">
            <a:extLst>
              <a:ext uri="{FF2B5EF4-FFF2-40B4-BE49-F238E27FC236}">
                <a16:creationId xmlns:a16="http://schemas.microsoft.com/office/drawing/2014/main" id="{08951D12-B669-41C7-A1C4-41B83A9F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0"/>
            <a:ext cx="9601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LID4096" sz="1400" b="1">
                <a:solidFill>
                  <a:schemeClr val="bg1"/>
                </a:solidFill>
              </a:rPr>
              <a:t>Lesson 1 - Types of Computers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406"/>
    </mc:Choice>
    <mc:Fallback xmlns="">
      <p:transition spd="slow" advTm="21040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F0605D12-4C03-4E24-B9DE-8D3F003F0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838201"/>
            <a:ext cx="7772400" cy="3533775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LID4096" sz="2400" dirty="0">
                <a:solidFill>
                  <a:srgbClr val="0033CC"/>
                </a:solidFill>
              </a:rPr>
              <a:t>Multimedia Players</a:t>
            </a:r>
          </a:p>
          <a:p>
            <a:pPr eaLnBrk="1" hangingPunct="1"/>
            <a:endParaRPr lang="en-GB" altLang="LID4096" sz="2000" dirty="0"/>
          </a:p>
          <a:p>
            <a:pPr lvl="1" eaLnBrk="1" hangingPunct="1"/>
            <a:r>
              <a:rPr lang="en-GB" altLang="LID4096" sz="2000" dirty="0"/>
              <a:t>These players can play and view many types of media files e.g. video, music and photos.</a:t>
            </a:r>
          </a:p>
          <a:p>
            <a:pPr lvl="1" eaLnBrk="1" hangingPunct="1"/>
            <a:endParaRPr lang="en-GB" altLang="LID4096" sz="1200" dirty="0"/>
          </a:p>
          <a:p>
            <a:pPr lvl="1" eaLnBrk="1" hangingPunct="1"/>
            <a:r>
              <a:rPr lang="en-GB" altLang="LID4096" sz="2000" dirty="0"/>
              <a:t>Example is Apple iPod</a:t>
            </a:r>
          </a:p>
          <a:p>
            <a:pPr lvl="1" eaLnBrk="1" hangingPunct="1"/>
            <a:endParaRPr lang="en-GB" altLang="LID4096" sz="1200" dirty="0"/>
          </a:p>
          <a:p>
            <a:pPr lvl="1" eaLnBrk="1" hangingPunct="1"/>
            <a:r>
              <a:rPr lang="en-GB" altLang="LID4096" sz="2000" dirty="0"/>
              <a:t>We can connect these players to internet or other network.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LID4096" sz="2000" dirty="0"/>
          </a:p>
        </p:txBody>
      </p:sp>
      <p:pic>
        <p:nvPicPr>
          <p:cNvPr id="11267" name="Picture 5" descr="ipod">
            <a:extLst>
              <a:ext uri="{FF2B5EF4-FFF2-40B4-BE49-F238E27FC236}">
                <a16:creationId xmlns:a16="http://schemas.microsoft.com/office/drawing/2014/main" id="{16E9FC59-F23B-47C7-9533-E81A7E7EE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00" y="4013200"/>
            <a:ext cx="20193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6">
            <a:extLst>
              <a:ext uri="{FF2B5EF4-FFF2-40B4-BE49-F238E27FC236}">
                <a16:creationId xmlns:a16="http://schemas.microsoft.com/office/drawing/2014/main" id="{396310DF-9136-46A8-9318-763D67055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0"/>
            <a:ext cx="9601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LID4096" sz="1400" b="1">
                <a:solidFill>
                  <a:schemeClr val="bg1"/>
                </a:solidFill>
              </a:rPr>
              <a:t>Lesson 1 - Types of Computers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959"/>
    </mc:Choice>
    <mc:Fallback xmlns="">
      <p:transition spd="slow" advTm="1259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6321B52-EA31-489B-AB2C-4C2835D94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990600"/>
            <a:ext cx="102108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LID4096" sz="2500" dirty="0">
                <a:solidFill>
                  <a:srgbClr val="0033CC"/>
                </a:solidFill>
                <a:latin typeface="Arial Black" panose="020B0A04020102020204" pitchFamily="34" charset="0"/>
              </a:rPr>
              <a:t>Lesson 1 : Basic Terms, types of computers</a:t>
            </a:r>
            <a:endParaRPr lang="en-US" altLang="LID4096" sz="25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pPr eaLnBrk="1" hangingPunct="1"/>
            <a:endParaRPr lang="en-US" altLang="LID4096" sz="25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pPr eaLnBrk="1" hangingPunct="1"/>
            <a:endParaRPr lang="en-US" altLang="LID4096" sz="25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pPr eaLnBrk="1" hangingPunct="1"/>
            <a:r>
              <a:rPr lang="en-US" altLang="LID4096" sz="2500" dirty="0">
                <a:solidFill>
                  <a:srgbClr val="0033CC"/>
                </a:solidFill>
                <a:latin typeface="Arial Black" panose="020B0A04020102020204" pitchFamily="34" charset="0"/>
              </a:rPr>
              <a:t>Hardware, Software, IT</a:t>
            </a:r>
            <a:endParaRPr lang="ar-IQ" altLang="LID4096" sz="25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pPr eaLnBrk="1" hangingPunct="1"/>
            <a:endParaRPr lang="en-GB" altLang="LID4096" sz="25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13"/>
    </mc:Choice>
    <mc:Fallback xmlns="">
      <p:transition spd="slow" advTm="2161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6224086C-8DCD-4F76-A2ED-ABC8ACD01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LID4096" sz="2500" dirty="0">
                <a:solidFill>
                  <a:srgbClr val="0033CC"/>
                </a:solidFill>
                <a:latin typeface="Arial Black" panose="020B0A04020102020204" pitchFamily="34" charset="0"/>
              </a:rPr>
              <a:t>General Concepts</a:t>
            </a:r>
          </a:p>
        </p:txBody>
      </p:sp>
      <p:pic>
        <p:nvPicPr>
          <p:cNvPr id="3" name="Online Media 1" title="Computer Science Basics: Hardware and Software">
            <a:hlinkClick r:id="" action="ppaction://media"/>
            <a:extLst>
              <a:ext uri="{FF2B5EF4-FFF2-40B4-BE49-F238E27FC236}">
                <a16:creationId xmlns:a16="http://schemas.microsoft.com/office/drawing/2014/main" id="{EE65F022-5D81-44EF-A4D6-9DC0820FEBB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43000" y="1600200"/>
            <a:ext cx="914400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710"/>
    </mc:Choice>
    <mc:Fallback xmlns="">
      <p:transition spd="slow" advTm="16771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>
            <a:extLst>
              <a:ext uri="{FF2B5EF4-FFF2-40B4-BE49-F238E27FC236}">
                <a16:creationId xmlns:a16="http://schemas.microsoft.com/office/drawing/2014/main" id="{769AAD8F-DBD1-43B7-8D65-2BA1AD53F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838200"/>
            <a:ext cx="1089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en-GB" altLang="LID4096" sz="2800" dirty="0">
                <a:solidFill>
                  <a:srgbClr val="0033CC"/>
                </a:solidFill>
              </a:rPr>
              <a:t>Computer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GB" altLang="LID4096" sz="1050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GB" altLang="LID4096" sz="2400" dirty="0"/>
              <a:t>A computer is an electronic device used to process data, converting data into information that is useful to people.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GB" altLang="LID4096" sz="2400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GB" altLang="LID4096" sz="2400" dirty="0"/>
              <a:t>A computer is a machine that is used to store and process data electronically.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endParaRPr lang="en-GB" altLang="LID4096" sz="2400" dirty="0"/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</a:pPr>
            <a:r>
              <a:rPr lang="en-GB" altLang="LID4096" sz="2400" dirty="0"/>
              <a:t>A computer is an electronic device which is used to store, retrieve and process data according to a set of instructions (program) given to it.</a:t>
            </a:r>
          </a:p>
        </p:txBody>
      </p:sp>
      <p:pic>
        <p:nvPicPr>
          <p:cNvPr id="6147" name="Picture 6" descr="full computer">
            <a:extLst>
              <a:ext uri="{FF2B5EF4-FFF2-40B4-BE49-F238E27FC236}">
                <a16:creationId xmlns:a16="http://schemas.microsoft.com/office/drawing/2014/main" id="{E49F5272-24F7-41E6-8DB7-BF4AD3C23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495801"/>
            <a:ext cx="1828800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AutoShape 7">
            <a:extLst>
              <a:ext uri="{FF2B5EF4-FFF2-40B4-BE49-F238E27FC236}">
                <a16:creationId xmlns:a16="http://schemas.microsoft.com/office/drawing/2014/main" id="{2DD52C70-95F3-4E34-9904-4A404FF52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4350" y="5181600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LID4096" altLang="LID4096"/>
          </a:p>
        </p:txBody>
      </p:sp>
      <p:sp>
        <p:nvSpPr>
          <p:cNvPr id="6149" name="AutoShape 8">
            <a:extLst>
              <a:ext uri="{FF2B5EF4-FFF2-40B4-BE49-F238E27FC236}">
                <a16:creationId xmlns:a16="http://schemas.microsoft.com/office/drawing/2014/main" id="{B042D41B-3D6D-4CB4-8B4E-5255E66E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186363"/>
            <a:ext cx="838200" cy="228600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LID4096" altLang="LID4096"/>
          </a:p>
        </p:txBody>
      </p:sp>
      <p:sp>
        <p:nvSpPr>
          <p:cNvPr id="6150" name="Text Box 9">
            <a:extLst>
              <a:ext uri="{FF2B5EF4-FFF2-40B4-BE49-F238E27FC236}">
                <a16:creationId xmlns:a16="http://schemas.microsoft.com/office/drawing/2014/main" id="{DEB93FE7-AB3B-4DEB-979C-3ED1E8CE7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105401"/>
            <a:ext cx="742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LID4096" b="1"/>
              <a:t>Input</a:t>
            </a:r>
          </a:p>
        </p:txBody>
      </p:sp>
      <p:sp>
        <p:nvSpPr>
          <p:cNvPr id="6151" name="Text Box 10">
            <a:extLst>
              <a:ext uri="{FF2B5EF4-FFF2-40B4-BE49-F238E27FC236}">
                <a16:creationId xmlns:a16="http://schemas.microsoft.com/office/drawing/2014/main" id="{37C52A40-1A22-411F-8099-3D7DC93B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105401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LID4096" b="1"/>
              <a:t>Output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213"/>
    </mc:Choice>
    <mc:Fallback xmlns="">
      <p:transition spd="slow" advTm="11921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3BD74261-EDB5-4F83-96BB-A43EE9A48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609600"/>
            <a:ext cx="8991600" cy="57150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LID4096" sz="2400" dirty="0">
                <a:solidFill>
                  <a:srgbClr val="0033CC"/>
                </a:solidFill>
              </a:rPr>
              <a:t>Types of Computers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LID4096" sz="1000" dirty="0"/>
          </a:p>
          <a:p>
            <a:pPr eaLnBrk="1" hangingPunct="1"/>
            <a:r>
              <a:rPr lang="en-GB" altLang="LID4096" sz="2400" dirty="0"/>
              <a:t>Computers are of following types:</a:t>
            </a:r>
          </a:p>
          <a:p>
            <a:pPr lvl="1" eaLnBrk="1" hangingPunct="1"/>
            <a:endParaRPr lang="en-GB" altLang="LID4096" sz="700" dirty="0"/>
          </a:p>
          <a:p>
            <a:pPr lvl="1" eaLnBrk="1" hangingPunct="1"/>
            <a:r>
              <a:rPr lang="en-GB" altLang="LID4096" sz="2400" dirty="0"/>
              <a:t>Super-computer</a:t>
            </a:r>
          </a:p>
          <a:p>
            <a:pPr lvl="1" eaLnBrk="1" hangingPunct="1"/>
            <a:r>
              <a:rPr lang="en-GB" altLang="LID4096" sz="2400" dirty="0"/>
              <a:t>Mainframe computer</a:t>
            </a:r>
          </a:p>
          <a:p>
            <a:pPr lvl="1" eaLnBrk="1" hangingPunct="1"/>
            <a:r>
              <a:rPr lang="en-GB" altLang="LID4096" sz="2400" dirty="0"/>
              <a:t>Server</a:t>
            </a:r>
          </a:p>
          <a:p>
            <a:pPr lvl="1" eaLnBrk="1" hangingPunct="1"/>
            <a:r>
              <a:rPr lang="en-GB" altLang="LID4096" sz="2400" dirty="0"/>
              <a:t>Networked computer</a:t>
            </a:r>
          </a:p>
          <a:p>
            <a:pPr lvl="1" eaLnBrk="1" hangingPunct="1"/>
            <a:r>
              <a:rPr lang="en-GB" altLang="LID4096" sz="2400" dirty="0"/>
              <a:t>Personal Computer (PC)</a:t>
            </a:r>
          </a:p>
          <a:p>
            <a:pPr lvl="1" eaLnBrk="1" hangingPunct="1"/>
            <a:r>
              <a:rPr lang="en-GB" altLang="LID4096" sz="2400" dirty="0"/>
              <a:t>Laptop computer</a:t>
            </a:r>
          </a:p>
          <a:p>
            <a:pPr lvl="1" eaLnBrk="1" hangingPunct="1"/>
            <a:r>
              <a:rPr lang="en-GB" altLang="LID4096" sz="2400" dirty="0"/>
              <a:t>Handheld Devices</a:t>
            </a:r>
          </a:p>
          <a:p>
            <a:pPr lvl="2" eaLnBrk="1" hangingPunct="1"/>
            <a:r>
              <a:rPr lang="en-GB" altLang="LID4096" dirty="0"/>
              <a:t>PDA</a:t>
            </a:r>
          </a:p>
          <a:p>
            <a:pPr lvl="2" eaLnBrk="1" hangingPunct="1"/>
            <a:r>
              <a:rPr lang="en-GB" altLang="LID4096" dirty="0"/>
              <a:t>Mobile Phones &amp; Smart phones</a:t>
            </a:r>
          </a:p>
          <a:p>
            <a:pPr lvl="1" eaLnBrk="1" hangingPunct="1"/>
            <a:r>
              <a:rPr lang="en-GB" altLang="LID4096" sz="2400" dirty="0"/>
              <a:t>Multimedia Players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40"/>
    </mc:Choice>
    <mc:Fallback xmlns="">
      <p:transition spd="slow" advTm="5154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>
            <a:extLst>
              <a:ext uri="{FF2B5EF4-FFF2-40B4-BE49-F238E27FC236}">
                <a16:creationId xmlns:a16="http://schemas.microsoft.com/office/drawing/2014/main" id="{2FE2D5A4-B009-4BCE-9784-DC3BAD0DD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Supercomputer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CDDFA99-7873-4339-877C-4AB9E1B26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790700"/>
            <a:ext cx="10744200" cy="4686300"/>
          </a:xfrm>
        </p:spPr>
        <p:txBody>
          <a:bodyPr/>
          <a:lstStyle/>
          <a:p>
            <a:pPr eaLnBrk="1" hangingPunct="1"/>
            <a:r>
              <a:rPr lang="en-US" altLang="LID4096" sz="2800" dirty="0"/>
              <a:t>A computer that was the fastest in the world at the time it was constructed.</a:t>
            </a:r>
          </a:p>
          <a:p>
            <a:pPr eaLnBrk="1" hangingPunct="1"/>
            <a:r>
              <a:rPr lang="en-US" altLang="LID4096" sz="2800" dirty="0"/>
              <a:t>Can tackle tasks that would not be practical for other computers.</a:t>
            </a:r>
          </a:p>
          <a:p>
            <a:pPr eaLnBrk="1" hangingPunct="1"/>
            <a:r>
              <a:rPr lang="en-US" altLang="LID4096" sz="2800" dirty="0"/>
              <a:t>Typical uses</a:t>
            </a:r>
          </a:p>
          <a:p>
            <a:pPr lvl="1" eaLnBrk="1" hangingPunct="1"/>
            <a:r>
              <a:rPr lang="en-US" altLang="LID4096" sz="2400" dirty="0"/>
              <a:t>Breaking codes</a:t>
            </a:r>
          </a:p>
          <a:p>
            <a:pPr lvl="1" eaLnBrk="1" hangingPunct="1"/>
            <a:r>
              <a:rPr lang="en-US" altLang="LID4096" sz="2400" dirty="0"/>
              <a:t>Modeling weather systems</a:t>
            </a:r>
          </a:p>
          <a:p>
            <a:pPr lvl="1" eaLnBrk="1" hangingPunct="1"/>
            <a:r>
              <a:rPr lang="en-US" sz="2400" kern="1200" dirty="0">
                <a:latin typeface="Arial" charset="0"/>
              </a:rPr>
              <a:t>Computing structures and properties of </a:t>
            </a:r>
          </a:p>
          <a:p>
            <a:pPr marL="457200" lvl="1" indent="0" eaLnBrk="1" hangingPunct="1">
              <a:buNone/>
            </a:pPr>
            <a:r>
              <a:rPr lang="en-US" sz="2400" kern="1200" dirty="0">
                <a:latin typeface="Arial" charset="0"/>
              </a:rPr>
              <a:t> chemical compounds</a:t>
            </a:r>
            <a:endParaRPr lang="en-US" altLang="LID4096" sz="2400" dirty="0"/>
          </a:p>
          <a:p>
            <a:pPr lvl="1" eaLnBrk="1" hangingPunct="1"/>
            <a:endParaRPr lang="en-US" altLang="LID4096" sz="2400" dirty="0"/>
          </a:p>
        </p:txBody>
      </p:sp>
      <p:pic>
        <p:nvPicPr>
          <p:cNvPr id="1026" name="Picture 2" descr="Jülich Supercomputer is a new development from Europe">
            <a:extLst>
              <a:ext uri="{FF2B5EF4-FFF2-40B4-BE49-F238E27FC236}">
                <a16:creationId xmlns:a16="http://schemas.microsoft.com/office/drawing/2014/main" id="{B6621022-70FE-4C66-8FA8-B24F4E117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581" y="4089401"/>
            <a:ext cx="340241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2963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3F7D20E5-E9CB-483A-AB77-439D0E1CE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85801"/>
            <a:ext cx="10820400" cy="3505199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LID4096" sz="2400" dirty="0">
                <a:solidFill>
                  <a:srgbClr val="0033CC"/>
                </a:solidFill>
              </a:rPr>
              <a:t>Mainframe Computers</a:t>
            </a:r>
          </a:p>
          <a:p>
            <a:pPr eaLnBrk="1" hangingPunct="1">
              <a:lnSpc>
                <a:spcPct val="80000"/>
              </a:lnSpc>
            </a:pPr>
            <a:endParaRPr lang="en-GB" altLang="LID4096" sz="12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000" dirty="0"/>
              <a:t>These are very big, powerful and very high speed computers.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1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000" dirty="0"/>
              <a:t>They can do multiple tasks at high speed.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14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000" dirty="0"/>
              <a:t>These are used by large organisations such an banks to control the entire business operation.  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16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000" dirty="0"/>
              <a:t>These are very expensive.</a:t>
            </a:r>
          </a:p>
          <a:p>
            <a:pPr lvl="1" eaLnBrk="1" hangingPunct="1">
              <a:lnSpc>
                <a:spcPct val="80000"/>
              </a:lnSpc>
            </a:pPr>
            <a:endParaRPr lang="en-GB" altLang="LID4096" sz="2000" dirty="0"/>
          </a:p>
          <a:p>
            <a:pPr lvl="1" eaLnBrk="1" hangingPunct="1">
              <a:lnSpc>
                <a:spcPct val="80000"/>
              </a:lnSpc>
            </a:pPr>
            <a:r>
              <a:rPr lang="en-GB" altLang="LID4096" sz="2000" dirty="0"/>
              <a:t>They are placed in a big room.</a:t>
            </a:r>
          </a:p>
        </p:txBody>
      </p:sp>
      <p:pic>
        <p:nvPicPr>
          <p:cNvPr id="14339" name="Picture 4">
            <a:extLst>
              <a:ext uri="{FF2B5EF4-FFF2-40B4-BE49-F238E27FC236}">
                <a16:creationId xmlns:a16="http://schemas.microsoft.com/office/drawing/2014/main" id="{AFC15292-C70F-400B-909D-A6A87785D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573588"/>
            <a:ext cx="20383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Mainframe">
            <a:extLst>
              <a:ext uri="{FF2B5EF4-FFF2-40B4-BE49-F238E27FC236}">
                <a16:creationId xmlns:a16="http://schemas.microsoft.com/office/drawing/2014/main" id="{45244D7E-D5C3-4DE6-815A-DE5EE9F1C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265" y="4411663"/>
            <a:ext cx="15335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 descr="mainframe%20computer">
            <a:extLst>
              <a:ext uri="{FF2B5EF4-FFF2-40B4-BE49-F238E27FC236}">
                <a16:creationId xmlns:a16="http://schemas.microsoft.com/office/drawing/2014/main" id="{6A7235DB-60F5-468E-9582-B32AD30FC7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835" y="4479926"/>
            <a:ext cx="2133600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498"/>
    </mc:Choice>
    <mc:Fallback xmlns="">
      <p:transition spd="slow" advTm="10849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0DF7FCD2-2303-45E0-A59D-B25F29A52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533400"/>
            <a:ext cx="10820400" cy="28956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LID4096" sz="2800" dirty="0">
                <a:solidFill>
                  <a:srgbClr val="0033CC"/>
                </a:solidFill>
              </a:rPr>
              <a:t>Network Computers</a:t>
            </a:r>
          </a:p>
          <a:p>
            <a:pPr lvl="1" eaLnBrk="1" hangingPunct="1"/>
            <a:r>
              <a:rPr lang="en-GB" altLang="LID4096" sz="2400" dirty="0"/>
              <a:t>A network is a collection or group of computers connected with each other via cables or wireless.</a:t>
            </a:r>
          </a:p>
          <a:p>
            <a:pPr lvl="1" eaLnBrk="1" hangingPunct="1"/>
            <a:r>
              <a:rPr lang="en-GB" altLang="LID4096" sz="2400" dirty="0"/>
              <a:t>A network is used to share resources and information.</a:t>
            </a:r>
          </a:p>
          <a:p>
            <a:pPr lvl="1" eaLnBrk="1" hangingPunct="1"/>
            <a:r>
              <a:rPr lang="en-GB" altLang="LID4096" sz="2400" dirty="0"/>
              <a:t>Network is used in large organisations, schools, hotels and offices.</a:t>
            </a:r>
          </a:p>
        </p:txBody>
      </p:sp>
      <p:pic>
        <p:nvPicPr>
          <p:cNvPr id="12292" name="Picture 6" descr="network">
            <a:extLst>
              <a:ext uri="{FF2B5EF4-FFF2-40B4-BE49-F238E27FC236}">
                <a16:creationId xmlns:a16="http://schemas.microsoft.com/office/drawing/2014/main" id="{96C3CA36-B1FD-45A6-98DE-D0FA0462D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3"/>
          <a:stretch>
            <a:fillRect/>
          </a:stretch>
        </p:blipFill>
        <p:spPr bwMode="auto">
          <a:xfrm>
            <a:off x="3200400" y="2860808"/>
            <a:ext cx="5105400" cy="346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776"/>
    </mc:Choice>
    <mc:Fallback xmlns="">
      <p:transition spd="slow" advTm="21277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6E44A9F-E6BE-40CD-BF17-2494BBEED8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LID4096"/>
              <a:t>Server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A12D238-6E75-48B1-8EFD-F11035333F0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981200"/>
            <a:ext cx="7162800" cy="3886200"/>
          </a:xfrm>
        </p:spPr>
        <p:txBody>
          <a:bodyPr/>
          <a:lstStyle/>
          <a:p>
            <a:pPr eaLnBrk="1" hangingPunct="1"/>
            <a:r>
              <a:rPr lang="en-US" altLang="LID4096" sz="2800" dirty="0"/>
              <a:t>Purpose is to “serve.”</a:t>
            </a:r>
          </a:p>
          <a:p>
            <a:pPr eaLnBrk="1" hangingPunct="1"/>
            <a:r>
              <a:rPr lang="en-US" altLang="LID4096" sz="2800" dirty="0"/>
              <a:t>A computer that has the purpose of supplying its  users with data; usually through the use of a LAN (local area network).</a:t>
            </a:r>
          </a:p>
        </p:txBody>
      </p:sp>
      <p:pic>
        <p:nvPicPr>
          <p:cNvPr id="13316" name="Picture 5" descr="BD06931_[1]">
            <a:extLst>
              <a:ext uri="{FF2B5EF4-FFF2-40B4-BE49-F238E27FC236}">
                <a16:creationId xmlns:a16="http://schemas.microsoft.com/office/drawing/2014/main" id="{1B6C25DC-4FC2-406D-BA7E-40A2A1522D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10600" y="639073"/>
            <a:ext cx="2971800" cy="2942327"/>
          </a:xfr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5A15996-5B2A-46DA-83E9-16B18BF5F8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0" y="3763273"/>
            <a:ext cx="4395787" cy="2763066"/>
          </a:xfrm>
          <a:prstGeom prst="rect">
            <a:avLst/>
          </a:prstGeom>
        </p:spPr>
      </p:pic>
    </p:spTree>
  </p:cSld>
  <p:clrMapOvr>
    <a:masterClrMapping/>
  </p:clrMapOvr>
  <p:transition advTm="67057"/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3010</TotalTime>
  <Words>647</Words>
  <Application>Microsoft Office PowerPoint</Application>
  <PresentationFormat>Widescreen</PresentationFormat>
  <Paragraphs>113</Paragraphs>
  <Slides>13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Times New Roman</vt:lpstr>
      <vt:lpstr>Wingdings</vt:lpstr>
      <vt:lpstr>Pixel</vt:lpstr>
      <vt:lpstr>Basic Concepts of Information Technology Lecture 1 </vt:lpstr>
      <vt:lpstr>PowerPoint Presentation</vt:lpstr>
      <vt:lpstr>PowerPoint Presentation</vt:lpstr>
      <vt:lpstr>PowerPoint Presentation</vt:lpstr>
      <vt:lpstr>PowerPoint Presentation</vt:lpstr>
      <vt:lpstr>Supercomputer</vt:lpstr>
      <vt:lpstr>PowerPoint Presentation</vt:lpstr>
      <vt:lpstr>PowerPoint Presentation</vt:lpstr>
      <vt:lpstr>Server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ICDL - Module 1 Basic Concepts of Information Technology</dc:title>
  <dc:creator>User</dc:creator>
  <cp:lastModifiedBy>Ara Vartanian</cp:lastModifiedBy>
  <cp:revision>706</cp:revision>
  <dcterms:created xsi:type="dcterms:W3CDTF">2009-10-06T05:26:33Z</dcterms:created>
  <dcterms:modified xsi:type="dcterms:W3CDTF">2022-01-08T07:04:03Z</dcterms:modified>
</cp:coreProperties>
</file>