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56" r:id="rId3"/>
    <p:sldId id="275" r:id="rId4"/>
    <p:sldId id="268" r:id="rId5"/>
    <p:sldId id="276" r:id="rId6"/>
    <p:sldId id="264" r:id="rId7"/>
    <p:sldId id="286" r:id="rId8"/>
    <p:sldId id="263" r:id="rId9"/>
    <p:sldId id="258" r:id="rId10"/>
    <p:sldId id="277" r:id="rId11"/>
    <p:sldId id="287" r:id="rId12"/>
    <p:sldId id="288" r:id="rId13"/>
    <p:sldId id="294" r:id="rId14"/>
    <p:sldId id="289" r:id="rId15"/>
    <p:sldId id="259" r:id="rId16"/>
    <p:sldId id="269" r:id="rId17"/>
    <p:sldId id="290" r:id="rId18"/>
    <p:sldId id="292" r:id="rId19"/>
    <p:sldId id="291" r:id="rId20"/>
    <p:sldId id="270" r:id="rId21"/>
    <p:sldId id="279" r:id="rId22"/>
    <p:sldId id="257" r:id="rId23"/>
    <p:sldId id="281" r:id="rId24"/>
    <p:sldId id="282" r:id="rId25"/>
    <p:sldId id="285" r:id="rId26"/>
    <p:sldId id="273" r:id="rId27"/>
    <p:sldId id="284" r:id="rId28"/>
    <p:sldId id="271" r:id="rId29"/>
    <p:sldId id="29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71" autoAdjust="0"/>
  </p:normalViewPr>
  <p:slideViewPr>
    <p:cSldViewPr>
      <p:cViewPr>
        <p:scale>
          <a:sx n="100" d="100"/>
          <a:sy n="100" d="100"/>
        </p:scale>
        <p:origin x="-522" y="90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6.xml"/><Relationship Id="rId5" Type="http://schemas.openxmlformats.org/officeDocument/2006/relationships/image" Target="../media/image29.jp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3143250"/>
          </a:xfrm>
          <a:gradFill flip="none"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0800000" scaled="1"/>
            <a:tileRect/>
          </a:gradFill>
        </p:spPr>
        <p:style>
          <a:lnRef idx="0">
            <a:schemeClr val="accent6"/>
          </a:lnRef>
          <a:fillRef idx="3">
            <a:schemeClr val="accent6"/>
          </a:fillRef>
          <a:effectRef idx="3">
            <a:schemeClr val="accent6"/>
          </a:effectRef>
          <a:fontRef idx="minor">
            <a:schemeClr val="lt1"/>
          </a:fontRef>
        </p:style>
        <p:txBody>
          <a:bodyPr/>
          <a:lstStyle/>
          <a:p>
            <a:r>
              <a:rPr lang="en-US" b="1" dirty="0" smtClean="0">
                <a:solidFill>
                  <a:schemeClr val="accent5">
                    <a:lumMod val="75000"/>
                  </a:schemeClr>
                </a:solidFill>
              </a:rPr>
              <a:t>First Course Labs </a:t>
            </a:r>
            <a:br>
              <a:rPr lang="en-US" b="1" dirty="0" smtClean="0">
                <a:solidFill>
                  <a:schemeClr val="accent5">
                    <a:lumMod val="75000"/>
                  </a:schemeClr>
                </a:solidFill>
              </a:rPr>
            </a:br>
            <a:r>
              <a:rPr lang="en-US" b="1" dirty="0" smtClean="0">
                <a:solidFill>
                  <a:schemeClr val="accent5">
                    <a:lumMod val="75000"/>
                  </a:schemeClr>
                </a:solidFill>
              </a:rPr>
              <a:t>Clinical pharmacy Department</a:t>
            </a:r>
            <a:br>
              <a:rPr lang="en-US" b="1" dirty="0" smtClean="0">
                <a:solidFill>
                  <a:schemeClr val="accent5">
                    <a:lumMod val="75000"/>
                  </a:schemeClr>
                </a:solidFill>
              </a:rPr>
            </a:br>
            <a:r>
              <a:rPr lang="en-US" b="1" dirty="0" smtClean="0">
                <a:solidFill>
                  <a:schemeClr val="accent5">
                    <a:lumMod val="75000"/>
                  </a:schemeClr>
                </a:solidFill>
              </a:rPr>
              <a:t>Diarrhea </a:t>
            </a:r>
            <a:r>
              <a:rPr lang="en-US" b="1" dirty="0" smtClean="0">
                <a:solidFill>
                  <a:schemeClr val="accent5">
                    <a:lumMod val="75000"/>
                  </a:schemeClr>
                </a:solidFill>
                <a:latin typeface="Georgia"/>
              </a:rPr>
              <a:t>&amp; Constipation</a:t>
            </a:r>
            <a:endParaRPr lang="en-GB" b="1" dirty="0">
              <a:solidFill>
                <a:schemeClr val="accent5">
                  <a:lumMod val="75000"/>
                </a:schemeClr>
              </a:solidFill>
            </a:endParaRPr>
          </a:p>
        </p:txBody>
      </p:sp>
      <p:sp>
        <p:nvSpPr>
          <p:cNvPr id="3" name="Subtitle 2"/>
          <p:cNvSpPr>
            <a:spLocks noGrp="1"/>
          </p:cNvSpPr>
          <p:nvPr>
            <p:ph type="subTitle" idx="1"/>
          </p:nvPr>
        </p:nvSpPr>
        <p:spPr>
          <a:xfrm>
            <a:off x="685800" y="3733800"/>
            <a:ext cx="5410200" cy="2895600"/>
          </a:xfrm>
          <a:gradFill flip="none" rotWithShape="1">
            <a:gsLst>
              <a:gs pos="0">
                <a:schemeClr val="accent3">
                  <a:shade val="51000"/>
                  <a:satMod val="130000"/>
                </a:schemeClr>
              </a:gs>
              <a:gs pos="80000">
                <a:schemeClr val="accent3">
                  <a:shade val="93000"/>
                  <a:satMod val="130000"/>
                </a:schemeClr>
              </a:gs>
              <a:gs pos="100000">
                <a:schemeClr val="accent3">
                  <a:shade val="94000"/>
                  <a:satMod val="135000"/>
                </a:schemeClr>
              </a:gs>
            </a:gsLst>
            <a:path path="circle">
              <a:fillToRect r="100000" b="100000"/>
            </a:path>
            <a:tileRect l="-100000" t="-100000"/>
          </a:gradFill>
        </p:spPr>
        <p:style>
          <a:lnRef idx="0">
            <a:schemeClr val="accent3"/>
          </a:lnRef>
          <a:fillRef idx="3">
            <a:schemeClr val="accent3"/>
          </a:fillRef>
          <a:effectRef idx="3">
            <a:schemeClr val="accent3"/>
          </a:effectRef>
          <a:fontRef idx="minor">
            <a:schemeClr val="lt1"/>
          </a:fontRef>
        </p:style>
        <p:txBody>
          <a:bodyPr>
            <a:normAutofit/>
          </a:bodyPr>
          <a:lstStyle/>
          <a:p>
            <a:r>
              <a:rPr lang="en-US" sz="4000" b="1" i="1" dirty="0" smtClean="0">
                <a:solidFill>
                  <a:srgbClr val="0070C0"/>
                </a:solidFill>
              </a:rPr>
              <a:t>Prepared by :</a:t>
            </a:r>
          </a:p>
          <a:p>
            <a:r>
              <a:rPr lang="en-US" b="1" i="1" dirty="0" smtClean="0">
                <a:solidFill>
                  <a:srgbClr val="0070C0"/>
                </a:solidFill>
              </a:rPr>
              <a:t>Assistant lecturer </a:t>
            </a:r>
          </a:p>
          <a:p>
            <a:r>
              <a:rPr lang="en-US" b="1" i="1" dirty="0" err="1" smtClean="0">
                <a:solidFill>
                  <a:srgbClr val="0070C0"/>
                </a:solidFill>
              </a:rPr>
              <a:t>Lubab</a:t>
            </a:r>
            <a:r>
              <a:rPr lang="en-US" b="1" i="1" dirty="0" smtClean="0">
                <a:solidFill>
                  <a:srgbClr val="0070C0"/>
                </a:solidFill>
              </a:rPr>
              <a:t> Tarik </a:t>
            </a:r>
            <a:r>
              <a:rPr lang="en-US" b="1" i="1" dirty="0" err="1" smtClean="0">
                <a:solidFill>
                  <a:srgbClr val="0070C0"/>
                </a:solidFill>
              </a:rPr>
              <a:t>Nafea</a:t>
            </a:r>
            <a:endParaRPr lang="en-US" b="1" i="1" dirty="0" smtClean="0">
              <a:solidFill>
                <a:srgbClr val="0070C0"/>
              </a:solidFill>
            </a:endParaRPr>
          </a:p>
          <a:p>
            <a:r>
              <a:rPr lang="en-US" b="1" i="1" dirty="0" smtClean="0">
                <a:solidFill>
                  <a:srgbClr val="0070C0"/>
                </a:solidFill>
              </a:rPr>
              <a:t>MSc in Clinical Pharmacy </a:t>
            </a:r>
            <a:endParaRPr lang="en-GB" b="1" i="1" dirty="0">
              <a:solidFill>
                <a:srgbClr val="0070C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3733800"/>
            <a:ext cx="2133600" cy="2895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77222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76200"/>
            <a:ext cx="8991600" cy="457200"/>
          </a:xfrm>
          <a:ln w="57150"/>
        </p:spPr>
        <p:style>
          <a:lnRef idx="2">
            <a:schemeClr val="accent6"/>
          </a:lnRef>
          <a:fillRef idx="1">
            <a:schemeClr val="lt1"/>
          </a:fillRef>
          <a:effectRef idx="0">
            <a:schemeClr val="accent6"/>
          </a:effectRef>
          <a:fontRef idx="minor">
            <a:schemeClr val="dk1"/>
          </a:fontRef>
        </p:style>
        <p:txBody>
          <a:bodyPr>
            <a:normAutofit fontScale="90000"/>
          </a:bodyPr>
          <a:lstStyle/>
          <a:p>
            <a:pPr algn="l"/>
            <a:r>
              <a:rPr lang="en-US" dirty="0" smtClean="0">
                <a:solidFill>
                  <a:schemeClr val="accent2"/>
                </a:solidFill>
              </a:rPr>
              <a:t>Overview</a:t>
            </a:r>
            <a:endParaRPr lang="en-GB" dirty="0">
              <a:solidFill>
                <a:schemeClr val="accent2"/>
              </a:solidFill>
            </a:endParaRPr>
          </a:p>
        </p:txBody>
      </p:sp>
      <p:sp>
        <p:nvSpPr>
          <p:cNvPr id="4" name="Content Placeholder 3"/>
          <p:cNvSpPr>
            <a:spLocks noGrp="1"/>
          </p:cNvSpPr>
          <p:nvPr>
            <p:ph idx="1"/>
          </p:nvPr>
        </p:nvSpPr>
        <p:spPr>
          <a:xfrm>
            <a:off x="76200" y="609600"/>
            <a:ext cx="8991600" cy="6172200"/>
          </a:xfrm>
          <a:ln w="57150"/>
        </p:spPr>
        <p:style>
          <a:lnRef idx="2">
            <a:schemeClr val="accent3"/>
          </a:lnRef>
          <a:fillRef idx="1">
            <a:schemeClr val="lt1"/>
          </a:fillRef>
          <a:effectRef idx="0">
            <a:schemeClr val="accent3"/>
          </a:effectRef>
          <a:fontRef idx="minor">
            <a:schemeClr val="dk1"/>
          </a:fontRef>
        </p:style>
        <p:txBody>
          <a:bodyPr>
            <a:normAutofit fontScale="85000" lnSpcReduction="20000"/>
          </a:bodyPr>
          <a:lstStyle/>
          <a:p>
            <a:pPr algn="just"/>
            <a:r>
              <a:rPr lang="en-GB" sz="3600" b="1" dirty="0">
                <a:solidFill>
                  <a:schemeClr val="accent2"/>
                </a:solidFill>
              </a:rPr>
              <a:t>Stimulant laxatives </a:t>
            </a:r>
            <a:r>
              <a:rPr lang="en-GB" sz="3600" b="1" dirty="0" smtClean="0">
                <a:solidFill>
                  <a:schemeClr val="accent2"/>
                </a:solidFill>
              </a:rPr>
              <a:t>include</a:t>
            </a:r>
            <a:r>
              <a:rPr lang="en-GB" dirty="0" smtClean="0"/>
              <a:t>/ </a:t>
            </a:r>
            <a:r>
              <a:rPr lang="en-GB" dirty="0" err="1" smtClean="0"/>
              <a:t>bisacodyl</a:t>
            </a:r>
            <a:r>
              <a:rPr lang="en-GB" dirty="0" smtClean="0"/>
              <a:t>, sodium </a:t>
            </a:r>
            <a:r>
              <a:rPr lang="en-GB" dirty="0" err="1" smtClean="0"/>
              <a:t>picosulfate</a:t>
            </a:r>
            <a:r>
              <a:rPr lang="en-GB" dirty="0" smtClean="0"/>
              <a:t>, </a:t>
            </a:r>
            <a:r>
              <a:rPr lang="en-GB" dirty="0" err="1" smtClean="0"/>
              <a:t>senna</a:t>
            </a:r>
            <a:r>
              <a:rPr lang="en-GB" dirty="0" smtClean="0"/>
              <a:t>, </a:t>
            </a:r>
            <a:r>
              <a:rPr lang="en-GB" dirty="0"/>
              <a:t>co-</a:t>
            </a:r>
            <a:r>
              <a:rPr lang="en-GB" dirty="0" err="1"/>
              <a:t>danthramer</a:t>
            </a:r>
            <a:r>
              <a:rPr lang="en-GB" dirty="0"/>
              <a:t> </a:t>
            </a:r>
            <a:r>
              <a:rPr lang="en-GB" dirty="0" smtClean="0"/>
              <a:t>and co-</a:t>
            </a:r>
            <a:r>
              <a:rPr lang="en-GB" dirty="0" err="1" smtClean="0"/>
              <a:t>danthrusate</a:t>
            </a:r>
            <a:r>
              <a:rPr lang="en-GB" dirty="0" smtClean="0"/>
              <a:t>.</a:t>
            </a:r>
          </a:p>
          <a:p>
            <a:pPr algn="just">
              <a:buBlip>
                <a:blip r:embed="rId2"/>
              </a:buBlip>
            </a:pPr>
            <a:r>
              <a:rPr lang="en-GB" dirty="0" smtClean="0"/>
              <a:t> </a:t>
            </a:r>
            <a:r>
              <a:rPr lang="en-GB" dirty="0"/>
              <a:t>The indications for co-</a:t>
            </a:r>
            <a:r>
              <a:rPr lang="en-GB" dirty="0" err="1"/>
              <a:t>danthramer</a:t>
            </a:r>
            <a:r>
              <a:rPr lang="en-GB" dirty="0"/>
              <a:t> and </a:t>
            </a:r>
            <a:r>
              <a:rPr lang="en-GB" dirty="0" smtClean="0"/>
              <a:t>co-</a:t>
            </a:r>
            <a:r>
              <a:rPr lang="en-GB" dirty="0" err="1" smtClean="0"/>
              <a:t>danthrusate</a:t>
            </a:r>
            <a:r>
              <a:rPr lang="en-GB" dirty="0" smtClean="0"/>
              <a:t> are </a:t>
            </a:r>
            <a:r>
              <a:rPr lang="en-GB" dirty="0"/>
              <a:t>limited by its potential carcinogenicity (based on </a:t>
            </a:r>
            <a:r>
              <a:rPr lang="en-GB" dirty="0" smtClean="0"/>
              <a:t>rodent carcinogenicity </a:t>
            </a:r>
            <a:r>
              <a:rPr lang="en-GB" dirty="0"/>
              <a:t>studies) and evidence of genotoxicity</a:t>
            </a:r>
            <a:r>
              <a:rPr lang="en-GB" dirty="0" smtClean="0"/>
              <a:t>.</a:t>
            </a:r>
          </a:p>
          <a:p>
            <a:pPr algn="just">
              <a:buBlip>
                <a:blip r:embed="rId2"/>
              </a:buBlip>
            </a:pPr>
            <a:r>
              <a:rPr lang="en-GB" dirty="0" smtClean="0"/>
              <a:t> Powerful </a:t>
            </a:r>
            <a:r>
              <a:rPr lang="en-GB" dirty="0"/>
              <a:t>stimulants </a:t>
            </a:r>
            <a:r>
              <a:rPr lang="en-GB" dirty="0" smtClean="0"/>
              <a:t>castor oil are </a:t>
            </a:r>
            <a:r>
              <a:rPr lang="en-GB" dirty="0"/>
              <a:t>obsolete. </a:t>
            </a:r>
            <a:endParaRPr lang="en-GB" dirty="0" smtClean="0"/>
          </a:p>
          <a:p>
            <a:pPr algn="just">
              <a:buBlip>
                <a:blip r:embed="rId2"/>
              </a:buBlip>
            </a:pPr>
            <a:r>
              <a:rPr lang="en-GB" dirty="0" smtClean="0"/>
              <a:t>Docusate </a:t>
            </a:r>
            <a:r>
              <a:rPr lang="en-GB" dirty="0"/>
              <a:t>sodium </a:t>
            </a:r>
            <a:r>
              <a:rPr lang="en-GB" dirty="0" smtClean="0"/>
              <a:t>probably acts both </a:t>
            </a:r>
            <a:r>
              <a:rPr lang="en-GB" dirty="0"/>
              <a:t>as a stimulant and as a softening agent</a:t>
            </a:r>
            <a:r>
              <a:rPr lang="en-GB" dirty="0" smtClean="0"/>
              <a:t>. </a:t>
            </a:r>
          </a:p>
          <a:p>
            <a:pPr algn="just">
              <a:buBlip>
                <a:blip r:embed="rId2"/>
              </a:buBlip>
            </a:pPr>
            <a:r>
              <a:rPr lang="en-GB" dirty="0" smtClean="0"/>
              <a:t>Glycerol </a:t>
            </a:r>
            <a:r>
              <a:rPr lang="en-GB" dirty="0"/>
              <a:t>suppositories act as a lubricant and as a rectal stimulant by virtue of the mildly irritant action of glycerol. </a:t>
            </a:r>
            <a:endParaRPr lang="en-GB" dirty="0" smtClean="0"/>
          </a:p>
          <a:p>
            <a:pPr algn="just"/>
            <a:r>
              <a:rPr lang="en-GB" dirty="0" smtClean="0"/>
              <a:t>1/Stimulant </a:t>
            </a:r>
            <a:r>
              <a:rPr lang="en-GB" dirty="0"/>
              <a:t>laxatives increase intestinal motility and </a:t>
            </a:r>
            <a:r>
              <a:rPr lang="en-GB" dirty="0" smtClean="0"/>
              <a:t>often cause </a:t>
            </a:r>
            <a:r>
              <a:rPr lang="en-GB" dirty="0"/>
              <a:t>abdominal cramp; they should be avoided in </a:t>
            </a:r>
            <a:r>
              <a:rPr lang="en-GB" dirty="0" smtClean="0"/>
              <a:t>intestinal obstruction.</a:t>
            </a:r>
          </a:p>
          <a:p>
            <a:pPr algn="just"/>
            <a:r>
              <a:rPr lang="en-GB" dirty="0" smtClean="0"/>
              <a:t>2/ </a:t>
            </a:r>
            <a:r>
              <a:rPr lang="en-GB" dirty="0"/>
              <a:t>Excessive use of stimulant laxatives can </a:t>
            </a:r>
            <a:r>
              <a:rPr lang="en-GB" dirty="0" smtClean="0"/>
              <a:t>cause diarrhoea </a:t>
            </a:r>
            <a:r>
              <a:rPr lang="en-GB" dirty="0"/>
              <a:t>and related effects such as </a:t>
            </a:r>
            <a:r>
              <a:rPr lang="en-GB" dirty="0" smtClean="0"/>
              <a:t>hypokalaemia</a:t>
            </a:r>
            <a:r>
              <a:rPr lang="en-GB" dirty="0"/>
              <a:t>.</a:t>
            </a:r>
            <a:r>
              <a:rPr lang="en-GB" dirty="0" smtClean="0"/>
              <a:t> </a:t>
            </a:r>
          </a:p>
        </p:txBody>
      </p:sp>
    </p:spTree>
    <p:extLst>
      <p:ext uri="{BB962C8B-B14F-4D97-AF65-F5344CB8AC3E}">
        <p14:creationId xmlns:p14="http://schemas.microsoft.com/office/powerpoint/2010/main" val="28017104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http://ecx.images-amazon.com/images/I/21DAo%2BJhVxL.jpg"/>
          <p:cNvPicPr>
            <a:picLocks noChangeAspect="1" noChangeArrowheads="1"/>
          </p:cNvPicPr>
          <p:nvPr/>
        </p:nvPicPr>
        <p:blipFill>
          <a:blip r:embed="rId2" cstate="print"/>
          <a:srcRect/>
          <a:stretch>
            <a:fillRect/>
          </a:stretch>
        </p:blipFill>
        <p:spPr bwMode="auto">
          <a:xfrm>
            <a:off x="304800" y="152400"/>
            <a:ext cx="3788885" cy="3076576"/>
          </a:xfrm>
          <a:prstGeom prst="rect">
            <a:avLst/>
          </a:prstGeom>
          <a:noFill/>
        </p:spPr>
      </p:pic>
      <p:pic>
        <p:nvPicPr>
          <p:cNvPr id="23558" name="Picture 6" descr="http://images-its.chemistdirect.co.uk/Glycerin-Glycerol-Suppositories-BP-2g-Childrens-3123.jpg?o=5RKEukNnu6iU1ZCi77r7lPURfnAj&amp;V=NpdV"/>
          <p:cNvPicPr>
            <a:picLocks noChangeAspect="1" noChangeArrowheads="1"/>
          </p:cNvPicPr>
          <p:nvPr/>
        </p:nvPicPr>
        <p:blipFill>
          <a:blip r:embed="rId3" cstate="print"/>
          <a:srcRect/>
          <a:stretch>
            <a:fillRect/>
          </a:stretch>
        </p:blipFill>
        <p:spPr bwMode="auto">
          <a:xfrm>
            <a:off x="4591050" y="762000"/>
            <a:ext cx="4552950" cy="4552950"/>
          </a:xfrm>
          <a:prstGeom prst="rect">
            <a:avLst/>
          </a:prstGeom>
          <a:noFill/>
        </p:spPr>
      </p:pic>
      <p:pic>
        <p:nvPicPr>
          <p:cNvPr id="23560" name="Picture 8" descr="http://www.multipharmacy.com/images/D/5014124384040_IMAGE2.jpg"/>
          <p:cNvPicPr>
            <a:picLocks noChangeAspect="1" noChangeArrowheads="1"/>
          </p:cNvPicPr>
          <p:nvPr/>
        </p:nvPicPr>
        <p:blipFill>
          <a:blip r:embed="rId4" cstate="print"/>
          <a:srcRect/>
          <a:stretch>
            <a:fillRect/>
          </a:stretch>
        </p:blipFill>
        <p:spPr bwMode="auto">
          <a:xfrm>
            <a:off x="609600" y="2971800"/>
            <a:ext cx="3886200" cy="3886200"/>
          </a:xfrm>
          <a:prstGeom prst="rect">
            <a:avLst/>
          </a:prstGeom>
          <a:noFill/>
        </p:spPr>
      </p:pic>
    </p:spTree>
    <p:extLst>
      <p:ext uri="{BB962C8B-B14F-4D97-AF65-F5344CB8AC3E}">
        <p14:creationId xmlns:p14="http://schemas.microsoft.com/office/powerpoint/2010/main" val="11535556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ourvitaminsupplements.com/assets/images/senna3.jpg"/>
          <p:cNvPicPr>
            <a:picLocks noChangeAspect="1" noChangeArrowheads="1"/>
          </p:cNvPicPr>
          <p:nvPr/>
        </p:nvPicPr>
        <p:blipFill>
          <a:blip r:embed="rId2" cstate="print"/>
          <a:srcRect/>
          <a:stretch>
            <a:fillRect/>
          </a:stretch>
        </p:blipFill>
        <p:spPr bwMode="auto">
          <a:xfrm>
            <a:off x="762000" y="321312"/>
            <a:ext cx="3429000" cy="6114962"/>
          </a:xfrm>
          <a:prstGeom prst="rect">
            <a:avLst/>
          </a:prstGeom>
          <a:noFill/>
        </p:spPr>
      </p:pic>
      <p:pic>
        <p:nvPicPr>
          <p:cNvPr id="17412" name="Picture 4" descr="http://images.medscape.com/pi/features/drugdirectory/octupdate/CVS21841.jpg"/>
          <p:cNvPicPr>
            <a:picLocks noChangeAspect="1" noChangeArrowheads="1"/>
          </p:cNvPicPr>
          <p:nvPr/>
        </p:nvPicPr>
        <p:blipFill>
          <a:blip r:embed="rId3" cstate="print"/>
          <a:srcRect/>
          <a:stretch>
            <a:fillRect/>
          </a:stretch>
        </p:blipFill>
        <p:spPr bwMode="auto">
          <a:xfrm>
            <a:off x="5181600" y="1905000"/>
            <a:ext cx="3352800" cy="2514601"/>
          </a:xfrm>
          <a:prstGeom prst="rect">
            <a:avLst/>
          </a:prstGeom>
          <a:noFill/>
        </p:spPr>
      </p:pic>
    </p:spTree>
    <p:extLst>
      <p:ext uri="{BB962C8B-B14F-4D97-AF65-F5344CB8AC3E}">
        <p14:creationId xmlns:p14="http://schemas.microsoft.com/office/powerpoint/2010/main" val="33055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1" y="914401"/>
            <a:ext cx="4957762" cy="35861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304800"/>
            <a:ext cx="2438400" cy="594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63234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descr="data:image/jpeg;base64,/9j/4AAQSkZJRgABAQAAAQABAAD/2wCEAAkGBxQTEhQUExQUFRQXFxYXFRQUFRQXFBQUFRgYFxQYFBQYHCggGBomGxQUITEhJSkrLi4uFx8zODMsNygtLisBCgoKDg0OGxAQGiwkHx8sLCwsLCwsLCwsLCwrLSwsLCwsLDUsLCwsLCwsLCwsLCwsNywsLCwsLCwsLCwsKyssN//AABEIALcBEwMBIgACEQEDEQH/xAAcAAACAgMBAQAAAAAAAAAAAAAABgQFAgMHAQj/xABFEAABAwEFBAMLCwQBBQEAAAABAAIRAwQFEiExBhNBUSJhcQcUFSMyUlNykbHBJDNCc4GSk6Gy0fA1YoLx4SU0Q2PCFv/EABoBAAIDAQEAAAAAAAAAAAAAAAAEAQMFAgb/xAAvEQACAQIDBQcEAwEAAAAAAAAAARECAwQSUSExMkFxBRMUIjNhgRUjUqGx4fBC/9oADAMBAAIRAxEAPwDs9WqGiT7OJ7FC7+fyAHARn9qQO6vUqd82dtNzmzTdk12EHpcUkmvaYDg+sZmOmScuqU/YwWenNO8VuYpUOIO417we0SGknhA96hm/KsEii6eRaRiPUVxw1rUBOOvyHSdqtb7ZaG5GpWb/AJug/ar12d7or8atGdjF+WiGncHpajiyPO/4WT75rggbkGRnEw3q61xY3nW9NV++5HhSv6ar99y6+mv2I8dSdlF/2gtnvZw/t1Ps4Ley+K2GTSg+aAZ7FxTwtX9NV++5ZNvWv6ar99yPp3Qjx1Oh2Tw9X9AdJmCSDyIR4drTnQdl1ajnHwXIzabUZirVI6qjuxYttlpid9Ug/wDtKj6f7onxq0Oy0L4rP0pEcgRmeZ6gpwtb4EgT2Lhptlq9LV/EKydbbUBO9q9oefeuX2dozpY2nQ7Pbb43QlxAPKOkfsUi4LwNemXkBvSIA6hzXLbrrufSY55LnGZLjJPLNdE2K/7c+u5LX7Ct0+5fbuZy1vb5mp2fFJ6cL2+Yqer8Unq3B8D6mZ2l6i6AhCE4ZwIQhAAhCEACEIQSCEIQQCEIQAIQhAAhCEACEIQAIQhAFT3WqhbaaBaYO6fn/kkWlbKjRAcQBMARx1Tz3XW/KKH1bv1JEwKzBR3NMmliW+9cGwW+oDk93+1rq2h7gA5xIGYHWssCAxNQtBeXqR8K9wLdgXuFTJyR8CywLcGLLAiSTB1d8iHEcctF7Z3ukDEQJCywIAIOWR56LnYSbntPB7jnmRAgk8W8Ssn0CAfGGM8ss5Wgt5/aV4GKIJ3l9d7y2gzP+Zro3c+eTZM9cbpXN2PLaFI5QJJ55aR7V0Xudk96mdcZnnpxWRjNxq4dbEXt7fM1Oz4pPThe3zFTs+KT1GD4H1EO0vUXQEIQnDOBCEIAEIQgAQgKZdDGuqAOEiCua6stLZ3RS6qlSnvIUoJTeLJT8xsHqWXezPMb7AlfFrQf+nVaicCvZTiKDODW+wL3dN81vsCjxnsT9OeomyiEy33RaaFXIDoOzAHASuN0L7rN0fkOealYtc0cvs6rkx/QlzZ+/alapgfhjCTMZ5JjhM261WpQndtVW6oYIQhdlQIQhAFX3WB4+h9W79SSMCfO6mPH0Pq3fqShY7MH1abHEhrngEt1hGFqy2EzVv05rzRELV4Gpqr3TZm1XMIrwHNYX71vlkSOjExosGXVZ3RgZaXktL3BtRssbiicxmSQYCs8StGR4d6ixgXoYmmvdVmaXQ20uYwNNR2MDdzzESTz5Kwtmy1mp0nVC+sWtbi6LwSRqIyUeKpXJh4ZvmI4YvcCaaVzWY0n1Hb8NYBkKjTinQNIynPRbrLcNleaMG0eNa4jpjLDEh2WuanxK0I8N7ifhXuFOFouCzMrMol1cl3HEMLeLQcuMFaPBFmlzPlIcwOc8FwOFjcw7TMHgo8UtCVhmxWwL0MzV5Wu6g6xutVE12kGAKhHMAzlmqnBmV3bvK4pRzctOhwyTbQBZ6UgGJ10nhK6V3PWRZSDE4zMdgSLQpA0qc/RBPP2DSctSnzYB02ZxzzqO1MnhqeKy8W95oWF5UXd7fMVPV+KT04Xt8xU7Pik9dYPgfUzu0vUXQEIQnDOBACFZ7PUgasn6I964rryUtllqjPWqdSucwjgfYsU13xTxMI4EFJ1l8kDlI9mqps3u8cDGJwvdJOZNymXQ8CqC4wIPuUNS7pph1VoOYzn2Ky9OSqNCrDx3qnUYO/Wedz9g1SptTtEDVNmpl/Rw70tH0niWNngITYbHT80fzVLO1GzTXv31Ngc4wKjQTLsIhroBzgZLD82Xzfo9N5c3l/ZQWC/HWWaji8saCareG7GrgOY4LoIvKnAIJhwBGXBwkfkkm59mDUIbUpYaIzdiLhiHmQTmE+bhoywiBAHUAIA9iEnH2/6BxPn/srb2vJho1InNp4cwVw01hzXeb1ot3NSGjyTw6lwIvM5MHtXdCr5nL7vlJfbF1ZtMDzHJ8SDsQZtHkx0HcZlPy1MJwfJhY/1fgEIQmREEIQpAid08eOofVu/UlGyVN3UpvjFgeHFsgSB1lOPdKE1qP1bv1JPeIBJ0GvYFxhVNlI2ruy62XtO/aIqPq97uc95xSSyW5YYaYUNl5NaG4BXYQ0sc5rqcvaXYo0yIkwVVMrsIyczhxHHSeS93zfOZ94cF13dGpHeVb4LetezHF0Nrta/DvG4qZx4cpJIkEjVTK20dI48NnqMc5oaXhzZgaROWSWxXbMYmzrqOxAqtIkOaRpMiJ4CeaO5p1I72rQs22+lDgWVjLmOdhNNoODQQ3TPMlZMvFjS3diuzA6oW503QKnlDpa5hU/fLAYLmzIETxK3F4Aklsc5y9q67unUhXKtC0rXhSe41HMrmoSwh2JgjBEdEZcD7VIsl9U2Vt9grl5nHJZDmnRh7OCoWWqmYh7DOflDQZLN1Ro1I9qh26NSe8qXIvr72hZWoOpMpPZJGZwwADJyCX3N969ZUa7ySDGRjOCsw1d26KaFsOLlbre0s6OVIeqfinjufn5M71z7gkmIojqa77NU69z8/JneufcFm4veP2dxeXt8xU7Pik9OF7fMVPV+KT13g+B9TM7S9RdAQhCcM4Ex7O2fCwuOrvdwVHd7A6owETmm8DJJ4qv/AJNLAWpec1W0SCEmWilu6rgdHGR1HinC0lKm0rvFujl7EpbryVSP36O8oaMD/O1TLn+eZ9vuUCiZa09Qz5qddJ8cztPuWncc22zEtKLiXuNGIcx7V4VX225GVKrapL8TS1wwnoktBaPyco9k2dYzHD6xNRuEl7ycInF0OWayD0JcEIVTZ7gawyKtbQggvkEHXI9qj1tn6LAXvqVQ0dJ01Dhy0PZ1KUBZXr8zU9V3uXz28MBILXT2Ervm7YLIRTeXswOwuJkuGepXCKsk/THCBkMkAXWw+Hvgw0thjtRqn9IOxRItOhgsdmTKflo4Xg+TFx/q/AIQhMCQIQhSBr7ozJrUfUd+pJ9WzYmuadCCD2HJOndBZNWl6h/Uk23seKb9185HQ9brVWGf2kblxecq3bN0CM2ntxEEnWTHZKoW0bCMTXCq4y4EkGQWyAAUwF9ubkKdKpEdInDinUj3fYtJdbsUbmiWnnw5+3VFTT3L9ErZzKSi6xFoJZUBJnCMROfwUq0GxsYG4Hhrw2oAAeHRk8tOKt7Q21io4Mp0nMyDSQBDREyPaQi1C0io/d0aRGHJx1MaD2z2KFK5foJT5/sX6neOjm1eWQdx007Vsq22yBu7iq5rOlTAniM2j2K4DrWGMO5pueXOxNkYWt+gAVqY22a7ijiAIBMB0TpPDiiXoSo1/ZVurWEGMFQQcRIa7IkCBpnyhWtmu2z2iawDpcel0jlHRiOGi9c62z8zSz+lkYI/f4r1jra3yKNNgyJw6mRJnsOSilxvRD6/snXfdTKJO7xAHUYpHb2qY1hUW7q1pLzvqbGMgwWuOInhkrPAmKWoKGnJMY3oMESS05DXPKQOfbknjYyiW2eDrjOWWSV7AzoN7PenDZkeKPruWfilsHLT5Eq+D4ip6vxSZiTjfZ+T1fV+ISNvF3g+B9TO7S9RdCRiRiUfeI3ibkziyuh3jmdqcOCS7kcN80kgBufSMJyZXYfpN+wrPxT8xsYBRR8mm0cf5ySrtC3xbuxNVeozzh7UvXy6mWOBqN09iWHWVFkf4tnqj3Kyuh3jmdvwVFYKnRjPo9GeDuMhWtzP8fT9Zaszb+DCSi98m+/bvtz7RVfQqOZSFNgYyfLdBxBreB06U5KuqWa8cD575Li4bzA+nm3PD3txH0cU9afKjiIwiViHu8381juqD0CpkSnvvLcV6RZVNoeae7qtLMLBhGPCTkCCDrzWyyULXXtDO+KdYWd1ICoyW4RaA3XLPB/9FN5e7i2ewrA1neYUZ0T3bZHtNmbTs7mMENDCAOPt5rgRbmSA6QTqcl9BW4k0XkiOicjwyXz5jDS7IDM5l0k/Yuk5OWoL/Y9x34nXC7RPGNIOyM78En6LtNI4J23i0sLwfJjY/wBX4JGJGJRt4vd4mBEkYkKPvF4gCy29HjaXqH9SVsCbduW+Np+ofelrCqMK/to3bi87NG7XmFSMCxjP+Z9SYzFcC03aBwL8VnfAJjCHHJszMjysuGWazdfNQtpvZZ3uLnuGEyHNY0A4jKYRy/nZ1L2euVXFX5HcrQWau07GgE0qwBcG4sMCSYAaDmVizaWSD3vWw88JxaxpHNMxE659vw5HrWZnrURX+ROzQrLrtgrBxFN7MLsMPBBy5dSm7tbZXoVicIralmrdoLVuDl6CpbIgtbC3oN7E27OfNH1ilexnotTTs980fWKQxL2DVreZ3+fk1X1fiFz7eJ/2jPyWt6vxC5tvF3g+B9TO7S9RdCVvEY1F3i83ib5mcxl2VY19UyA6ACJ4FN7bMwDJjczOmp5pM2Yux9Q7zG5jP7ci7/hOQpRkHO9qzcTtrNzByre1QaKtFonoN9ip7fQaWkbtsdiuKtn/AL3KnvO7MQ+ceMuBS8DUiZYn9KoNAHZDll+St7lqfKKXrBVlssxoOwkhwPHj9vWpFzVPlFL1wtKhzb+DFuKL0tRtOkuVa6yVsvGCIGkyYdM/aMlZFeFZsSbaZV95V8/HZ/lx6usKVYqdRuLeOxZjCers4ZqSgqFTBLqkjXj82/1Svna0gMd0WAnPM6DNfQd8WljKT8ZiWmMieHUvnK+ek5sTEExJAzPEBSQMmyj/ABomPJdpom8vSTspk9nYU171aWF4Pkxsf6vwS94jeKLvEbxMCRK3iFF3iEEDXtuPGU/UPvSrWtlNhwvqMa6JhzgDGkwmzbRs1KfqH3pC2ksTcqwob+qXMY0SQYJ4EaJSy2rew9DUk6iPedSlanU2stDWOa6ei7pHEDhLc8zrkq1lAYm47f0hiMA6jMQHAxy4TIWbbZZqbsQsdRtRpIbkYBAh2cwAOPaiy1rMWlzrJUZgp70l3k8iAZ4SYlDqnaSlB62zugEXgIEYjIGHLgJ45araLAabHsfbDL2gsngJzIzkgzzUImxgEmx1TMZEE8MmtE5DiO2VIvapZ2vDXWarUc2m0NBksDXkHDPnBROySYZvZZhu92bdniBx4mhwaQAGxOmR9qh1mu3mA3gImXzILWwIDTMHTmvatazTnYqpidZmRx19vFYsrWXJpsdSBJJz8poxc8/9KJ/20EiRTu9xBIvCWl2ZyiSAWt1yMALOh0KjC63B5IJwHKmW6Zwcu1R2WqzYS02OoGOcHxBlzuBPXB07TwW6rTsgFObJUJqAkATLc46Wev8Ad1hSmuQNF+byogA71menSBJ4ZAKYAk27qFkqObTFmqtJkNqkOkR5RxcD+6dKVHCABOQAz1y6+KtorbOKqUi2sjGuDWudhBaTAyLncBPLsTPs2IogciUovJDWENxEDLm3UFw5kAlN+z3zI7UneRbRB5tQfklf1fiFyzerqG1p+RWj1PiFyLeq/B8L6mX2l6i6E3eo3ihb1G9TZnHT9lanyen2H3q73qXdjjNmp9h95V8VmV8TPQWuBGi01jKra9UqXXVfWC4ZYK+09Q4mdoUe5qnyij9Y33rPatwBbJjMKBc1X5RQ+sb701Y222ZuN9Wn/czsR49q8VHtb5NPMtGPMgxAhQWWOnlhthHKSf3WLdxjpuOhUzHvB6G3hVVbVbe/2kaSvISfeDXmvSpNtBaDSHjJOEkTmpDbutH0bY0/5K+m83yKKrUcyx2mu7fUokiA45VHs4ccOq+fL0awOAqSYEYZMGDGfNfSNpB3RkycGZ4ExmV82389oqdInjAHlHPgrUuZXPIudnCMTYECDAmcoTIaqVtn3+Seo6nqV5vVpYXg+TEx/qfBN3qN6oW9QKqYEibvV4om9QgDpO148ZT9U+9L5HUmPawdOn6p96oYStj0z0Ne8waDz5fksHNkQcx/yt5YvC1XHO0prZftGlWFGo8teQDJBwAHSX8NFidpbKDHfFPKZM+brKs7RY6bsWNjHYmhpxAdJo4EngoVbZ+yuc1zqVPohwaJGGDmZbMHRVOTpQaLLtHZ6jxTp1C5xmMjGWZM8hzXv/6SyRPfFPho7rIz+0H2KfRuyg0yxlJruYietYeBbPkNzSIkGIGv8KPMTsJFlqh7GvYSWuAInkc8wtpYsmMDQGtENAgAcByWcLtHD3mnB/P3XuBbIXpCncBIr03GmMEZNl8nD0Ac4PNNNwfNfb/pK9ofDIxRiZEAS5+fktnTtTTcI8UEleewvpI22Riw2n1PiFxfers22/8A2Fp+r+IXCt4mMHwvqZHabi4uhP3qN6oG8QKiaMyTq2xVQtszXNw5gl0zo1xCZKNpe4HCGkAjR2nVmlnufOJszABngqAHrxZLc6zWuiBjrZYZa7E1rW1Izxhw6TB71k3afOz1Fiv7dOzki3tNSp5rfbx/2qSpby52FrqcnIDMnLVQjelcGo3eB2JuCnjqMxU6hOZcRrMyInKFnd1ktDHl1Ygg02tgEGKjfLeBH0slXk92W94lyQs7Z0nzSLnA4XyQBGR0Kh3PV8fR+tZ71N238saaDLjqqO66nj6P1jP1BOYR/bq/3Iyu0vVo/wBzOx7WMJZTyLgH5gCZCq32my/Ss9QdkqbtnVcBRwvLJeQXAxlHHqUUWCt9C2sd1EgrCv4d1XW1G2N6k9HZvqm0k09mjgg3saG+o4g4Ud1oPK4wvN3dx+nVbzyy9ytLc6s00aYNNzyzMlrSCQecaLGpYLRxs9Bw6mjP81x3qpbUTHsd922pzRPuXtQDc5ZjBkeYjIr5t2gAxgkCenHE+VwGntX0m4Hc5gA4M2jQZaL51vWgXVMgT5X6ua1FuMyrezfdL8mmOHHL8lab5VFmECMstYUjerSwvB8mH2i/ufBP3qN6oG8RvEyIST96hQN4hAZjtu1Demz1T71SYFf7Rjps7D71TJKzwHpq95pDEYFIDViWngrZOSsr08VUDoDojOpGEdLPXqWBZ1UJDjM7sdHhBnNSLZZHOOUiWgYmvDXgh05S05HRQTdNbFO+rcct5TgTy8WqnVUnuO1TTzZtYx3m2edf/HGfA55LGsARm2kD0T0QzI4mxEHM65I8F1c5qVTJkeNbkeP/AI8x1LOld9bMFxcDGT3NgdJpnJgzEZdq5z1P/knLSuZYYF6GraG/65L0NVslXM04EGmtxavcJ5KZJNV5BgY3EwOJHRmciDqI4puuYeLCoqrg0AktEMyLuZJyHWr+6x4sJO65LqCt26/p9q+r+IXA8S73t7/TrV9X8Qvn3GmMJwsy+0qZrXQ3416HKPjQHpqTOyHVdgrewWQNNQBwFQBs4TJdIIOkq/3+MNlz3QSYdunT1Ln2y1zVKtnbUY2ek9rsJgyDxVz4KrjLd1AOMCfzXnMRi71Fxp0ns8Jg7Fdml59sF1aqsCBj46U6Q/NQ615lk4iX5TL3sBBjSAFV17oqScqvs1USpctQxDamXPIexU+PuPYqP5Gfp9lbarn8Fftfa2VCHNMmII7TP2qku+p46l9Yz9QVrtBdj2tJeAIGgVDYn+Mp+uz9QWxgKq3bbrUHnu1aLdN6hUOUds268iiSJGMzGsRmqYOu86isznnMdiea9QhshmMzGHLj2qA+syYfZ3aeYxw9oSlVqapRoUXEqYKO2sp/Jgx7gzCYedYkrc2xj6Ft+wn/AJVjaatmgNfTIDcgHU3gAdUDRaO9LE7TCOvER70hXgq87aSc+7X8DtGMoyqltqPZP+S2LSKJk4uj5XBxjVcBtb4c6SB0jn9q7+9gbSLBoGwOwaL55vGmDUcSJzOXDU6rUoUUpMzampcGLKgMkaT7tUYlgTlr/OoLXiT+HflMbHUzc+DfiRiWjGjGmJEshvxL1R8aESRkPoDad0FhHI+9UO/KvNq6zWYC4EjTLmlw3jS8135Jawm6D0Nx7SSK5WLqxWg3lS8135LHwlS81yuyvQr2Eg13H4ZaBAqn+BR/CNLzXL0XjR81yMr0CUSDWP8AAvBWdzWnwlS81yPCNLzXIyvQJRJFYr3fn+BRheNLzXL3wlS81yjK9AlEg1z/AALOlVJIUPwjS81ykWO103Pa0NdJPFQ00txKiSZetMw3NoGHORMg64etM12CKY/nBL98Uz4sDWI8qARxxE8OxMVg8gfzgkLgzQin7oH9Otf1fxC+d8S+h+6F/TbX9X8QvnPGr8M/KzPxympdDbiXoetONGNMSJZTsPcmf8jP1j/gnyVwjZDbF9iLm4cdJxkt4h3EtKe7P3UbIQMQqMPW2R+SXrp8240bVylUpNjlaCqq0lUdo7o9jOjnn/AqjvDui0oOBjieZCryPQtdyhczLbR/QcepIVlf06frs/UFJve/n2jXog8OrtVW1+nCNDyhXW6WkxO/Wqqk1yPqJhyHYFAvCwhzg4U2uJnGcRadOjELitm7ol4My3wcP7mNP5qzs/dXtY8qnQf9jmn3qp2ahlYmjmdM3LmCd3VkE5MqlwI0GsqfYqAwy4OOKCWVACWmNNFzaz918/Tso/xqfAhWVn7rVlPl0azezC4fkVz3dWhYr9D5j9Wb0CByPuXzteNWajgBmHGSfJGZ1XWh3SLA9p8Y9pg5OY7MxloFxm22wvc4jQuJ7ZJRTbb3kV3qEt4OIHGTz/bqWGNaQ9el6btpUqDOu1O5VLNpevMS1YkY11JTlNuJC1Y0KZJyn0RtnRDmsBc1nW4wOxKRu9vp6P3kxd0ezPfRZgY55Dxk0EnjnAXOzdNf0FX8N37KMLGTig1Ls5hi8Ht9PR+8vDd7fT0fvJeN0V/QVfw3fssfBNf0FX8N37JmF+SKtugx94N9PR+8gWFvp6PtS34Jr+gq/hu/Ze+CK/oKv4bv2RC/INugx94N9PS+8ve8G+no/eS54Jr+gq/hu/ZZNuqv6Cr+G79kOPyRO3QYhYG+mpfeR4PHpqX3gl8XXX9BU/Dd+yDdlb0NX8N37KIX5BD0L/vAempfeCm3XYgKjTvaZz0Dsz2JSF11vQ1fw3fsrTZy7qotNImjUADtSxwA7TC4uRlfmOqU53Dte1LEWHHhwiRlLnHSGj4pgsPkD+cFop2ckgwARkDGY5wSpjGAaLIqY8UHdDP/AEy1/V/EL5uxL6Q7on9Mtn1XxC+bUzh3sYhi15kZYkYlihXyKQZYkYlihEhBliRiWKESEGWJGJYoRIQZYkYlihEhBliRiWKESEGWJGJYoRIQZYkYlihEhBliRiWKESEGWJCxQiQg+tQEIQs5I2gQhCIIkF6vEKESCChCloAQhC5IkChCEAeAL2EIUki73RP6Za/qviF82IQmrG5iOL4kCEIV4oCEIQAIQhAAhCEACEIQAIQhAAhCEACEIQAIQhAAhCEAf//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24580" name="AutoShape 4" descr="data:image/jpeg;base64,/9j/4AAQSkZJRgABAQAAAQABAAD/2wCEAAkGBxQTEhQUExQUFRQXFxYXFRQUFRQXFBQUFRgYFxQYFBQYHCggGBomGxQUITEhJSkrLi4uFx8zODMsNygtLisBCgoKDg0OGxAQGiwkHx8sLCwsLCwsLCwsLCwrLSwsLCwsLDUsLCwsLCwsLCwsLCwsNywsLCwsLCwsLCwsKyssN//AABEIALcBEwMBIgACEQEDEQH/xAAcAAACAgMBAQAAAAAAAAAAAAAABgQFAgMHAQj/xABFEAABAwEFBAMLCwQBBQEAAAABAAIRAwQFEiExBhNBUSJhcQcUFSMyUlNykbHBJDNCc4GSk6Gy0fA1YoLx4SU0Q2PCFv/EABoBAAIDAQEAAAAAAAAAAAAAAAAEAQMFAgb/xAAvEQACAQIDBQcEAwEAAAAAAAAAARECAwQSUSExMkFxBRMUIjNhgRUjUqGx4fBC/9oADAMBAAIRAxEAPwDs9WqGiT7OJ7FC7+fyAHARn9qQO6vUqd82dtNzmzTdk12EHpcUkmvaYDg+sZmOmScuqU/YwWenNO8VuYpUOIO417we0SGknhA96hm/KsEii6eRaRiPUVxw1rUBOOvyHSdqtb7ZaG5GpWb/AJug/ar12d7or8atGdjF+WiGncHpajiyPO/4WT75rggbkGRnEw3q61xY3nW9NV++5HhSv6ar99y6+mv2I8dSdlF/2gtnvZw/t1Ps4Ley+K2GTSg+aAZ7FxTwtX9NV++5ZNvWv6ar99yPp3Qjx1Oh2Tw9X9AdJmCSDyIR4drTnQdl1ajnHwXIzabUZirVI6qjuxYttlpid9Ug/wDtKj6f7onxq0Oy0L4rP0pEcgRmeZ6gpwtb4EgT2Lhptlq9LV/EKydbbUBO9q9oefeuX2dozpY2nQ7Pbb43QlxAPKOkfsUi4LwNemXkBvSIA6hzXLbrrufSY55LnGZLjJPLNdE2K/7c+u5LX7Ct0+5fbuZy1vb5mp2fFJ6cL2+Yqer8Unq3B8D6mZ2l6i6AhCE4ZwIQhAAhCEACEIQSCEIQQCEIQAIQhAAhCEACEIQAIQhAFT3WqhbaaBaYO6fn/kkWlbKjRAcQBMARx1Tz3XW/KKH1bv1JEwKzBR3NMmliW+9cGwW+oDk93+1rq2h7gA5xIGYHWssCAxNQtBeXqR8K9wLdgXuFTJyR8CywLcGLLAiSTB1d8iHEcctF7Z3ukDEQJCywIAIOWR56LnYSbntPB7jnmRAgk8W8Ssn0CAfGGM8ss5Wgt5/aV4GKIJ3l9d7y2gzP+Zro3c+eTZM9cbpXN2PLaFI5QJJ55aR7V0Xudk96mdcZnnpxWRjNxq4dbEXt7fM1Oz4pPThe3zFTs+KT1GD4H1EO0vUXQEIQnDOBCEIAEIQgAQgKZdDGuqAOEiCua6stLZ3RS6qlSnvIUoJTeLJT8xsHqWXezPMb7AlfFrQf+nVaicCvZTiKDODW+wL3dN81vsCjxnsT9OeomyiEy33RaaFXIDoOzAHASuN0L7rN0fkOealYtc0cvs6rkx/QlzZ+/alapgfhjCTMZ5JjhM261WpQndtVW6oYIQhdlQIQhAFX3WB4+h9W79SSMCfO6mPH0Pq3fqShY7MH1abHEhrngEt1hGFqy2EzVv05rzRELV4Gpqr3TZm1XMIrwHNYX71vlkSOjExosGXVZ3RgZaXktL3BtRssbiicxmSQYCs8StGR4d6ixgXoYmmvdVmaXQ20uYwNNR2MDdzzESTz5Kwtmy1mp0nVC+sWtbi6LwSRqIyUeKpXJh4ZvmI4YvcCaaVzWY0n1Hb8NYBkKjTinQNIynPRbrLcNleaMG0eNa4jpjLDEh2WuanxK0I8N7ifhXuFOFouCzMrMol1cl3HEMLeLQcuMFaPBFmlzPlIcwOc8FwOFjcw7TMHgo8UtCVhmxWwL0MzV5Wu6g6xutVE12kGAKhHMAzlmqnBmV3bvK4pRzctOhwyTbQBZ6UgGJ10nhK6V3PWRZSDE4zMdgSLQpA0qc/RBPP2DSctSnzYB02ZxzzqO1MnhqeKy8W95oWF5UXd7fMVPV+KT04Xt8xU7Pik9dYPgfUzu0vUXQEIQnDOBACFZ7PUgasn6I964rryUtllqjPWqdSucwjgfYsU13xTxMI4EFJ1l8kDlI9mqps3u8cDGJwvdJOZNymXQ8CqC4wIPuUNS7pph1VoOYzn2Ky9OSqNCrDx3qnUYO/Wedz9g1SptTtEDVNmpl/Rw70tH0niWNngITYbHT80fzVLO1GzTXv31Ngc4wKjQTLsIhroBzgZLD82Xzfo9N5c3l/ZQWC/HWWaji8saCareG7GrgOY4LoIvKnAIJhwBGXBwkfkkm59mDUIbUpYaIzdiLhiHmQTmE+bhoywiBAHUAIA9iEnH2/6BxPn/srb2vJho1InNp4cwVw01hzXeb1ot3NSGjyTw6lwIvM5MHtXdCr5nL7vlJfbF1ZtMDzHJ8SDsQZtHkx0HcZlPy1MJwfJhY/1fgEIQmREEIQpAid08eOofVu/UlGyVN3UpvjFgeHFsgSB1lOPdKE1qP1bv1JPeIBJ0GvYFxhVNlI2ruy62XtO/aIqPq97uc95xSSyW5YYaYUNl5NaG4BXYQ0sc5rqcvaXYo0yIkwVVMrsIyczhxHHSeS93zfOZ94cF13dGpHeVb4LetezHF0Nrta/DvG4qZx4cpJIkEjVTK20dI48NnqMc5oaXhzZgaROWSWxXbMYmzrqOxAqtIkOaRpMiJ4CeaO5p1I72rQs22+lDgWVjLmOdhNNoODQQ3TPMlZMvFjS3diuzA6oW503QKnlDpa5hU/fLAYLmzIETxK3F4Aklsc5y9q67unUhXKtC0rXhSe41HMrmoSwh2JgjBEdEZcD7VIsl9U2Vt9grl5nHJZDmnRh7OCoWWqmYh7DOflDQZLN1Ro1I9qh26NSe8qXIvr72hZWoOpMpPZJGZwwADJyCX3N969ZUa7ySDGRjOCsw1d26KaFsOLlbre0s6OVIeqfinjufn5M71z7gkmIojqa77NU69z8/JneufcFm4veP2dxeXt8xU7Pik9OF7fMVPV+KT13g+B9TM7S9RdAQhCcM4Ex7O2fCwuOrvdwVHd7A6owETmm8DJJ4qv/AJNLAWpec1W0SCEmWilu6rgdHGR1HinC0lKm0rvFujl7EpbryVSP36O8oaMD/O1TLn+eZ9vuUCiZa09Qz5qddJ8cztPuWncc22zEtKLiXuNGIcx7V4VX225GVKrapL8TS1wwnoktBaPyco9k2dYzHD6xNRuEl7ycInF0OWayD0JcEIVTZ7gawyKtbQggvkEHXI9qj1tn6LAXvqVQ0dJ01Dhy0PZ1KUBZXr8zU9V3uXz28MBILXT2Ervm7YLIRTeXswOwuJkuGepXCKsk/THCBkMkAXWw+Hvgw0thjtRqn9IOxRItOhgsdmTKflo4Xg+TFx/q/AIQhMCQIQhSBr7ozJrUfUd+pJ9WzYmuadCCD2HJOndBZNWl6h/Uk23seKb9185HQ9brVWGf2kblxecq3bN0CM2ntxEEnWTHZKoW0bCMTXCq4y4EkGQWyAAUwF9ubkKdKpEdInDinUj3fYtJdbsUbmiWnnw5+3VFTT3L9ErZzKSi6xFoJZUBJnCMROfwUq0GxsYG4Hhrw2oAAeHRk8tOKt7Q21io4Mp0nMyDSQBDREyPaQi1C0io/d0aRGHJx1MaD2z2KFK5foJT5/sX6neOjm1eWQdx007Vsq22yBu7iq5rOlTAniM2j2K4DrWGMO5pueXOxNkYWt+gAVqY22a7ijiAIBMB0TpPDiiXoSo1/ZVurWEGMFQQcRIa7IkCBpnyhWtmu2z2iawDpcel0jlHRiOGi9c62z8zSz+lkYI/f4r1jra3yKNNgyJw6mRJnsOSilxvRD6/snXfdTKJO7xAHUYpHb2qY1hUW7q1pLzvqbGMgwWuOInhkrPAmKWoKGnJMY3oMESS05DXPKQOfbknjYyiW2eDrjOWWSV7AzoN7PenDZkeKPruWfilsHLT5Eq+D4ip6vxSZiTjfZ+T1fV+ISNvF3g+B9TO7S9RdCRiRiUfeI3ibkziyuh3jmdqcOCS7kcN80kgBufSMJyZXYfpN+wrPxT8xsYBRR8mm0cf5ySrtC3xbuxNVeozzh7UvXy6mWOBqN09iWHWVFkf4tnqj3Kyuh3jmdvwVFYKnRjPo9GeDuMhWtzP8fT9Zaszb+DCSi98m+/bvtz7RVfQqOZSFNgYyfLdBxBreB06U5KuqWa8cD575Li4bzA+nm3PD3txH0cU9afKjiIwiViHu8381juqD0CpkSnvvLcV6RZVNoeae7qtLMLBhGPCTkCCDrzWyyULXXtDO+KdYWd1ICoyW4RaA3XLPB/9FN5e7i2ewrA1neYUZ0T3bZHtNmbTs7mMENDCAOPt5rgRbmSA6QTqcl9BW4k0XkiOicjwyXz5jDS7IDM5l0k/Yuk5OWoL/Y9x34nXC7RPGNIOyM78En6LtNI4J23i0sLwfJjY/wBX4JGJGJRt4vd4mBEkYkKPvF4gCy29HjaXqH9SVsCbduW+Np+ofelrCqMK/to3bi87NG7XmFSMCxjP+Z9SYzFcC03aBwL8VnfAJjCHHJszMjysuGWazdfNQtpvZZ3uLnuGEyHNY0A4jKYRy/nZ1L2euVXFX5HcrQWau07GgE0qwBcG4sMCSYAaDmVizaWSD3vWw88JxaxpHNMxE659vw5HrWZnrURX+ROzQrLrtgrBxFN7MLsMPBBy5dSm7tbZXoVicIralmrdoLVuDl6CpbIgtbC3oN7E27OfNH1ilexnotTTs980fWKQxL2DVreZ3+fk1X1fiFz7eJ/2jPyWt6vxC5tvF3g+B9TO7S9RdCVvEY1F3i83ib5mcxl2VY19UyA6ACJ4FN7bMwDJjczOmp5pM2Yux9Q7zG5jP7ci7/hOQpRkHO9qzcTtrNzByre1QaKtFonoN9ip7fQaWkbtsdiuKtn/AL3KnvO7MQ+ceMuBS8DUiZYn9KoNAHZDll+St7lqfKKXrBVlssxoOwkhwPHj9vWpFzVPlFL1wtKhzb+DFuKL0tRtOkuVa6yVsvGCIGkyYdM/aMlZFeFZsSbaZV95V8/HZ/lx6usKVYqdRuLeOxZjCers4ZqSgqFTBLqkjXj82/1Svna0gMd0WAnPM6DNfQd8WljKT8ZiWmMieHUvnK+ek5sTEExJAzPEBSQMmyj/ABomPJdpom8vSTspk9nYU171aWF4Pkxsf6vwS94jeKLvEbxMCRK3iFF3iEEDXtuPGU/UPvSrWtlNhwvqMa6JhzgDGkwmzbRs1KfqH3pC2ksTcqwob+qXMY0SQYJ4EaJSy2rew9DUk6iPedSlanU2stDWOa6ei7pHEDhLc8zrkq1lAYm47f0hiMA6jMQHAxy4TIWbbZZqbsQsdRtRpIbkYBAh2cwAOPaiy1rMWlzrJUZgp70l3k8iAZ4SYlDqnaSlB62zugEXgIEYjIGHLgJ45araLAabHsfbDL2gsngJzIzkgzzUImxgEmx1TMZEE8MmtE5DiO2VIvapZ2vDXWarUc2m0NBksDXkHDPnBROySYZvZZhu92bdniBx4mhwaQAGxOmR9qh1mu3mA3gImXzILWwIDTMHTmvatazTnYqpidZmRx19vFYsrWXJpsdSBJJz8poxc8/9KJ/20EiRTu9xBIvCWl2ZyiSAWt1yMALOh0KjC63B5IJwHKmW6Zwcu1R2WqzYS02OoGOcHxBlzuBPXB07TwW6rTsgFObJUJqAkATLc46Wev8Ad1hSmuQNF+byogA71menSBJ4ZAKYAk27qFkqObTFmqtJkNqkOkR5RxcD+6dKVHCABOQAz1y6+KtorbOKqUi2sjGuDWudhBaTAyLncBPLsTPs2IogciUovJDWENxEDLm3UFw5kAlN+z3zI7UneRbRB5tQfklf1fiFyzerqG1p+RWj1PiFyLeq/B8L6mX2l6i6E3eo3ihb1G9TZnHT9lanyen2H3q73qXdjjNmp9h95V8VmV8TPQWuBGi01jKra9UqXXVfWC4ZYK+09Q4mdoUe5qnyij9Y33rPatwBbJjMKBc1X5RQ+sb701Y222ZuN9Wn/czsR49q8VHtb5NPMtGPMgxAhQWWOnlhthHKSf3WLdxjpuOhUzHvB6G3hVVbVbe/2kaSvISfeDXmvSpNtBaDSHjJOEkTmpDbutH0bY0/5K+m83yKKrUcyx2mu7fUokiA45VHs4ccOq+fL0awOAqSYEYZMGDGfNfSNpB3RkycGZ4ExmV82389oqdInjAHlHPgrUuZXPIudnCMTYECDAmcoTIaqVtn3+Seo6nqV5vVpYXg+TEx/qfBN3qN6oW9QKqYEibvV4om9QgDpO148ZT9U+9L5HUmPawdOn6p96oYStj0z0Ne8waDz5fksHNkQcx/yt5YvC1XHO0prZftGlWFGo8teQDJBwAHSX8NFidpbKDHfFPKZM+brKs7RY6bsWNjHYmhpxAdJo4EngoVbZ+yuc1zqVPohwaJGGDmZbMHRVOTpQaLLtHZ6jxTp1C5xmMjGWZM8hzXv/6SyRPfFPho7rIz+0H2KfRuyg0yxlJruYietYeBbPkNzSIkGIGv8KPMTsJFlqh7GvYSWuAInkc8wtpYsmMDQGtENAgAcByWcLtHD3mnB/P3XuBbIXpCncBIr03GmMEZNl8nD0Ac4PNNNwfNfb/pK9ofDIxRiZEAS5+fktnTtTTcI8UEleewvpI22Riw2n1PiFxfers22/8A2Fp+r+IXCt4mMHwvqZHabi4uhP3qN6oG8QKiaMyTq2xVQtszXNw5gl0zo1xCZKNpe4HCGkAjR2nVmlnufOJszABngqAHrxZLc6zWuiBjrZYZa7E1rW1Izxhw6TB71k3afOz1Fiv7dOzki3tNSp5rfbx/2qSpby52FrqcnIDMnLVQjelcGo3eB2JuCnjqMxU6hOZcRrMyInKFnd1ktDHl1Ygg02tgEGKjfLeBH0slXk92W94lyQs7Z0nzSLnA4XyQBGR0Kh3PV8fR+tZ71N238saaDLjqqO66nj6P1jP1BOYR/bq/3Iyu0vVo/wBzOx7WMJZTyLgH5gCZCq32my/Ss9QdkqbtnVcBRwvLJeQXAxlHHqUUWCt9C2sd1EgrCv4d1XW1G2N6k9HZvqm0k09mjgg3saG+o4g4Ud1oPK4wvN3dx+nVbzyy9ytLc6s00aYNNzyzMlrSCQecaLGpYLRxs9Bw6mjP81x3qpbUTHsd922pzRPuXtQDc5ZjBkeYjIr5t2gAxgkCenHE+VwGntX0m4Hc5gA4M2jQZaL51vWgXVMgT5X6ua1FuMyrezfdL8mmOHHL8lab5VFmECMstYUjerSwvB8mH2i/ufBP3qN6oG8RvEyIST96hQN4hAZjtu1Demz1T71SYFf7Rjps7D71TJKzwHpq95pDEYFIDViWngrZOSsr08VUDoDojOpGEdLPXqWBZ1UJDjM7sdHhBnNSLZZHOOUiWgYmvDXgh05S05HRQTdNbFO+rcct5TgTy8WqnVUnuO1TTzZtYx3m2edf/HGfA55LGsARm2kD0T0QzI4mxEHM65I8F1c5qVTJkeNbkeP/AI8x1LOld9bMFxcDGT3NgdJpnJgzEZdq5z1P/knLSuZYYF6GraG/65L0NVslXM04EGmtxavcJ5KZJNV5BgY3EwOJHRmciDqI4puuYeLCoqrg0AktEMyLuZJyHWr+6x4sJO65LqCt26/p9q+r+IXA8S73t7/TrV9X8Qvn3GmMJwsy+0qZrXQ3416HKPjQHpqTOyHVdgrewWQNNQBwFQBs4TJdIIOkq/3+MNlz3QSYdunT1Ln2y1zVKtnbUY2ek9rsJgyDxVz4KrjLd1AOMCfzXnMRi71Fxp0ns8Jg7Fdml59sF1aqsCBj46U6Q/NQ615lk4iX5TL3sBBjSAFV17oqScqvs1USpctQxDamXPIexU+PuPYqP5Gfp9lbarn8Fftfa2VCHNMmII7TP2qku+p46l9Yz9QVrtBdj2tJeAIGgVDYn+Mp+uz9QWxgKq3bbrUHnu1aLdN6hUOUds268iiSJGMzGsRmqYOu86isznnMdiea9QhshmMzGHLj2qA+syYfZ3aeYxw9oSlVqapRoUXEqYKO2sp/Jgx7gzCYedYkrc2xj6Ft+wn/AJVjaatmgNfTIDcgHU3gAdUDRaO9LE7TCOvER70hXgq87aSc+7X8DtGMoyqltqPZP+S2LSKJk4uj5XBxjVcBtb4c6SB0jn9q7+9gbSLBoGwOwaL55vGmDUcSJzOXDU6rUoUUpMzampcGLKgMkaT7tUYlgTlr/OoLXiT+HflMbHUzc+DfiRiWjGjGmJEshvxL1R8aESRkPoDad0FhHI+9UO/KvNq6zWYC4EjTLmlw3jS8135Jawm6D0Nx7SSK5WLqxWg3lS8135LHwlS81yuyvQr2Eg13H4ZaBAqn+BR/CNLzXL0XjR81yMr0CUSDWP8AAvBWdzWnwlS81yPCNLzXIyvQJRJFYr3fn+BRheNLzXL3wlS81yjK9AlEg1z/AALOlVJIUPwjS81ykWO103Pa0NdJPFQ00txKiSZetMw3NoGHORMg64etM12CKY/nBL98Uz4sDWI8qARxxE8OxMVg8gfzgkLgzQin7oH9Otf1fxC+d8S+h+6F/TbX9X8QvnPGr8M/KzPxympdDbiXoetONGNMSJZTsPcmf8jP1j/gnyVwjZDbF9iLm4cdJxkt4h3EtKe7P3UbIQMQqMPW2R+SXrp8240bVylUpNjlaCqq0lUdo7o9jOjnn/AqjvDui0oOBjieZCryPQtdyhczLbR/QcepIVlf06frs/UFJve/n2jXog8OrtVW1+nCNDyhXW6WkxO/Wqqk1yPqJhyHYFAvCwhzg4U2uJnGcRadOjELitm7ol4My3wcP7mNP5qzs/dXtY8qnQf9jmn3qp2ahlYmjmdM3LmCd3VkE5MqlwI0GsqfYqAwy4OOKCWVACWmNNFzaz918/Tso/xqfAhWVn7rVlPl0azezC4fkVz3dWhYr9D5j9Wb0CByPuXzteNWajgBmHGSfJGZ1XWh3SLA9p8Y9pg5OY7MxloFxm22wvc4jQuJ7ZJRTbb3kV3qEt4OIHGTz/bqWGNaQ9el6btpUqDOu1O5VLNpevMS1YkY11JTlNuJC1Y0KZJyn0RtnRDmsBc1nW4wOxKRu9vp6P3kxd0ezPfRZgY55Dxk0EnjnAXOzdNf0FX8N37KMLGTig1Ls5hi8Ht9PR+8vDd7fT0fvJeN0V/QVfw3fssfBNf0FX8N37JmF+SKtugx94N9PR+8gWFvp6PtS34Jr+gq/hu/Ze+CK/oKv4bv2RC/INugx94N9PS+8ve8G+no/eS54Jr+gq/hu/ZZNuqv6Cr+G79kOPyRO3QYhYG+mpfeR4PHpqX3gl8XXX9BU/Dd+yDdlb0NX8N37KIX5BD0L/vAempfeCm3XYgKjTvaZz0Dsz2JSF11vQ1fw3fsrTZy7qotNImjUADtSxwA7TC4uRlfmOqU53Dte1LEWHHhwiRlLnHSGj4pgsPkD+cFop2ckgwARkDGY5wSpjGAaLIqY8UHdDP/AEy1/V/EL5uxL6Q7on9Mtn1XxC+bUzh3sYhi15kZYkYlihXyKQZYkYlihEhBliRiWKESEGWJGJYoRIQZYkYlihEhBliRiWKESEGWJGJYoRIQZYkYlihEhBliRiWKESEGWJCxQiQg+tQEIQs5I2gQhCIIkF6vEKESCChCloAQhC5IkChCEAeAL2EIUki73RP6Za/qviF82IQmrG5iOL4kCEIV4oCEIQAIQhAAhCEACEIQAIQhAAhCEACEIQAIQhAAhCEAf//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pic>
        <p:nvPicPr>
          <p:cNvPr id="24582" name="Picture 6" descr="http://3.imimg.com/data3/IS/LD/MY-1585587/sodium-pico-sulfate-250x250.jpg"/>
          <p:cNvPicPr>
            <a:picLocks noChangeAspect="1" noChangeArrowheads="1"/>
          </p:cNvPicPr>
          <p:nvPr/>
        </p:nvPicPr>
        <p:blipFill>
          <a:blip r:embed="rId2" cstate="print"/>
          <a:srcRect/>
          <a:stretch>
            <a:fillRect/>
          </a:stretch>
        </p:blipFill>
        <p:spPr bwMode="auto">
          <a:xfrm>
            <a:off x="1516565" y="320038"/>
            <a:ext cx="6179635" cy="6080762"/>
          </a:xfrm>
          <a:prstGeom prst="rect">
            <a:avLst/>
          </a:prstGeom>
          <a:noFill/>
        </p:spPr>
      </p:pic>
    </p:spTree>
    <p:extLst>
      <p:ext uri="{BB962C8B-B14F-4D97-AF65-F5344CB8AC3E}">
        <p14:creationId xmlns:p14="http://schemas.microsoft.com/office/powerpoint/2010/main" val="3659361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www.mims.com/resources/drugs/Malaysia/packshot/Dulcolax%20EC%20tab%205%20mg6002PPS2.JPG"/>
          <p:cNvPicPr>
            <a:picLocks noChangeAspect="1" noChangeArrowheads="1"/>
          </p:cNvPicPr>
          <p:nvPr/>
        </p:nvPicPr>
        <p:blipFill>
          <a:blip r:embed="rId2" cstate="print"/>
          <a:srcRect/>
          <a:stretch>
            <a:fillRect/>
          </a:stretch>
        </p:blipFill>
        <p:spPr bwMode="auto">
          <a:xfrm>
            <a:off x="4086225" y="990600"/>
            <a:ext cx="5057775" cy="5400675"/>
          </a:xfrm>
          <a:prstGeom prst="rect">
            <a:avLst/>
          </a:prstGeom>
          <a:noFill/>
        </p:spPr>
      </p:pic>
      <p:pic>
        <p:nvPicPr>
          <p:cNvPr id="5" name="Picture 2" descr="http://lotusinternational.com/upload/product/dulcolax-5mg-tablets.png"/>
          <p:cNvPicPr>
            <a:picLocks noChangeAspect="1" noChangeArrowheads="1"/>
          </p:cNvPicPr>
          <p:nvPr/>
        </p:nvPicPr>
        <p:blipFill>
          <a:blip r:embed="rId3" cstate="print"/>
          <a:srcRect/>
          <a:stretch>
            <a:fillRect/>
          </a:stretch>
        </p:blipFill>
        <p:spPr bwMode="auto">
          <a:xfrm>
            <a:off x="381000" y="838200"/>
            <a:ext cx="4267200" cy="42672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blackgirllonghair.com/wp-content/uploads/2014/09/natural-hair-castor-oil.jpg"/>
          <p:cNvPicPr>
            <a:picLocks noChangeAspect="1" noChangeArrowheads="1"/>
          </p:cNvPicPr>
          <p:nvPr/>
        </p:nvPicPr>
        <p:blipFill>
          <a:blip r:embed="rId2" cstate="print"/>
          <a:srcRect/>
          <a:stretch>
            <a:fillRect/>
          </a:stretch>
        </p:blipFill>
        <p:spPr bwMode="auto">
          <a:xfrm>
            <a:off x="533400" y="249382"/>
            <a:ext cx="8001000" cy="654627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itle 4"/>
          <p:cNvSpPr txBox="1">
            <a:spLocks/>
          </p:cNvSpPr>
          <p:nvPr/>
        </p:nvSpPr>
        <p:spPr>
          <a:xfrm>
            <a:off x="457200" y="762000"/>
            <a:ext cx="8458200" cy="548640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6600" smtClean="0"/>
              <a:t>Osmotic Laxative</a:t>
            </a:r>
            <a:endParaRPr lang="ar-IQ" sz="6600" dirty="0"/>
          </a:p>
        </p:txBody>
      </p:sp>
    </p:spTree>
    <p:extLst>
      <p:ext uri="{BB962C8B-B14F-4D97-AF65-F5344CB8AC3E}">
        <p14:creationId xmlns:p14="http://schemas.microsoft.com/office/powerpoint/2010/main" val="1782858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76200"/>
            <a:ext cx="8915400" cy="457200"/>
          </a:xfrm>
          <a:ln w="57150"/>
        </p:spPr>
        <p:style>
          <a:lnRef idx="2">
            <a:schemeClr val="accent3"/>
          </a:lnRef>
          <a:fillRef idx="1">
            <a:schemeClr val="lt1"/>
          </a:fillRef>
          <a:effectRef idx="0">
            <a:schemeClr val="accent3"/>
          </a:effectRef>
          <a:fontRef idx="minor">
            <a:schemeClr val="dk1"/>
          </a:fontRef>
        </p:style>
        <p:txBody>
          <a:bodyPr>
            <a:normAutofit fontScale="90000"/>
          </a:bodyPr>
          <a:lstStyle/>
          <a:p>
            <a:pPr algn="l"/>
            <a:r>
              <a:rPr lang="en-US" dirty="0" smtClean="0">
                <a:solidFill>
                  <a:schemeClr val="accent2"/>
                </a:solidFill>
              </a:rPr>
              <a:t>Overview</a:t>
            </a:r>
            <a:endParaRPr lang="en-GB" dirty="0">
              <a:solidFill>
                <a:schemeClr val="accent2"/>
              </a:solidFill>
            </a:endParaRPr>
          </a:p>
        </p:txBody>
      </p:sp>
      <p:sp>
        <p:nvSpPr>
          <p:cNvPr id="4" name="Content Placeholder 3"/>
          <p:cNvSpPr>
            <a:spLocks noGrp="1"/>
          </p:cNvSpPr>
          <p:nvPr>
            <p:ph idx="1"/>
          </p:nvPr>
        </p:nvSpPr>
        <p:spPr>
          <a:xfrm>
            <a:off x="152400" y="609600"/>
            <a:ext cx="8915400" cy="6172200"/>
          </a:xfrm>
          <a:ln w="57150"/>
        </p:spPr>
        <p:style>
          <a:lnRef idx="2">
            <a:schemeClr val="accent6"/>
          </a:lnRef>
          <a:fillRef idx="1">
            <a:schemeClr val="lt1"/>
          </a:fillRef>
          <a:effectRef idx="0">
            <a:schemeClr val="accent6"/>
          </a:effectRef>
          <a:fontRef idx="minor">
            <a:schemeClr val="dk1"/>
          </a:fontRef>
        </p:style>
        <p:txBody>
          <a:bodyPr>
            <a:normAutofit fontScale="70000" lnSpcReduction="20000"/>
          </a:bodyPr>
          <a:lstStyle/>
          <a:p>
            <a:pPr algn="just"/>
            <a:r>
              <a:rPr lang="en-GB" dirty="0" smtClean="0"/>
              <a:t>Osmotic </a:t>
            </a:r>
            <a:r>
              <a:rPr lang="en-GB" dirty="0"/>
              <a:t>laxatives increase the amount of water in the </a:t>
            </a:r>
            <a:r>
              <a:rPr lang="en-GB" dirty="0" smtClean="0"/>
              <a:t>large bowel</a:t>
            </a:r>
            <a:r>
              <a:rPr lang="en-GB" dirty="0"/>
              <a:t>, either by </a:t>
            </a:r>
            <a:r>
              <a:rPr lang="en-GB" dirty="0" smtClean="0"/>
              <a:t>drawing fluid </a:t>
            </a:r>
            <a:r>
              <a:rPr lang="en-GB" dirty="0"/>
              <a:t>from the body into the </a:t>
            </a:r>
            <a:r>
              <a:rPr lang="en-GB" dirty="0" smtClean="0"/>
              <a:t>bowel or </a:t>
            </a:r>
            <a:r>
              <a:rPr lang="en-GB" dirty="0"/>
              <a:t>by retaining </a:t>
            </a:r>
            <a:r>
              <a:rPr lang="en-GB" dirty="0" smtClean="0"/>
              <a:t>the fluid </a:t>
            </a:r>
            <a:r>
              <a:rPr lang="en-GB" dirty="0"/>
              <a:t>they were administered with.</a:t>
            </a:r>
          </a:p>
          <a:p>
            <a:pPr algn="just"/>
            <a:r>
              <a:rPr lang="en-GB" dirty="0"/>
              <a:t>Lactulose </a:t>
            </a:r>
            <a:r>
              <a:rPr lang="en-GB" dirty="0" smtClean="0"/>
              <a:t>is </a:t>
            </a:r>
            <a:r>
              <a:rPr lang="en-GB" dirty="0"/>
              <a:t>a semi-synthetic disaccharide which </a:t>
            </a:r>
            <a:r>
              <a:rPr lang="en-GB" dirty="0" smtClean="0"/>
              <a:t>is not </a:t>
            </a:r>
            <a:r>
              <a:rPr lang="en-GB" dirty="0"/>
              <a:t>absorbed from the gastro-intestinal tract. It produces </a:t>
            </a:r>
            <a:r>
              <a:rPr lang="en-GB" dirty="0" smtClean="0"/>
              <a:t>an osmotic </a:t>
            </a:r>
            <a:r>
              <a:rPr lang="en-GB" dirty="0"/>
              <a:t>diarrhoea of low faecal pH, and discourages </a:t>
            </a:r>
            <a:r>
              <a:rPr lang="en-GB" dirty="0" smtClean="0"/>
              <a:t>the proliferation </a:t>
            </a:r>
            <a:r>
              <a:rPr lang="en-GB" dirty="0"/>
              <a:t>of ammonia-producing organisms. It </a:t>
            </a:r>
            <a:r>
              <a:rPr lang="en-GB" dirty="0" smtClean="0"/>
              <a:t>is therefore </a:t>
            </a:r>
            <a:r>
              <a:rPr lang="en-GB" dirty="0"/>
              <a:t>useful in the treatment </a:t>
            </a:r>
            <a:r>
              <a:rPr lang="en-GB" dirty="0" smtClean="0"/>
              <a:t>of hepatic </a:t>
            </a:r>
            <a:r>
              <a:rPr lang="en-GB" dirty="0"/>
              <a:t>encephalopathy</a:t>
            </a:r>
            <a:r>
              <a:rPr lang="en-GB" dirty="0" smtClean="0"/>
              <a:t>.</a:t>
            </a:r>
          </a:p>
          <a:p>
            <a:pPr algn="just"/>
            <a:r>
              <a:rPr lang="en-GB" dirty="0" smtClean="0"/>
              <a:t> </a:t>
            </a:r>
            <a:r>
              <a:rPr lang="en-GB" dirty="0" err="1" smtClean="0"/>
              <a:t>Macrogolsare</a:t>
            </a:r>
            <a:r>
              <a:rPr lang="en-GB" dirty="0" smtClean="0"/>
              <a:t> </a:t>
            </a:r>
            <a:r>
              <a:rPr lang="en-GB" dirty="0"/>
              <a:t>inert polymers of ethylene glycol </a:t>
            </a:r>
            <a:r>
              <a:rPr lang="en-GB" dirty="0" smtClean="0"/>
              <a:t>which sequester fluid </a:t>
            </a:r>
            <a:r>
              <a:rPr lang="en-GB" dirty="0"/>
              <a:t>in the bowel; </a:t>
            </a:r>
            <a:r>
              <a:rPr lang="en-GB" dirty="0" smtClean="0"/>
              <a:t>giving fluid </a:t>
            </a:r>
            <a:r>
              <a:rPr lang="en-GB" dirty="0"/>
              <a:t>with </a:t>
            </a:r>
            <a:r>
              <a:rPr lang="en-GB" dirty="0" err="1"/>
              <a:t>macrogols</a:t>
            </a:r>
            <a:r>
              <a:rPr lang="en-GB" dirty="0"/>
              <a:t> </a:t>
            </a:r>
            <a:r>
              <a:rPr lang="en-GB" dirty="0" smtClean="0"/>
              <a:t>may reduce </a:t>
            </a:r>
            <a:r>
              <a:rPr lang="en-GB" dirty="0"/>
              <a:t>the dehydrating effect sometimes seen with </a:t>
            </a:r>
            <a:r>
              <a:rPr lang="en-GB" dirty="0" smtClean="0"/>
              <a:t>osmotic laxatives</a:t>
            </a:r>
            <a:r>
              <a:rPr lang="en-GB" dirty="0"/>
              <a:t>.</a:t>
            </a:r>
          </a:p>
          <a:p>
            <a:pPr algn="just"/>
            <a:r>
              <a:rPr lang="en-GB" dirty="0"/>
              <a:t>Saline purgatives such as magnesium hydroxide </a:t>
            </a:r>
            <a:r>
              <a:rPr lang="en-GB" dirty="0" smtClean="0"/>
              <a:t>are commonly </a:t>
            </a:r>
            <a:r>
              <a:rPr lang="en-GB" dirty="0"/>
              <a:t>abused but are satisfactory for occasional use</a:t>
            </a:r>
            <a:r>
              <a:rPr lang="en-GB" dirty="0" smtClean="0"/>
              <a:t>; adequate fluid </a:t>
            </a:r>
            <a:r>
              <a:rPr lang="en-GB" dirty="0"/>
              <a:t>intake should be maintained. </a:t>
            </a:r>
            <a:r>
              <a:rPr lang="en-GB" dirty="0" smtClean="0"/>
              <a:t>Magnesium salts</a:t>
            </a:r>
            <a:r>
              <a:rPr lang="en-GB" dirty="0"/>
              <a:t>, such as magnesium </a:t>
            </a:r>
            <a:r>
              <a:rPr lang="en-GB" dirty="0" err="1"/>
              <a:t>sulfate</a:t>
            </a:r>
            <a:r>
              <a:rPr lang="en-GB" dirty="0"/>
              <a:t> </a:t>
            </a:r>
            <a:r>
              <a:rPr lang="en-GB" dirty="0" smtClean="0"/>
              <a:t>are </a:t>
            </a:r>
            <a:r>
              <a:rPr lang="en-GB" dirty="0"/>
              <a:t>useful </a:t>
            </a:r>
            <a:r>
              <a:rPr lang="en-GB" dirty="0" smtClean="0"/>
              <a:t>where rapid </a:t>
            </a:r>
            <a:r>
              <a:rPr lang="en-GB" dirty="0"/>
              <a:t>bowel evacuation is required</a:t>
            </a:r>
            <a:r>
              <a:rPr lang="en-GB" dirty="0" smtClean="0"/>
              <a:t>. </a:t>
            </a:r>
          </a:p>
          <a:p>
            <a:pPr algn="just"/>
            <a:r>
              <a:rPr lang="en-GB" dirty="0" smtClean="0"/>
              <a:t>Sodium salts should be avoided </a:t>
            </a:r>
            <a:r>
              <a:rPr lang="en-GB" dirty="0"/>
              <a:t>as they may give rise to sodium and water </a:t>
            </a:r>
            <a:r>
              <a:rPr lang="en-GB" dirty="0" smtClean="0"/>
              <a:t>retention in </a:t>
            </a:r>
            <a:r>
              <a:rPr lang="en-GB" dirty="0"/>
              <a:t>susceptible </a:t>
            </a:r>
            <a:r>
              <a:rPr lang="en-GB" dirty="0" smtClean="0"/>
              <a:t>individuals. Phosphate enemas are </a:t>
            </a:r>
            <a:r>
              <a:rPr lang="en-GB" dirty="0"/>
              <a:t>useful </a:t>
            </a:r>
            <a:r>
              <a:rPr lang="en-GB" dirty="0" smtClean="0"/>
              <a:t>in bowel </a:t>
            </a:r>
            <a:r>
              <a:rPr lang="en-GB" dirty="0"/>
              <a:t>clearance before radiology, endoscopy, and surgery.</a:t>
            </a:r>
          </a:p>
        </p:txBody>
      </p:sp>
    </p:spTree>
    <p:extLst>
      <p:ext uri="{BB962C8B-B14F-4D97-AF65-F5344CB8AC3E}">
        <p14:creationId xmlns:p14="http://schemas.microsoft.com/office/powerpoint/2010/main" val="484014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4" name="Picture 6" descr="http://www.drug3k.com/img4/duphalac_11850_7_(big)_.jpeg"/>
          <p:cNvPicPr>
            <a:picLocks noChangeAspect="1" noChangeArrowheads="1"/>
          </p:cNvPicPr>
          <p:nvPr/>
        </p:nvPicPr>
        <p:blipFill>
          <a:blip r:embed="rId2" cstate="print"/>
          <a:srcRect/>
          <a:stretch>
            <a:fillRect/>
          </a:stretch>
        </p:blipFill>
        <p:spPr bwMode="auto">
          <a:xfrm>
            <a:off x="3733800" y="457200"/>
            <a:ext cx="4414038" cy="5601570"/>
          </a:xfrm>
          <a:prstGeom prst="rect">
            <a:avLst/>
          </a:prstGeom>
          <a:noFill/>
        </p:spPr>
      </p:pic>
      <p:sp>
        <p:nvSpPr>
          <p:cNvPr id="2" name="Title 1"/>
          <p:cNvSpPr>
            <a:spLocks noGrp="1"/>
          </p:cNvSpPr>
          <p:nvPr>
            <p:ph type="title"/>
          </p:nvPr>
        </p:nvSpPr>
        <p:spPr>
          <a:xfrm>
            <a:off x="457200" y="274638"/>
            <a:ext cx="8229600" cy="487362"/>
          </a:xfrm>
        </p:spPr>
        <p:txBody>
          <a:bodyPr>
            <a:normAutofit fontScale="90000"/>
          </a:bodyPr>
          <a:lstStyle/>
          <a:p>
            <a:endParaRPr lang="en-GB" dirty="0"/>
          </a:p>
        </p:txBody>
      </p:sp>
    </p:spTree>
    <p:extLst>
      <p:ext uri="{BB962C8B-B14F-4D97-AF65-F5344CB8AC3E}">
        <p14:creationId xmlns:p14="http://schemas.microsoft.com/office/powerpoint/2010/main" val="2550122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letstalkconstipation.ie/site-resources/images/logo-talk-constipation.png"/>
          <p:cNvPicPr>
            <a:picLocks noChangeAspect="1" noChangeArrowheads="1"/>
          </p:cNvPicPr>
          <p:nvPr/>
        </p:nvPicPr>
        <p:blipFill>
          <a:blip r:embed="rId2" cstate="print"/>
          <a:srcRect/>
          <a:stretch>
            <a:fillRect/>
          </a:stretch>
        </p:blipFill>
        <p:spPr bwMode="auto">
          <a:xfrm>
            <a:off x="152400" y="1447799"/>
            <a:ext cx="8808554" cy="3348707"/>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tore.independenceaustralia.com/media/catalog/product/cache/1/image/9df78eab33525d08d6e5fb8d27136e95/2/5/25000390.jpg"/>
          <p:cNvPicPr>
            <a:picLocks noChangeAspect="1" noChangeArrowheads="1"/>
          </p:cNvPicPr>
          <p:nvPr/>
        </p:nvPicPr>
        <p:blipFill>
          <a:blip r:embed="rId2" cstate="print"/>
          <a:srcRect/>
          <a:stretch>
            <a:fillRect/>
          </a:stretch>
        </p:blipFill>
        <p:spPr bwMode="auto">
          <a:xfrm>
            <a:off x="1600200" y="381000"/>
            <a:ext cx="6096000" cy="6096000"/>
          </a:xfrm>
          <a:prstGeom prst="rect">
            <a:avLst/>
          </a:prstGeom>
          <a:noFill/>
        </p:spPr>
      </p:pic>
      <p:sp>
        <p:nvSpPr>
          <p:cNvPr id="4" name="Rectangle 3"/>
          <p:cNvSpPr/>
          <p:nvPr/>
        </p:nvSpPr>
        <p:spPr>
          <a:xfrm>
            <a:off x="4572000" y="5657671"/>
            <a:ext cx="4572000" cy="1200329"/>
          </a:xfrm>
          <a:prstGeom prst="rect">
            <a:avLst/>
          </a:prstGeom>
          <a:solidFill>
            <a:schemeClr val="accent1">
              <a:lumMod val="20000"/>
              <a:lumOff val="80000"/>
            </a:schemeClr>
          </a:solidFill>
        </p:spPr>
        <p:txBody>
          <a:bodyPr>
            <a:spAutoFit/>
          </a:bodyPr>
          <a:lstStyle/>
          <a:p>
            <a:r>
              <a:rPr lang="en-US" dirty="0" err="1" smtClean="0"/>
              <a:t>Macrogol</a:t>
            </a:r>
            <a:r>
              <a:rPr lang="en-US" dirty="0" smtClean="0"/>
              <a:t> 3350</a:t>
            </a:r>
          </a:p>
          <a:p>
            <a:r>
              <a:rPr lang="en-US" dirty="0" smtClean="0"/>
              <a:t>Sodium chloride</a:t>
            </a:r>
          </a:p>
          <a:p>
            <a:r>
              <a:rPr lang="en-US" dirty="0" smtClean="0"/>
              <a:t>Sodium bicarbonate</a:t>
            </a:r>
          </a:p>
          <a:p>
            <a:r>
              <a:rPr lang="en-US" dirty="0" smtClean="0"/>
              <a:t>Potassium chloride</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76200"/>
            <a:ext cx="8991600" cy="609600"/>
          </a:xfrm>
          <a:ln w="57150"/>
        </p:spPr>
        <p:style>
          <a:lnRef idx="2">
            <a:schemeClr val="accent6"/>
          </a:lnRef>
          <a:fillRef idx="1">
            <a:schemeClr val="lt1"/>
          </a:fillRef>
          <a:effectRef idx="0">
            <a:schemeClr val="accent6"/>
          </a:effectRef>
          <a:fontRef idx="minor">
            <a:schemeClr val="dk1"/>
          </a:fontRef>
        </p:style>
        <p:txBody>
          <a:bodyPr>
            <a:normAutofit fontScale="90000"/>
          </a:bodyPr>
          <a:lstStyle/>
          <a:p>
            <a:pPr algn="l"/>
            <a:r>
              <a:rPr lang="en-GB" b="1" dirty="0">
                <a:solidFill>
                  <a:schemeClr val="accent2"/>
                </a:solidFill>
              </a:rPr>
              <a:t>Pregnancy</a:t>
            </a:r>
          </a:p>
        </p:txBody>
      </p:sp>
      <p:sp>
        <p:nvSpPr>
          <p:cNvPr id="4" name="Content Placeholder 3"/>
          <p:cNvSpPr>
            <a:spLocks noGrp="1"/>
          </p:cNvSpPr>
          <p:nvPr>
            <p:ph idx="1"/>
          </p:nvPr>
        </p:nvSpPr>
        <p:spPr>
          <a:xfrm>
            <a:off x="76200" y="762000"/>
            <a:ext cx="8991600" cy="5943600"/>
          </a:xfrm>
          <a:ln w="57150"/>
        </p:spPr>
        <p:style>
          <a:lnRef idx="2">
            <a:schemeClr val="accent3"/>
          </a:lnRef>
          <a:fillRef idx="1">
            <a:schemeClr val="lt1"/>
          </a:fillRef>
          <a:effectRef idx="0">
            <a:schemeClr val="accent3"/>
          </a:effectRef>
          <a:fontRef idx="minor">
            <a:schemeClr val="dk1"/>
          </a:fontRef>
        </p:style>
        <p:txBody>
          <a:bodyPr>
            <a:normAutofit fontScale="85000" lnSpcReduction="10000"/>
          </a:bodyPr>
          <a:lstStyle/>
          <a:p>
            <a:pPr algn="just"/>
            <a:r>
              <a:rPr lang="en-GB" dirty="0" smtClean="0"/>
              <a:t>If </a:t>
            </a:r>
            <a:r>
              <a:rPr lang="en-GB" dirty="0"/>
              <a:t>dietary and lifestyle changes fail to control constipation </a:t>
            </a:r>
            <a:r>
              <a:rPr lang="en-GB" dirty="0" smtClean="0"/>
              <a:t>in pregnancy</a:t>
            </a:r>
            <a:r>
              <a:rPr lang="en-GB" dirty="0"/>
              <a:t>, moderate doses of poorly absorbed laxatives </a:t>
            </a:r>
            <a:r>
              <a:rPr lang="en-GB" dirty="0" smtClean="0"/>
              <a:t>may be </a:t>
            </a:r>
            <a:r>
              <a:rPr lang="en-GB" dirty="0"/>
              <a:t>used. A bulk-forming laxative should be </a:t>
            </a:r>
            <a:r>
              <a:rPr lang="en-GB" dirty="0" smtClean="0"/>
              <a:t>tried first</a:t>
            </a:r>
            <a:r>
              <a:rPr lang="en-GB" dirty="0"/>
              <a:t>. </a:t>
            </a:r>
            <a:r>
              <a:rPr lang="en-GB" dirty="0" smtClean="0"/>
              <a:t>An osmotic </a:t>
            </a:r>
            <a:r>
              <a:rPr lang="en-GB" dirty="0"/>
              <a:t>laxative, such as lactulose, can also be used</a:t>
            </a:r>
            <a:r>
              <a:rPr lang="en-GB" dirty="0" smtClean="0"/>
              <a:t>. </a:t>
            </a:r>
            <a:r>
              <a:rPr lang="en-GB" dirty="0" err="1" smtClean="0"/>
              <a:t>Bisacodyl</a:t>
            </a:r>
            <a:r>
              <a:rPr lang="en-GB" dirty="0" smtClean="0"/>
              <a:t> </a:t>
            </a:r>
            <a:r>
              <a:rPr lang="en-GB" dirty="0"/>
              <a:t>or </a:t>
            </a:r>
            <a:r>
              <a:rPr lang="en-GB" dirty="0" err="1"/>
              <a:t>senna</a:t>
            </a:r>
            <a:r>
              <a:rPr lang="en-GB" dirty="0"/>
              <a:t> may be suitable, if a stimulant effect is necessary. </a:t>
            </a:r>
            <a:endParaRPr lang="en-GB" dirty="0" smtClean="0"/>
          </a:p>
          <a:p>
            <a:pPr algn="just"/>
            <a:r>
              <a:rPr lang="en-GB" b="1" dirty="0" smtClean="0"/>
              <a:t>Chronic constipation </a:t>
            </a:r>
            <a:r>
              <a:rPr lang="en-GB" dirty="0" smtClean="0"/>
              <a:t>/For </a:t>
            </a:r>
            <a:r>
              <a:rPr lang="en-GB" dirty="0"/>
              <a:t>children with chronic constipation, it may be </a:t>
            </a:r>
            <a:r>
              <a:rPr lang="en-GB" dirty="0" smtClean="0"/>
              <a:t>necessary to </a:t>
            </a:r>
            <a:r>
              <a:rPr lang="en-GB" dirty="0"/>
              <a:t>exceed the licensed doses of some laxatives. Parents </a:t>
            </a:r>
            <a:r>
              <a:rPr lang="en-GB" dirty="0" smtClean="0"/>
              <a:t>and carers </a:t>
            </a:r>
            <a:r>
              <a:rPr lang="en-GB" dirty="0"/>
              <a:t>of children should be advised to adjust the dose </a:t>
            </a:r>
            <a:r>
              <a:rPr lang="en-GB" dirty="0" smtClean="0"/>
              <a:t>of laxative </a:t>
            </a:r>
            <a:r>
              <a:rPr lang="en-GB" dirty="0"/>
              <a:t>in order to establish a regular pattern of </a:t>
            </a:r>
            <a:r>
              <a:rPr lang="en-GB" dirty="0" smtClean="0"/>
              <a:t>bowel movements </a:t>
            </a:r>
            <a:r>
              <a:rPr lang="en-GB" dirty="0"/>
              <a:t>in which stools are soft, well-formed, and </a:t>
            </a:r>
            <a:r>
              <a:rPr lang="en-GB" dirty="0" smtClean="0"/>
              <a:t>passed without </a:t>
            </a:r>
            <a:r>
              <a:rPr lang="en-GB" dirty="0"/>
              <a:t>discomfort. Laxatives should be administered at </a:t>
            </a:r>
            <a:r>
              <a:rPr lang="en-GB" dirty="0" smtClean="0"/>
              <a:t>a time </a:t>
            </a:r>
            <a:r>
              <a:rPr lang="en-GB" dirty="0"/>
              <a:t>that produces an effect that is likely </a:t>
            </a:r>
            <a:r>
              <a:rPr lang="en-GB" dirty="0" smtClean="0"/>
              <a:t>to fit </a:t>
            </a:r>
            <a:r>
              <a:rPr lang="en-GB" dirty="0"/>
              <a:t>in with </a:t>
            </a:r>
            <a:r>
              <a:rPr lang="en-GB" dirty="0" smtClean="0"/>
              <a:t>the child’s toilet routine. </a:t>
            </a:r>
          </a:p>
          <a:p>
            <a:pPr algn="just"/>
            <a:endParaRPr lang="en-GB" dirty="0"/>
          </a:p>
        </p:txBody>
      </p:sp>
    </p:spTree>
    <p:extLst>
      <p:ext uri="{BB962C8B-B14F-4D97-AF65-F5344CB8AC3E}">
        <p14:creationId xmlns:p14="http://schemas.microsoft.com/office/powerpoint/2010/main" val="2369516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pic>
        <p:nvPicPr>
          <p:cNvPr id="3074" name="Picture 2" descr="http://image.shutterstock.com/display_pic_with_logo/775441/120335851/stock-photo-diarrhea-medical-warning-message-concept-gastrointestinal-problems-poster-120335851.jpg"/>
          <p:cNvPicPr>
            <a:picLocks noChangeAspect="1" noChangeArrowheads="1"/>
          </p:cNvPicPr>
          <p:nvPr/>
        </p:nvPicPr>
        <p:blipFill>
          <a:blip r:embed="rId2" cstate="print"/>
          <a:srcRect/>
          <a:stretch>
            <a:fillRect/>
          </a:stretch>
        </p:blipFill>
        <p:spPr bwMode="auto">
          <a:xfrm>
            <a:off x="0" y="1"/>
            <a:ext cx="9144000" cy="6900332"/>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76200"/>
            <a:ext cx="8839200" cy="609600"/>
          </a:xfrm>
          <a:ln w="57150"/>
        </p:spPr>
        <p:style>
          <a:lnRef idx="2">
            <a:schemeClr val="accent6"/>
          </a:lnRef>
          <a:fillRef idx="1">
            <a:schemeClr val="lt1"/>
          </a:fillRef>
          <a:effectRef idx="0">
            <a:schemeClr val="accent6"/>
          </a:effectRef>
          <a:fontRef idx="minor">
            <a:schemeClr val="dk1"/>
          </a:fontRef>
        </p:style>
        <p:txBody>
          <a:bodyPr>
            <a:normAutofit fontScale="90000"/>
          </a:bodyPr>
          <a:lstStyle/>
          <a:p>
            <a:r>
              <a:rPr lang="en-GB" sz="3600" dirty="0" smtClean="0"/>
              <a:t/>
            </a:r>
            <a:br>
              <a:rPr lang="en-GB" sz="3600" dirty="0" smtClean="0"/>
            </a:br>
            <a:r>
              <a:rPr lang="en-GB" sz="3600" b="1" dirty="0" smtClean="0">
                <a:solidFill>
                  <a:schemeClr val="accent2"/>
                </a:solidFill>
              </a:rPr>
              <a:t>Diarrhoea/Acute </a:t>
            </a:r>
            <a:r>
              <a:rPr lang="en-GB" sz="3600" b="1" dirty="0">
                <a:solidFill>
                  <a:schemeClr val="accent2"/>
                </a:solidFill>
              </a:rPr>
              <a:t>diarrhoea</a:t>
            </a:r>
            <a:r>
              <a:rPr lang="en-GB" b="1" dirty="0">
                <a:solidFill>
                  <a:schemeClr val="accent2"/>
                </a:solidFill>
              </a:rPr>
              <a:t/>
            </a:r>
            <a:br>
              <a:rPr lang="en-GB" b="1" dirty="0">
                <a:solidFill>
                  <a:schemeClr val="accent2"/>
                </a:solidFill>
              </a:rPr>
            </a:br>
            <a:endParaRPr lang="en-GB" b="1" dirty="0">
              <a:solidFill>
                <a:schemeClr val="accent2"/>
              </a:solidFill>
            </a:endParaRPr>
          </a:p>
        </p:txBody>
      </p:sp>
      <p:sp>
        <p:nvSpPr>
          <p:cNvPr id="4" name="Content Placeholder 3"/>
          <p:cNvSpPr>
            <a:spLocks noGrp="1"/>
          </p:cNvSpPr>
          <p:nvPr>
            <p:ph idx="1"/>
          </p:nvPr>
        </p:nvSpPr>
        <p:spPr>
          <a:xfrm>
            <a:off x="152400" y="838200"/>
            <a:ext cx="8839200" cy="5867400"/>
          </a:xfrm>
          <a:ln w="57150"/>
        </p:spPr>
        <p:style>
          <a:lnRef idx="2">
            <a:schemeClr val="accent3"/>
          </a:lnRef>
          <a:fillRef idx="1">
            <a:schemeClr val="lt1"/>
          </a:fillRef>
          <a:effectRef idx="0">
            <a:schemeClr val="accent3"/>
          </a:effectRef>
          <a:fontRef idx="minor">
            <a:schemeClr val="dk1"/>
          </a:fontRef>
        </p:style>
        <p:txBody>
          <a:bodyPr>
            <a:normAutofit fontScale="85000" lnSpcReduction="20000"/>
          </a:bodyPr>
          <a:lstStyle/>
          <a:p>
            <a:pPr marL="0" indent="0" algn="just">
              <a:buNone/>
            </a:pPr>
            <a:r>
              <a:rPr lang="en-GB" b="1" dirty="0" smtClean="0">
                <a:solidFill>
                  <a:schemeClr val="accent2"/>
                </a:solidFill>
              </a:rPr>
              <a:t>Management </a:t>
            </a:r>
            <a:r>
              <a:rPr lang="en-GB" b="1" dirty="0">
                <a:solidFill>
                  <a:schemeClr val="accent2"/>
                </a:solidFill>
              </a:rPr>
              <a:t>of acute </a:t>
            </a:r>
            <a:r>
              <a:rPr lang="en-GB" b="1" dirty="0" smtClean="0">
                <a:solidFill>
                  <a:schemeClr val="accent2"/>
                </a:solidFill>
              </a:rPr>
              <a:t>diarrhoea; why it is important?</a:t>
            </a:r>
            <a:endParaRPr lang="en-GB" b="1" dirty="0">
              <a:solidFill>
                <a:schemeClr val="accent2"/>
              </a:solidFill>
            </a:endParaRPr>
          </a:p>
          <a:p>
            <a:pPr algn="just"/>
            <a:r>
              <a:rPr lang="en-GB" dirty="0"/>
              <a:t>The priority in acute diarrhoea, as in gastro-enteritis, is </a:t>
            </a:r>
            <a:r>
              <a:rPr lang="en-GB" dirty="0" smtClean="0"/>
              <a:t>the prevention </a:t>
            </a:r>
            <a:r>
              <a:rPr lang="en-GB" dirty="0"/>
              <a:t>or reversal </a:t>
            </a:r>
            <a:r>
              <a:rPr lang="en-GB" dirty="0" smtClean="0"/>
              <a:t>of fluid </a:t>
            </a:r>
            <a:r>
              <a:rPr lang="en-GB" dirty="0"/>
              <a:t>and electrolyte depletion. </a:t>
            </a:r>
            <a:r>
              <a:rPr lang="en-GB" dirty="0" smtClean="0"/>
              <a:t>This is </a:t>
            </a:r>
            <a:r>
              <a:rPr lang="en-GB" dirty="0"/>
              <a:t>particularly important in infants and in frail and </a:t>
            </a:r>
            <a:r>
              <a:rPr lang="en-GB" dirty="0" smtClean="0"/>
              <a:t>elderly patients. </a:t>
            </a:r>
          </a:p>
          <a:p>
            <a:pPr algn="just"/>
            <a:r>
              <a:rPr lang="en-GB" dirty="0" smtClean="0"/>
              <a:t>Oral </a:t>
            </a:r>
            <a:r>
              <a:rPr lang="en-GB" dirty="0"/>
              <a:t>rehydration </a:t>
            </a:r>
            <a:r>
              <a:rPr lang="en-GB" dirty="0" smtClean="0"/>
              <a:t>preparations are </a:t>
            </a:r>
            <a:r>
              <a:rPr lang="en-GB" dirty="0"/>
              <a:t>used in </a:t>
            </a:r>
            <a:r>
              <a:rPr lang="en-GB" dirty="0" smtClean="0"/>
              <a:t>the prevention </a:t>
            </a:r>
            <a:r>
              <a:rPr lang="en-GB" dirty="0"/>
              <a:t>or reversal </a:t>
            </a:r>
            <a:r>
              <a:rPr lang="en-GB" dirty="0" smtClean="0"/>
              <a:t>of fluid </a:t>
            </a:r>
            <a:r>
              <a:rPr lang="en-GB" dirty="0"/>
              <a:t>and electrolyte depletion</a:t>
            </a:r>
            <a:r>
              <a:rPr lang="en-GB" dirty="0" smtClean="0"/>
              <a:t>. Severe </a:t>
            </a:r>
            <a:r>
              <a:rPr lang="en-GB" dirty="0"/>
              <a:t>depletion </a:t>
            </a:r>
            <a:r>
              <a:rPr lang="en-GB" dirty="0" smtClean="0"/>
              <a:t>of fluid </a:t>
            </a:r>
            <a:r>
              <a:rPr lang="en-GB" dirty="0"/>
              <a:t>and electrolytes requires </a:t>
            </a:r>
            <a:r>
              <a:rPr lang="en-GB" dirty="0" smtClean="0"/>
              <a:t>immediate admission </a:t>
            </a:r>
            <a:r>
              <a:rPr lang="en-GB" dirty="0"/>
              <a:t>to hospital and urgent replacement.</a:t>
            </a:r>
          </a:p>
          <a:p>
            <a:pPr marL="0" indent="0" algn="just">
              <a:buNone/>
            </a:pPr>
            <a:r>
              <a:rPr lang="en-GB" b="1" dirty="0" err="1">
                <a:solidFill>
                  <a:schemeClr val="accent2"/>
                </a:solidFill>
              </a:rPr>
              <a:t>Antimotility</a:t>
            </a:r>
            <a:r>
              <a:rPr lang="en-GB" b="1" dirty="0">
                <a:solidFill>
                  <a:schemeClr val="accent2"/>
                </a:solidFill>
              </a:rPr>
              <a:t> drugs</a:t>
            </a:r>
          </a:p>
          <a:p>
            <a:pPr algn="just"/>
            <a:r>
              <a:rPr lang="en-GB" dirty="0" err="1"/>
              <a:t>Antimotility</a:t>
            </a:r>
            <a:r>
              <a:rPr lang="en-GB" dirty="0"/>
              <a:t> </a:t>
            </a:r>
            <a:r>
              <a:rPr lang="en-GB" dirty="0" smtClean="0"/>
              <a:t>drugs relieve </a:t>
            </a:r>
            <a:r>
              <a:rPr lang="en-GB" dirty="0"/>
              <a:t>symptoms of acute diarrhoea </a:t>
            </a:r>
            <a:r>
              <a:rPr lang="en-GB" dirty="0" smtClean="0"/>
              <a:t>by binding </a:t>
            </a:r>
            <a:r>
              <a:rPr lang="en-GB" dirty="0"/>
              <a:t>to opioid receptors in the gastrointestinal tract </a:t>
            </a:r>
            <a:r>
              <a:rPr lang="en-GB" dirty="0" smtClean="0"/>
              <a:t>and thereby </a:t>
            </a:r>
            <a:r>
              <a:rPr lang="en-GB" dirty="0"/>
              <a:t>prolonging the duration of intestinal </a:t>
            </a:r>
            <a:r>
              <a:rPr lang="en-GB" dirty="0" smtClean="0"/>
              <a:t>transit(not recommended for acute </a:t>
            </a:r>
            <a:r>
              <a:rPr lang="en-GB" dirty="0"/>
              <a:t>diarrhoea in young </a:t>
            </a:r>
            <a:r>
              <a:rPr lang="en-GB" dirty="0" smtClean="0"/>
              <a:t>children).</a:t>
            </a:r>
            <a:r>
              <a:rPr lang="en-GB" dirty="0"/>
              <a:t>e.g. Loperamide hydrochloride</a:t>
            </a:r>
            <a:endParaRPr lang="en-GB" dirty="0" smtClean="0"/>
          </a:p>
        </p:txBody>
      </p:sp>
    </p:spTree>
    <p:extLst>
      <p:ext uri="{BB962C8B-B14F-4D97-AF65-F5344CB8AC3E}">
        <p14:creationId xmlns:p14="http://schemas.microsoft.com/office/powerpoint/2010/main" val="3470363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52400"/>
            <a:ext cx="8839200" cy="685800"/>
          </a:xfrm>
          <a:ln w="57150"/>
        </p:spPr>
        <p:style>
          <a:lnRef idx="2">
            <a:schemeClr val="accent3"/>
          </a:lnRef>
          <a:fillRef idx="1">
            <a:schemeClr val="lt1"/>
          </a:fillRef>
          <a:effectRef idx="0">
            <a:schemeClr val="accent3"/>
          </a:effectRef>
          <a:fontRef idx="minor">
            <a:schemeClr val="dk1"/>
          </a:fontRef>
        </p:style>
        <p:txBody>
          <a:bodyPr>
            <a:normAutofit fontScale="90000"/>
          </a:bodyPr>
          <a:lstStyle/>
          <a:p>
            <a:pPr algn="l"/>
            <a:r>
              <a:rPr lang="en-GB" dirty="0">
                <a:solidFill>
                  <a:schemeClr val="accent2"/>
                </a:solidFill>
              </a:rPr>
              <a:t>Antispasmodics</a:t>
            </a:r>
          </a:p>
        </p:txBody>
      </p:sp>
      <p:sp>
        <p:nvSpPr>
          <p:cNvPr id="5" name="Content Placeholder 4"/>
          <p:cNvSpPr>
            <a:spLocks noGrp="1"/>
          </p:cNvSpPr>
          <p:nvPr>
            <p:ph idx="1"/>
          </p:nvPr>
        </p:nvSpPr>
        <p:spPr>
          <a:xfrm>
            <a:off x="76200" y="914400"/>
            <a:ext cx="8915400" cy="5791200"/>
          </a:xfrm>
          <a:ln w="57150"/>
        </p:spPr>
        <p:style>
          <a:lnRef idx="2">
            <a:schemeClr val="accent6"/>
          </a:lnRef>
          <a:fillRef idx="1">
            <a:schemeClr val="lt1"/>
          </a:fillRef>
          <a:effectRef idx="0">
            <a:schemeClr val="accent6"/>
          </a:effectRef>
          <a:fontRef idx="minor">
            <a:schemeClr val="dk1"/>
          </a:fontRef>
        </p:style>
        <p:txBody>
          <a:bodyPr>
            <a:normAutofit fontScale="85000" lnSpcReduction="20000"/>
          </a:bodyPr>
          <a:lstStyle/>
          <a:p>
            <a:pPr algn="just"/>
            <a:r>
              <a:rPr lang="en-GB" dirty="0"/>
              <a:t>Antispasmodics are occasionally of value in </a:t>
            </a:r>
            <a:r>
              <a:rPr lang="en-GB" dirty="0" smtClean="0"/>
              <a:t>treating abdominal </a:t>
            </a:r>
            <a:r>
              <a:rPr lang="en-GB" dirty="0"/>
              <a:t>cramp associated with diarrhoea but they </a:t>
            </a:r>
            <a:r>
              <a:rPr lang="en-GB" dirty="0" smtClean="0"/>
              <a:t>should not be </a:t>
            </a:r>
            <a:r>
              <a:rPr lang="en-GB" dirty="0"/>
              <a:t>used for primary treatment. Antispasmodics </a:t>
            </a:r>
            <a:r>
              <a:rPr lang="en-GB" dirty="0" smtClean="0"/>
              <a:t>and anti-emetics </a:t>
            </a:r>
            <a:r>
              <a:rPr lang="en-GB" dirty="0"/>
              <a:t>should </a:t>
            </a:r>
            <a:r>
              <a:rPr lang="en-GB" dirty="0" smtClean="0"/>
              <a:t>be avoided in </a:t>
            </a:r>
            <a:r>
              <a:rPr lang="en-GB" dirty="0"/>
              <a:t>young children </a:t>
            </a:r>
            <a:r>
              <a:rPr lang="en-GB" dirty="0" smtClean="0"/>
              <a:t>with gastro-enteritis </a:t>
            </a:r>
            <a:r>
              <a:rPr lang="en-GB" dirty="0"/>
              <a:t>because they are rarely effective and </a:t>
            </a:r>
            <a:r>
              <a:rPr lang="en-GB" dirty="0" smtClean="0"/>
              <a:t>have trouble some side-effects.</a:t>
            </a:r>
          </a:p>
          <a:p>
            <a:pPr marL="0" indent="0" algn="just">
              <a:buNone/>
            </a:pPr>
            <a:r>
              <a:rPr lang="en-GB" sz="3400" b="1" dirty="0">
                <a:solidFill>
                  <a:schemeClr val="accent2"/>
                </a:solidFill>
              </a:rPr>
              <a:t>Antibacterial drugs</a:t>
            </a:r>
          </a:p>
          <a:p>
            <a:pPr algn="just"/>
            <a:r>
              <a:rPr lang="en-GB" dirty="0"/>
              <a:t>Antibacterial drugs are generally unnecessary in </a:t>
            </a:r>
            <a:r>
              <a:rPr lang="en-GB" dirty="0" smtClean="0"/>
              <a:t>simple gastro-enteritis </a:t>
            </a:r>
            <a:r>
              <a:rPr lang="en-GB" dirty="0"/>
              <a:t>because the complaint usually </a:t>
            </a:r>
            <a:r>
              <a:rPr lang="en-GB" dirty="0" smtClean="0"/>
              <a:t>resolves quickly </a:t>
            </a:r>
            <a:r>
              <a:rPr lang="en-GB" dirty="0"/>
              <a:t>without them, and infective diarrhoeas in the </a:t>
            </a:r>
            <a:r>
              <a:rPr lang="en-GB" dirty="0" smtClean="0"/>
              <a:t>UK often </a:t>
            </a:r>
            <a:r>
              <a:rPr lang="en-GB" dirty="0"/>
              <a:t>have a viral cause. </a:t>
            </a:r>
            <a:endParaRPr lang="en-GB" dirty="0" smtClean="0"/>
          </a:p>
          <a:p>
            <a:pPr algn="just"/>
            <a:r>
              <a:rPr lang="en-GB" dirty="0" smtClean="0"/>
              <a:t>Systemic </a:t>
            </a:r>
            <a:r>
              <a:rPr lang="en-GB" dirty="0"/>
              <a:t>bacterial infection does</a:t>
            </a:r>
            <a:r>
              <a:rPr lang="en-GB" dirty="0" smtClean="0"/>
              <a:t>, however</a:t>
            </a:r>
            <a:r>
              <a:rPr lang="en-GB" dirty="0"/>
              <a:t>, need appropriate systemic </a:t>
            </a:r>
            <a:r>
              <a:rPr lang="en-GB" dirty="0" smtClean="0"/>
              <a:t>treatment. Ciprofloxacin is </a:t>
            </a:r>
            <a:r>
              <a:rPr lang="en-GB" dirty="0"/>
              <a:t>occasionally used for prophylaxis against travellers</a:t>
            </a:r>
            <a:r>
              <a:rPr lang="en-GB" dirty="0" smtClean="0"/>
              <a:t>’ diarrhoea</a:t>
            </a:r>
            <a:r>
              <a:rPr lang="en-GB" dirty="0"/>
              <a:t>, but routine use </a:t>
            </a:r>
            <a:r>
              <a:rPr lang="en-GB" dirty="0" smtClean="0"/>
              <a:t>is not recommended. </a:t>
            </a:r>
            <a:endParaRPr lang="en-GB" dirty="0"/>
          </a:p>
        </p:txBody>
      </p:sp>
    </p:spTree>
    <p:extLst>
      <p:ext uri="{BB962C8B-B14F-4D97-AF65-F5344CB8AC3E}">
        <p14:creationId xmlns:p14="http://schemas.microsoft.com/office/powerpoint/2010/main" val="749111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914400"/>
          </a:xfrm>
          <a:ln w="57150"/>
        </p:spPr>
        <p:style>
          <a:lnRef idx="2">
            <a:schemeClr val="accent3"/>
          </a:lnRef>
          <a:fillRef idx="1">
            <a:schemeClr val="lt1"/>
          </a:fillRef>
          <a:effectRef idx="0">
            <a:schemeClr val="accent3"/>
          </a:effectRef>
          <a:fontRef idx="minor">
            <a:schemeClr val="dk1"/>
          </a:fontRef>
        </p:style>
        <p:txBody>
          <a:bodyPr>
            <a:normAutofit/>
          </a:bodyPr>
          <a:lstStyle/>
          <a:p>
            <a:r>
              <a:rPr lang="en-GB" b="1" dirty="0">
                <a:solidFill>
                  <a:schemeClr val="accent2"/>
                </a:solidFill>
              </a:rPr>
              <a:t>Oral rehydration therapy (ORT)</a:t>
            </a:r>
          </a:p>
        </p:txBody>
      </p:sp>
      <p:sp>
        <p:nvSpPr>
          <p:cNvPr id="3" name="Content Placeholder 2"/>
          <p:cNvSpPr>
            <a:spLocks noGrp="1"/>
          </p:cNvSpPr>
          <p:nvPr>
            <p:ph idx="1"/>
          </p:nvPr>
        </p:nvSpPr>
        <p:spPr>
          <a:xfrm>
            <a:off x="76200" y="1066800"/>
            <a:ext cx="8991600" cy="5715000"/>
          </a:xfrm>
          <a:ln w="57150"/>
        </p:spPr>
        <p:style>
          <a:lnRef idx="2">
            <a:schemeClr val="accent6"/>
          </a:lnRef>
          <a:fillRef idx="1">
            <a:schemeClr val="lt1"/>
          </a:fillRef>
          <a:effectRef idx="0">
            <a:schemeClr val="accent6"/>
          </a:effectRef>
          <a:fontRef idx="minor">
            <a:schemeClr val="dk1"/>
          </a:fontRef>
        </p:style>
        <p:txBody>
          <a:bodyPr>
            <a:normAutofit fontScale="55000" lnSpcReduction="20000"/>
          </a:bodyPr>
          <a:lstStyle/>
          <a:p>
            <a:pPr algn="just"/>
            <a:r>
              <a:rPr lang="en-GB" sz="3400" dirty="0" smtClean="0"/>
              <a:t>Intestinal </a:t>
            </a:r>
            <a:r>
              <a:rPr lang="en-GB" sz="3400" dirty="0"/>
              <a:t>absorption of sodium and water is enhanced </a:t>
            </a:r>
            <a:r>
              <a:rPr lang="en-GB" sz="3400" dirty="0" smtClean="0"/>
              <a:t>by glucose </a:t>
            </a:r>
            <a:r>
              <a:rPr lang="en-GB" sz="3400" dirty="0"/>
              <a:t>(and other carbohydrates). Replacement </a:t>
            </a:r>
            <a:r>
              <a:rPr lang="en-GB" sz="3400" dirty="0" smtClean="0"/>
              <a:t>of fluid and electrolytes </a:t>
            </a:r>
            <a:r>
              <a:rPr lang="en-GB" sz="3400" dirty="0"/>
              <a:t>lost through diarrhoea can therefore be </a:t>
            </a:r>
            <a:r>
              <a:rPr lang="en-GB" sz="3400" dirty="0" smtClean="0"/>
              <a:t>achieved by </a:t>
            </a:r>
            <a:r>
              <a:rPr lang="en-GB" sz="3400" dirty="0"/>
              <a:t>giving solutions containing sodium, potassium, </a:t>
            </a:r>
            <a:r>
              <a:rPr lang="en-GB" sz="3400" dirty="0" smtClean="0"/>
              <a:t>and glucose </a:t>
            </a:r>
            <a:r>
              <a:rPr lang="en-GB" sz="3400" dirty="0"/>
              <a:t>or another carbohydrate such as rice starch</a:t>
            </a:r>
            <a:r>
              <a:rPr lang="en-GB" sz="3400" dirty="0" smtClean="0"/>
              <a:t>.</a:t>
            </a:r>
          </a:p>
          <a:p>
            <a:pPr algn="just"/>
            <a:r>
              <a:rPr lang="en-GB" sz="3400" dirty="0" smtClean="0"/>
              <a:t>This </a:t>
            </a:r>
            <a:r>
              <a:rPr lang="en-GB" sz="3400" dirty="0"/>
              <a:t>formulation is recommended by the WHO and the United Nations Children’s </a:t>
            </a:r>
            <a:r>
              <a:rPr lang="en-GB" sz="3400" dirty="0" smtClean="0"/>
              <a:t>fund</a:t>
            </a:r>
            <a:r>
              <a:rPr lang="en-GB" sz="3400" dirty="0"/>
              <a:t>.</a:t>
            </a:r>
            <a:r>
              <a:rPr lang="en-GB" sz="3400" dirty="0" smtClean="0"/>
              <a:t> </a:t>
            </a:r>
            <a:r>
              <a:rPr lang="en-GB" sz="3400" dirty="0"/>
              <a:t>Oral rehydration solutions used in the UK are lower in sodium </a:t>
            </a:r>
            <a:r>
              <a:rPr lang="en-GB" sz="3400" dirty="0" smtClean="0"/>
              <a:t>than </a:t>
            </a:r>
            <a:r>
              <a:rPr lang="en-GB" sz="3400" dirty="0"/>
              <a:t>the WHO formulation since, </a:t>
            </a:r>
            <a:r>
              <a:rPr lang="en-GB" sz="3400" dirty="0" smtClean="0"/>
              <a:t>patients </a:t>
            </a:r>
            <a:r>
              <a:rPr lang="en-GB" sz="3400" dirty="0"/>
              <a:t>suffer less severe sodium loss. </a:t>
            </a:r>
            <a:endParaRPr lang="en-GB" sz="3400" dirty="0" smtClean="0"/>
          </a:p>
          <a:p>
            <a:pPr algn="just"/>
            <a:r>
              <a:rPr lang="en-GB" sz="3400" dirty="0" smtClean="0"/>
              <a:t>Rehydration </a:t>
            </a:r>
            <a:r>
              <a:rPr lang="en-GB" sz="3400" dirty="0"/>
              <a:t>should be rapid over 3to 4hours (except in hyper-</a:t>
            </a:r>
            <a:r>
              <a:rPr lang="en-GB" sz="3400" dirty="0" err="1"/>
              <a:t>natraemic</a:t>
            </a:r>
            <a:r>
              <a:rPr lang="en-GB" sz="3400" dirty="0"/>
              <a:t> dehydration in which case rehydration should occur more slowly over12hours). </a:t>
            </a:r>
            <a:endParaRPr lang="en-GB" sz="3400" dirty="0" smtClean="0"/>
          </a:p>
          <a:p>
            <a:pPr algn="just"/>
            <a:r>
              <a:rPr lang="en-GB" sz="3400" dirty="0" smtClean="0"/>
              <a:t>The </a:t>
            </a:r>
            <a:r>
              <a:rPr lang="en-GB" sz="3400" dirty="0"/>
              <a:t>patient should be reassessed after initial rehydration and if still dehydrated rapid fluid replacement should continue. Once rehydration is complete further dehydration is prevented by encouraging the patient to drink normal volumes of an appropriate fluid and by replacing continuing losses with an oral rehydration solution; in infants, breast-feeding or formula feeds should be offered between oral rehydration drinks.</a:t>
            </a:r>
          </a:p>
          <a:p>
            <a:pPr marL="0" indent="0" algn="just">
              <a:buNone/>
            </a:pPr>
            <a:endParaRPr lang="en-GB" sz="3400" dirty="0" smtClean="0"/>
          </a:p>
          <a:p>
            <a:pPr marL="514350" indent="-514350" algn="just">
              <a:buFont typeface="+mj-lt"/>
              <a:buAutoNum type="arabicPeriod"/>
            </a:pPr>
            <a:r>
              <a:rPr lang="en-GB" sz="3400" dirty="0" smtClean="0"/>
              <a:t>ORTs should Enhance </a:t>
            </a:r>
            <a:r>
              <a:rPr lang="en-GB" sz="3400" dirty="0"/>
              <a:t>the absorption of water and </a:t>
            </a:r>
            <a:r>
              <a:rPr lang="en-GB" sz="3400" dirty="0" smtClean="0"/>
              <a:t>electrolytes thus it replace </a:t>
            </a:r>
            <a:r>
              <a:rPr lang="en-GB" sz="3400" dirty="0"/>
              <a:t>the electrolyte deficit adequately </a:t>
            </a:r>
            <a:endParaRPr lang="en-GB" sz="3400" dirty="0" smtClean="0"/>
          </a:p>
          <a:p>
            <a:pPr marL="514350" indent="-514350" algn="just">
              <a:buFont typeface="+mj-lt"/>
              <a:buAutoNum type="arabicPeriod"/>
            </a:pPr>
            <a:r>
              <a:rPr lang="en-GB" sz="3400" dirty="0" smtClean="0"/>
              <a:t> safely contain </a:t>
            </a:r>
            <a:r>
              <a:rPr lang="en-GB" sz="3400" dirty="0"/>
              <a:t>an alkalinising agent to counter </a:t>
            </a:r>
            <a:r>
              <a:rPr lang="en-GB" sz="3400" dirty="0" smtClean="0"/>
              <a:t>acidosis</a:t>
            </a:r>
          </a:p>
          <a:p>
            <a:pPr marL="514350" indent="-514350" algn="just">
              <a:buFont typeface="+mj-lt"/>
              <a:buAutoNum type="arabicPeriod"/>
            </a:pPr>
            <a:r>
              <a:rPr lang="en-GB" sz="3400" dirty="0" smtClean="0"/>
              <a:t> </a:t>
            </a:r>
            <a:r>
              <a:rPr lang="en-GB" sz="3400" dirty="0"/>
              <a:t>slightly hypo-</a:t>
            </a:r>
            <a:r>
              <a:rPr lang="en-GB" sz="3400" dirty="0" err="1"/>
              <a:t>osmolar</a:t>
            </a:r>
            <a:r>
              <a:rPr lang="en-GB" sz="3400" dirty="0"/>
              <a:t> </a:t>
            </a:r>
            <a:r>
              <a:rPr lang="en-GB" sz="3400" dirty="0" smtClean="0"/>
              <a:t>,to prevent the </a:t>
            </a:r>
            <a:r>
              <a:rPr lang="en-GB" sz="3400" dirty="0"/>
              <a:t>possible induction of osmotic </a:t>
            </a:r>
            <a:r>
              <a:rPr lang="en-GB" sz="3400" dirty="0" smtClean="0"/>
              <a:t>diarrhoea</a:t>
            </a:r>
          </a:p>
          <a:p>
            <a:pPr marL="514350" indent="-514350" algn="just">
              <a:buFont typeface="+mj-lt"/>
              <a:buAutoNum type="arabicPeriod"/>
            </a:pPr>
            <a:r>
              <a:rPr lang="en-GB" sz="3400" dirty="0" smtClean="0"/>
              <a:t>be simple,</a:t>
            </a:r>
            <a:r>
              <a:rPr lang="en-GB" sz="3400" dirty="0"/>
              <a:t> readily available</a:t>
            </a:r>
            <a:r>
              <a:rPr lang="en-GB" sz="3400" dirty="0" smtClean="0"/>
              <a:t> and acceptable( </a:t>
            </a:r>
            <a:r>
              <a:rPr lang="en-GB" sz="3400" dirty="0"/>
              <a:t>especially to </a:t>
            </a:r>
            <a:r>
              <a:rPr lang="en-GB" sz="3400" dirty="0" smtClean="0"/>
              <a:t>children) to </a:t>
            </a:r>
            <a:r>
              <a:rPr lang="en-GB" sz="3400" dirty="0"/>
              <a:t>use in hospital and at </a:t>
            </a:r>
            <a:r>
              <a:rPr lang="en-GB" sz="3400" dirty="0" smtClean="0"/>
              <a:t>home</a:t>
            </a:r>
          </a:p>
          <a:p>
            <a:pPr marL="0" indent="0" algn="just">
              <a:buNone/>
            </a:pPr>
            <a:endParaRPr lang="en-GB" sz="3400" dirty="0" smtClean="0"/>
          </a:p>
        </p:txBody>
      </p:sp>
    </p:spTree>
    <p:extLst>
      <p:ext uri="{BB962C8B-B14F-4D97-AF65-F5344CB8AC3E}">
        <p14:creationId xmlns:p14="http://schemas.microsoft.com/office/powerpoint/2010/main" val="2139639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62200"/>
            <a:ext cx="1905000" cy="1295400"/>
          </a:xfrm>
        </p:spPr>
        <p:style>
          <a:lnRef idx="0">
            <a:schemeClr val="accent3"/>
          </a:lnRef>
          <a:fillRef idx="3">
            <a:schemeClr val="accent3"/>
          </a:fillRef>
          <a:effectRef idx="3">
            <a:schemeClr val="accent3"/>
          </a:effectRef>
          <a:fontRef idx="minor">
            <a:schemeClr val="lt1"/>
          </a:fontRef>
        </p:style>
        <p:txBody>
          <a:bodyPr>
            <a:normAutofit/>
          </a:bodyPr>
          <a:lstStyle/>
          <a:p>
            <a:r>
              <a:rPr lang="en-US" sz="6000" b="1" dirty="0" smtClean="0"/>
              <a:t>ORT</a:t>
            </a:r>
            <a:endParaRPr lang="ar-IQ" sz="6000" b="1" dirty="0"/>
          </a:p>
        </p:txBody>
      </p:sp>
      <p:pic>
        <p:nvPicPr>
          <p:cNvPr id="29698" name="Picture 2" descr="https://edc2.healthtap.com/ht-staging/user_answer/avatars/299745/large/open-uri20120714-22947-763hwq.jpeg?1386554884"/>
          <p:cNvPicPr>
            <a:picLocks noChangeAspect="1" noChangeArrowheads="1"/>
          </p:cNvPicPr>
          <p:nvPr/>
        </p:nvPicPr>
        <p:blipFill>
          <a:blip r:embed="rId2" cstate="print"/>
          <a:srcRect/>
          <a:stretch>
            <a:fillRect/>
          </a:stretch>
        </p:blipFill>
        <p:spPr bwMode="auto">
          <a:xfrm>
            <a:off x="3048000" y="217334"/>
            <a:ext cx="5686792" cy="6412065"/>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52400"/>
            <a:ext cx="8763000" cy="609600"/>
          </a:xfrm>
          <a:ln w="57150"/>
        </p:spPr>
        <p:style>
          <a:lnRef idx="2">
            <a:schemeClr val="accent6"/>
          </a:lnRef>
          <a:fillRef idx="1">
            <a:schemeClr val="lt1"/>
          </a:fillRef>
          <a:effectRef idx="0">
            <a:schemeClr val="accent6"/>
          </a:effectRef>
          <a:fontRef idx="minor">
            <a:schemeClr val="dk1"/>
          </a:fontRef>
        </p:style>
        <p:txBody>
          <a:bodyPr>
            <a:normAutofit fontScale="90000"/>
          </a:bodyPr>
          <a:lstStyle/>
          <a:p>
            <a:pPr algn="l"/>
            <a:r>
              <a:rPr lang="en-GB" dirty="0">
                <a:solidFill>
                  <a:schemeClr val="accent2"/>
                </a:solidFill>
              </a:rPr>
              <a:t>ANTIPROPULSIVES</a:t>
            </a:r>
          </a:p>
        </p:txBody>
      </p:sp>
      <p:sp>
        <p:nvSpPr>
          <p:cNvPr id="4" name="Content Placeholder 3"/>
          <p:cNvSpPr>
            <a:spLocks noGrp="1"/>
          </p:cNvSpPr>
          <p:nvPr>
            <p:ph idx="1"/>
          </p:nvPr>
        </p:nvSpPr>
        <p:spPr>
          <a:xfrm>
            <a:off x="152400" y="838200"/>
            <a:ext cx="8839200" cy="5943600"/>
          </a:xfrm>
          <a:ln w="57150"/>
        </p:spPr>
        <p:style>
          <a:lnRef idx="2">
            <a:schemeClr val="accent3"/>
          </a:lnRef>
          <a:fillRef idx="1">
            <a:schemeClr val="lt1"/>
          </a:fillRef>
          <a:effectRef idx="0">
            <a:schemeClr val="accent3"/>
          </a:effectRef>
          <a:fontRef idx="minor">
            <a:schemeClr val="dk1"/>
          </a:fontRef>
        </p:style>
        <p:txBody>
          <a:bodyPr>
            <a:normAutofit fontScale="70000" lnSpcReduction="20000"/>
          </a:bodyPr>
          <a:lstStyle/>
          <a:p>
            <a:pPr algn="just"/>
            <a:r>
              <a:rPr lang="en-GB" dirty="0"/>
              <a:t>Loperamide hydrochloride </a:t>
            </a:r>
            <a:r>
              <a:rPr lang="en-GB" dirty="0" smtClean="0"/>
              <a:t>is </a:t>
            </a:r>
            <a:r>
              <a:rPr lang="en-GB" dirty="0"/>
              <a:t>used due to its action </a:t>
            </a:r>
            <a:r>
              <a:rPr lang="en-GB" dirty="0" smtClean="0"/>
              <a:t>on opioid </a:t>
            </a:r>
            <a:r>
              <a:rPr lang="en-GB" dirty="0"/>
              <a:t>receptors in the gastrointestinal tract and because </a:t>
            </a:r>
            <a:r>
              <a:rPr lang="en-GB" dirty="0" smtClean="0"/>
              <a:t>it does </a:t>
            </a:r>
            <a:r>
              <a:rPr lang="en-GB" dirty="0"/>
              <a:t>not readily cross the blood-brain </a:t>
            </a:r>
            <a:r>
              <a:rPr lang="en-GB" dirty="0" smtClean="0"/>
              <a:t>barrier. </a:t>
            </a:r>
          </a:p>
          <a:p>
            <a:pPr marL="0" indent="0" algn="just">
              <a:buNone/>
            </a:pPr>
            <a:r>
              <a:rPr lang="en-GB" b="1" dirty="0" smtClean="0">
                <a:solidFill>
                  <a:schemeClr val="accent2"/>
                </a:solidFill>
              </a:rPr>
              <a:t>UNLICENSED USE /</a:t>
            </a:r>
            <a:r>
              <a:rPr lang="en-GB" dirty="0" smtClean="0"/>
              <a:t>Capsules not </a:t>
            </a:r>
            <a:r>
              <a:rPr lang="en-GB" dirty="0"/>
              <a:t>licensed for use in </a:t>
            </a:r>
            <a:r>
              <a:rPr lang="en-GB" dirty="0" smtClean="0"/>
              <a:t>children under8years</a:t>
            </a:r>
            <a:r>
              <a:rPr lang="en-GB" dirty="0"/>
              <a:t>.</a:t>
            </a:r>
          </a:p>
          <a:p>
            <a:pPr algn="just"/>
            <a:r>
              <a:rPr lang="en-GB" dirty="0"/>
              <a:t>▶ In adults Use for faecal incontinence is an </a:t>
            </a:r>
            <a:r>
              <a:rPr lang="en-GB" dirty="0" smtClean="0"/>
              <a:t>unlicensed indication.</a:t>
            </a:r>
          </a:p>
          <a:p>
            <a:pPr algn="just"/>
            <a:r>
              <a:rPr lang="en-GB" dirty="0"/>
              <a:t>can also be used for faecal incontinence [unlicensed indication] after the underlying cause of incontinence has been addressed</a:t>
            </a:r>
            <a:r>
              <a:rPr lang="en-GB" dirty="0" smtClean="0"/>
              <a:t>.</a:t>
            </a:r>
          </a:p>
          <a:p>
            <a:pPr marL="0" indent="0" algn="just">
              <a:buNone/>
            </a:pPr>
            <a:r>
              <a:rPr lang="en-GB" b="1" dirty="0" smtClean="0">
                <a:solidFill>
                  <a:schemeClr val="accent2"/>
                </a:solidFill>
              </a:rPr>
              <a:t>PATIENT </a:t>
            </a:r>
            <a:r>
              <a:rPr lang="en-GB" b="1" dirty="0">
                <a:solidFill>
                  <a:schemeClr val="accent2"/>
                </a:solidFill>
              </a:rPr>
              <a:t>AND CARER </a:t>
            </a:r>
            <a:r>
              <a:rPr lang="en-GB" b="1" dirty="0" smtClean="0">
                <a:solidFill>
                  <a:schemeClr val="accent2"/>
                </a:solidFill>
              </a:rPr>
              <a:t>ADVICE/</a:t>
            </a:r>
            <a:endParaRPr lang="en-GB" b="1" dirty="0">
              <a:solidFill>
                <a:schemeClr val="accent2"/>
              </a:solidFill>
            </a:endParaRPr>
          </a:p>
          <a:p>
            <a:pPr algn="just"/>
            <a:r>
              <a:rPr lang="en-GB" dirty="0"/>
              <a:t>Medicines for Children leaflet: Loperamide for diarrhoea</a:t>
            </a:r>
          </a:p>
          <a:p>
            <a:pPr marL="0" indent="0" algn="just">
              <a:buNone/>
            </a:pPr>
            <a:r>
              <a:rPr lang="en-GB" b="1" dirty="0" smtClean="0">
                <a:solidFill>
                  <a:schemeClr val="accent2"/>
                </a:solidFill>
              </a:rPr>
              <a:t>EXCEPTIONS </a:t>
            </a:r>
            <a:r>
              <a:rPr lang="en-GB" b="1" dirty="0">
                <a:solidFill>
                  <a:schemeClr val="accent2"/>
                </a:solidFill>
              </a:rPr>
              <a:t>TO LEGAL CATEGORY</a:t>
            </a:r>
          </a:p>
          <a:p>
            <a:pPr marL="514350" indent="-514350" algn="just">
              <a:buFont typeface="+mj-lt"/>
              <a:buAutoNum type="arabicPeriod"/>
            </a:pPr>
            <a:r>
              <a:rPr lang="en-GB" dirty="0" smtClean="0"/>
              <a:t>It </a:t>
            </a:r>
            <a:r>
              <a:rPr lang="en-GB" dirty="0"/>
              <a:t>can be sold to the public, provided it </a:t>
            </a:r>
            <a:r>
              <a:rPr lang="en-GB" dirty="0" smtClean="0"/>
              <a:t>is licensed </a:t>
            </a:r>
            <a:r>
              <a:rPr lang="en-GB" dirty="0"/>
              <a:t>and labelled for the treatment of acute </a:t>
            </a:r>
            <a:r>
              <a:rPr lang="en-GB" dirty="0" smtClean="0"/>
              <a:t>diarrhoea associated </a:t>
            </a:r>
            <a:r>
              <a:rPr lang="en-GB" dirty="0"/>
              <a:t>with irritable bowel syndrome (after </a:t>
            </a:r>
            <a:r>
              <a:rPr lang="en-GB" dirty="0" smtClean="0"/>
              <a:t>initial diagnosis </a:t>
            </a:r>
            <a:r>
              <a:rPr lang="en-GB" dirty="0"/>
              <a:t>by a doctor) in adults </a:t>
            </a:r>
            <a:r>
              <a:rPr lang="en-GB" dirty="0" smtClean="0"/>
              <a:t>over18 years </a:t>
            </a:r>
            <a:r>
              <a:rPr lang="en-GB" dirty="0"/>
              <a:t>of age</a:t>
            </a:r>
            <a:r>
              <a:rPr lang="en-GB" dirty="0" smtClean="0"/>
              <a:t>.</a:t>
            </a:r>
          </a:p>
          <a:p>
            <a:pPr marL="514350" indent="-514350" algn="just">
              <a:buFont typeface="+mj-lt"/>
              <a:buAutoNum type="arabicPeriod"/>
            </a:pPr>
            <a:r>
              <a:rPr lang="en-GB" dirty="0" smtClean="0"/>
              <a:t> It </a:t>
            </a:r>
            <a:r>
              <a:rPr lang="en-GB" dirty="0"/>
              <a:t>can be sold to the public, for use in adults </a:t>
            </a:r>
            <a:r>
              <a:rPr lang="en-GB" dirty="0" smtClean="0"/>
              <a:t>and children over 12years</a:t>
            </a:r>
            <a:r>
              <a:rPr lang="en-GB" dirty="0"/>
              <a:t>, provided it is licensed and </a:t>
            </a:r>
            <a:r>
              <a:rPr lang="en-GB" dirty="0" smtClean="0"/>
              <a:t>labelled for </a:t>
            </a:r>
            <a:r>
              <a:rPr lang="en-GB" dirty="0"/>
              <a:t>the treatment of acute diarrhoea.</a:t>
            </a:r>
          </a:p>
          <a:p>
            <a:pPr algn="just"/>
            <a:endParaRPr lang="en-GB" dirty="0"/>
          </a:p>
        </p:txBody>
      </p:sp>
    </p:spTree>
    <p:extLst>
      <p:ext uri="{BB962C8B-B14F-4D97-AF65-F5344CB8AC3E}">
        <p14:creationId xmlns:p14="http://schemas.microsoft.com/office/powerpoint/2010/main" val="2455460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descr="data:image/jpeg;base64,/9j/4AAQSkZJRgABAQAAAQABAAD/2wCEAAkGBxQTEhQUEhQWFBUWFBQUFRcYGBcXFxUUFxgWFxUVFxgYHCggGBolHBcXIjEhJSkrLi4uFx8zODMsNygtLisBCgoKDg0NFA8PFywcFBwsKywsLCwsLCwsLCwsLSwsLCwsLCwsLCwsLCwsLCwsLCwsLCwsLCwsLCwrLCwuLCwsLP/AABEIALsBDQMBIgACEQEDEQH/xAAcAAABBQEBAQAAAAAAAAAAAAAAAQMEBQYCCAf/xABMEAACAQMCAwQGBggEAwUJAQABAgMAERIEIQUTMQYiQVEUMlJhkdEVFnGTodIHI0JTVGKBkjOxweEXQ7IkNXJz8TREVWOCg6Li8Aj/xAAWAQEBAQAAAAAAAAAAAAAAAAAAAQL/xAAXEQEBAQEAAAAAAAAAAAAAAAAAEQFh/9oADAMBAAIRAxEAPwD7gKWkFFAtFJRegWiiigKKKKAooooCikovQLRSXovQLXN66rnxoKTWcdMcpVkDJzFiXFv1jSNGHXumy4kkLckWJF9qaPbLTj1s1GSLuACMxcNjlkVvtcDr0uN6rePcdhSbUJ6PC8giALuQuXdy5chKXt6oUXIYkDakfWxXfPRRiwZlYYEtywttiowNittza3uvVRd6btNC7tH31dEZ3UruoW9wbEi+xNOpx+E3vkLC+6kX3IIHmQwKnyIrOaXXQaYKiacZsJkJZlG63dlZgN1JZiDYC3wp7U8S03NCnTqXIWc3K7BWUBjb9qzq+Pjl4dShVs3aiDkzSgseTGryLY5DIXC+9vCwvvUibjsSFcyVBjEmViVsQ5tktx0Rj5be8VVabW6ckxLA4DsoJBAACsqo9w91ORGw3HU07xKTTQ4wGDuiJI1tYIiESKidch3VktYbW6igsYeP6d/VkuMcr4sBYC5FyLXA6r1F9wKF4/pybCUdWHQ2uoBO9rWsRY9Dfa9Zr03QuFYJOQ0bWW7gkADvWzuCyr63iAcjttP0p0TRTFI25aXLWvY3uDyyG8CpHha1+liQvV4nEVLZiw632tfaxB3BubW605pNYsgLIbqGK38CV2NvMe+stpuJaJmkUSsWlkhS4JyzSypZ7nIhlNz/AKb1qtJpVjUIgsovYdeu/jUD9FFVHariPo+mkl3sgyOJAYKN2sSrC9gdrb+7rRVvRXzQdr5T/wAvVfe6X4ertQO1037rVfe6X8tIlfS6K+Vnt62YTDVFioYYyadhiSQpLKhC3INrkXsas+Fdq1eQRzSaiAk2XJoyCbE7kR26AmykkAEmwF6FfQaKbgWygZFtuptc+82AFOUUlZv9IXDnn0GoWJnWVUMsZRirF4+9jcH9oAr/AFrSUlqDDfoj7QekcNUyPk+nLRSMxJOK95GYnc9xl39xrMfoz4oZ9TxDimpmZNOhITN2EaBzl6pNgVjEY2H7dZfjutfhOo4rpEBEepQcog2Cq5vkPcEeRPtQVYdsOEvo+A6GKzKJZ1m1NuoZ0Z1B+yyge9BTqNkP00cP5mFpwt7czAY/bjln7/Vv7q0/Zbtjp9eZhpyxEJAYsLA3ysV33HdNJpeDaE6FYxHCdKYgb2XEoRfmZefjl1vvXxvsBI6cO40YC1xFHiRs2F5QW9xwuaD6Hxv9MGhgkaNBLqCpIdogmAI62Z2XL7Rt760/ZbtVptfGZNM98TZ0YYuhPQMPf4EXBrN/oa0WnHDI2iVC7F+cbAtmGIxbxsFtYeVvOuRoeHwS688OZV13o8+cUcjWUgA/4YOK2cr0Gxb30DnaL9LGj0srQqsmodSQ/KC4qR1GTMASPde1XfZDtnpeIqTp2IZQC8bjF1B6G1yGHvBIrIfoE0sHoDuoUzGZllbYuFAHLW53xxN/tLe+q/URrF2phXSADKP/ALQqeqCySNJcDYXtEx95B6mgvtZ+mDQxmVSs5kjlaLAIuTspYMVOVsQV8SOvSrfsp+kDS69JGhzV4kLvE4AfHfvLYlWG1tjtte1xWO/Q9oEbXcVlZQXXUOikgHENLMWt5XsL/YKXRaZYe1brGAqvpmdgBYEtGC2w8yoP20Ge7Oduo/pybVFJ+TqVWGNLDJGf0dQzrlYAFGJsT1ra9ln0/wBIcXET6gygNzRJhylN3/wsTe179QKrOzqj61a7b/3c/wDRo6Ow/wD3xxz7D/1PQWX6ApC3DSSSTz33JJPqR+dfSK+Z/wD+fv8Au1v/AD2/6I6+mUGT4p2g1CPOIouYI3RBaGU27sbm7BrPkGYd0dwqL3vSnjmqBLcglOXKbiNxhIp7kZVrM5O93BC9zwyFJrtbrPSBylbkGTrim6B9OjHfvW3m+0AEbVI4rxyWOeFFAZWlcNYLfECwVSZBvmUF7WBYDzqorl7VTsVHouTkR5IVZWizW5yLACzEYi242uCdqueJax0kYrArhVN2OxNlUqFIQ7ZE3udsatALSDGMWcFncWBDLiFDDq1xffwxqg41xnUpKRDGGjGV3tfdFu/TrY2B3HQjbrRUaHj8kgkCaRQcA12NlZmi5jEhVLEbYg23KnfpVnrJQkyPyFdzHEpe9sYyz3CHE3sTe23XrVN2r7VajTcR0emjRWjnKhrgljdiDibjGwAO4NX/ABfi5hdAAGBZFfzUuwAJN9tsj08B50Gffi0BSNvRIu8cbWU4qZMZFjIX9Y/eJsNj3jcjro+DcuaDIRKiyXyWwsbErfbr0qu1vaN01y6YQF4+S0pkU3cMOirGBc3F96hdou2D6b0PCEMNRa+zbbp3Vt+1izGxH7P22DTx8KhW2MaixBFhaxHS1un2VMpqWfHEFWOTY7C+OxN2t0G3XzIp2opazH6S/wDu3Vf+S/8A0mtPWZ/SQhbh2pUblo2VRtuzKQqi/iSQP60xNZ7X8Zm0+m0gicrmZlOynxkYHvKdxj+J91pXabj88eraFHOBBFgF2vGove19i+V79QPDaqftCt9PobEbNO3Uer+tFx5i7KNvMedPdrNWsfEHZkLrgykD+aKNdyASp71wbfs1oXP6LuHp6KuosDLN32PUjIKSAT062/8ACqDoBWj41wWLUqBINwysrWBYFWDC1wfEA+4gHqK+X9m+1EujblrC8sLd7YY8tj1TvEGw8GAPdxUju3q+1HHdXr2WKCBokyUuxbewINskPdv5nG3UBjYVBv8ASacRoqL6qgKLm+w99PUxooiiIrMXYKAWPViBuafqKSlqm+tWh/jNL9/F+aj61aH+M0v38X5qIpu2nYCLiE+nmdyhi2cAA82PINgTfb9oX/mNaHjnB4tXA8E65RuLEdCCN1ZSOjAgEH3VH+teh/jNL9/F+akPa3Q/xul+/i/NQfP/APg03+GOIT+jE3MVj0+zLl39+H9K1XYnsJHw86nCQyJPiMGUd1VzspN+9s9t/KrX63aD+N0v38X5qQ9sNB/HaX7+L81Bitd+iELI7aHWzaRHPejUtYD2VKOpK+Qa9q1PYjsTBw5G5ZaSWT/Ele2TW3CgD1V3O3xJqUe2fD/47S/fxfmrn668O/jtL9/H+agyvGv0To0zTaLVS6IyG7rGWxuSSccWUgb9LkeVqu+xHYGDhxaQM007izTP1sTcqo8ATYk7k23NTvrvw7+O0v38f5qPrxw7+O0v30fzoGeyfZBdDLqpFlaT0mUykEAYEs7WFuo7/j5Uh7Hp9JjiPNbPlcrl2GNscb363p49ueG/x2l++j+dJ9e+G/x2m+9T50DOh7GpHxObiIlYvNHyzHYYr3YluD1/5Q+NHBuxqafV6zVCVmbV3yUgAJuT3SNz18ad+vfDf47Tfep86Pr5w3+O033qfOgXsN2TThunMEcjSAuXuwAO4UW2/wDDWhrO/X3hv8dpvvV+dMydueHHpxDTj7JE/wBaCBxjtHq0mjXTqky+miGa6ODHDdFJv4AMw7++56VJn49qvpAwrEphRVLKf8V1YNlIhHdNiF7pINsjbpXf134f/wDEoP74/lXC9tOGglhxDTZG1zeO5t0uR1qidreJ6kaqNI415JDhi+QLuOgRugNgTuLEdCbbJxPjzRa2DTAJaVWNzlcEEWBIFt9/gPPaE/bjh9wfpDS3F7ElSRfrbfamZO2nDjcNrtGwPrXUG/297eiLHjWrCu1tPHIgBMrkEkELexIQgHoNz9thvTmv4uIndOUHxaOMBArMTIp9YXFhso326eG4rh294eBb0/SW8t7b9f2qak7ccNNz6ZozkLNcesDsQd9xsPhRVtxDXsrNGNPddlBxuHGMeVlHUYs46/8ALqu4/wATCNpP+yxymXA3ZsREuIDMO6SoGQG3nbyrhe3/AA8WtrNJsMRYsLLtsNthsNvdTc3bfhj2z1OjbEWF7mwuDYd3pdR8BRGxEgUICCL2UDdrfaf9afrIf8RdB/Gaf+5vy0f8RuH+Orgt5h2/ywqLWvqDxrLktgGLbEBTizbi4U+BIva+1+tqpf8AiJwz+Mi//L5Uzqe3vCpFKyaqF1PVWBYG2+4K2oEUzHK4nW2Nu+xveZo2Oy+CAP08a6iWY45LqEvbK8hPL6etYd69z06W3qCe0/Avb0n3Q/JSfWjgXt6T7ofkqibGJjJiVnC83DLNrYX1Az6eUUZ/+6PdduV9St+5OSFJ2lcgkLORbboTHEPP9b9lRfrRwH29J90PyUn1p4D7el+5/wD0oNxoh3FuSTYbm9/63p+sfD+kXhSKFXVRqoFgArgADoAAuwrs/pL4Z/Fp/bJ+Wory/wA1faHxFAlXzHxFesDxmH2D/avzpfpmD2D/AGrRmvJvNHmvxFIJV8x8RXrT6Zh9g/2rXX0zD7J/tHzoPJPNXzHxFBlXzHxFetvpqL2T8B86DxuL2W+A+dUeSOYPMfEUuY8x8a9bfTkXst8B86Pp6P2W+A+dQeScx5ilr1r9YI/Zb8PnQe0Mfst+HzqjyXY0BT5H4V6yPaOP2X/D50HtJH7Lfh86Dyfg3kfgaUQt7LfA16u+scfsv+HzpfrEnst+HzoPKY07+w39p+VL6LJ7D/2t8q9V/WNPZb8PnXP1kT2W/Cg8sDSSfu3/ALW+VL6FJ+7k/sb5V6mHaVPYb8PnQe0iew34UHlv0GX91J/Y3ypPo+b91J/Y/wAq9SfWZPYb8KX6yJ7DfEUHlr6Om/cy/dv8qT6Mn/czfdv8q9S/WVPYb4ij6yr7DfEUHlxeGT/uJvupPy10OFaj9xN91J+WvUP1lX2G+IpPrMvsN8RQeYBwnUfuJ/upPy0o4RqP4ef7mT8tenvrMvsN8RQO0y/u2+IoPMX0PqP4ef7mX8tKODan+Gn+5l/LXpw9pV9g/EfKj6yr7B+P+1KPMjcF1PhptR9zL+Wj6B1PX0af7OTLf/pr0z9Z1/dn4/7Uv1nX92f7h8qDzJ9Bar+F1H3Mv5aX6B1X8LqPuJfy16a+sw/dn+7/AGpfrIPYPx/2oPMi9ntX/C6j7mX8tdfV3Vfwup+4l/LXpr6yD2D/AHD5Uh7SqP2D8f8AaoqsHB5vY/EfOlHCJvY/EfOtcKWiMiOETex+I+ddfRU3sfiPnWsooRkxwmb2PxHzpfoiX2PxHzrV0tCMkeETex+I+dIODzez+I+da2ihGT+hpfZ/EfOuDwSb2fxHzrX0tCMh9Czez+I+dcngc3sj4rWxooRj/oOb2R8RXX0HNb1R8R8611FCMgOBzeyPiPnR9BTeyPiK19JQjJDgU3kPiKBwGbyHxFa2loRkfoCXyH9wpRwCXyH91ayloRkvoGbyX4igcAl8l/urWVD0814ji2TBW8bm4v1oRnvoCb+X+6gdnpv5f7q0UAujAEkeBuSfVHj473p7RjuL19UHfrcje96EZj6vS/y/3UfV6W/7Px/2rRa6Qi1r9SxsL7LuR/XYUsr95QDboevh7h4k0Izo7Py/y/Gk+r0v8vx/2rRw3Mj9bBrDvGw7qm2PQ9aVSc/Hqb+VrC340IzX1cl/l+P+1KOz038nx/2rRxFuY172tsPAWPW/mflS6RyfG+wJ9zb3Hu+yixnPq7L/AC/Hx+FL9Xpf5fiflWsooRlfq/L5r8T8qPq7J5r8T8q1VFCOBVXx/iDwiLDrJKIyeW8pAwke4SMhm9QD3XJqzFV3GxCREs4bvTKkeJdSJWDAHJCCNsh18aIjvx9Y+Usty0mO+PK9d+Wv6qR+Z1Ivsbda4ftAx5JjhkZZW7p7gzQxSSKy3ew9QbNY2YbU7Nw3SB0VyMzjgrzOWfBzImzPeTFiSL3tSaWPRqWZHivH3mPMyEQs69C1o1szi2wFzQSZOLDCJkR5DKuaKuIbHEMSciANiB16kVEm7TRq7JixYAkAGMkkNGpW2V1N5F9a3jTmo9EZIkaSPELeK0uJwCkXVlYEriDfe1gb1C1Om0DJlzIlV7hWEox3dC4QZYi7Bb423PnVEw9oUDojIysz8s5FAFe6gLkWsxOQNhc2PS+1Nz9pUAjNiFZFlYkdImSZtrH1v1X40gXRkx2KsLyMHEl1vGVdzIc++QbHvXsR4VF0Gr4cTIyNEFSVIS7OMC5j5iohZrFQszbDYXYWqKstHx1HilkKsgiGTA2N1xy7pBsTa4tfYiuNTx7lhi8LjBGlkF0OES2u+zd7x2G/db3X7YwQMkGNueJOt2BEarkGLEm2JAA6WqkPEtEVQpp5Zv1fPYIpdkic45SjPJweVYIMieXsu1BP1PaUgdyFiS+KZMoDhdTHp5DsbixcEX60k3apQ5QI9wyC64uCDKIjurWBuR4m1/Pan+bpnjnPKZhA8kbKEJYsSkz4BdySxQ+dxVO2v0N0Zrac5yxusjBHVo2Vig7xWwcqe6SLmgky9srKjejygMI3scf8ORXZWJBIX1CN9rkb73q/i4hkARHJYgEG21j43BrKy6rh+GbyrgP1cT5gA8tWGAbwKhmB36E1eaU2EJVmsWUW3xtbbEeVBP1WsKhrI23jbu/b16VxLriI8gjXt4jbw3O/TeofGyQC2K3BABLHcb2BHgPfVaZWyI5arugAyLCzePXcmg0cGpLW7jDa9yNv86Zk1zAgCM3uLi4JsfsO39aj8HNlBIAvsWLb9dhj067VCm1LBn7xsSF9UgszKbXPkLbCgtptc22KX3AO4NttxsdiPfT8U5IJKlbC43Bv9lqz+nlN3sTbFhZVPUNYrv0J871YafV3hkLZJiN7gbXGwUXP2fbQOpxMkXxQfbIAfhaj08+HKH2yD/SqqPUWjS8ir1ueXe2zEAtax6ChtWSouwU4g25W5ubeXv8AxoNKjXAPmB03H9K6qv0k26gNcCy9LdF8juOnWnNE11JJ9re9+hI6eFBMoqNo5SUyY28T4WA/23/rTjy3xIOzHrt0sT/pQPWoqFLOe4el1LHe1z3bAXG/XpUlmN9luPO4/wAqBykAFR0a7mx6bMNrXsLAD/X3/BYZLnre4v4bb2t0/wA/KipF6WomnY2fJujNubbAAUujlJLA3NmsLjw+0bGglUhoooOBVV2k4e0saFJVhaKZJld0zS6X2Zc02OXtCrUVWdodMZIgArsQ6t3Cma2vZlWUFHsT6re8jcCjKo1XZd53WSTURtmIOcVgtkNPKZYjATK3J3IBvnfqMSarIewTyR2mlWNhnygkdihOqXUgyMsn60XjTYYEAtvfcTYdBqFxYRuvdZSIyifq/SA7DAPikrIWN19+6mwpxtJrSsjBpBYR8pS4Jw9IlMoazDKXkYAEt1t3r3NB1p+yAjjcCYK76eSASBPVkllklaRQ7sd2k9Uk3871GTsCCsoebIyJqlJ5ZNjqVhViM5GJsYr7kk5ddt7nTQ6j0dAxYuJ0JysGEImBIPfa9o/Ni1rX3o4Lpp41Icu5OnhJzcMTqLOJbHfG9o+nd8h1oK7X9h0lMt5SFk54ICL3edBDCbXNjblBtxve1R9R2HMhkZtQDK8pd7RlY7PBHA6ctZQd1jUi7Hqbgg1Y8Jh1fL1AbJHaMcnM5YylGvfvvsGx8h5KKY0fDJDIxYTxRM+TZTd82hRQSyOTbIHa/wCG1BZcS7OQztpzKqSJAHAjdFdWyVVBOXQjH8ardP2SMIVdPqTAxgWByqKS0UbOUaME2jdeawysRuNthTkWonbQTSsxMjIxQobXCLirp5ZlS4P848qYn0GpyLoj42lRFaW8qI76QsCwe5PcmYDMbWGS7WC3TgzKmpWOZkfUSNIJLAtEzRpHdQdiRhffxNZ/UdiAViiaUkcjVafJYwO7Py2Z23N3yQkknvFiTUzQ6PVgJzOYzAERnm2WM86U3mGZ5g5RiFjn6pGx7xlcA0upSOXmlmcooUO2xlCtmytm5CscfIbbKN7lZ/tR2OlLFtMzNJL6UpLMqhFnjiUixRri8SknqBfY1qooCvKj77YFbsdxsoGx8tqquFcM1AljeVZCqTZKDISUDQMjEgyvcZ22yPW9utTF02o9ND94RBmDd8lWjMdl7pktfMDogt5m5oLPV6XM7CM7WOQufs2qEvDzzCMI/VU+qcdulvfVTxHg+qzk5JdFaSd7q++cgh5Um8gsq4yAgggXHcbwf1PBtQc2V5MyuqK/rnC80yqdMccrABMtrW33BoL2DRDfNIz0IsviPHeo3oRY3syW/aZiW/oBVGNDqpFcxmSPvyh8pCeao1QKiMFu5+qWRf2PXAvbcSE4VqcGJLs3LVUBlYWBmkZ7hXALCMoBdv2bZdSQsINEe9iSGza6klSw2AYkb399Puh5UgwYk7WY5f1H2VR6bhOpSzkFnGw/Wb8tdVzRHubXMZI8RtYm29K/BtUwlcuVYlCgErEBPSZpJY7XC3MLRoD7rXAF6oueSxVYQuKqBk1rDzstc6qIjZeczD1T1Uf1p/geneOELISWyc7nIhS7FVv7gQLb26XNr1PqDiNbAX3NgCf966CjypnWSlQCAT3lFha5ubW3NQm1zhIzie8WDXt3FBPeax8B5X/1oLS1IyA7EC1NvNY2xY9NwAR/nTPpR52HhgT7ywx/CxoJdqWocExubsCLMw2tjYkW9/T/ADriHVNgzEbgKQDbxAPgbWuaCdiKQIB0A36++o/NbHwyywvbbr1tf/WndNJkoPn/AOlA4VoVQOm1LRQFFJS0DSdKi8U1TIECBSzyLGMr2FwTlt16dNvtFSwKg8b4mmnjEknq8yNCfLNgoIABJNyLAbm9qIqou0Ttj3Y1JMaFciWLyA99B4opB+0K/S2/UnHJE02leyyPMilmFggPKMhO7AbkW6+Z8LU79PwKsckuMeaGROjYw3FnZhsoOQuAT18bE10/aHS7pe9mxChC2R5qw9xQN7SMov779N6CGe1LXYGNRaFJb53UFxGeWWAtdMyzEH1MSOpt1N2kdZVjCxyf4eTqwCvnK0RCZMLMtrkDLchfG9W/0hHyubYlcipGPeDBijAjwIIIJO23W1RI+0OlIjOQAZsU7pFjg7+XdFkcX6XFupFUV2k7Uu9rokYYx2ZmFoszJ3ZVD3v3Md8bsbWFt+OHccnZYwpRnZAxZsiuySOSoW1wSoHXob+42r8e04YqwK3QyG6WuowLMR1sA4JJFuvWxpzX8UCRZxJzDzlgHgMjIImN/IEnp5UELQ9oTJNEn6tRIxXl3PNUCEyiTrup6dOlt97CPxDiJMk6w6kBkjlD5MuKOVXAKgBbuXyZ7Eb2N/2X4eI6UuJwst7B8jniiP8Aq1lwLWRTZhcC9gx6XNSo+PwlrBJBcqMilhZ3MQYnyzFvx6b1FVzTytp2kSVwYZCjMrCVJEOGcisV7wRWY2tsyEb2qz4dqowJTHM0yooYkkyBTZiQsgByO1ytyRtsLgU7ruKrFmqozFELnEd1e6xUMfC+J6A22va9Qz2iUJcRlW2ujDE7hGBFrixDf+hoKxO1U5V8I45GyWOK2ymSVMocijvimQYE3B3Gw8epe1zkRMigLIUYKykMYnlEQN2de9szWCsQLXA2Jsm7RoGsIpChUFCFF5GMixrgL9Lt1NvA9DekHavTksBkxVgoChWLEypAbANcWkdQcrefTeqHuHcSkl5wKhWiBjY2NjOMr2BPqY8th7pOu1VHDOK6hIo83jxvDG0siucWeATtK5Mnq5HlgXFiw32xrR8HZDHlGpUF5Mg27CQOyyBjc3IYEdSNhba1TbVBl9PxnVSFMREgZo070cjetG78wd8d3uiw8m605xHiMpgglAIZ4nd1GQGXJLW2NwA3vvWktRQZDVcand+WjxqxZGxCPlFjq4Yysnf7wKM1/V8+lTuD8SlaeQTMoUKEVcCoaRdRPEzrcn1gsW29sl387nT6CNGLKtma9zcnYm5Aue6CTewsL1IoCilooEKg9ft/rSGIeQ8R08D1rqigQCgrS0UDaRKCSAAT126/bRylsRYWPUW2pyigbEC44228q7VAAANgNgPIUtFAUUUUBRSUUHC9KhcXkiVA018VkiIxV2PMzXlgKgJPet4VMj6CofGeH8+MJew5sLnqLiORHIBBBBIW1/fREGLhOnkAdc0uz2BziNmYM6BXAZVLDLYDqbbGmOK8IgSNmzeNebE3cybFvSI5cUVBe7OAPG2W221Pa/gGTDArbBEu+TPFjIZM42JJyN/Ej1VPhanBwXHTcqPBWEiy3tZWdZRLdrb742vQJBDp5oSgLYpLk2YZHEpbmZMsgBuS19xY322tSP2a0pGLLe0ZQ3dr4GXnb739cXufMimpuCSO5mcxO5IvGysYsAjoBvuWBdje3QkW8air2WkW4WRTeNULOuZchIkJYPfEkR9QbHa6ki5Cwn4ND3nQqGcTY5MWjylFpCVDDMHyv9lqmaXh8axJADkIuX43bJCGVm8bki5v1rMazs7KqlVVZTIX3KgrFlKslwWYFT1Ja2+INgQFN3wbgRhlZywbaQA967CSTmEsL43HS9j1J2uRQOvwzTkAXAEarGwDkAqpyVJN9wDc2PmfAmiXTaZMAT63LRO8ST+tzS1j0zI399V2l7LsJA8jowvGSoSwYxyO4a3qr6/QDa3U3pyHs2VZLNGVWSJ907yiJmISM37os1vd3va2Km6zT6d5HLkqQqiQZsiMCGwy3AYgFv8A+ArjXwaVWAktkw2ALFiFjY3sD0xjO/updVwMPOsrFSA6PiVv6sM8Xif/AJ1/6W8aqvqg3KWLmIQEILGMl8jpDpdjlsvRrfaPfRFsnDtMrFrgFLMQZDaMZCQd0tZBlY+Hw2ptItLzCitkx5cuAdmVQ0hdHVb4gGSMnby8jTL9nnsQrx2zZwxjvIc5VlZS97gbWBXfZT1Wo+n7IlRiZdsQpIUhtpdRIMSXJG05G9/VBoq608kEYLLIgUs9zzBjmzs79TYHJj8alHVx3IzW6jJhkLgeZF9hv1qkh7Nd8O7ISFCYrHilljkjDYljZjzDc+QUeF6Xh/Z54nyEikcsJYoxDMEjTJgXIHqX7oUm4BvbcLyTUopVWZVZvVBIBb7AetNnXxWY8xLKbMclsp8mN9j7jUDi3BzLLHIr4YY3sGJIVw9vWCkGxHeVrXuLGquHsdiqgTG8ZiwN5rlYxIoDnnX6SH1SouL28KDTS6pFXJnVV27xIC79NybVz6dHlhzEytfHIZWte9r3tYg1Vans9lDp41cqYDdSMwCcHjN8ZAwFnP7Xxpn6qJyjFlYHxC2IHovothcnw734e+gtRxeG4AkUjFnyDAoArKrXa9gbuvxp1eIREqBIhLi6DJbsN9133Gx6eRqpl4A7MsjSrmtiLRAJcNCy3XK5/wALxa/e2IsBTJ7LEsCZiLhuZirKXzaVmAs+IW8psGViu9iCb0Fw/FoAhfmx4AkFs1tla+N79bb2o+k47RkmwkQyAnYBAFJLE9NmFU+n7LsguJRnbDJkZxhgUsQ8pN99iCAOlrGpXEOzwliijLkcuPAEDqQYirGxBG8Y2B8TuKCeeKQ9z9bH3zZO8veN7WG++5A+02qHou0cEmZDYqhILsVCt33j2N/ajYWNj4+IqBN2VZgBzyASS4AezMXD3/xd+gHfz91t6cn7LAkMJSGV+YpswAYvqWN8HUkW1LDYj1QfdQXOm4hHI7ojBmQIWt4Bxkpv43FSareEcJ5FwrXUpEtsbWZAVJBv0Ittba3U+FnQFFFFAUlLSUBRRRQNR9K7pE6VT9sNVLFpJX07BZe4EYgEBmdVFweo3oi6or5S3bfVyc51YRx20ixjFAwczx6fVXMgt65kUX27oNXUvF5+Zp421fIDx6yR3f0VjlEYMFJTuWtIxsN6o3gpa+dDtRO8TyPqE0hj0UOoRSi4zu6uWY594x3VVxWx73XcVYaPjkskzmTUJpSmogiXTMisZEkjic3vZyzM7qGU2GG4NmoNrRXzbW9rdWunD44f9n4k4kPLKyPp0doiFG62K33Aval1/H9WmmjkilLyNPFdWbTPlGIpZXReSO7lha53/Gg+kUV8w0/a/VP+sDjly6iUwjAAjTHRaieAG4ve8aNv52rS9g+IyTx5yymQtHE1i+nexYXYgQgFf/q+dBqqWsFLx55eFLPHqguoSESyBOUxJuFIdCDiLnwtvTXHeMzaebUp6YcoNPpZIYnEN9VLI84aMjEFi2CKMLWyor6DRVH2p4oYtFPNE6hoxuwKkIwZQ4N9gRve/SqTtf2iax9D1CW9F1bZIUkCyodPgSdxcCQm381Qbikr5fou2mpDTSSnIR6R4lhCgGTXwvFE+O1+/NKEA93SnvrJqBpVSTUcueLUiOV5V9EaaJkeSMqZY2WEnYAstmMTKCCaD6XRXy/Wdq5QulkGpYIYInKfqUnkYyspdUZCmqDABcYnUi4IvmtWB4/Lzv8A2g+ken8gaL9XvpebhzMMeZvF+t5l7D7NqD6BRWU7M9p0k0qnmDU6hQeZFE0bTD9YVu0eQxA262qFwjiplnKS6t49Q0+qi9EVUJSFTIsT44l07io/NJxJa3iBQbi9FfPNVrdd6PIzTHNNVBolERVTIBMiyTEutlkkDWtuFt76j8Rm4lEY0ZpXbla2bCOSMSctHh5QZ+SRI4DNsqi97b23D6XRXzhu0kixyI2qDTSabQNpSoC8+R8lmaBSLsbjcD1drgVL4XxmQ8TMTTNIGknXBWsY1VSVE2naMNEoxssoYhyw9oWDeUV897U8YmVzaXlqNeNOQZeQgiXSczvSYPhd3vfHeyimuI8fkihntP3n4dfSFZOcJNXlOGEMmC8178sWtfYbUH0ekr5z6drBrWJd1hGvSHMuTGq8iFuU0OHR3YqJM9mb3C7Wn4tPjGyzzNqWXUnWQm5XThYpWFkxHKxkCKp/aB/a60H0ulr5hL6fFpFllmZEkbRAA6h2YXJM7tKIg0SsCoxAa2N60XAda3N0yrJzFki1WdpXmUGN4irB3UE+uR08QPCg1tJRRQFJS2otVRxH0FDoCLEAjyIuPMURdBXdQR20MRBBjQg9QVWx3y32372/2702OFw2A5MVgSQMFsCbXIFtjsPgKmUUgZm0iMVLorFd1LKCVPmt+n9KG0yFg5RS4Fg1hkB5Buop6igaOmS1sFsL2FhYZet8fHzriLQRL6saL47Ko3F7HYe8/GpFFFMjSp7C7dO6PAYj8Nvsog0qJfBFW/XFQL/CnqWgjpooxe0aC+xsqi48jtvXZgUtkVUt4NYX+PWnKWgZTTIAwCizMWYdbsdyTfrSrpkHRVA+wePX/IfCnaKK45K+Q8+g63vf40NED1AN+tx1ruloODENtht026fZ5UYC97C/n4/Gu6KDgRgdABRiL3tv513RQc40tqWig5wHlQFrqigZTSoGZgO8+OR88RYG3S9tr+4eQpzH3V1RQc2otXVJQJam/R1zzsMsccvHG97fZf8AyFO0UQlFLRQJRS0UDWnPdFOGmVNlPuH+lQo5W8zUosr0tV3Obzo57edWosaWq5p286WOZvOlVPoqGZT510JD50Eqio4c0uZoJFFMhjSZmgfoqPzDXRc0KepaitIfOgSHzoVJvS1BEx33pVmPnQqbRUYyGuWlN+tCpdFRjIa6DGhT9FR8zXBkPnQqXReowc0M5oVIoqPma5aQ+dCpRpKhtKbdaaMzedCrK9Jeq8SHzpBIfOoLDKlquMh86QSG538qo//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28676" name="AutoShape 4" descr="http://www.nwp.com.hk/cgi-bin/photo/A555_right.jpg"/>
          <p:cNvSpPr>
            <a:spLocks noChangeAspect="1" noChangeArrowheads="1"/>
          </p:cNvSpPr>
          <p:nvPr/>
        </p:nvSpPr>
        <p:spPr bwMode="auto">
          <a:xfrm>
            <a:off x="-61913" y="-136525"/>
            <a:ext cx="304801" cy="304800"/>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28678" name="AutoShape 6" descr="http://di1-4.shoppingshadow.com/images/pi/9e/29/9a/89394941-260x260-0-0_Johnson%2BJohnson%2BImodium%2BA%2BD%2BAnti%2BDiarrheal%2Bwith%2BLo.jpg"/>
          <p:cNvSpPr>
            <a:spLocks noChangeAspect="1" noChangeArrowheads="1"/>
          </p:cNvSpPr>
          <p:nvPr/>
        </p:nvSpPr>
        <p:spPr bwMode="auto">
          <a:xfrm>
            <a:off x="-61913" y="-136525"/>
            <a:ext cx="304801" cy="304800"/>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28680" name="AutoShape 8" descr="http://di1-4.shoppingshadow.com/images/pi/9e/29/9a/89394941-260x260-0-0_Johnson%2BJohnson%2BImodium%2BA%2BD%2BAnti%2BDiarrheal%2Bwith%2BLo.jpg"/>
          <p:cNvSpPr>
            <a:spLocks noChangeAspect="1" noChangeArrowheads="1"/>
          </p:cNvSpPr>
          <p:nvPr/>
        </p:nvSpPr>
        <p:spPr bwMode="auto">
          <a:xfrm>
            <a:off x="-61913" y="-136525"/>
            <a:ext cx="304801" cy="304800"/>
          </a:xfrm>
          <a:prstGeom prst="rect">
            <a:avLst/>
          </a:prstGeom>
          <a:noFill/>
        </p:spPr>
        <p:txBody>
          <a:bodyPr vert="horz" wrap="square" lIns="91440" tIns="45720" rIns="91440" bIns="45720" numCol="1" anchor="t" anchorCtr="0" compatLnSpc="1">
            <a:prstTxWarp prst="textNoShape">
              <a:avLst/>
            </a:prstTxWarp>
          </a:bodyPr>
          <a:lstStyle/>
          <a:p>
            <a:endParaRPr lang="ar-IQ"/>
          </a:p>
        </p:txBody>
      </p:sp>
      <p:pic>
        <p:nvPicPr>
          <p:cNvPr id="28682" name="Picture 10" descr="http://www.nwp.com.hk/cgi-bin/photo/A555_right.jpg"/>
          <p:cNvPicPr>
            <a:picLocks noChangeAspect="1" noChangeArrowheads="1"/>
          </p:cNvPicPr>
          <p:nvPr/>
        </p:nvPicPr>
        <p:blipFill>
          <a:blip r:embed="rId2" cstate="print"/>
          <a:srcRect/>
          <a:stretch>
            <a:fillRect/>
          </a:stretch>
        </p:blipFill>
        <p:spPr bwMode="auto">
          <a:xfrm>
            <a:off x="228600" y="457200"/>
            <a:ext cx="4804968" cy="3352800"/>
          </a:xfrm>
          <a:prstGeom prst="rect">
            <a:avLst/>
          </a:prstGeom>
          <a:noFill/>
          <a:ln w="76200">
            <a:solidFill>
              <a:srgbClr val="FFC000"/>
            </a:solidFill>
          </a:ln>
        </p:spPr>
      </p:pic>
      <p:pic>
        <p:nvPicPr>
          <p:cNvPr id="28684" name="Picture 12" descr="http://di1-4.shoppingshadow.com/images/pi/9e/29/9a/89394941-260x260-0-0_Johnson%2BJohnson%2BImodium%2BA%2BD%2BAnti%2BDiarrheal%2Bwith%2BLo.jpg"/>
          <p:cNvPicPr>
            <a:picLocks noChangeAspect="1" noChangeArrowheads="1"/>
          </p:cNvPicPr>
          <p:nvPr/>
        </p:nvPicPr>
        <p:blipFill>
          <a:blip r:embed="rId3" cstate="print"/>
          <a:srcRect/>
          <a:stretch>
            <a:fillRect/>
          </a:stretch>
        </p:blipFill>
        <p:spPr bwMode="auto">
          <a:xfrm>
            <a:off x="5410200" y="2667000"/>
            <a:ext cx="3443710" cy="3810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6511" y="128587"/>
            <a:ext cx="6105525" cy="152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9686" y="2133600"/>
            <a:ext cx="3581400" cy="4495799"/>
          </a:xfrm>
          <a:prstGeom prst="rect">
            <a:avLst/>
          </a:prstGeom>
          <a:ln w="127000" cap="sq">
            <a:solidFill>
              <a:schemeClr val="accent6">
                <a:lumMod val="75000"/>
              </a:schemeClr>
            </a:solidFill>
            <a:miter lim="800000"/>
          </a:ln>
          <a:effectLst>
            <a:outerShdw blurRad="57150" dist="50800" dir="2700000" algn="tl" rotWithShape="0">
              <a:srgbClr val="000000">
                <a:alpha val="40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975" y="76200"/>
            <a:ext cx="1162050" cy="152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2590800"/>
            <a:ext cx="4038600" cy="2667000"/>
          </a:xfrm>
          <a:prstGeom prst="rect">
            <a:avLst/>
          </a:prstGeom>
          <a:ln w="127000" cap="sq">
            <a:solidFill>
              <a:schemeClr val="accent6">
                <a:lumMod val="75000"/>
              </a:schemeClr>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548581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76200"/>
            <a:ext cx="8839200" cy="533400"/>
          </a:xfrm>
          <a:ln>
            <a:prstDash val="sysDot"/>
          </a:ln>
        </p:spPr>
        <p:style>
          <a:lnRef idx="2">
            <a:schemeClr val="accent6"/>
          </a:lnRef>
          <a:fillRef idx="1">
            <a:schemeClr val="lt1"/>
          </a:fillRef>
          <a:effectRef idx="0">
            <a:schemeClr val="accent6"/>
          </a:effectRef>
          <a:fontRef idx="minor">
            <a:schemeClr val="dk1"/>
          </a:fontRef>
        </p:style>
        <p:txBody>
          <a:bodyPr>
            <a:normAutofit fontScale="90000"/>
          </a:bodyPr>
          <a:lstStyle/>
          <a:p>
            <a:pPr algn="l"/>
            <a:r>
              <a:rPr lang="en-GB" dirty="0" smtClean="0"/>
              <a:t/>
            </a:r>
            <a:br>
              <a:rPr lang="en-GB" dirty="0" smtClean="0"/>
            </a:br>
            <a:r>
              <a:rPr lang="en-GB" b="1" dirty="0" smtClean="0">
                <a:solidFill>
                  <a:schemeClr val="accent6">
                    <a:lumMod val="75000"/>
                  </a:schemeClr>
                </a:solidFill>
              </a:rPr>
              <a:t>Constipation; Overview</a:t>
            </a:r>
            <a:r>
              <a:rPr lang="en-GB" b="1" dirty="0"/>
              <a:t/>
            </a:r>
            <a:br>
              <a:rPr lang="en-GB" b="1" dirty="0"/>
            </a:br>
            <a:endParaRPr lang="en-GB" b="1" dirty="0"/>
          </a:p>
        </p:txBody>
      </p:sp>
      <p:sp>
        <p:nvSpPr>
          <p:cNvPr id="4" name="Content Placeholder 3"/>
          <p:cNvSpPr>
            <a:spLocks noGrp="1"/>
          </p:cNvSpPr>
          <p:nvPr>
            <p:ph idx="1"/>
          </p:nvPr>
        </p:nvSpPr>
        <p:spPr>
          <a:xfrm>
            <a:off x="76200" y="762000"/>
            <a:ext cx="8991600" cy="6019800"/>
          </a:xfrm>
          <a:ln w="57150"/>
        </p:spPr>
        <p:style>
          <a:lnRef idx="2">
            <a:schemeClr val="accent3"/>
          </a:lnRef>
          <a:fillRef idx="1">
            <a:schemeClr val="lt1"/>
          </a:fillRef>
          <a:effectRef idx="0">
            <a:schemeClr val="accent3"/>
          </a:effectRef>
          <a:fontRef idx="minor">
            <a:schemeClr val="dk1"/>
          </a:fontRef>
        </p:style>
        <p:txBody>
          <a:bodyPr>
            <a:normAutofit fontScale="70000" lnSpcReduction="20000"/>
          </a:bodyPr>
          <a:lstStyle/>
          <a:p>
            <a:pPr algn="just"/>
            <a:r>
              <a:rPr lang="en-GB" b="1" dirty="0" smtClean="0">
                <a:solidFill>
                  <a:srgbClr val="FF0000"/>
                </a:solidFill>
              </a:rPr>
              <a:t>Definition / </a:t>
            </a:r>
            <a:r>
              <a:rPr lang="en-GB" b="1" dirty="0">
                <a:solidFill>
                  <a:srgbClr val="FF0000"/>
                </a:solidFill>
              </a:rPr>
              <a:t>is the passage of hard stools less frequently than the patient’s own normal pattern and this can be explained to the patient</a:t>
            </a:r>
            <a:r>
              <a:rPr lang="en-GB" b="1" dirty="0" smtClean="0">
                <a:solidFill>
                  <a:srgbClr val="FF0000"/>
                </a:solidFill>
              </a:rPr>
              <a:t>.</a:t>
            </a:r>
          </a:p>
          <a:p>
            <a:pPr algn="just"/>
            <a:r>
              <a:rPr lang="en-GB" dirty="0" smtClean="0"/>
              <a:t>Before </a:t>
            </a:r>
            <a:r>
              <a:rPr lang="en-GB" dirty="0"/>
              <a:t>prescribing laxatives it is important to be sure </a:t>
            </a:r>
            <a:r>
              <a:rPr lang="en-GB" dirty="0" smtClean="0"/>
              <a:t>that the patient is constipated </a:t>
            </a:r>
            <a:r>
              <a:rPr lang="en-GB" dirty="0"/>
              <a:t>and that the constipation </a:t>
            </a:r>
            <a:r>
              <a:rPr lang="en-GB" dirty="0" smtClean="0"/>
              <a:t>is not secondary </a:t>
            </a:r>
            <a:r>
              <a:rPr lang="en-GB" dirty="0"/>
              <a:t>to an underlying undiagnosed </a:t>
            </a:r>
            <a:r>
              <a:rPr lang="en-GB" dirty="0" smtClean="0"/>
              <a:t>complaint; Who…BY?</a:t>
            </a:r>
          </a:p>
          <a:p>
            <a:pPr algn="just">
              <a:buBlip>
                <a:blip r:embed="rId2"/>
              </a:buBlip>
            </a:pPr>
            <a:r>
              <a:rPr lang="en-GB" dirty="0" smtClean="0"/>
              <a:t>understand </a:t>
            </a:r>
            <a:r>
              <a:rPr lang="en-GB" dirty="0"/>
              <a:t>that bowel habit can vary considerably </a:t>
            </a:r>
            <a:r>
              <a:rPr lang="en-GB" dirty="0" smtClean="0"/>
              <a:t>in frequency </a:t>
            </a:r>
            <a:r>
              <a:rPr lang="en-GB" dirty="0"/>
              <a:t>without doing harm. Some people tend </a:t>
            </a:r>
            <a:r>
              <a:rPr lang="en-GB" dirty="0" smtClean="0"/>
              <a:t>to consider </a:t>
            </a:r>
            <a:r>
              <a:rPr lang="en-GB" dirty="0"/>
              <a:t>themselves constipated if they do not have a </a:t>
            </a:r>
            <a:r>
              <a:rPr lang="en-GB" dirty="0" smtClean="0"/>
              <a:t>bowel movement </a:t>
            </a:r>
            <a:r>
              <a:rPr lang="en-GB" dirty="0"/>
              <a:t>each day. </a:t>
            </a:r>
          </a:p>
          <a:p>
            <a:pPr algn="just">
              <a:buBlip>
                <a:blip r:embed="rId2"/>
              </a:buBlip>
            </a:pPr>
            <a:r>
              <a:rPr lang="en-GB" dirty="0" smtClean="0"/>
              <a:t>Misconceptions </a:t>
            </a:r>
            <a:r>
              <a:rPr lang="en-GB" dirty="0"/>
              <a:t>about bowel habits have led to </a:t>
            </a:r>
            <a:r>
              <a:rPr lang="en-GB" dirty="0" smtClean="0"/>
              <a:t>excessive laxative </a:t>
            </a:r>
            <a:r>
              <a:rPr lang="en-GB" dirty="0"/>
              <a:t>use. Abuse may lead to hypokalaemia</a:t>
            </a:r>
            <a:r>
              <a:rPr lang="en-GB" dirty="0" smtClean="0"/>
              <a:t>. Thus</a:t>
            </a:r>
            <a:r>
              <a:rPr lang="en-GB" dirty="0"/>
              <a:t>, laxatives should generally </a:t>
            </a:r>
            <a:r>
              <a:rPr lang="en-GB" dirty="0" smtClean="0"/>
              <a:t>be avoided except where:-</a:t>
            </a:r>
          </a:p>
          <a:p>
            <a:pPr algn="just"/>
            <a:r>
              <a:rPr lang="en-GB" dirty="0" smtClean="0"/>
              <a:t>1/ straining </a:t>
            </a:r>
            <a:r>
              <a:rPr lang="en-GB" dirty="0"/>
              <a:t>will exacerbate a condition (such as angina) </a:t>
            </a:r>
            <a:r>
              <a:rPr lang="en-GB" dirty="0" smtClean="0"/>
              <a:t>or increase </a:t>
            </a:r>
            <a:r>
              <a:rPr lang="en-GB" dirty="0"/>
              <a:t>the risk of rectal bleeding as in haemorrhoids and </a:t>
            </a:r>
            <a:r>
              <a:rPr lang="en-GB" dirty="0" smtClean="0"/>
              <a:t>in prevention </a:t>
            </a:r>
            <a:r>
              <a:rPr lang="en-GB" dirty="0"/>
              <a:t>of opioid-induced constipation in palliative care</a:t>
            </a:r>
            <a:endParaRPr lang="en-GB" dirty="0" smtClean="0"/>
          </a:p>
          <a:p>
            <a:pPr algn="just"/>
            <a:r>
              <a:rPr lang="en-GB" dirty="0" smtClean="0"/>
              <a:t>2/ Laxatives </a:t>
            </a:r>
            <a:r>
              <a:rPr lang="en-GB" dirty="0"/>
              <a:t>are also of value </a:t>
            </a:r>
            <a:r>
              <a:rPr lang="en-GB" dirty="0" smtClean="0"/>
              <a:t>in drug-induced </a:t>
            </a:r>
            <a:r>
              <a:rPr lang="en-GB" dirty="0"/>
              <a:t>constipation, </a:t>
            </a:r>
            <a:r>
              <a:rPr lang="en-GB" dirty="0" smtClean="0"/>
              <a:t>for the </a:t>
            </a:r>
            <a:r>
              <a:rPr lang="en-GB" dirty="0"/>
              <a:t>expulsion </a:t>
            </a:r>
            <a:r>
              <a:rPr lang="en-GB" dirty="0" smtClean="0"/>
              <a:t>of parasites after </a:t>
            </a:r>
            <a:r>
              <a:rPr lang="en-GB" dirty="0"/>
              <a:t>anthelmintic treatment, </a:t>
            </a:r>
            <a:endParaRPr lang="en-GB" dirty="0" smtClean="0"/>
          </a:p>
          <a:p>
            <a:pPr algn="just"/>
            <a:r>
              <a:rPr lang="en-GB" dirty="0" smtClean="0"/>
              <a:t>3/and to </a:t>
            </a:r>
            <a:r>
              <a:rPr lang="en-GB" dirty="0"/>
              <a:t>clear the alimentary </a:t>
            </a:r>
            <a:r>
              <a:rPr lang="en-GB" dirty="0" smtClean="0"/>
              <a:t>tract before </a:t>
            </a:r>
            <a:r>
              <a:rPr lang="en-GB" dirty="0"/>
              <a:t>surgery and </a:t>
            </a:r>
            <a:r>
              <a:rPr lang="en-GB" dirty="0" smtClean="0"/>
              <a:t>radiological procedures.</a:t>
            </a:r>
          </a:p>
          <a:p>
            <a:pPr algn="just"/>
            <a:r>
              <a:rPr lang="en-GB" dirty="0" smtClean="0"/>
              <a:t>4/ </a:t>
            </a:r>
            <a:r>
              <a:rPr lang="en-GB" dirty="0"/>
              <a:t>Prolonged treatment of constipation </a:t>
            </a:r>
            <a:r>
              <a:rPr lang="en-GB" dirty="0" smtClean="0"/>
              <a:t>is sometimes necessary (e.g./in </a:t>
            </a:r>
            <a:r>
              <a:rPr lang="en-GB" dirty="0"/>
              <a:t>the treatment of </a:t>
            </a:r>
            <a:r>
              <a:rPr lang="en-GB" dirty="0" smtClean="0"/>
              <a:t>IBS).</a:t>
            </a:r>
            <a:endParaRPr lang="en-GB" dirty="0"/>
          </a:p>
        </p:txBody>
      </p:sp>
    </p:spTree>
    <p:extLst>
      <p:ext uri="{BB962C8B-B14F-4D97-AF65-F5344CB8AC3E}">
        <p14:creationId xmlns:p14="http://schemas.microsoft.com/office/powerpoint/2010/main" val="1599353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28800"/>
            <a:ext cx="7696200" cy="3200400"/>
          </a:xfrm>
        </p:spPr>
        <p:style>
          <a:lnRef idx="3">
            <a:schemeClr val="lt1"/>
          </a:lnRef>
          <a:fillRef idx="1">
            <a:schemeClr val="accent3"/>
          </a:fillRef>
          <a:effectRef idx="1">
            <a:schemeClr val="accent3"/>
          </a:effectRef>
          <a:fontRef idx="minor">
            <a:schemeClr val="lt1"/>
          </a:fontRef>
        </p:style>
        <p:txBody>
          <a:bodyPr>
            <a:normAutofit/>
          </a:bodyPr>
          <a:lstStyle/>
          <a:p>
            <a:r>
              <a:rPr lang="en-US" sz="8000" dirty="0" smtClean="0"/>
              <a:t>Bulk Forming Laxative</a:t>
            </a:r>
            <a:endParaRPr lang="ar-IQ" sz="8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76200"/>
            <a:ext cx="8763000" cy="609600"/>
          </a:xfrm>
          <a:ln w="57150"/>
        </p:spPr>
        <p:style>
          <a:lnRef idx="2">
            <a:schemeClr val="accent3"/>
          </a:lnRef>
          <a:fillRef idx="1">
            <a:schemeClr val="lt1"/>
          </a:fillRef>
          <a:effectRef idx="0">
            <a:schemeClr val="accent3"/>
          </a:effectRef>
          <a:fontRef idx="minor">
            <a:schemeClr val="dk1"/>
          </a:fontRef>
        </p:style>
        <p:txBody>
          <a:bodyPr>
            <a:normAutofit fontScale="90000"/>
          </a:bodyPr>
          <a:lstStyle/>
          <a:p>
            <a:pPr algn="l"/>
            <a:r>
              <a:rPr lang="en-US" b="1" dirty="0" smtClean="0">
                <a:solidFill>
                  <a:schemeClr val="accent2"/>
                </a:solidFill>
              </a:rPr>
              <a:t>Overview</a:t>
            </a:r>
            <a:endParaRPr lang="en-GB" b="1" dirty="0">
              <a:solidFill>
                <a:schemeClr val="accent2"/>
              </a:solidFill>
            </a:endParaRPr>
          </a:p>
        </p:txBody>
      </p:sp>
      <p:sp>
        <p:nvSpPr>
          <p:cNvPr id="4" name="Content Placeholder 3"/>
          <p:cNvSpPr>
            <a:spLocks noGrp="1"/>
          </p:cNvSpPr>
          <p:nvPr>
            <p:ph idx="1"/>
          </p:nvPr>
        </p:nvSpPr>
        <p:spPr>
          <a:xfrm>
            <a:off x="152400" y="762000"/>
            <a:ext cx="8915400" cy="5943600"/>
          </a:xfrm>
          <a:ln w="57150"/>
        </p:spPr>
        <p:style>
          <a:lnRef idx="2">
            <a:schemeClr val="accent6"/>
          </a:lnRef>
          <a:fillRef idx="1">
            <a:schemeClr val="lt1"/>
          </a:fillRef>
          <a:effectRef idx="0">
            <a:schemeClr val="accent6"/>
          </a:effectRef>
          <a:fontRef idx="minor">
            <a:schemeClr val="dk1"/>
          </a:fontRef>
        </p:style>
        <p:txBody>
          <a:bodyPr>
            <a:normAutofit fontScale="62500" lnSpcReduction="20000"/>
          </a:bodyPr>
          <a:lstStyle/>
          <a:p>
            <a:pPr algn="just"/>
            <a:r>
              <a:rPr lang="en-GB" dirty="0"/>
              <a:t>Bulk-forming laxatives </a:t>
            </a:r>
            <a:r>
              <a:rPr lang="en-GB" dirty="0" smtClean="0"/>
              <a:t>are/</a:t>
            </a:r>
          </a:p>
          <a:p>
            <a:pPr algn="just">
              <a:buFont typeface="Wingdings" panose="05000000000000000000" pitchFamily="2" charset="2"/>
              <a:buChar char="v"/>
            </a:pPr>
            <a:r>
              <a:rPr lang="en-GB" sz="3800" dirty="0" smtClean="0"/>
              <a:t> </a:t>
            </a:r>
            <a:r>
              <a:rPr lang="en-GB" sz="3800" dirty="0"/>
              <a:t>of value if the diet is deficient </a:t>
            </a:r>
            <a:r>
              <a:rPr lang="en-GB" sz="3800" dirty="0" smtClean="0"/>
              <a:t>in fibre  and are </a:t>
            </a:r>
            <a:r>
              <a:rPr lang="en-GB" sz="3800" dirty="0"/>
              <a:t>of particular value in </a:t>
            </a:r>
            <a:r>
              <a:rPr lang="en-GB" sz="3800" dirty="0" smtClean="0"/>
              <a:t>those with </a:t>
            </a:r>
            <a:r>
              <a:rPr lang="en-GB" sz="3800" dirty="0"/>
              <a:t>small hard stools, but should not be required </a:t>
            </a:r>
            <a:r>
              <a:rPr lang="en-GB" sz="3800" dirty="0" smtClean="0"/>
              <a:t>unless fibre </a:t>
            </a:r>
            <a:r>
              <a:rPr lang="en-GB" sz="3800" dirty="0"/>
              <a:t>cannot be increased in the </a:t>
            </a:r>
            <a:r>
              <a:rPr lang="en-GB" sz="3800" dirty="0" smtClean="0"/>
              <a:t>diet with a </a:t>
            </a:r>
            <a:r>
              <a:rPr lang="en-GB" sz="3800" dirty="0"/>
              <a:t>balanced diet</a:t>
            </a:r>
            <a:r>
              <a:rPr lang="en-GB" sz="3800" dirty="0" smtClean="0"/>
              <a:t>,  including adequate fluid </a:t>
            </a:r>
            <a:r>
              <a:rPr lang="en-GB" sz="3800" dirty="0"/>
              <a:t>intake </a:t>
            </a:r>
            <a:r>
              <a:rPr lang="en-GB" sz="3800" dirty="0" smtClean="0"/>
              <a:t>( fibre </a:t>
            </a:r>
            <a:r>
              <a:rPr lang="en-GB" sz="3800" dirty="0"/>
              <a:t>is of value </a:t>
            </a:r>
            <a:r>
              <a:rPr lang="en-GB" sz="3800" dirty="0" smtClean="0"/>
              <a:t>in preventing constipation).</a:t>
            </a:r>
            <a:endParaRPr lang="en-GB" sz="3800" dirty="0"/>
          </a:p>
          <a:p>
            <a:pPr algn="just">
              <a:buFont typeface="Wingdings" panose="05000000000000000000" pitchFamily="2" charset="2"/>
              <a:buChar char="v"/>
            </a:pPr>
            <a:r>
              <a:rPr lang="en-GB" sz="3800" dirty="0" smtClean="0"/>
              <a:t>Bulk-forming </a:t>
            </a:r>
            <a:r>
              <a:rPr lang="en-GB" sz="3800" dirty="0"/>
              <a:t>laxatives can be used in the management </a:t>
            </a:r>
            <a:r>
              <a:rPr lang="en-GB" sz="3800" dirty="0" smtClean="0"/>
              <a:t>of patients with colostomy</a:t>
            </a:r>
            <a:r>
              <a:rPr lang="en-GB" sz="3800" dirty="0"/>
              <a:t>, ileostomy, haemorrhoids, </a:t>
            </a:r>
            <a:r>
              <a:rPr lang="en-GB" sz="3800" dirty="0" smtClean="0"/>
              <a:t>anal fissure,  chronic </a:t>
            </a:r>
            <a:r>
              <a:rPr lang="en-GB" sz="3800" dirty="0"/>
              <a:t>diarrhoea associated with diverticular disease, </a:t>
            </a:r>
            <a:r>
              <a:rPr lang="en-GB" sz="3800" dirty="0" smtClean="0"/>
              <a:t>irritable bowel </a:t>
            </a:r>
            <a:r>
              <a:rPr lang="en-GB" sz="3800" dirty="0"/>
              <a:t>syndrome, and as adjuncts </a:t>
            </a:r>
            <a:r>
              <a:rPr lang="en-GB" sz="3800" dirty="0" smtClean="0"/>
              <a:t>in ulcerative colitis(Adequate fluid </a:t>
            </a:r>
            <a:r>
              <a:rPr lang="en-GB" sz="3800" dirty="0"/>
              <a:t>intake must be maintained to avoid </a:t>
            </a:r>
            <a:r>
              <a:rPr lang="en-GB" sz="3800" dirty="0" smtClean="0"/>
              <a:t>intestinal obstruction).</a:t>
            </a:r>
          </a:p>
          <a:p>
            <a:pPr marL="0" indent="0" algn="just">
              <a:buNone/>
            </a:pPr>
            <a:r>
              <a:rPr lang="en-GB" sz="4000" b="1" dirty="0" smtClean="0">
                <a:solidFill>
                  <a:schemeClr val="accent2"/>
                </a:solidFill>
              </a:rPr>
              <a:t>Patients counselling: </a:t>
            </a:r>
            <a:r>
              <a:rPr lang="en-GB" sz="4000" dirty="0" smtClean="0"/>
              <a:t>Unprocessed </a:t>
            </a:r>
            <a:r>
              <a:rPr lang="en-GB" sz="4000" dirty="0"/>
              <a:t>wheat bran, taken with food </a:t>
            </a:r>
            <a:r>
              <a:rPr lang="en-GB" sz="4000" dirty="0" smtClean="0"/>
              <a:t>or fruit </a:t>
            </a:r>
            <a:r>
              <a:rPr lang="en-GB" sz="4000" dirty="0"/>
              <a:t>juice, is a most effective bulk-forming preparation</a:t>
            </a:r>
            <a:r>
              <a:rPr lang="en-GB" sz="4000" dirty="0" smtClean="0"/>
              <a:t>. Finely </a:t>
            </a:r>
            <a:r>
              <a:rPr lang="en-GB" sz="4000" dirty="0"/>
              <a:t>ground bran, though more palatable, has </a:t>
            </a:r>
            <a:r>
              <a:rPr lang="en-GB" sz="4000" dirty="0" smtClean="0"/>
              <a:t>poorer water-retaining </a:t>
            </a:r>
            <a:r>
              <a:rPr lang="en-GB" sz="4000" dirty="0"/>
              <a:t>properties, but can be taken as bran bread </a:t>
            </a:r>
            <a:r>
              <a:rPr lang="en-GB" sz="4000" dirty="0" smtClean="0"/>
              <a:t>or biscuits </a:t>
            </a:r>
            <a:r>
              <a:rPr lang="en-GB" sz="4000" dirty="0"/>
              <a:t>in appropriately increased quantities. Oat bran </a:t>
            </a:r>
            <a:r>
              <a:rPr lang="en-GB" sz="4000" dirty="0" smtClean="0"/>
              <a:t>is also </a:t>
            </a:r>
            <a:r>
              <a:rPr lang="en-GB" sz="4000" dirty="0"/>
              <a:t>used</a:t>
            </a:r>
            <a:r>
              <a:rPr lang="en-GB" sz="4000" dirty="0" smtClean="0"/>
              <a:t>. Methylcellulose (is </a:t>
            </a:r>
            <a:r>
              <a:rPr lang="en-GB" sz="4000" dirty="0" err="1" smtClean="0"/>
              <a:t>paghula</a:t>
            </a:r>
            <a:r>
              <a:rPr lang="en-GB" sz="4000" dirty="0" smtClean="0"/>
              <a:t> husk, </a:t>
            </a:r>
            <a:r>
              <a:rPr lang="en-GB" sz="4000" dirty="0"/>
              <a:t>and </a:t>
            </a:r>
            <a:r>
              <a:rPr lang="en-GB" sz="4000" dirty="0" err="1" smtClean="0"/>
              <a:t>sterculia</a:t>
            </a:r>
            <a:r>
              <a:rPr lang="en-GB" sz="4000" dirty="0" smtClean="0"/>
              <a:t> ) are </a:t>
            </a:r>
            <a:r>
              <a:rPr lang="en-GB" sz="4000" dirty="0"/>
              <a:t>useful in patients who cannot tolerate bran</a:t>
            </a:r>
            <a:r>
              <a:rPr lang="en-GB" sz="4000" dirty="0" smtClean="0"/>
              <a:t>.  Methylcellulose </a:t>
            </a:r>
            <a:r>
              <a:rPr lang="en-GB" sz="4000" dirty="0"/>
              <a:t>also acts as a faecal softener</a:t>
            </a:r>
          </a:p>
        </p:txBody>
      </p:sp>
    </p:spTree>
    <p:extLst>
      <p:ext uri="{BB962C8B-B14F-4D97-AF65-F5344CB8AC3E}">
        <p14:creationId xmlns:p14="http://schemas.microsoft.com/office/powerpoint/2010/main" val="1134264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www.mims.com/resources/drugs/Thailand/pic/Fybogel%20powd%20for%20oral%20soln%203.5%20g0f98c9cf-4e50-40ab-a29b-9fab001e5b57.GIF"/>
          <p:cNvPicPr>
            <a:picLocks noChangeAspect="1" noChangeArrowheads="1"/>
          </p:cNvPicPr>
          <p:nvPr/>
        </p:nvPicPr>
        <p:blipFill>
          <a:blip r:embed="rId2" cstate="print"/>
          <a:srcRect/>
          <a:stretch>
            <a:fillRect/>
          </a:stretch>
        </p:blipFill>
        <p:spPr bwMode="auto">
          <a:xfrm>
            <a:off x="381000" y="1015260"/>
            <a:ext cx="3819525" cy="4680692"/>
          </a:xfrm>
          <a:prstGeom prst="rect">
            <a:avLst/>
          </a:prstGeom>
          <a:noFill/>
        </p:spPr>
      </p:pic>
      <p:pic>
        <p:nvPicPr>
          <p:cNvPr id="21508" name="Picture 4" descr="http://www.multipharmacy.com/images/D/5000158063464_IMAGE2.jpg"/>
          <p:cNvPicPr>
            <a:picLocks noChangeAspect="1" noChangeArrowheads="1"/>
          </p:cNvPicPr>
          <p:nvPr/>
        </p:nvPicPr>
        <p:blipFill>
          <a:blip r:embed="rId3" cstate="print"/>
          <a:srcRect/>
          <a:stretch>
            <a:fillRect/>
          </a:stretch>
        </p:blipFill>
        <p:spPr bwMode="auto">
          <a:xfrm>
            <a:off x="4267200" y="1066800"/>
            <a:ext cx="4876800" cy="48768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cnt.newpharma.be/images/products/fr/500/agiolax-granules-250g.jpg"/>
          <p:cNvPicPr>
            <a:picLocks noChangeAspect="1" noChangeArrowheads="1"/>
          </p:cNvPicPr>
          <p:nvPr/>
        </p:nvPicPr>
        <p:blipFill>
          <a:blip r:embed="rId2" cstate="print"/>
          <a:srcRect/>
          <a:stretch>
            <a:fillRect/>
          </a:stretch>
        </p:blipFill>
        <p:spPr bwMode="auto">
          <a:xfrm>
            <a:off x="457200" y="304800"/>
            <a:ext cx="3810000" cy="6303309"/>
          </a:xfrm>
          <a:prstGeom prst="rect">
            <a:avLst/>
          </a:prstGeom>
          <a:noFill/>
        </p:spPr>
      </p:pic>
      <p:sp>
        <p:nvSpPr>
          <p:cNvPr id="4" name="Rounded Rectangle 3"/>
          <p:cNvSpPr/>
          <p:nvPr/>
        </p:nvSpPr>
        <p:spPr>
          <a:xfrm>
            <a:off x="4419600" y="1219200"/>
            <a:ext cx="4343400" cy="43434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6" name="Title 5"/>
          <p:cNvSpPr>
            <a:spLocks noGrp="1"/>
          </p:cNvSpPr>
          <p:nvPr>
            <p:ph type="title"/>
          </p:nvPr>
        </p:nvSpPr>
        <p:spPr>
          <a:xfrm>
            <a:off x="4495800" y="762000"/>
            <a:ext cx="4343400" cy="5410200"/>
          </a:xfrm>
        </p:spPr>
        <p:txBody>
          <a:bodyPr>
            <a:normAutofit/>
          </a:bodyPr>
          <a:lstStyle/>
          <a:p>
            <a:pPr algn="l">
              <a:lnSpc>
                <a:spcPct val="200000"/>
              </a:lnSpc>
            </a:pPr>
            <a:r>
              <a:rPr lang="en-US" sz="2400" dirty="0" smtClean="0">
                <a:cs typeface="+mn-cs"/>
              </a:rPr>
              <a:t>Seeds of </a:t>
            </a:r>
            <a:r>
              <a:rPr lang="en-US" sz="2400" dirty="0" err="1" smtClean="0">
                <a:cs typeface="+mn-cs"/>
              </a:rPr>
              <a:t>Plantago</a:t>
            </a:r>
            <a:r>
              <a:rPr lang="en-US" sz="2400" dirty="0" smtClean="0">
                <a:cs typeface="+mn-cs"/>
              </a:rPr>
              <a:t> </a:t>
            </a:r>
            <a:r>
              <a:rPr lang="en-US" sz="2400" dirty="0" err="1" smtClean="0">
                <a:cs typeface="+mn-cs"/>
              </a:rPr>
              <a:t>ovata</a:t>
            </a:r>
            <a:r>
              <a:rPr lang="en-US" sz="2400" dirty="0" smtClean="0">
                <a:cs typeface="+mn-cs"/>
              </a:rPr>
              <a:t> 52.0 g</a:t>
            </a:r>
            <a:br>
              <a:rPr lang="en-US" sz="2400" dirty="0" smtClean="0">
                <a:cs typeface="+mn-cs"/>
              </a:rPr>
            </a:br>
            <a:r>
              <a:rPr lang="en-US" sz="2400" dirty="0" err="1" smtClean="0">
                <a:cs typeface="+mn-cs"/>
              </a:rPr>
              <a:t>Isphagula</a:t>
            </a:r>
            <a:r>
              <a:rPr lang="en-US" sz="2400" dirty="0" smtClean="0">
                <a:cs typeface="+mn-cs"/>
              </a:rPr>
              <a:t> husk 2.2 g</a:t>
            </a:r>
            <a:br>
              <a:rPr lang="en-US" sz="2400" dirty="0" smtClean="0">
                <a:cs typeface="+mn-cs"/>
              </a:rPr>
            </a:br>
            <a:r>
              <a:rPr lang="en-US" sz="2400" dirty="0" err="1" smtClean="0">
                <a:cs typeface="+mn-cs"/>
              </a:rPr>
              <a:t>Tinnevelly</a:t>
            </a:r>
            <a:r>
              <a:rPr lang="en-US" sz="2400" dirty="0" smtClean="0">
                <a:cs typeface="+mn-cs"/>
              </a:rPr>
              <a:t> </a:t>
            </a:r>
            <a:r>
              <a:rPr lang="en-US" sz="2400" dirty="0" err="1" smtClean="0">
                <a:cs typeface="+mn-cs"/>
              </a:rPr>
              <a:t>Senna</a:t>
            </a:r>
            <a:r>
              <a:rPr lang="en-US" sz="2400" dirty="0" smtClean="0">
                <a:cs typeface="+mn-cs"/>
              </a:rPr>
              <a:t> pods 12.4 g</a:t>
            </a:r>
            <a:r>
              <a:rPr lang="en-US" dirty="0" smtClean="0"/>
              <a:t/>
            </a:r>
            <a:br>
              <a:rPr lang="en-US" dirty="0" smtClean="0"/>
            </a:br>
            <a:endParaRPr lang="ar-IQ" dirty="0"/>
          </a:p>
        </p:txBody>
      </p:sp>
    </p:spTree>
    <p:extLst>
      <p:ext uri="{BB962C8B-B14F-4D97-AF65-F5344CB8AC3E}">
        <p14:creationId xmlns:p14="http://schemas.microsoft.com/office/powerpoint/2010/main" val="12628356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www.drugexp.com/images/medicine/Normacol_Plus_Granules_7gm-6.jpg"/>
          <p:cNvPicPr>
            <a:picLocks noChangeAspect="1" noChangeArrowheads="1"/>
          </p:cNvPicPr>
          <p:nvPr/>
        </p:nvPicPr>
        <p:blipFill>
          <a:blip r:embed="rId2" cstate="print"/>
          <a:srcRect/>
          <a:stretch>
            <a:fillRect/>
          </a:stretch>
        </p:blipFill>
        <p:spPr bwMode="auto">
          <a:xfrm>
            <a:off x="554024" y="381000"/>
            <a:ext cx="8104367" cy="61722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848600" cy="4648200"/>
          </a:xfrm>
        </p:spPr>
        <p:style>
          <a:lnRef idx="3">
            <a:schemeClr val="lt1"/>
          </a:lnRef>
          <a:fillRef idx="1">
            <a:schemeClr val="accent6"/>
          </a:fillRef>
          <a:effectRef idx="1">
            <a:schemeClr val="accent6"/>
          </a:effectRef>
          <a:fontRef idx="minor">
            <a:schemeClr val="lt1"/>
          </a:fontRef>
        </p:style>
        <p:txBody>
          <a:bodyPr>
            <a:normAutofit/>
          </a:bodyPr>
          <a:lstStyle/>
          <a:p>
            <a:r>
              <a:rPr lang="en-US" sz="6600" dirty="0" smtClean="0"/>
              <a:t>Stimulant Laxative </a:t>
            </a:r>
            <a:endParaRPr lang="ar-IQ" sz="6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518</TotalTime>
  <Words>1460</Words>
  <Application>Microsoft Office PowerPoint</Application>
  <PresentationFormat>On-screen Show (4:3)</PresentationFormat>
  <Paragraphs>76</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First Course Labs  Clinical pharmacy Department Diarrhea &amp; Constipation</vt:lpstr>
      <vt:lpstr>PowerPoint Presentation</vt:lpstr>
      <vt:lpstr> Constipation; Overview </vt:lpstr>
      <vt:lpstr>Bulk Forming Laxative</vt:lpstr>
      <vt:lpstr>Overview</vt:lpstr>
      <vt:lpstr>PowerPoint Presentation</vt:lpstr>
      <vt:lpstr>Seeds of Plantago ovata 52.0 g Isphagula husk 2.2 g Tinnevelly Senna pods 12.4 g </vt:lpstr>
      <vt:lpstr>PowerPoint Presentation</vt:lpstr>
      <vt:lpstr>Stimulant Laxative </vt:lpstr>
      <vt:lpstr>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Overview</vt:lpstr>
      <vt:lpstr>PowerPoint Presentation</vt:lpstr>
      <vt:lpstr>PowerPoint Presentation</vt:lpstr>
      <vt:lpstr>Pregnancy</vt:lpstr>
      <vt:lpstr>PowerPoint Presentation</vt:lpstr>
      <vt:lpstr> Diarrhoea/Acute diarrhoea </vt:lpstr>
      <vt:lpstr>Antispasmodics</vt:lpstr>
      <vt:lpstr>Oral rehydration therapy (ORT)</vt:lpstr>
      <vt:lpstr>ORT</vt:lpstr>
      <vt:lpstr>ANTIPROPULSIVES</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CONSTIPATION</dc:title>
  <dc:creator>matrix</dc:creator>
  <cp:lastModifiedBy>DR.Ahmed Saker 2O11</cp:lastModifiedBy>
  <cp:revision>99</cp:revision>
  <dcterms:created xsi:type="dcterms:W3CDTF">2006-08-16T00:00:00Z</dcterms:created>
  <dcterms:modified xsi:type="dcterms:W3CDTF">2017-10-21T20:00:58Z</dcterms:modified>
</cp:coreProperties>
</file>