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56" r:id="rId3"/>
    <p:sldId id="273" r:id="rId4"/>
    <p:sldId id="257" r:id="rId5"/>
    <p:sldId id="261" r:id="rId6"/>
    <p:sldId id="258" r:id="rId7"/>
    <p:sldId id="259" r:id="rId8"/>
    <p:sldId id="262" r:id="rId9"/>
    <p:sldId id="263" r:id="rId10"/>
    <p:sldId id="264" r:id="rId11"/>
    <p:sldId id="260" r:id="rId12"/>
    <p:sldId id="266" r:id="rId13"/>
    <p:sldId id="267" r:id="rId14"/>
    <p:sldId id="268" r:id="rId15"/>
    <p:sldId id="269" r:id="rId16"/>
    <p:sldId id="27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996"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3/13/2020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3295650"/>
          </a:xfrm>
        </p:spPr>
        <p:txBody>
          <a:bodyPr>
            <a:normAutofit fontScale="90000"/>
          </a:bodyPr>
          <a:lstStyle/>
          <a:p>
            <a:r>
              <a:rPr lang="en-US" dirty="0" smtClean="0"/>
              <a:t/>
            </a:r>
            <a:br>
              <a:rPr lang="en-US" dirty="0" smtClean="0"/>
            </a:br>
            <a:r>
              <a:rPr lang="en-US" b="1" dirty="0" smtClean="0"/>
              <a:t>Gynecology </a:t>
            </a:r>
            <a:r>
              <a:rPr lang="en-US" b="1" dirty="0"/>
              <a:t>ward</a:t>
            </a:r>
            <a:r>
              <a:rPr lang="en-US" dirty="0"/>
              <a:t/>
            </a:r>
            <a:br>
              <a:rPr lang="en-US" dirty="0"/>
            </a:br>
            <a:r>
              <a:rPr lang="en-US" dirty="0" smtClean="0">
                <a:latin typeface="Cambria" pitchFamily="18" charset="0"/>
              </a:rPr>
              <a:t>-Placental problems</a:t>
            </a:r>
            <a:br>
              <a:rPr lang="en-US" dirty="0" smtClean="0">
                <a:latin typeface="Cambria" pitchFamily="18" charset="0"/>
              </a:rPr>
            </a:br>
            <a:r>
              <a:rPr lang="en-US" dirty="0" smtClean="0">
                <a:latin typeface="Cambria" pitchFamily="18" charset="0"/>
              </a:rPr>
              <a:t>-Female </a:t>
            </a:r>
            <a:r>
              <a:rPr lang="en-US" dirty="0" err="1" smtClean="0">
                <a:latin typeface="Cambria" pitchFamily="18" charset="0"/>
              </a:rPr>
              <a:t>infertelity</a:t>
            </a:r>
            <a:r>
              <a:rPr lang="en-US" dirty="0" smtClean="0">
                <a:latin typeface="Cambria" pitchFamily="18" charset="0"/>
              </a:rPr>
              <a:t> </a:t>
            </a:r>
            <a:br>
              <a:rPr lang="en-US" dirty="0" smtClean="0">
                <a:latin typeface="Cambria" pitchFamily="18" charset="0"/>
              </a:rPr>
            </a:br>
            <a:endParaRPr lang="ar-IQ" dirty="0">
              <a:latin typeface="Cambria" pitchFamily="18" charset="0"/>
            </a:endParaRPr>
          </a:p>
        </p:txBody>
      </p:sp>
      <p:sp>
        <p:nvSpPr>
          <p:cNvPr id="3" name="Subtitle 2"/>
          <p:cNvSpPr>
            <a:spLocks noGrp="1"/>
          </p:cNvSpPr>
          <p:nvPr>
            <p:ph type="subTitle" idx="1"/>
          </p:nvPr>
        </p:nvSpPr>
        <p:spPr>
          <a:xfrm>
            <a:off x="457200" y="3429000"/>
            <a:ext cx="8382000" cy="2209800"/>
          </a:xfrm>
        </p:spPr>
        <p:txBody>
          <a:bodyPr/>
          <a:lstStyle/>
          <a:p>
            <a:endParaRPr lang="en-US" b="1" dirty="0" smtClean="0">
              <a:latin typeface="Monotype Corsiva" panose="03010101010201010101" pitchFamily="66" charset="0"/>
            </a:endParaRPr>
          </a:p>
          <a:p>
            <a:r>
              <a:rPr lang="en-US" b="1" dirty="0" smtClean="0">
                <a:latin typeface="Monotype Corsiva" panose="03010101010201010101" pitchFamily="66" charset="0"/>
              </a:rPr>
              <a:t>Done </a:t>
            </a:r>
            <a:r>
              <a:rPr lang="en-US" b="1" dirty="0">
                <a:latin typeface="Monotype Corsiva" panose="03010101010201010101" pitchFamily="66" charset="0"/>
              </a:rPr>
              <a:t>by assistant lecturer </a:t>
            </a:r>
            <a:r>
              <a:rPr lang="en-US" b="1" dirty="0" err="1">
                <a:latin typeface="Monotype Corsiva" panose="03010101010201010101" pitchFamily="66" charset="0"/>
              </a:rPr>
              <a:t>Zahraa</a:t>
            </a:r>
            <a:r>
              <a:rPr lang="en-US" b="1" dirty="0">
                <a:latin typeface="Monotype Corsiva" panose="03010101010201010101" pitchFamily="66" charset="0"/>
              </a:rPr>
              <a:t> Abdul </a:t>
            </a:r>
            <a:r>
              <a:rPr lang="en-US" b="1" dirty="0" err="1">
                <a:latin typeface="Monotype Corsiva" panose="03010101010201010101" pitchFamily="66" charset="0"/>
              </a:rPr>
              <a:t>Ghani</a:t>
            </a:r>
            <a:endParaRPr lang="en-US" b="1" dirty="0">
              <a:latin typeface="Monotype Corsiva" panose="03010101010201010101" pitchFamily="66" charset="0"/>
            </a:endParaRPr>
          </a:p>
          <a:p>
            <a:r>
              <a:rPr lang="en-US" dirty="0" smtClean="0"/>
              <a:t>2020</a:t>
            </a:r>
            <a:endParaRPr lang="ar-IQ" dirty="0"/>
          </a:p>
        </p:txBody>
      </p:sp>
    </p:spTree>
    <p:extLst>
      <p:ext uri="{BB962C8B-B14F-4D97-AF65-F5344CB8AC3E}">
        <p14:creationId xmlns:p14="http://schemas.microsoft.com/office/powerpoint/2010/main" val="7218572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258" y="457200"/>
            <a:ext cx="7999542" cy="594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243279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457200"/>
            <a:ext cx="8458200" cy="3046988"/>
          </a:xfrm>
          <a:prstGeom prst="rect">
            <a:avLst/>
          </a:prstGeom>
        </p:spPr>
        <p:txBody>
          <a:bodyPr wrap="square">
            <a:spAutoFit/>
          </a:bodyPr>
          <a:lstStyle/>
          <a:p>
            <a:endParaRPr lang="ar-IQ" sz="2400" dirty="0">
              <a:latin typeface="Cambria" pitchFamily="18" charset="0"/>
            </a:endParaRPr>
          </a:p>
          <a:p>
            <a:r>
              <a:rPr lang="en-US" sz="2400" b="1" dirty="0">
                <a:latin typeface="Cambria" pitchFamily="18" charset="0"/>
              </a:rPr>
              <a:t>Retained placenta. </a:t>
            </a:r>
            <a:r>
              <a:rPr lang="en-US" sz="2400" dirty="0">
                <a:latin typeface="Cambria" pitchFamily="18" charset="0"/>
              </a:rPr>
              <a:t>If the placenta isn't delivered within 30 to 60 minutes after childbirth, it's known as retained placenta. Retained placenta might occur because the placenta becomes trapped behind a partially closed cervix or because the placenta is still attached to the uterine wall — either loosely (adherent placenta) or deeply (placenta </a:t>
            </a:r>
            <a:r>
              <a:rPr lang="en-US" sz="2400" dirty="0" err="1">
                <a:latin typeface="Cambria" pitchFamily="18" charset="0"/>
              </a:rPr>
              <a:t>accreta</a:t>
            </a:r>
            <a:r>
              <a:rPr lang="en-US" sz="2400" dirty="0">
                <a:latin typeface="Cambria" pitchFamily="18" charset="0"/>
              </a:rPr>
              <a:t>). Left untreated, a retained placenta can cause severe infection or life-threatening </a:t>
            </a:r>
          </a:p>
        </p:txBody>
      </p:sp>
    </p:spTree>
    <p:extLst>
      <p:ext uri="{BB962C8B-B14F-4D97-AF65-F5344CB8AC3E}">
        <p14:creationId xmlns:p14="http://schemas.microsoft.com/office/powerpoint/2010/main" val="13928897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612845"/>
            <a:ext cx="8001000" cy="5632311"/>
          </a:xfrm>
          <a:prstGeom prst="rect">
            <a:avLst/>
          </a:prstGeom>
        </p:spPr>
        <p:txBody>
          <a:bodyPr wrap="square">
            <a:spAutoFit/>
          </a:bodyPr>
          <a:lstStyle/>
          <a:p>
            <a:r>
              <a:rPr lang="en-US" sz="2400" b="1" dirty="0">
                <a:latin typeface="Cambria" pitchFamily="18" charset="0"/>
              </a:rPr>
              <a:t>Female infertility </a:t>
            </a:r>
            <a:endParaRPr lang="en-US" sz="2400" dirty="0">
              <a:latin typeface="Cambria" pitchFamily="18" charset="0"/>
            </a:endParaRPr>
          </a:p>
          <a:p>
            <a:r>
              <a:rPr lang="en-US" sz="2400" dirty="0">
                <a:latin typeface="Cambria" pitchFamily="18" charset="0"/>
              </a:rPr>
              <a:t>According to the World Health Organization (WHO), infertility can be described as the inability to become pregnant, maintain a pregnancy, or carry a pregnancy to live birth.[3] A clinical definition of infertility by the WHO is “a disease of the reproductive system defined by the failure to achieve a clinical pregnancy after 12 months or more of regular unprotected sexual intercourse.” </a:t>
            </a:r>
          </a:p>
          <a:p>
            <a:r>
              <a:rPr lang="en-US" sz="2400" dirty="0">
                <a:latin typeface="Cambria" pitchFamily="18" charset="0"/>
              </a:rPr>
              <a:t>Infertility can further be broken down into primary and secondary infertility. Primary infertility refers to the inability to give birth either because of not being able to become pregnant, or carry a child to live birth, which may include miscarriage or a stillborn child. Secondary infertility refers to the inability to conceive or give birth when there was a previous pregnancy or live birth. </a:t>
            </a:r>
          </a:p>
        </p:txBody>
      </p:sp>
    </p:spTree>
    <p:extLst>
      <p:ext uri="{BB962C8B-B14F-4D97-AF65-F5344CB8AC3E}">
        <p14:creationId xmlns:p14="http://schemas.microsoft.com/office/powerpoint/2010/main" val="23253529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74345"/>
            <a:ext cx="9144000" cy="6370975"/>
          </a:xfrm>
          <a:prstGeom prst="rect">
            <a:avLst/>
          </a:prstGeom>
        </p:spPr>
        <p:txBody>
          <a:bodyPr wrap="square">
            <a:spAutoFit/>
          </a:bodyPr>
          <a:lstStyle/>
          <a:p>
            <a:r>
              <a:rPr lang="en-US" sz="2400" b="1" dirty="0">
                <a:latin typeface="Cambria" pitchFamily="18" charset="0"/>
              </a:rPr>
              <a:t>Factors Affect Fertility: </a:t>
            </a:r>
            <a:endParaRPr lang="en-US" sz="2400" dirty="0">
              <a:latin typeface="Cambria" pitchFamily="18" charset="0"/>
            </a:endParaRPr>
          </a:p>
          <a:p>
            <a:r>
              <a:rPr lang="en-US" sz="2400" b="1" i="1" dirty="0">
                <a:latin typeface="Cambria" pitchFamily="18" charset="0"/>
              </a:rPr>
              <a:t>Hypothalamic-pituitary factors </a:t>
            </a:r>
            <a:endParaRPr lang="en-US" sz="2400" dirty="0">
              <a:latin typeface="Cambria" pitchFamily="18" charset="0"/>
            </a:endParaRPr>
          </a:p>
          <a:p>
            <a:r>
              <a:rPr lang="en-US" sz="2400" dirty="0">
                <a:latin typeface="Cambria" pitchFamily="18" charset="0"/>
              </a:rPr>
              <a:t>-</a:t>
            </a:r>
            <a:r>
              <a:rPr lang="en-US" sz="2400" dirty="0" smtClean="0">
                <a:latin typeface="Cambria" pitchFamily="18" charset="0"/>
              </a:rPr>
              <a:t>Hypothalamic </a:t>
            </a:r>
            <a:r>
              <a:rPr lang="en-US" sz="2400" dirty="0">
                <a:latin typeface="Cambria" pitchFamily="18" charset="0"/>
              </a:rPr>
              <a:t>dysfunction </a:t>
            </a:r>
          </a:p>
          <a:p>
            <a:r>
              <a:rPr lang="en-US" sz="2400" dirty="0">
                <a:latin typeface="Cambria" pitchFamily="18" charset="0"/>
              </a:rPr>
              <a:t>-</a:t>
            </a:r>
            <a:r>
              <a:rPr lang="en-US" sz="2400" dirty="0" smtClean="0">
                <a:latin typeface="Cambria" pitchFamily="18" charset="0"/>
              </a:rPr>
              <a:t> </a:t>
            </a:r>
            <a:r>
              <a:rPr lang="en-US" sz="2400" dirty="0" err="1">
                <a:latin typeface="Cambria" pitchFamily="18" charset="0"/>
              </a:rPr>
              <a:t>Hyperprolactinemia</a:t>
            </a:r>
            <a:r>
              <a:rPr lang="en-US" sz="2400" dirty="0">
                <a:latin typeface="Cambria" pitchFamily="18" charset="0"/>
              </a:rPr>
              <a:t> </a:t>
            </a:r>
          </a:p>
          <a:p>
            <a:endParaRPr lang="ar-IQ" sz="2400" dirty="0">
              <a:latin typeface="Cambria" pitchFamily="18" charset="0"/>
            </a:endParaRPr>
          </a:p>
          <a:p>
            <a:r>
              <a:rPr lang="en-US" sz="2400" b="1" i="1" dirty="0">
                <a:latin typeface="Cambria" pitchFamily="18" charset="0"/>
              </a:rPr>
              <a:t>Ovarian factors </a:t>
            </a:r>
            <a:endParaRPr lang="en-US" sz="2400" dirty="0">
              <a:latin typeface="Cambria" pitchFamily="18" charset="0"/>
            </a:endParaRPr>
          </a:p>
          <a:p>
            <a:r>
              <a:rPr lang="en-US" sz="2400" dirty="0">
                <a:latin typeface="Cambria" pitchFamily="18" charset="0"/>
              </a:rPr>
              <a:t>-</a:t>
            </a:r>
            <a:r>
              <a:rPr lang="en-US" sz="2400" dirty="0" smtClean="0">
                <a:latin typeface="Cambria" pitchFamily="18" charset="0"/>
              </a:rPr>
              <a:t> </a:t>
            </a:r>
            <a:r>
              <a:rPr lang="en-US" sz="2400" dirty="0">
                <a:latin typeface="Cambria" pitchFamily="18" charset="0"/>
              </a:rPr>
              <a:t>Chemotherapy with certain agents has a high risk of toxicity on the ovaries. </a:t>
            </a:r>
            <a:endParaRPr lang="ar-IQ" sz="2400" dirty="0">
              <a:latin typeface="Cambria" pitchFamily="18" charset="0"/>
            </a:endParaRPr>
          </a:p>
          <a:p>
            <a:r>
              <a:rPr lang="en-US" sz="2400" dirty="0">
                <a:latin typeface="Cambria" pitchFamily="18" charset="0"/>
              </a:rPr>
              <a:t>-</a:t>
            </a:r>
            <a:r>
              <a:rPr lang="en-US" sz="2400" dirty="0" smtClean="0">
                <a:latin typeface="Cambria" pitchFamily="18" charset="0"/>
              </a:rPr>
              <a:t> </a:t>
            </a:r>
            <a:r>
              <a:rPr lang="en-US" sz="2400" dirty="0">
                <a:latin typeface="Cambria" pitchFamily="18" charset="0"/>
              </a:rPr>
              <a:t>Polycystic ovary syndrome </a:t>
            </a:r>
          </a:p>
          <a:p>
            <a:r>
              <a:rPr lang="en-US" sz="2400" dirty="0">
                <a:latin typeface="Cambria" pitchFamily="18" charset="0"/>
              </a:rPr>
              <a:t>-</a:t>
            </a:r>
            <a:r>
              <a:rPr lang="en-US" sz="2400" dirty="0" smtClean="0">
                <a:latin typeface="Cambria" pitchFamily="18" charset="0"/>
              </a:rPr>
              <a:t> </a:t>
            </a:r>
            <a:r>
              <a:rPr lang="en-US" sz="2400" dirty="0">
                <a:latin typeface="Cambria" pitchFamily="18" charset="0"/>
              </a:rPr>
              <a:t>Anovulation. Female infertility caused by anovulation is called "</a:t>
            </a:r>
            <a:r>
              <a:rPr lang="en-US" sz="2400" dirty="0" err="1">
                <a:latin typeface="Cambria" pitchFamily="18" charset="0"/>
              </a:rPr>
              <a:t>anovulatory</a:t>
            </a:r>
            <a:r>
              <a:rPr lang="en-US" sz="2400" dirty="0">
                <a:latin typeface="Cambria" pitchFamily="18" charset="0"/>
              </a:rPr>
              <a:t> infertility", as opposed to "ovulatory infertility" in which ovulation is present. </a:t>
            </a:r>
          </a:p>
          <a:p>
            <a:r>
              <a:rPr lang="en-US" sz="2400" dirty="0">
                <a:latin typeface="Cambria" pitchFamily="18" charset="0"/>
              </a:rPr>
              <a:t>-</a:t>
            </a:r>
            <a:r>
              <a:rPr lang="en-US" sz="2400" dirty="0" smtClean="0">
                <a:latin typeface="Cambria" pitchFamily="18" charset="0"/>
              </a:rPr>
              <a:t>Premature </a:t>
            </a:r>
            <a:r>
              <a:rPr lang="en-US" sz="2400" dirty="0">
                <a:latin typeface="Cambria" pitchFamily="18" charset="0"/>
              </a:rPr>
              <a:t>menopause </a:t>
            </a:r>
          </a:p>
          <a:p>
            <a:r>
              <a:rPr lang="en-US" sz="2400" dirty="0">
                <a:latin typeface="Cambria" pitchFamily="18" charset="0"/>
              </a:rPr>
              <a:t>-</a:t>
            </a:r>
            <a:r>
              <a:rPr lang="en-US" sz="2400" dirty="0" smtClean="0">
                <a:latin typeface="Cambria" pitchFamily="18" charset="0"/>
              </a:rPr>
              <a:t>Menopause </a:t>
            </a:r>
            <a:endParaRPr lang="en-US" sz="2400" dirty="0">
              <a:latin typeface="Cambria" pitchFamily="18" charset="0"/>
            </a:endParaRPr>
          </a:p>
          <a:p>
            <a:r>
              <a:rPr lang="en-US" sz="2400" dirty="0">
                <a:latin typeface="Cambria" pitchFamily="18" charset="0"/>
              </a:rPr>
              <a:t>-</a:t>
            </a:r>
            <a:r>
              <a:rPr lang="en-US" sz="2400" dirty="0" smtClean="0">
                <a:latin typeface="Cambria" pitchFamily="18" charset="0"/>
              </a:rPr>
              <a:t> </a:t>
            </a:r>
            <a:r>
              <a:rPr lang="en-US" sz="2400" dirty="0">
                <a:latin typeface="Cambria" pitchFamily="18" charset="0"/>
              </a:rPr>
              <a:t>Luteal dysfunction </a:t>
            </a:r>
          </a:p>
          <a:p>
            <a:r>
              <a:rPr lang="en-US" sz="2400" dirty="0">
                <a:latin typeface="Cambria" pitchFamily="18" charset="0"/>
              </a:rPr>
              <a:t>-</a:t>
            </a:r>
            <a:r>
              <a:rPr lang="en-US" sz="2400" dirty="0" smtClean="0">
                <a:latin typeface="Cambria" pitchFamily="18" charset="0"/>
              </a:rPr>
              <a:t> </a:t>
            </a:r>
            <a:r>
              <a:rPr lang="en-US" sz="2400" dirty="0">
                <a:latin typeface="Cambria" pitchFamily="18" charset="0"/>
              </a:rPr>
              <a:t>Gonadal </a:t>
            </a:r>
            <a:r>
              <a:rPr lang="en-US" sz="2400" dirty="0" err="1">
                <a:latin typeface="Cambria" pitchFamily="18" charset="0"/>
              </a:rPr>
              <a:t>dysgenesis</a:t>
            </a:r>
            <a:r>
              <a:rPr lang="en-US" sz="2400" dirty="0">
                <a:latin typeface="Cambria" pitchFamily="18" charset="0"/>
              </a:rPr>
              <a:t> (Turner syndrome) </a:t>
            </a:r>
          </a:p>
          <a:p>
            <a:r>
              <a:rPr lang="en-US" sz="2400" dirty="0">
                <a:latin typeface="Cambria" pitchFamily="18" charset="0"/>
              </a:rPr>
              <a:t>-</a:t>
            </a:r>
            <a:r>
              <a:rPr lang="en-US" sz="2400" dirty="0" smtClean="0">
                <a:latin typeface="Cambria" pitchFamily="18" charset="0"/>
              </a:rPr>
              <a:t> </a:t>
            </a:r>
            <a:r>
              <a:rPr lang="en-US" sz="2400" dirty="0">
                <a:latin typeface="Cambria" pitchFamily="18" charset="0"/>
              </a:rPr>
              <a:t>Ovarian cancer </a:t>
            </a:r>
          </a:p>
        </p:txBody>
      </p:sp>
    </p:spTree>
    <p:extLst>
      <p:ext uri="{BB962C8B-B14F-4D97-AF65-F5344CB8AC3E}">
        <p14:creationId xmlns:p14="http://schemas.microsoft.com/office/powerpoint/2010/main" val="12204910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52400"/>
            <a:ext cx="8534400" cy="6370975"/>
          </a:xfrm>
          <a:prstGeom prst="rect">
            <a:avLst/>
          </a:prstGeom>
        </p:spPr>
        <p:txBody>
          <a:bodyPr wrap="square">
            <a:spAutoFit/>
          </a:bodyPr>
          <a:lstStyle/>
          <a:p>
            <a:r>
              <a:rPr lang="en-US" sz="2400" b="1" i="1" dirty="0">
                <a:latin typeface="Cambria" pitchFamily="18" charset="0"/>
              </a:rPr>
              <a:t>Tubal (ectopic)/peritoneal factors </a:t>
            </a:r>
            <a:endParaRPr lang="en-US" sz="2400" dirty="0">
              <a:latin typeface="Cambria" pitchFamily="18" charset="0"/>
            </a:endParaRPr>
          </a:p>
          <a:p>
            <a:r>
              <a:rPr lang="en-US" sz="2400" dirty="0">
                <a:latin typeface="Cambria" pitchFamily="18" charset="0"/>
              </a:rPr>
              <a:t>-</a:t>
            </a:r>
            <a:r>
              <a:rPr lang="en-US" sz="2400" dirty="0" smtClean="0">
                <a:latin typeface="Cambria" pitchFamily="18" charset="0"/>
              </a:rPr>
              <a:t> </a:t>
            </a:r>
            <a:r>
              <a:rPr lang="en-US" sz="2400" dirty="0">
                <a:latin typeface="Cambria" pitchFamily="18" charset="0"/>
              </a:rPr>
              <a:t>Endometriosis </a:t>
            </a:r>
          </a:p>
          <a:p>
            <a:r>
              <a:rPr lang="en-US" sz="2400" dirty="0">
                <a:latin typeface="Cambria" pitchFamily="18" charset="0"/>
              </a:rPr>
              <a:t>-</a:t>
            </a:r>
            <a:r>
              <a:rPr lang="en-US" sz="2400" dirty="0" smtClean="0">
                <a:latin typeface="Cambria" pitchFamily="18" charset="0"/>
              </a:rPr>
              <a:t> </a:t>
            </a:r>
            <a:r>
              <a:rPr lang="en-US" sz="2400" dirty="0">
                <a:latin typeface="Cambria" pitchFamily="18" charset="0"/>
              </a:rPr>
              <a:t>Pelvic adhesions </a:t>
            </a:r>
          </a:p>
          <a:p>
            <a:r>
              <a:rPr lang="en-US" sz="2400" dirty="0">
                <a:latin typeface="Cambria" pitchFamily="18" charset="0"/>
              </a:rPr>
              <a:t>-</a:t>
            </a:r>
            <a:r>
              <a:rPr lang="en-US" sz="2400" dirty="0" smtClean="0">
                <a:latin typeface="Cambria" pitchFamily="18" charset="0"/>
              </a:rPr>
              <a:t> </a:t>
            </a:r>
            <a:r>
              <a:rPr lang="en-US" sz="2400" dirty="0">
                <a:latin typeface="Cambria" pitchFamily="18" charset="0"/>
              </a:rPr>
              <a:t>Pelvic inflammatory disease (PID, usually due to chlamydia) </a:t>
            </a:r>
          </a:p>
          <a:p>
            <a:r>
              <a:rPr lang="en-US" sz="2400" dirty="0">
                <a:latin typeface="Cambria" pitchFamily="18" charset="0"/>
              </a:rPr>
              <a:t>-</a:t>
            </a:r>
            <a:r>
              <a:rPr lang="en-US" sz="2400" dirty="0" smtClean="0">
                <a:latin typeface="Cambria" pitchFamily="18" charset="0"/>
              </a:rPr>
              <a:t> </a:t>
            </a:r>
            <a:r>
              <a:rPr lang="en-US" sz="2400" dirty="0">
                <a:latin typeface="Cambria" pitchFamily="18" charset="0"/>
              </a:rPr>
              <a:t>Tubal occlusion </a:t>
            </a:r>
          </a:p>
          <a:p>
            <a:r>
              <a:rPr lang="en-US" sz="2400" dirty="0">
                <a:latin typeface="Cambria" pitchFamily="18" charset="0"/>
              </a:rPr>
              <a:t>-</a:t>
            </a:r>
            <a:r>
              <a:rPr lang="en-US" sz="2400" dirty="0" smtClean="0">
                <a:latin typeface="Cambria" pitchFamily="18" charset="0"/>
              </a:rPr>
              <a:t>Tubal </a:t>
            </a:r>
            <a:r>
              <a:rPr lang="en-US" sz="2400" dirty="0">
                <a:latin typeface="Cambria" pitchFamily="18" charset="0"/>
              </a:rPr>
              <a:t>dysfunction </a:t>
            </a:r>
          </a:p>
          <a:p>
            <a:r>
              <a:rPr lang="en-US" sz="2400" dirty="0">
                <a:latin typeface="Cambria" pitchFamily="18" charset="0"/>
              </a:rPr>
              <a:t>-</a:t>
            </a:r>
            <a:r>
              <a:rPr lang="en-US" sz="2400" dirty="0" smtClean="0">
                <a:latin typeface="Cambria" pitchFamily="18" charset="0"/>
              </a:rPr>
              <a:t>Previous </a:t>
            </a:r>
            <a:r>
              <a:rPr lang="en-US" sz="2400" dirty="0">
                <a:latin typeface="Cambria" pitchFamily="18" charset="0"/>
              </a:rPr>
              <a:t>ectopic pregnancy </a:t>
            </a:r>
            <a:endParaRPr lang="ar-IQ" sz="2400" dirty="0">
              <a:latin typeface="Cambria" pitchFamily="18" charset="0"/>
            </a:endParaRPr>
          </a:p>
          <a:p>
            <a:r>
              <a:rPr lang="en-US" sz="2400" b="1" i="1" dirty="0">
                <a:latin typeface="Cambria" pitchFamily="18" charset="0"/>
              </a:rPr>
              <a:t>Uterine factors </a:t>
            </a:r>
            <a:endParaRPr lang="en-US" sz="2400" dirty="0">
              <a:latin typeface="Cambria" pitchFamily="18" charset="0"/>
            </a:endParaRPr>
          </a:p>
          <a:p>
            <a:r>
              <a:rPr lang="en-US" sz="2400" dirty="0">
                <a:latin typeface="Cambria" pitchFamily="18" charset="0"/>
              </a:rPr>
              <a:t>-</a:t>
            </a:r>
            <a:r>
              <a:rPr lang="en-US" sz="2400" dirty="0" smtClean="0">
                <a:latin typeface="Cambria" pitchFamily="18" charset="0"/>
              </a:rPr>
              <a:t> </a:t>
            </a:r>
            <a:r>
              <a:rPr lang="en-US" sz="2400" dirty="0">
                <a:latin typeface="Cambria" pitchFamily="18" charset="0"/>
              </a:rPr>
              <a:t>Uterine malformations </a:t>
            </a:r>
          </a:p>
          <a:p>
            <a:r>
              <a:rPr lang="en-US" sz="2400" dirty="0">
                <a:latin typeface="Cambria" pitchFamily="18" charset="0"/>
              </a:rPr>
              <a:t>-</a:t>
            </a:r>
            <a:r>
              <a:rPr lang="en-US" sz="2400" dirty="0" smtClean="0">
                <a:latin typeface="Cambria" pitchFamily="18" charset="0"/>
              </a:rPr>
              <a:t> </a:t>
            </a:r>
            <a:r>
              <a:rPr lang="en-US" sz="2400" dirty="0">
                <a:latin typeface="Cambria" pitchFamily="18" charset="0"/>
              </a:rPr>
              <a:t>Uterine fibroids </a:t>
            </a:r>
          </a:p>
          <a:p>
            <a:r>
              <a:rPr lang="en-US" sz="2400" dirty="0">
                <a:latin typeface="Cambria" pitchFamily="18" charset="0"/>
              </a:rPr>
              <a:t>-</a:t>
            </a:r>
            <a:r>
              <a:rPr lang="en-US" sz="2400" dirty="0" err="1" smtClean="0">
                <a:latin typeface="Cambria" pitchFamily="18" charset="0"/>
              </a:rPr>
              <a:t>Asherman's</a:t>
            </a:r>
            <a:r>
              <a:rPr lang="en-US" sz="2400" dirty="0" smtClean="0">
                <a:latin typeface="Cambria" pitchFamily="18" charset="0"/>
              </a:rPr>
              <a:t> </a:t>
            </a:r>
            <a:r>
              <a:rPr lang="en-US" sz="2400" dirty="0">
                <a:latin typeface="Cambria" pitchFamily="18" charset="0"/>
              </a:rPr>
              <a:t>Syndrome </a:t>
            </a:r>
          </a:p>
          <a:p>
            <a:r>
              <a:rPr lang="en-US" sz="2400" dirty="0">
                <a:latin typeface="Cambria" pitchFamily="18" charset="0"/>
              </a:rPr>
              <a:t>-</a:t>
            </a:r>
            <a:r>
              <a:rPr lang="en-US" sz="2400" dirty="0" smtClean="0">
                <a:latin typeface="Cambria" pitchFamily="18" charset="0"/>
              </a:rPr>
              <a:t>Implantation </a:t>
            </a:r>
            <a:r>
              <a:rPr lang="en-US" sz="2400" dirty="0">
                <a:latin typeface="Cambria" pitchFamily="18" charset="0"/>
              </a:rPr>
              <a:t>failure without any known primary cause. It results in negative pregnancy test despite having performed e.g. embryo transfer. </a:t>
            </a:r>
            <a:endParaRPr lang="ar-IQ" sz="2400" dirty="0">
              <a:latin typeface="Cambria" pitchFamily="18" charset="0"/>
            </a:endParaRPr>
          </a:p>
          <a:p>
            <a:r>
              <a:rPr lang="en-US" sz="2400" dirty="0">
                <a:latin typeface="Cambria" pitchFamily="18" charset="0"/>
              </a:rPr>
              <a:t>Previously, a </a:t>
            </a:r>
            <a:r>
              <a:rPr lang="en-US" sz="2400" dirty="0" err="1">
                <a:latin typeface="Cambria" pitchFamily="18" charset="0"/>
              </a:rPr>
              <a:t>bicornuate</a:t>
            </a:r>
            <a:r>
              <a:rPr lang="en-US" sz="2400" dirty="0">
                <a:latin typeface="Cambria" pitchFamily="18" charset="0"/>
              </a:rPr>
              <a:t> uterus was thought to be associated with infertility, but recent studies have not confirmed such an association. </a:t>
            </a:r>
          </a:p>
        </p:txBody>
      </p:sp>
    </p:spTree>
    <p:extLst>
      <p:ext uri="{BB962C8B-B14F-4D97-AF65-F5344CB8AC3E}">
        <p14:creationId xmlns:p14="http://schemas.microsoft.com/office/powerpoint/2010/main" val="14451603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533400"/>
            <a:ext cx="8839200" cy="4154984"/>
          </a:xfrm>
          <a:prstGeom prst="rect">
            <a:avLst/>
          </a:prstGeom>
        </p:spPr>
        <p:txBody>
          <a:bodyPr wrap="square">
            <a:spAutoFit/>
          </a:bodyPr>
          <a:lstStyle/>
          <a:p>
            <a:endParaRPr lang="en-US" sz="2400" b="1" i="1" dirty="0" smtClean="0">
              <a:latin typeface="Cambria" pitchFamily="18" charset="0"/>
            </a:endParaRPr>
          </a:p>
          <a:p>
            <a:endParaRPr lang="en-US" sz="2400" b="1" i="1" dirty="0">
              <a:latin typeface="Cambria" pitchFamily="18" charset="0"/>
            </a:endParaRPr>
          </a:p>
          <a:p>
            <a:r>
              <a:rPr lang="en-US" sz="2400" b="1" i="1" dirty="0">
                <a:latin typeface="Cambria" pitchFamily="18" charset="0"/>
              </a:rPr>
              <a:t>Cervical factors </a:t>
            </a:r>
            <a:endParaRPr lang="en-US" sz="2400" dirty="0">
              <a:latin typeface="Cambria" pitchFamily="18" charset="0"/>
            </a:endParaRPr>
          </a:p>
          <a:p>
            <a:r>
              <a:rPr lang="en-US" sz="2400" dirty="0">
                <a:latin typeface="Cambria" pitchFamily="18" charset="0"/>
              </a:rPr>
              <a:t>-</a:t>
            </a:r>
            <a:r>
              <a:rPr lang="en-US" sz="2400" dirty="0" smtClean="0">
                <a:latin typeface="Cambria" pitchFamily="18" charset="0"/>
              </a:rPr>
              <a:t>Cervical </a:t>
            </a:r>
            <a:r>
              <a:rPr lang="en-US" sz="2400" dirty="0">
                <a:latin typeface="Cambria" pitchFamily="18" charset="0"/>
              </a:rPr>
              <a:t>stenosis </a:t>
            </a:r>
          </a:p>
          <a:p>
            <a:r>
              <a:rPr lang="en-US" sz="2400" dirty="0">
                <a:latin typeface="Cambria" pitchFamily="18" charset="0"/>
              </a:rPr>
              <a:t>-</a:t>
            </a:r>
            <a:r>
              <a:rPr lang="en-US" sz="2400" dirty="0" err="1" smtClean="0">
                <a:latin typeface="Cambria" pitchFamily="18" charset="0"/>
              </a:rPr>
              <a:t>Antisperm</a:t>
            </a:r>
            <a:r>
              <a:rPr lang="en-US" sz="2400" dirty="0" smtClean="0">
                <a:latin typeface="Cambria" pitchFamily="18" charset="0"/>
              </a:rPr>
              <a:t> </a:t>
            </a:r>
            <a:r>
              <a:rPr lang="en-US" sz="2400" dirty="0">
                <a:latin typeface="Cambria" pitchFamily="18" charset="0"/>
              </a:rPr>
              <a:t>antibodies </a:t>
            </a:r>
          </a:p>
          <a:p>
            <a:r>
              <a:rPr lang="en-US" sz="2400" dirty="0">
                <a:latin typeface="Cambria" pitchFamily="18" charset="0"/>
              </a:rPr>
              <a:t>-</a:t>
            </a:r>
            <a:r>
              <a:rPr lang="en-US" sz="2400" dirty="0" smtClean="0">
                <a:latin typeface="Cambria" pitchFamily="18" charset="0"/>
              </a:rPr>
              <a:t>Non-receptive </a:t>
            </a:r>
            <a:r>
              <a:rPr lang="en-US" sz="2400" dirty="0">
                <a:latin typeface="Cambria" pitchFamily="18" charset="0"/>
              </a:rPr>
              <a:t>cervical </a:t>
            </a:r>
            <a:r>
              <a:rPr lang="en-US" sz="2400" dirty="0" smtClean="0">
                <a:latin typeface="Cambria" pitchFamily="18" charset="0"/>
              </a:rPr>
              <a:t>mucus </a:t>
            </a:r>
            <a:endParaRPr lang="en-US" sz="2400" b="1" i="1" dirty="0" smtClean="0">
              <a:latin typeface="Cambria" pitchFamily="18" charset="0"/>
            </a:endParaRPr>
          </a:p>
          <a:p>
            <a:endParaRPr lang="en-US" sz="2400" b="1" i="1" dirty="0" smtClean="0">
              <a:latin typeface="Cambria" pitchFamily="18" charset="0"/>
            </a:endParaRPr>
          </a:p>
          <a:p>
            <a:endParaRPr lang="en-US" sz="2400" b="1" i="1" dirty="0" smtClean="0">
              <a:latin typeface="Cambria" pitchFamily="18" charset="0"/>
            </a:endParaRPr>
          </a:p>
          <a:p>
            <a:r>
              <a:rPr lang="en-US" sz="2400" b="1" i="1" dirty="0" smtClean="0">
                <a:latin typeface="Cambria" pitchFamily="18" charset="0"/>
              </a:rPr>
              <a:t>Vaginal </a:t>
            </a:r>
            <a:r>
              <a:rPr lang="en-US" sz="2400" b="1" i="1" dirty="0">
                <a:latin typeface="Cambria" pitchFamily="18" charset="0"/>
              </a:rPr>
              <a:t>factors </a:t>
            </a:r>
            <a:endParaRPr lang="en-US" sz="2400" dirty="0">
              <a:latin typeface="Cambria" pitchFamily="18" charset="0"/>
            </a:endParaRPr>
          </a:p>
          <a:p>
            <a:r>
              <a:rPr lang="en-US" sz="2400" dirty="0">
                <a:latin typeface="Cambria" pitchFamily="18" charset="0"/>
              </a:rPr>
              <a:t>-</a:t>
            </a:r>
            <a:r>
              <a:rPr lang="en-US" sz="2400" dirty="0" err="1" smtClean="0">
                <a:latin typeface="Cambria" pitchFamily="18" charset="0"/>
              </a:rPr>
              <a:t>Vaginismus</a:t>
            </a:r>
            <a:r>
              <a:rPr lang="en-US" sz="2400" dirty="0" smtClean="0">
                <a:latin typeface="Cambria" pitchFamily="18" charset="0"/>
              </a:rPr>
              <a:t> </a:t>
            </a:r>
            <a:endParaRPr lang="en-US" sz="2400" dirty="0">
              <a:latin typeface="Cambria" pitchFamily="18" charset="0"/>
            </a:endParaRPr>
          </a:p>
          <a:p>
            <a:r>
              <a:rPr lang="en-US" sz="2400" dirty="0">
                <a:latin typeface="Cambria" pitchFamily="18" charset="0"/>
              </a:rPr>
              <a:t>-</a:t>
            </a:r>
            <a:r>
              <a:rPr lang="en-US" sz="2400" dirty="0" smtClean="0">
                <a:latin typeface="Cambria" pitchFamily="18" charset="0"/>
              </a:rPr>
              <a:t>Vaginal </a:t>
            </a:r>
            <a:r>
              <a:rPr lang="en-US" sz="2400" dirty="0">
                <a:latin typeface="Cambria" pitchFamily="18" charset="0"/>
              </a:rPr>
              <a:t>obstruction </a:t>
            </a:r>
          </a:p>
        </p:txBody>
      </p:sp>
    </p:spTree>
    <p:extLst>
      <p:ext uri="{BB962C8B-B14F-4D97-AF65-F5344CB8AC3E}">
        <p14:creationId xmlns:p14="http://schemas.microsoft.com/office/powerpoint/2010/main" val="15501195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370" name="Picture 2" descr="صورة ذات صلة"/>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extLst>
      <p:ext uri="{BB962C8B-B14F-4D97-AF65-F5344CB8AC3E}">
        <p14:creationId xmlns:p14="http://schemas.microsoft.com/office/powerpoint/2010/main" val="23541079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0"/>
            <a:ext cx="8915400" cy="4832092"/>
          </a:xfrm>
          <a:prstGeom prst="rect">
            <a:avLst/>
          </a:prstGeom>
        </p:spPr>
        <p:txBody>
          <a:bodyPr wrap="square">
            <a:spAutoFit/>
          </a:bodyPr>
          <a:lstStyle/>
          <a:p>
            <a:r>
              <a:rPr lang="en-US" sz="2800" b="1" dirty="0">
                <a:latin typeface="Cambria" pitchFamily="18" charset="0"/>
                <a:cs typeface="+mj-cs"/>
              </a:rPr>
              <a:t>Placental problems </a:t>
            </a:r>
            <a:endParaRPr lang="en-US" sz="2800" dirty="0">
              <a:latin typeface="Cambria" pitchFamily="18" charset="0"/>
              <a:cs typeface="+mj-cs"/>
            </a:endParaRPr>
          </a:p>
          <a:p>
            <a:endParaRPr lang="en-US" sz="2800" b="1" dirty="0" smtClean="0">
              <a:latin typeface="Cambria" pitchFamily="18" charset="0"/>
              <a:cs typeface="+mj-cs"/>
            </a:endParaRPr>
          </a:p>
          <a:p>
            <a:endParaRPr lang="en-US" sz="2800" b="1" dirty="0">
              <a:latin typeface="Cambria" pitchFamily="18" charset="0"/>
              <a:cs typeface="+mj-cs"/>
            </a:endParaRPr>
          </a:p>
          <a:p>
            <a:r>
              <a:rPr lang="en-US" sz="2800" b="1" dirty="0" smtClean="0">
                <a:latin typeface="Cambria" pitchFamily="18" charset="0"/>
                <a:cs typeface="+mj-cs"/>
              </a:rPr>
              <a:t>Role </a:t>
            </a:r>
            <a:r>
              <a:rPr lang="en-US" sz="2800" b="1" dirty="0">
                <a:latin typeface="Cambria" pitchFamily="18" charset="0"/>
                <a:cs typeface="+mj-cs"/>
              </a:rPr>
              <a:t>of placenta </a:t>
            </a:r>
            <a:endParaRPr lang="en-US" sz="2800" dirty="0">
              <a:latin typeface="Cambria" pitchFamily="18" charset="0"/>
              <a:cs typeface="+mj-cs"/>
            </a:endParaRPr>
          </a:p>
          <a:p>
            <a:r>
              <a:rPr lang="en-US" sz="2800" dirty="0">
                <a:latin typeface="Cambria" pitchFamily="18" charset="0"/>
                <a:cs typeface="+mj-cs"/>
              </a:rPr>
              <a:t>The placenta is an organ that develops in the uterus during pregnancy. This structure provides oxygen and nutrients to the growing baby and removes waste products from the baby's blood. The placenta attaches to the wall of the uterus, and the baby's umbilical cord arises from it. In most pregnancies, the placenta attaches at the top or side of the uterus. </a:t>
            </a:r>
          </a:p>
        </p:txBody>
      </p:sp>
    </p:spTree>
    <p:extLst>
      <p:ext uri="{BB962C8B-B14F-4D97-AF65-F5344CB8AC3E}">
        <p14:creationId xmlns:p14="http://schemas.microsoft.com/office/powerpoint/2010/main" val="21520931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871" y="1790700"/>
            <a:ext cx="2667000" cy="297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1799" y="457200"/>
            <a:ext cx="6019801" cy="563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353058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228600"/>
            <a:ext cx="8458200" cy="6370975"/>
          </a:xfrm>
          <a:prstGeom prst="rect">
            <a:avLst/>
          </a:prstGeom>
        </p:spPr>
        <p:txBody>
          <a:bodyPr wrap="square">
            <a:spAutoFit/>
          </a:bodyPr>
          <a:lstStyle/>
          <a:p>
            <a:r>
              <a:rPr lang="en-US" sz="2400" b="1" dirty="0">
                <a:latin typeface="Cambria" pitchFamily="18" charset="0"/>
              </a:rPr>
              <a:t>Factors affect placental health </a:t>
            </a:r>
            <a:endParaRPr lang="en-US" sz="2400" dirty="0">
              <a:latin typeface="Cambria" pitchFamily="18" charset="0"/>
            </a:endParaRPr>
          </a:p>
          <a:p>
            <a:r>
              <a:rPr lang="en-US" sz="2400" dirty="0">
                <a:latin typeface="Cambria" pitchFamily="18" charset="0"/>
              </a:rPr>
              <a:t>Various factors can affect the health of the placenta during pregnancy, some modifiable and some not. For example: </a:t>
            </a:r>
          </a:p>
          <a:p>
            <a:r>
              <a:rPr lang="en-US" sz="2400" dirty="0" smtClean="0">
                <a:latin typeface="Cambria" pitchFamily="18" charset="0"/>
              </a:rPr>
              <a:t>- </a:t>
            </a:r>
            <a:r>
              <a:rPr lang="en-US" sz="2400" b="1" dirty="0">
                <a:latin typeface="Cambria" pitchFamily="18" charset="0"/>
              </a:rPr>
              <a:t>Maternal age. </a:t>
            </a:r>
            <a:r>
              <a:rPr lang="en-US" sz="2400" dirty="0">
                <a:latin typeface="Cambria" pitchFamily="18" charset="0"/>
              </a:rPr>
              <a:t>Certain placental problems are more common in older women, especially after age 40. </a:t>
            </a:r>
          </a:p>
          <a:p>
            <a:r>
              <a:rPr lang="en-US" sz="2400" dirty="0" smtClean="0">
                <a:latin typeface="Cambria" pitchFamily="18" charset="0"/>
              </a:rPr>
              <a:t>- </a:t>
            </a:r>
            <a:r>
              <a:rPr lang="en-US" sz="2400" b="1" dirty="0">
                <a:latin typeface="Cambria" pitchFamily="18" charset="0"/>
              </a:rPr>
              <a:t>Premature rupture of the membranes. </a:t>
            </a:r>
            <a:r>
              <a:rPr lang="en-US" sz="2400" dirty="0">
                <a:latin typeface="Cambria" pitchFamily="18" charset="0"/>
              </a:rPr>
              <a:t>During pregnancy, baby is surrounded and cushioned by a fluid-filled membrane called the amniotic sac. If the sac leaks or breaks before labor begins, the risk of certain placental problems increases. </a:t>
            </a:r>
          </a:p>
          <a:p>
            <a:r>
              <a:rPr lang="en-US" sz="2400" dirty="0" smtClean="0">
                <a:latin typeface="Cambria" pitchFamily="18" charset="0"/>
              </a:rPr>
              <a:t>- </a:t>
            </a:r>
            <a:r>
              <a:rPr lang="en-US" sz="2400" b="1" dirty="0">
                <a:latin typeface="Cambria" pitchFamily="18" charset="0"/>
              </a:rPr>
              <a:t>High blood pressure. </a:t>
            </a:r>
            <a:r>
              <a:rPr lang="en-US" sz="2400" dirty="0">
                <a:latin typeface="Cambria" pitchFamily="18" charset="0"/>
              </a:rPr>
              <a:t>High blood pressure can affect the placenta. </a:t>
            </a:r>
          </a:p>
          <a:p>
            <a:r>
              <a:rPr lang="en-US" sz="2400" dirty="0" smtClean="0">
                <a:latin typeface="Cambria" pitchFamily="18" charset="0"/>
              </a:rPr>
              <a:t>-</a:t>
            </a:r>
            <a:r>
              <a:rPr lang="en-US" sz="2400" b="1" dirty="0" smtClean="0">
                <a:latin typeface="Cambria" pitchFamily="18" charset="0"/>
              </a:rPr>
              <a:t>Twin </a:t>
            </a:r>
            <a:r>
              <a:rPr lang="en-US" sz="2400" b="1" dirty="0">
                <a:latin typeface="Cambria" pitchFamily="18" charset="0"/>
              </a:rPr>
              <a:t>or other multiple pregnancy. </a:t>
            </a:r>
            <a:r>
              <a:rPr lang="en-US" sz="2400" dirty="0">
                <a:latin typeface="Cambria" pitchFamily="18" charset="0"/>
              </a:rPr>
              <a:t>pregnant with more than one baby, might be at increased risk of certain placental problems. </a:t>
            </a:r>
          </a:p>
          <a:p>
            <a:r>
              <a:rPr lang="en-US" sz="2400" dirty="0" smtClean="0">
                <a:latin typeface="Cambria" pitchFamily="18" charset="0"/>
              </a:rPr>
              <a:t>- </a:t>
            </a:r>
            <a:r>
              <a:rPr lang="en-US" sz="2400" b="1" dirty="0">
                <a:latin typeface="Cambria" pitchFamily="18" charset="0"/>
              </a:rPr>
              <a:t>Blood-clotting disorders. </a:t>
            </a:r>
            <a:r>
              <a:rPr lang="en-US" sz="2400" dirty="0">
                <a:latin typeface="Cambria" pitchFamily="18" charset="0"/>
              </a:rPr>
              <a:t>Any condition that either impairs blood's ability to clot or increases its likelihood of clotting increases the risk of certain placental problems. </a:t>
            </a:r>
          </a:p>
        </p:txBody>
      </p:sp>
    </p:spTree>
    <p:extLst>
      <p:ext uri="{BB962C8B-B14F-4D97-AF65-F5344CB8AC3E}">
        <p14:creationId xmlns:p14="http://schemas.microsoft.com/office/powerpoint/2010/main" val="27096618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0"/>
            <a:ext cx="8458200" cy="4524315"/>
          </a:xfrm>
          <a:prstGeom prst="rect">
            <a:avLst/>
          </a:prstGeom>
        </p:spPr>
        <p:txBody>
          <a:bodyPr wrap="square">
            <a:spAutoFit/>
          </a:bodyPr>
          <a:lstStyle/>
          <a:p>
            <a:r>
              <a:rPr lang="en-US" sz="2400" dirty="0" smtClean="0">
                <a:latin typeface="Cambria" pitchFamily="18" charset="0"/>
              </a:rPr>
              <a:t>- </a:t>
            </a:r>
            <a:r>
              <a:rPr lang="en-US" sz="2400" b="1" dirty="0">
                <a:latin typeface="Cambria" pitchFamily="18" charset="0"/>
              </a:rPr>
              <a:t>Previous uterine surgery. </a:t>
            </a:r>
            <a:r>
              <a:rPr lang="en-US" sz="2400" dirty="0">
                <a:latin typeface="Cambria" pitchFamily="18" charset="0"/>
              </a:rPr>
              <a:t>If woman had a previous surgery on her uterus, such as a C-section or surgery to remove fibroids, she at increased risk of certain placental problems. </a:t>
            </a:r>
          </a:p>
          <a:p>
            <a:r>
              <a:rPr lang="en-US" sz="2400" dirty="0" smtClean="0">
                <a:latin typeface="Cambria" pitchFamily="18" charset="0"/>
              </a:rPr>
              <a:t>- </a:t>
            </a:r>
            <a:r>
              <a:rPr lang="en-US" sz="2400" b="1" dirty="0">
                <a:latin typeface="Cambria" pitchFamily="18" charset="0"/>
              </a:rPr>
              <a:t>Previous placental problems. </a:t>
            </a:r>
            <a:r>
              <a:rPr lang="en-US" sz="2400" dirty="0">
                <a:latin typeface="Cambria" pitchFamily="18" charset="0"/>
              </a:rPr>
              <a:t>A placental problem during a previous pregnancy might be at increased risk of experiencing it again. </a:t>
            </a:r>
          </a:p>
          <a:p>
            <a:r>
              <a:rPr lang="en-US" sz="2400" dirty="0" smtClean="0">
                <a:latin typeface="Cambria" pitchFamily="18" charset="0"/>
              </a:rPr>
              <a:t>- </a:t>
            </a:r>
            <a:r>
              <a:rPr lang="en-US" sz="2400" b="1" dirty="0">
                <a:latin typeface="Cambria" pitchFamily="18" charset="0"/>
              </a:rPr>
              <a:t>Substance abuse. </a:t>
            </a:r>
            <a:r>
              <a:rPr lang="en-US" sz="2400" dirty="0">
                <a:latin typeface="Cambria" pitchFamily="18" charset="0"/>
              </a:rPr>
              <a:t>Certain placental problems are more common in women who smoke or use illegal drugs, such as cocaine, during pregnancy. </a:t>
            </a:r>
          </a:p>
          <a:p>
            <a:r>
              <a:rPr lang="en-US" sz="2400" dirty="0">
                <a:latin typeface="Cambria" pitchFamily="18" charset="0"/>
              </a:rPr>
              <a:t>-</a:t>
            </a:r>
            <a:r>
              <a:rPr lang="en-US" sz="2400" b="1" dirty="0" smtClean="0">
                <a:latin typeface="Cambria" pitchFamily="18" charset="0"/>
              </a:rPr>
              <a:t>Abdominal </a:t>
            </a:r>
            <a:r>
              <a:rPr lang="en-US" sz="2400" b="1" dirty="0">
                <a:latin typeface="Cambria" pitchFamily="18" charset="0"/>
              </a:rPr>
              <a:t>trauma. </a:t>
            </a:r>
            <a:r>
              <a:rPr lang="en-US" sz="2400" dirty="0">
                <a:latin typeface="Cambria" pitchFamily="18" charset="0"/>
              </a:rPr>
              <a:t>Trauma to the abdomen — such as from a fall or other type of blow to the abdomen — increases the risk of certain placental problems. </a:t>
            </a:r>
          </a:p>
        </p:txBody>
      </p:sp>
    </p:spTree>
    <p:extLst>
      <p:ext uri="{BB962C8B-B14F-4D97-AF65-F5344CB8AC3E}">
        <p14:creationId xmlns:p14="http://schemas.microsoft.com/office/powerpoint/2010/main" val="20767452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304801"/>
            <a:ext cx="8686800" cy="4524315"/>
          </a:xfrm>
          <a:prstGeom prst="rect">
            <a:avLst/>
          </a:prstGeom>
        </p:spPr>
        <p:txBody>
          <a:bodyPr wrap="square">
            <a:spAutoFit/>
          </a:bodyPr>
          <a:lstStyle/>
          <a:p>
            <a:r>
              <a:rPr lang="en-US" sz="2400" b="1" dirty="0">
                <a:latin typeface="Cambria" pitchFamily="18" charset="0"/>
              </a:rPr>
              <a:t>The most common placental problems </a:t>
            </a:r>
            <a:endParaRPr lang="en-US" sz="2400" dirty="0">
              <a:latin typeface="Cambria" pitchFamily="18" charset="0"/>
            </a:endParaRPr>
          </a:p>
          <a:p>
            <a:r>
              <a:rPr lang="en-US" sz="2400" dirty="0">
                <a:latin typeface="Cambria" pitchFamily="18" charset="0"/>
              </a:rPr>
              <a:t>During pregnancy, the most common placental problems include placental abruption, placenta </a:t>
            </a:r>
            <a:r>
              <a:rPr lang="en-US" sz="2400" dirty="0" err="1">
                <a:latin typeface="Cambria" pitchFamily="18" charset="0"/>
              </a:rPr>
              <a:t>previa</a:t>
            </a:r>
            <a:r>
              <a:rPr lang="en-US" sz="2400" dirty="0">
                <a:latin typeface="Cambria" pitchFamily="18" charset="0"/>
              </a:rPr>
              <a:t> and placenta </a:t>
            </a:r>
            <a:r>
              <a:rPr lang="en-US" sz="2400" dirty="0" err="1">
                <a:latin typeface="Cambria" pitchFamily="18" charset="0"/>
              </a:rPr>
              <a:t>accreta</a:t>
            </a:r>
            <a:r>
              <a:rPr lang="en-US" sz="2400" dirty="0">
                <a:latin typeface="Cambria" pitchFamily="18" charset="0"/>
              </a:rPr>
              <a:t>. These conditions can cause potentially heavy vaginal bleeding. After delivery, retained placenta is also sometimes a concern. </a:t>
            </a:r>
          </a:p>
          <a:p>
            <a:r>
              <a:rPr lang="en-US" sz="2400" dirty="0">
                <a:latin typeface="Cambria" pitchFamily="18" charset="0"/>
              </a:rPr>
              <a:t>-</a:t>
            </a:r>
            <a:r>
              <a:rPr lang="en-US" sz="2400" dirty="0" smtClean="0">
                <a:latin typeface="Cambria" pitchFamily="18" charset="0"/>
              </a:rPr>
              <a:t> </a:t>
            </a:r>
            <a:r>
              <a:rPr lang="en-US" sz="2400" b="1" dirty="0">
                <a:latin typeface="Cambria" pitchFamily="18" charset="0"/>
              </a:rPr>
              <a:t>Placental abruption (</a:t>
            </a:r>
            <a:r>
              <a:rPr lang="en-US" sz="2400" b="1" dirty="0" err="1">
                <a:latin typeface="Cambria" pitchFamily="18" charset="0"/>
              </a:rPr>
              <a:t>abruptio</a:t>
            </a:r>
            <a:r>
              <a:rPr lang="en-US" sz="2400" b="1" dirty="0">
                <a:latin typeface="Cambria" pitchFamily="18" charset="0"/>
              </a:rPr>
              <a:t> placentae). </a:t>
            </a:r>
            <a:r>
              <a:rPr lang="en-US" sz="2400" dirty="0">
                <a:latin typeface="Cambria" pitchFamily="18" charset="0"/>
              </a:rPr>
              <a:t>If the placenta peels away from the inner wall of the uterus before delivery — either partially or completely — it's known as placental abruption. Placental abruption can cause varying degrees of vaginal bleeding and pain or cramping. It might also deprive the baby of oxygen and nutrients. In some cases, early delivery is needed. </a:t>
            </a:r>
          </a:p>
        </p:txBody>
      </p:sp>
    </p:spTree>
    <p:extLst>
      <p:ext uri="{BB962C8B-B14F-4D97-AF65-F5344CB8AC3E}">
        <p14:creationId xmlns:p14="http://schemas.microsoft.com/office/powerpoint/2010/main" val="16820781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0"/>
            <a:ext cx="8763000" cy="6740307"/>
          </a:xfrm>
          <a:prstGeom prst="rect">
            <a:avLst/>
          </a:prstGeom>
        </p:spPr>
        <p:txBody>
          <a:bodyPr wrap="square">
            <a:spAutoFit/>
          </a:bodyPr>
          <a:lstStyle/>
          <a:p>
            <a:endParaRPr lang="ar-IQ" sz="2400" dirty="0">
              <a:latin typeface="Cambria" pitchFamily="18" charset="0"/>
            </a:endParaRPr>
          </a:p>
          <a:p>
            <a:r>
              <a:rPr lang="en-US" sz="2400" b="1" dirty="0">
                <a:latin typeface="Cambria" pitchFamily="18" charset="0"/>
              </a:rPr>
              <a:t>Placenta </a:t>
            </a:r>
            <a:r>
              <a:rPr lang="en-US" sz="2400" b="1" dirty="0" err="1">
                <a:latin typeface="Cambria" pitchFamily="18" charset="0"/>
              </a:rPr>
              <a:t>Previa</a:t>
            </a:r>
            <a:r>
              <a:rPr lang="en-US" sz="2400" b="1" dirty="0">
                <a:latin typeface="Cambria" pitchFamily="18" charset="0"/>
              </a:rPr>
              <a:t>. </a:t>
            </a:r>
            <a:r>
              <a:rPr lang="en-US" sz="2400" dirty="0">
                <a:latin typeface="Cambria" pitchFamily="18" charset="0"/>
              </a:rPr>
              <a:t>This condition occurs when the placenta partially or totally covers the cervix — the outlet for the uterus. Placenta </a:t>
            </a:r>
            <a:r>
              <a:rPr lang="en-US" sz="2400" dirty="0" err="1">
                <a:latin typeface="Cambria" pitchFamily="18" charset="0"/>
              </a:rPr>
              <a:t>previa</a:t>
            </a:r>
            <a:r>
              <a:rPr lang="en-US" sz="2400" dirty="0">
                <a:latin typeface="Cambria" pitchFamily="18" charset="0"/>
              </a:rPr>
              <a:t> is more common early in pregnancy and might resolve as the uterus grows. Placenta </a:t>
            </a:r>
            <a:r>
              <a:rPr lang="en-US" sz="2400" dirty="0" err="1">
                <a:latin typeface="Cambria" pitchFamily="18" charset="0"/>
              </a:rPr>
              <a:t>previa</a:t>
            </a:r>
            <a:r>
              <a:rPr lang="en-US" sz="2400" dirty="0">
                <a:latin typeface="Cambria" pitchFamily="18" charset="0"/>
              </a:rPr>
              <a:t> can cause severe vaginal bleeding before or during delivery. A C-section delivery usually is required if the placenta </a:t>
            </a:r>
            <a:r>
              <a:rPr lang="en-US" sz="2400" dirty="0" err="1">
                <a:latin typeface="Cambria" pitchFamily="18" charset="0"/>
              </a:rPr>
              <a:t>previa</a:t>
            </a:r>
            <a:r>
              <a:rPr lang="en-US" sz="2400" dirty="0">
                <a:latin typeface="Cambria" pitchFamily="18" charset="0"/>
              </a:rPr>
              <a:t> is present at the time of delivery. </a:t>
            </a:r>
          </a:p>
          <a:p>
            <a:r>
              <a:rPr lang="en-US" sz="2400" dirty="0">
                <a:latin typeface="Cambria" pitchFamily="18" charset="0"/>
              </a:rPr>
              <a:t>-</a:t>
            </a:r>
            <a:r>
              <a:rPr lang="en-US" sz="2400" b="1" dirty="0" smtClean="0">
                <a:latin typeface="Cambria" pitchFamily="18" charset="0"/>
              </a:rPr>
              <a:t>Placenta </a:t>
            </a:r>
            <a:r>
              <a:rPr lang="en-US" sz="2400" b="1" dirty="0" err="1">
                <a:latin typeface="Cambria" pitchFamily="18" charset="0"/>
              </a:rPr>
              <a:t>accreta</a:t>
            </a:r>
            <a:r>
              <a:rPr lang="en-US" sz="2400" b="1" dirty="0">
                <a:latin typeface="Cambria" pitchFamily="18" charset="0"/>
              </a:rPr>
              <a:t>. </a:t>
            </a:r>
            <a:r>
              <a:rPr lang="en-US" sz="2400" dirty="0">
                <a:latin typeface="Cambria" pitchFamily="18" charset="0"/>
              </a:rPr>
              <a:t>This condition occurs when the blood vessels of the placenta grow too deeply into the uterine wall. Placenta </a:t>
            </a:r>
            <a:r>
              <a:rPr lang="en-US" sz="2400" dirty="0" err="1">
                <a:latin typeface="Cambria" pitchFamily="18" charset="0"/>
              </a:rPr>
              <a:t>accreta</a:t>
            </a:r>
            <a:r>
              <a:rPr lang="en-US" sz="2400" dirty="0">
                <a:latin typeface="Cambria" pitchFamily="18" charset="0"/>
              </a:rPr>
              <a:t> can cause vaginal bleeding during the third trimester of pregnancy and severe blood loss after delivery. Treatment might require a C-section delivery followed by surgical removal of the uterus (abdominal hysterectomy). More-aggressive forms of this problem can also occur if the placenta invades the muscles of the uterus (placenta </a:t>
            </a:r>
            <a:r>
              <a:rPr lang="en-US" sz="2400" dirty="0" err="1">
                <a:latin typeface="Cambria" pitchFamily="18" charset="0"/>
              </a:rPr>
              <a:t>increta</a:t>
            </a:r>
            <a:r>
              <a:rPr lang="en-US" sz="2400" dirty="0">
                <a:latin typeface="Cambria" pitchFamily="18" charset="0"/>
              </a:rPr>
              <a:t>) or if the placenta grows through the uterine wall (placenta </a:t>
            </a:r>
            <a:r>
              <a:rPr lang="en-US" sz="2400" dirty="0" err="1">
                <a:latin typeface="Cambria" pitchFamily="18" charset="0"/>
              </a:rPr>
              <a:t>percreta</a:t>
            </a:r>
            <a:r>
              <a:rPr lang="en-US" sz="2400" dirty="0">
                <a:latin typeface="Cambria" pitchFamily="18" charset="0"/>
              </a:rPr>
              <a:t>). </a:t>
            </a:r>
          </a:p>
          <a:p>
            <a:r>
              <a:rPr lang="en-US" sz="2400" dirty="0" smtClean="0">
                <a:latin typeface="Cambria" pitchFamily="18" charset="0"/>
              </a:rPr>
              <a:t> </a:t>
            </a:r>
            <a:endParaRPr lang="en-US" sz="2400" dirty="0">
              <a:latin typeface="Cambria" pitchFamily="18" charset="0"/>
            </a:endParaRPr>
          </a:p>
        </p:txBody>
      </p:sp>
    </p:spTree>
    <p:extLst>
      <p:ext uri="{BB962C8B-B14F-4D97-AF65-F5344CB8AC3E}">
        <p14:creationId xmlns:p14="http://schemas.microsoft.com/office/powerpoint/2010/main" val="36264224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762000"/>
            <a:ext cx="70104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291498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721062"/>
            <a:ext cx="4572001" cy="4841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61566" y="735576"/>
            <a:ext cx="3777634" cy="4827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24395436"/>
      </p:ext>
    </p:extLst>
  </p:cSld>
  <p:clrMapOvr>
    <a:masterClrMapping/>
  </p:clrMapOvr>
</p:sld>
</file>

<file path=ppt/theme/theme1.xml><?xml version="1.0" encoding="utf-8"?>
<a:theme xmlns:a="http://schemas.openxmlformats.org/drawingml/2006/main" name="Office Theme">
  <a:themeElements>
    <a:clrScheme name="Custom 3">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TotalTime>
  <Words>1013</Words>
  <Application>Microsoft Office PowerPoint</Application>
  <PresentationFormat>On-screen Show (4:3)</PresentationFormat>
  <Paragraphs>70</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 Gynecology ward -Placental problems -Female infertelity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Al-Ra'y</dc:creator>
  <cp:lastModifiedBy>za</cp:lastModifiedBy>
  <cp:revision>8</cp:revision>
  <dcterms:created xsi:type="dcterms:W3CDTF">2006-08-16T00:00:00Z</dcterms:created>
  <dcterms:modified xsi:type="dcterms:W3CDTF">2020-03-13T17:24:54Z</dcterms:modified>
</cp:coreProperties>
</file>