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56" r:id="rId3"/>
    <p:sldId id="263" r:id="rId4"/>
    <p:sldId id="261" r:id="rId5"/>
    <p:sldId id="275" r:id="rId6"/>
    <p:sldId id="306" r:id="rId7"/>
    <p:sldId id="276" r:id="rId8"/>
    <p:sldId id="264" r:id="rId9"/>
    <p:sldId id="277" r:id="rId10"/>
    <p:sldId id="257" r:id="rId11"/>
    <p:sldId id="258" r:id="rId12"/>
    <p:sldId id="271" r:id="rId13"/>
    <p:sldId id="260" r:id="rId14"/>
    <p:sldId id="304" r:id="rId15"/>
    <p:sldId id="272" r:id="rId16"/>
    <p:sldId id="329" r:id="rId17"/>
    <p:sldId id="265" r:id="rId18"/>
    <p:sldId id="307" r:id="rId19"/>
    <p:sldId id="305" r:id="rId20"/>
    <p:sldId id="287" r:id="rId21"/>
    <p:sldId id="289" r:id="rId22"/>
    <p:sldId id="290" r:id="rId23"/>
    <p:sldId id="288" r:id="rId24"/>
    <p:sldId id="314" r:id="rId25"/>
    <p:sldId id="291" r:id="rId26"/>
    <p:sldId id="292" r:id="rId27"/>
    <p:sldId id="313" r:id="rId28"/>
    <p:sldId id="293" r:id="rId29"/>
    <p:sldId id="299" r:id="rId30"/>
    <p:sldId id="315" r:id="rId31"/>
    <p:sldId id="300" r:id="rId32"/>
    <p:sldId id="316" r:id="rId33"/>
    <p:sldId id="301"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4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60"/>
  </p:normalViewPr>
  <p:slideViewPr>
    <p:cSldViewPr>
      <p:cViewPr varScale="1">
        <p:scale>
          <a:sx n="66" d="100"/>
          <a:sy n="66" d="100"/>
        </p:scale>
        <p:origin x="-148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g"/><Relationship Id="rId7" Type="http://schemas.openxmlformats.org/officeDocument/2006/relationships/image" Target="../media/image53.jpg"/><Relationship Id="rId2" Type="http://schemas.openxmlformats.org/officeDocument/2006/relationships/image" Target="../media/image49.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2.jpeg"/><Relationship Id="rId4" Type="http://schemas.openxmlformats.org/officeDocument/2006/relationships/image" Target="../media/image51.jpg"/></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2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7.xml"/><Relationship Id="rId4" Type="http://schemas.openxmlformats.org/officeDocument/2006/relationships/image" Target="../media/image6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8.jpg"/><Relationship Id="rId2" Type="http://schemas.openxmlformats.org/officeDocument/2006/relationships/image" Target="../media/image63.jpg"/><Relationship Id="rId1" Type="http://schemas.openxmlformats.org/officeDocument/2006/relationships/slideLayout" Target="../slideLayouts/slideLayout7.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 Id="rId9"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2457450"/>
          </a:xfrm>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dirty="0" smtClean="0">
                <a:solidFill>
                  <a:schemeClr val="accent6">
                    <a:lumMod val="50000"/>
                  </a:schemeClr>
                </a:solidFill>
              </a:rPr>
              <a:t>Clinical pharmacy lab</a:t>
            </a:r>
            <a:br>
              <a:rPr lang="en-US" b="1" dirty="0" smtClean="0">
                <a:solidFill>
                  <a:schemeClr val="accent6">
                    <a:lumMod val="50000"/>
                  </a:schemeClr>
                </a:solidFill>
              </a:rPr>
            </a:br>
            <a:r>
              <a:rPr lang="en-US" b="1" dirty="0" smtClean="0">
                <a:solidFill>
                  <a:schemeClr val="accent6">
                    <a:lumMod val="50000"/>
                  </a:schemeClr>
                </a:solidFill>
              </a:rPr>
              <a:t> (first course)</a:t>
            </a:r>
            <a:br>
              <a:rPr lang="en-US" b="1" dirty="0" smtClean="0">
                <a:solidFill>
                  <a:schemeClr val="accent6">
                    <a:lumMod val="50000"/>
                  </a:schemeClr>
                </a:solidFill>
              </a:rPr>
            </a:br>
            <a:r>
              <a:rPr lang="en-US" b="1" dirty="0" smtClean="0">
                <a:solidFill>
                  <a:schemeClr val="accent6">
                    <a:lumMod val="50000"/>
                  </a:schemeClr>
                </a:solidFill>
              </a:rPr>
              <a:t>4</a:t>
            </a:r>
            <a:r>
              <a:rPr lang="en-US" b="1" baseline="30000" dirty="0" smtClean="0">
                <a:solidFill>
                  <a:schemeClr val="accent6">
                    <a:lumMod val="50000"/>
                  </a:schemeClr>
                </a:solidFill>
              </a:rPr>
              <a:t>th</a:t>
            </a:r>
            <a:r>
              <a:rPr lang="en-US" b="1" dirty="0" smtClean="0">
                <a:solidFill>
                  <a:schemeClr val="accent6">
                    <a:lumMod val="50000"/>
                  </a:schemeClr>
                </a:solidFill>
              </a:rPr>
              <a:t> stage students</a:t>
            </a:r>
            <a:br>
              <a:rPr lang="en-US" b="1" dirty="0" smtClean="0">
                <a:solidFill>
                  <a:schemeClr val="accent6">
                    <a:lumMod val="50000"/>
                  </a:schemeClr>
                </a:solidFill>
              </a:rPr>
            </a:br>
            <a:r>
              <a:rPr lang="en-US" sz="4900" b="1" i="1" dirty="0" smtClean="0">
                <a:solidFill>
                  <a:schemeClr val="tx1"/>
                </a:solidFill>
              </a:rPr>
              <a:t>skin part 1</a:t>
            </a:r>
            <a:endParaRPr lang="en-US" sz="4900" b="1" i="1" dirty="0">
              <a:solidFill>
                <a:schemeClr val="tx1"/>
              </a:solidFill>
            </a:endParaRPr>
          </a:p>
        </p:txBody>
      </p:sp>
      <p:sp>
        <p:nvSpPr>
          <p:cNvPr id="3" name="Subtitle 2"/>
          <p:cNvSpPr>
            <a:spLocks noGrp="1"/>
          </p:cNvSpPr>
          <p:nvPr>
            <p:ph type="subTitle" idx="1"/>
          </p:nvPr>
        </p:nvSpPr>
        <p:spPr>
          <a:blipFill>
            <a:blip r:embed="rId2"/>
            <a:tile tx="0" ty="0" sx="100000" sy="100000" flip="none" algn="tl"/>
          </a:blipFill>
        </p:spPr>
        <p:txBody>
          <a:bodyPr>
            <a:normAutofit fontScale="85000" lnSpcReduction="20000"/>
          </a:bodyPr>
          <a:lstStyle/>
          <a:p>
            <a:r>
              <a:rPr lang="en-US" sz="4400" dirty="0" smtClean="0">
                <a:solidFill>
                  <a:schemeClr val="tx1"/>
                </a:solidFill>
                <a:latin typeface="Cooper Black" pitchFamily="18" charset="0"/>
              </a:rPr>
              <a:t>Lecturers</a:t>
            </a:r>
            <a:r>
              <a:rPr lang="en-US" sz="4400" dirty="0">
                <a:solidFill>
                  <a:schemeClr val="tx1"/>
                </a:solidFill>
                <a:latin typeface="Cooper Black" pitchFamily="18" charset="0"/>
              </a:rPr>
              <a:t/>
            </a:r>
            <a:br>
              <a:rPr lang="en-US" sz="4400" dirty="0">
                <a:solidFill>
                  <a:schemeClr val="tx1"/>
                </a:solidFill>
                <a:latin typeface="Cooper Black" pitchFamily="18" charset="0"/>
              </a:rPr>
            </a:br>
            <a:r>
              <a:rPr lang="en-US" dirty="0" err="1" smtClean="0">
                <a:solidFill>
                  <a:schemeClr val="tx1"/>
                </a:solidFill>
                <a:latin typeface="Cooper Black" pitchFamily="18" charset="0"/>
              </a:rPr>
              <a:t>lubab</a:t>
            </a:r>
            <a:r>
              <a:rPr lang="en-US" dirty="0" smtClean="0">
                <a:solidFill>
                  <a:schemeClr val="tx1"/>
                </a:solidFill>
                <a:latin typeface="Cooper Black" pitchFamily="18" charset="0"/>
              </a:rPr>
              <a:t> </a:t>
            </a:r>
            <a:r>
              <a:rPr lang="en-US" dirty="0" err="1">
                <a:solidFill>
                  <a:schemeClr val="tx1"/>
                </a:solidFill>
                <a:latin typeface="Cooper Black" pitchFamily="18" charset="0"/>
              </a:rPr>
              <a:t>Tareq</a:t>
            </a:r>
            <a:r>
              <a:rPr lang="en-US" dirty="0">
                <a:solidFill>
                  <a:schemeClr val="tx1"/>
                </a:solidFill>
                <a:latin typeface="Cooper Black" pitchFamily="18" charset="0"/>
              </a:rPr>
              <a:t> </a:t>
            </a:r>
            <a:r>
              <a:rPr lang="en-US" dirty="0" err="1" smtClean="0">
                <a:solidFill>
                  <a:schemeClr val="tx1"/>
                </a:solidFill>
                <a:latin typeface="Cooper Black" pitchFamily="18" charset="0"/>
              </a:rPr>
              <a:t>Nafea</a:t>
            </a:r>
            <a:endParaRPr lang="en-US" dirty="0" smtClean="0">
              <a:solidFill>
                <a:schemeClr val="tx1"/>
              </a:solidFill>
              <a:latin typeface="Cooper Black" pitchFamily="18" charset="0"/>
            </a:endParaRPr>
          </a:p>
          <a:p>
            <a:r>
              <a:rPr lang="en-US" dirty="0" err="1" smtClean="0">
                <a:solidFill>
                  <a:schemeClr val="tx1"/>
                </a:solidFill>
                <a:latin typeface="Cooper Black" pitchFamily="18" charset="0"/>
              </a:rPr>
              <a:t>Zahraa</a:t>
            </a:r>
            <a:r>
              <a:rPr lang="en-US" dirty="0" smtClean="0">
                <a:solidFill>
                  <a:schemeClr val="tx1"/>
                </a:solidFill>
                <a:latin typeface="Cooper Black" pitchFamily="18" charset="0"/>
              </a:rPr>
              <a:t> Abdul-</a:t>
            </a:r>
            <a:r>
              <a:rPr lang="en-US" dirty="0" err="1" smtClean="0">
                <a:solidFill>
                  <a:schemeClr val="tx1"/>
                </a:solidFill>
                <a:latin typeface="Cooper Black" pitchFamily="18" charset="0"/>
              </a:rPr>
              <a:t>Ghani</a:t>
            </a:r>
            <a:endParaRPr lang="en-US" smtClean="0">
              <a:solidFill>
                <a:schemeClr val="tx1"/>
              </a:solidFill>
              <a:latin typeface="Cooper Black" pitchFamily="18" charset="0"/>
            </a:endParaRPr>
          </a:p>
          <a:p>
            <a:r>
              <a:rPr lang="en-US" smtClean="0">
                <a:solidFill>
                  <a:schemeClr val="accent2">
                    <a:lumMod val="75000"/>
                  </a:schemeClr>
                </a:solidFill>
                <a:latin typeface="DaunPenh" pitchFamily="2" charset="0"/>
                <a:cs typeface="DaunPenh" pitchFamily="2" charset="0"/>
              </a:rPr>
              <a:t>MSc </a:t>
            </a:r>
            <a:r>
              <a:rPr lang="en-US" dirty="0">
                <a:solidFill>
                  <a:schemeClr val="accent2">
                    <a:lumMod val="75000"/>
                  </a:schemeClr>
                </a:solidFill>
                <a:latin typeface="DaunPenh" pitchFamily="2" charset="0"/>
                <a:cs typeface="DaunPenh" pitchFamily="2" charset="0"/>
              </a:rPr>
              <a:t>in clinical pharmacy</a:t>
            </a:r>
            <a:endParaRPr lang="en-US" dirty="0"/>
          </a:p>
        </p:txBody>
      </p:sp>
    </p:spTree>
    <p:extLst>
      <p:ext uri="{BB962C8B-B14F-4D97-AF65-F5344CB8AC3E}">
        <p14:creationId xmlns:p14="http://schemas.microsoft.com/office/powerpoint/2010/main" val="3326060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762000" y="0"/>
            <a:ext cx="7543800" cy="3657600"/>
          </a:xfrm>
          <a:prstGeom prst="rect">
            <a:avLst/>
          </a:prstGeom>
          <a:noFill/>
          <a:ln w="9525">
            <a:noFill/>
            <a:miter lim="800000"/>
            <a:headEnd/>
            <a:tailEnd/>
          </a:ln>
          <a:effectLst/>
        </p:spPr>
      </p:pic>
      <p:pic>
        <p:nvPicPr>
          <p:cNvPr id="3078" name="Picture 6"/>
          <p:cNvPicPr>
            <a:picLocks noChangeAspect="1" noChangeArrowheads="1"/>
          </p:cNvPicPr>
          <p:nvPr/>
        </p:nvPicPr>
        <p:blipFill>
          <a:blip r:embed="rId3" cstate="print"/>
          <a:srcRect/>
          <a:stretch>
            <a:fillRect/>
          </a:stretch>
        </p:blipFill>
        <p:spPr bwMode="auto">
          <a:xfrm>
            <a:off x="685800" y="3581400"/>
            <a:ext cx="76962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5181600" cy="6400800"/>
          </a:xfrm>
          <a:prstGeom prst="rect">
            <a:avLst/>
          </a:prstGeom>
          <a:noFill/>
          <a:ln w="9525">
            <a:noFill/>
            <a:miter lim="800000"/>
            <a:headEnd/>
            <a:tailEnd/>
          </a:ln>
          <a:effectLst/>
        </p:spPr>
      </p:pic>
      <p:pic>
        <p:nvPicPr>
          <p:cNvPr id="3" name="Picture 3"/>
          <p:cNvPicPr>
            <a:picLocks noChangeAspect="1" noChangeArrowheads="1"/>
          </p:cNvPicPr>
          <p:nvPr/>
        </p:nvPicPr>
        <p:blipFill>
          <a:blip r:embed="rId3" cstate="print"/>
          <a:srcRect/>
          <a:stretch>
            <a:fillRect/>
          </a:stretch>
        </p:blipFill>
        <p:spPr bwMode="auto">
          <a:xfrm>
            <a:off x="4648200" y="1066800"/>
            <a:ext cx="4191000"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838200" y="0"/>
            <a:ext cx="7315200" cy="29718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685800" y="2895600"/>
            <a:ext cx="7543800"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4572000" y="1219200"/>
            <a:ext cx="4572000" cy="4724400"/>
          </a:xfrm>
          <a:prstGeom prst="rect">
            <a:avLst/>
          </a:prstGeom>
          <a:noFill/>
          <a:ln w="9525">
            <a:noFill/>
            <a:miter lim="800000"/>
            <a:headEnd/>
            <a:tailEnd/>
          </a:ln>
          <a:effectLst/>
        </p:spPr>
      </p:pic>
      <p:pic>
        <p:nvPicPr>
          <p:cNvPr id="6" name="Picture 5"/>
          <p:cNvPicPr>
            <a:picLocks noChangeAspect="1" noChangeArrowheads="1"/>
          </p:cNvPicPr>
          <p:nvPr/>
        </p:nvPicPr>
        <p:blipFill>
          <a:blip r:embed="rId3" cstate="print"/>
          <a:srcRect/>
          <a:stretch>
            <a:fillRect/>
          </a:stretch>
        </p:blipFill>
        <p:spPr bwMode="auto">
          <a:xfrm>
            <a:off x="304800" y="1066800"/>
            <a:ext cx="4295774" cy="4800600"/>
          </a:xfrm>
          <a:prstGeom prst="rect">
            <a:avLst/>
          </a:prstGeom>
          <a:noFill/>
          <a:ln w="9525">
            <a:noFill/>
            <a:miter lim="800000"/>
            <a:headEnd/>
            <a:tailEnd/>
          </a:ln>
          <a:effectLst/>
        </p:spPr>
      </p:pic>
    </p:spTree>
    <p:extLst>
      <p:ext uri="{BB962C8B-B14F-4D97-AF65-F5344CB8AC3E}">
        <p14:creationId xmlns:p14="http://schemas.microsoft.com/office/powerpoint/2010/main" val="2995205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371600" y="228600"/>
            <a:ext cx="6172200"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270163"/>
            <a:ext cx="4595813" cy="628303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14312"/>
            <a:ext cx="3733800" cy="4651664"/>
          </a:xfrm>
          <a:prstGeom prst="rect">
            <a:avLst/>
          </a:prstGeom>
        </p:spPr>
      </p:pic>
    </p:spTree>
    <p:extLst>
      <p:ext uri="{BB962C8B-B14F-4D97-AF65-F5344CB8AC3E}">
        <p14:creationId xmlns:p14="http://schemas.microsoft.com/office/powerpoint/2010/main" val="579959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103961"/>
            <a:ext cx="4038600" cy="4782345"/>
          </a:xfrm>
        </p:spPr>
        <p:style>
          <a:lnRef idx="1">
            <a:schemeClr val="accent3"/>
          </a:lnRef>
          <a:fillRef idx="2">
            <a:schemeClr val="accent3"/>
          </a:fillRef>
          <a:effectRef idx="1">
            <a:schemeClr val="accent3"/>
          </a:effectRef>
          <a:fontRef idx="minor">
            <a:schemeClr val="dk1"/>
          </a:fontRef>
        </p:style>
        <p:txBody>
          <a:bodyPr>
            <a:normAutofit/>
          </a:bodyPr>
          <a:lstStyle/>
          <a:p>
            <a:r>
              <a:rPr lang="en-US" sz="5400" dirty="0" smtClean="0">
                <a:latin typeface="+mn-lt"/>
              </a:rPr>
              <a:t>Anti-</a:t>
            </a:r>
            <a:r>
              <a:rPr lang="en-US" sz="5400" dirty="0" err="1" smtClean="0">
                <a:latin typeface="+mn-lt"/>
              </a:rPr>
              <a:t>pruritis</a:t>
            </a:r>
            <a:r>
              <a:rPr lang="en-US" sz="4000" dirty="0" smtClean="0"/>
              <a:t/>
            </a:r>
            <a:br>
              <a:rPr lang="en-US" sz="4000" dirty="0" smtClean="0"/>
            </a:br>
            <a:endParaRPr lang="ar-IQ"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073727"/>
            <a:ext cx="3886200" cy="481258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524000" y="0"/>
            <a:ext cx="7620000" cy="6858000"/>
          </a:xfrm>
          <a:prstGeom prst="rect">
            <a:avLst/>
          </a:prstGeom>
          <a:noFill/>
          <a:ln w="9525">
            <a:noFill/>
            <a:miter lim="800000"/>
            <a:headEnd/>
            <a:tailEnd/>
          </a:ln>
          <a:effectLst/>
        </p:spPr>
      </p:pic>
    </p:spTree>
    <p:extLst>
      <p:ext uri="{BB962C8B-B14F-4D97-AF65-F5344CB8AC3E}">
        <p14:creationId xmlns:p14="http://schemas.microsoft.com/office/powerpoint/2010/main" val="930350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0" y="381000"/>
            <a:ext cx="5486400" cy="6019800"/>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4648200" y="0"/>
            <a:ext cx="4495800" cy="6858000"/>
          </a:xfrm>
          <a:prstGeom prst="rect">
            <a:avLst/>
          </a:prstGeom>
          <a:noFill/>
          <a:ln w="9525">
            <a:noFill/>
            <a:miter lim="800000"/>
            <a:headEnd/>
            <a:tailEnd/>
          </a:ln>
          <a:effectLst/>
        </p:spPr>
      </p:pic>
    </p:spTree>
    <p:extLst>
      <p:ext uri="{BB962C8B-B14F-4D97-AF65-F5344CB8AC3E}">
        <p14:creationId xmlns:p14="http://schemas.microsoft.com/office/powerpoint/2010/main" val="2789376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0" y="0"/>
            <a:ext cx="5943600" cy="30480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rcRect/>
          <a:stretch>
            <a:fillRect/>
          </a:stretch>
        </p:blipFill>
        <p:spPr bwMode="auto">
          <a:xfrm>
            <a:off x="0" y="3048000"/>
            <a:ext cx="594360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descr="data:image/jpeg;base64,/9j/4AAQSkZJRgABAQAAAQABAAD/2wCEAAkGBxIHBhQIBxQSExUUGBoYGRgYFRgaFRgbIBYdHRcVHhgfHCggGCIlGxUaITEhJykrLi8uHiA0Oj84NygtLysBCgoKDQwOFA8NDzcgFhkrLCwsLCwsKysrLCsrKyw3KyssKysrKysrKysrLCsrKysrKysrKysrKysrKysrKysrK//AABEIAMEBBgMBIgACEQEDEQH/xAAcAAEBAAIDAQEAAAAAAAAAAAAABwYIAwQFAQL/xABKEAACAQIDBAUFDAcFCQAAAAAAAQIDEQQFBgcSITETQVFxgRQiYYKyFSMyNlJTYnSRkqGxCDVCcnOz0RYmQ4TwFzNUY4OTosHT/8QAFgEBAQEAAAAAAAAAAAAAAAAAAAEC/8QAFREBAQAAAAAAAAAAAAAAAAAAAAH/2gAMAwEAAhEDEQA/ALiAAAAAAAAAAAAAAAAAAAAAAAAAAAAAAAAAAAAAAAAAAAAAAAAAAAAAAAAAAAAAAAAAAAAAAAAAAAAAAAAAAAAAAAAAAAAAAAAAAAAAAAAAAAAAAAAAAAAAAAAAAAAAAAAAAAAAAAAAAAAAAAAAfirUjRhv1Wopdbdl9oH7BwUsZSrT3KVSEn2KSb+y5zgAAAAAAAAAAAAAAAAAAAAAAAAAAAAAAAAAAAAAAAACObfc/wDMo6dovn79V7k2qUX3vel6qK/ia8cLh5Yiu1GMIuUm+SSV2/sRqfqTOJagz6tm1a/vs20vkwXCnHwgl43Cx1smx8slzalmmDS36M1NW67Pzo+tG8fE21y7GwzHAU8dhHvQqxjOL7VJXX5moJddhGf+WZHUySu/Pw0t6Hppzba+7PeXc4gqogAIAAAAAAAAAAAAAAAAAAAAAAAAAAAAAAAAAAAAAMR17UePeH0xh352Mqe+ejDwtKu/WVoesQHWuTe4GqsRlqVoxm3D+HLzofYnu+DLzo1+7uosXqmXGF/JcM/+VTl75Nfv1b+EUYZt/wAltUw+e0lzvQqfjKm/bXigqPmRbP8APv7Oato4+btTb6Or2dHNpNv917svVMdPjV1ZhW4/PkDDdk+oPd/R1N1nerQ95qdrcUtyXrQcX33Mvq1FRpOrVaUYptt8kkrthl087zihkOXSx+a1FTpx63zb6opLjJvqS4kb1HtoxGJqulp6nGhDqnUSnVfp3b7sO57xiGvdWz1fnbxTbVGDaow6lH5bXypc32Ky6jGZy3YOXYgq37NcLmWq8LLOc8x+KjRcnGnCm4Qc2naU21DhFPgl1tPx6mqdaY7QWrPc51ljaDhGoo1lFVYqTkt3pIRXHzbptPg+XWUnJcOtPaOpUYLhh8Om11txheXi3f7TV3Mszq5zj55lj5b1Sq96T6uPKK7ElZJdiQG0WktUUNV5UsdlrfB7s4S+HTl8mS/FNcGjuZvnOHyXD+UZtWp0Y9s5JX9CXOT9CIPsRxU6es3gqbkoV6M1Ozs/Ns4zv1NXaT+kedtXydZNrSdGE6tRThConVnKpNKV0478rtq8W1d9YGfai210qN6WnKMqr+cq3hT71D4cvHdOHZhrmvmmaYzH6oxEVSpUYS4pQpU7zadkuvglxu3yIyUjYVltLH6krVcZHf6GnCcE/gqTm0puPJtW4N8rtgevrTa1iqFfybI8PPDxfGNXEUpKc18qFOSSS9Lv3IwR6+zV1ul8tr39Td+7u2/ArG3uhGej6daSW9DEQs+tXhNMgYF72WbRpakrvKM6UVXUXKE4q0aqXwk4/syXPhwau+Filmq2gsQ8LrbBVYcPf4R8Jvcf4TZdtqerXpXT18G109duFL6PDz6tuvdX4uIR19dbTMPpeo8DhV5RiFzgnaFPhw358bP6KTfde5hmj9VZprvVUcFUxDw9GKdSoqEIx81NJQUpKUruUkr35XJRKTnJzm222223dtt3bbfNt8blf/R6wy6XG4t87Uoe3J/mgrt7TsfmGisXRx+TYqrKjVvBwq7tRRmldcZR3rSjfr4NPt4ers82nw1JXWWZvGNHEP4LT96q9qjfjGXXuu/obOTbnQ6XQbqvnTrUpLxluP8ACozXynN06iqUm4yi04yXOLTupJ9TTVwNxQeBoXPv7SaVoZnO2/KO7US5KpF7s/DeTa9DR74QAAAAAAAAAAAxbaRm9TK9MTpZanLEYlqhQjG285z4XXdHel4IykwnC/3i2jzxT40ctj0UOx4ior1ZepTtH0OTA48izevkmT0srwmU47cowjBedhuNlxl/vebd34nR1tjsTqPTFbLJ5XjYuUbxk5YdqM4vejLhVvzXG3VcpAA04Turo+mSbRck9wNZYjBwVoSl0tP9yd3bwlvR9UxsNKBsVz/3J1b5BWdqeLW56FUV3TfjeUe+SKntfzB5foDEOlwdTdpeE5qMv/FyNbqdSVGrGtQe7KLUovskneL8Gky5bQMyWqdjsc4w3bRnJL9mSqKFWPqycvsCIWfYrekovra/M+H5qXcHu87BW426pQ3ZK6ta3V3EX1BsUqvMJVNPVqSpSd1CrvJ07v4KlFPeS6rpO3bzK7kuNWZZPRx1J3VWnCa9aKf/ALO6GWD7OdnkNH72LxE1WxE1uuSVoQje7hFc+LSu3zsuRMdub/v3/l6XtVC/YvFLC7ilxdSahFdrd2/sjGT8CA7c/j5/l6XtVAqflU/R8/X2L/g0/bkSsqn6Pn6+xf8ABp+3IDLNvHxJj9Yp+zM1/NgNvHxJj9Yp+zM1/BHraQ+NuD+s0f5sTKtuGYvGa3eFv5uHpQil9KS35PxUofYYrpD424P6zR/mxPZ2t0nS2h4rf/a6OS7nRgvzTXgBiBVti2aVsuy7ErA4Ovit6pG7pzoxUbQ+C9+cW318O0lJZP0esUujxmD670qng1KL9lAr2deV8fqbTFTKcPlmKhKbg1KVXDbq3akZdVW/7JLP9m+b/wDBVP8AuUP/AKGzgCJ9sbyjGZHklbA53RlR9934XlB3UopS+DJ24x/EoJ8TTdl1c/8AXifQAAAAAAAAABxYvEwweHliMVKMIRV3KTsku8DzdW53HTmnK2a1ePRxe6vlTfCEfGTSOroLJpZHpilh8VxrTvVrS65Vaj3qjfc3bwJFtW1nPUmLhgcnhV8noy39505rpai5S3bX3Y8bX5tt9SKxpPW2G1HhoKLdKs1aVGonGalbio3+GvSrgZMAfmc1Tg5zaSSu2+SXWwJN+kBlHSYDD51TXGnJ0pfuyV4vwlG3rEULBtk1fSzbL45FkylWW+p1KkYSdNbvwYRla0m3ZtrgrenhJPJanzdT7kv6BY4ipbGsdDM8Fi9G5i/MrwlOHit2ql6eMZL1iZeS1Pm6n3Jf0O9kWLr5HnNLNMHTqb9KakluStJcpQfDk4trxA4M4yurkuaVMsx6tUpS3X2P5M16JKzXedMvuoMlwW1LLI43K6ipYqEOG9FqcV83Vp83G/Jrk+Kum04zqDTGM05VcM3ozgl/iJb1J+lVFw8HZ+gCobF9bUoYBaazWahKDfQSk7RnFu/RX6pJt2XWrW5FbrVo4ek61eUYxSu5SaUUu1t8Eadtpx861vwMn0to/HavqRpYVVFQ4Xq1XLoYrtim/PfYo+LXMC1ZHnkdY6veJy7zsJgVKMZ24VcRNWco+iFPeV+vpL8rEw25fHz/AKFL2qhacpwGF0Tp2GEUo06VPnObSc5PjKT7ZN9S7lyNfNf5rLUurK2Z4enV6N7sKd6ck3CKspNW4Xd3b0gYyVT9Hz9fYv8Ag0/bkTDyWp83U+5L+hRNh+OWV6pqUccpU1XpKMXKLUXNTTUbtWTak7dwGb7ePiTH6xT9mZr+XPbzmMZZJSymhedSVVVHGKbcYRjLznbldySXbx7CI+S1Pm6n3Jf0BHo6R+NmD+s0f5sSm7etOSk6Wo8MrqKVKtbqV70p915OL74kmwirYPFwxVGnU3qc4zXmS5xkpJcu1G0GT5zhdXZQ1S3ZxqQtUozVpxTVpQnB8e1dj6gNVTJ9nOpVpbVEMbXv0U06dW3VGTT37de7JJ91zI9bbJsRlVaWK04pYig+PR861P0W/wARLtXneh8ybVYOhVdKunCS5xknGS70+KA3Bw9eOJoRr4eUZxkk4yi04tPk01zOrneb0cjy2eYZlJQhBeLfVGK/ak3wS6zVzI8/xuWS8kyGviIbz4U6bck312p2av3IrGhtEY3Ncxp5/rypVn0T3qNCpNyal1VJR+DC3NRSve1+Vgij6ehUWVxr49btWq3UnH5DlxVO/XuR3YX+iekAAAAAAAAAAAAAAAAAAAAAAAD41vK0j6APNWn8IsR5QsNh9/nvdFDe772PSSsrIAAAAAAAAAAAAB1cdltHMI7uPpUqq+nCMvzR2gB1MDllDLo7uApUqSfyIRj+SO2AAAAAAAAAAAAAAAAAAAAAAAAAAAAAAAAAAAAAAAAAAAAAAAAAAAAAAAAAAAAAAAAAAAAAAAAAAAAAAAAAAAAAAAAAAAAAAAAAAAAAAAAAAAAAAAAAAAAAAAAAAAAAAAAAAAAAAAAAAAAAAAAAAAAAAAAAAAAAAAAAAAAAAAAAAAAAAAAAAAAAAAAAAAAAAAf/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44036" name="AutoShape 4" descr="data:image/jpeg;base64,/9j/4AAQSkZJRgABAQAAAQABAAD/2wCEAAkGBxIHBhQIBxQSExUUGBoYGRgYFRgaFRgbIBYdHRcVHhgfHCggGCIlGxUaITEhJykrLi8uHiA0Oj84NygtLysBCgoKDQwOFA8NDzcgFhkrLCwsLCwsKysrLCsrKyw3KyssKysrKysrKysrLCsrKysrKysrKysrKysrKysrKysrK//AABEIAMEBBgMBIgACEQEDEQH/xAAcAAEBAAIDAQEAAAAAAAAAAAAABwYIAwQFAQL/xABKEAACAQIDBAUFDAcFCQAAAAAAAQIDEQQFBgcSITETQVFxgRQiYYKyFSMyNlJTYnSRkqGxCDVCcnOz0RYmQ4TwFzNUY4OTosHT/8QAFgEBAQEAAAAAAAAAAAAAAAAAAAEC/8QAFREBAQAAAAAAAAAAAAAAAAAAAAH/2gAMAwEAAhEDEQA/ALiAAAAAAAAAAAAAAAAAAAAAAAAAAAAAAAAAAAAAAAAAAAAAAAAAAAAAAAAAAAAAAAAAAAAAAAAAAAAAAAAAAAAAAAAAAAAAAAAAAAAAAAAAAAAAAAAAAAAAAAAAAAAAAAAAAAAAAAAAAAAAAAAAfirUjRhv1Wopdbdl9oH7BwUsZSrT3KVSEn2KSb+y5zgAAAAAAAAAAAAAAAAAAAAAAAAAAAAAAAAAAAAAAAACObfc/wDMo6dovn79V7k2qUX3vel6qK/ia8cLh5Yiu1GMIuUm+SSV2/sRqfqTOJagz6tm1a/vs20vkwXCnHwgl43Cx1smx8slzalmmDS36M1NW67Pzo+tG8fE21y7GwzHAU8dhHvQqxjOL7VJXX5moJddhGf+WZHUySu/Pw0t6Hppzba+7PeXc4gqogAIAAAAAAAAAAAAAAAAAAAAAAAAAAAAAAAAAAAAAMR17UePeH0xh352Mqe+ejDwtKu/WVoesQHWuTe4GqsRlqVoxm3D+HLzofYnu+DLzo1+7uosXqmXGF/JcM/+VTl75Nfv1b+EUYZt/wAltUw+e0lzvQqfjKm/bXigqPmRbP8APv7Oato4+btTb6Or2dHNpNv917svVMdPjV1ZhW4/PkDDdk+oPd/R1N1nerQ95qdrcUtyXrQcX33Mvq1FRpOrVaUYptt8kkrthl087zihkOXSx+a1FTpx63zb6opLjJvqS4kb1HtoxGJqulp6nGhDqnUSnVfp3b7sO57xiGvdWz1fnbxTbVGDaow6lH5bXypc32Ky6jGZy3YOXYgq37NcLmWq8LLOc8x+KjRcnGnCm4Qc2naU21DhFPgl1tPx6mqdaY7QWrPc51ljaDhGoo1lFVYqTkt3pIRXHzbptPg+XWUnJcOtPaOpUYLhh8Om11txheXi3f7TV3Mszq5zj55lj5b1Sq96T6uPKK7ElZJdiQG0WktUUNV5UsdlrfB7s4S+HTl8mS/FNcGjuZvnOHyXD+UZtWp0Y9s5JX9CXOT9CIPsRxU6es3gqbkoV6M1Ozs/Ns4zv1NXaT+kedtXydZNrSdGE6tRThConVnKpNKV0478rtq8W1d9YGfai210qN6WnKMqr+cq3hT71D4cvHdOHZhrmvmmaYzH6oxEVSpUYS4pQpU7zadkuvglxu3yIyUjYVltLH6krVcZHf6GnCcE/gqTm0puPJtW4N8rtgevrTa1iqFfybI8PPDxfGNXEUpKc18qFOSSS9Lv3IwR6+zV1ul8tr39Td+7u2/ArG3uhGej6daSW9DEQs+tXhNMgYF72WbRpakrvKM6UVXUXKE4q0aqXwk4/syXPhwau+Filmq2gsQ8LrbBVYcPf4R8Jvcf4TZdtqerXpXT18G109duFL6PDz6tuvdX4uIR19dbTMPpeo8DhV5RiFzgnaFPhw358bP6KTfde5hmj9VZprvVUcFUxDw9GKdSoqEIx81NJQUpKUruUkr35XJRKTnJzm222223dtt3bbfNt8blf/R6wy6XG4t87Uoe3J/mgrt7TsfmGisXRx+TYqrKjVvBwq7tRRmldcZR3rSjfr4NPt4ers82nw1JXWWZvGNHEP4LT96q9qjfjGXXuu/obOTbnQ6XQbqvnTrUpLxluP8ACozXynN06iqUm4yi04yXOLTupJ9TTVwNxQeBoXPv7SaVoZnO2/KO7US5KpF7s/DeTa9DR74QAAAAAAAAAAAxbaRm9TK9MTpZanLEYlqhQjG285z4XXdHel4IykwnC/3i2jzxT40ctj0UOx4ior1ZepTtH0OTA48izevkmT0srwmU47cowjBedhuNlxl/vebd34nR1tjsTqPTFbLJ5XjYuUbxk5YdqM4vejLhVvzXG3VcpAA04Turo+mSbRck9wNZYjBwVoSl0tP9yd3bwlvR9UxsNKBsVz/3J1b5BWdqeLW56FUV3TfjeUe+SKntfzB5foDEOlwdTdpeE5qMv/FyNbqdSVGrGtQe7KLUovskneL8Gky5bQMyWqdjsc4w3bRnJL9mSqKFWPqycvsCIWfYrekovra/M+H5qXcHu87BW426pQ3ZK6ta3V3EX1BsUqvMJVNPVqSpSd1CrvJ07v4KlFPeS6rpO3bzK7kuNWZZPRx1J3VWnCa9aKf/ALO6GWD7OdnkNH72LxE1WxE1uuSVoQje7hFc+LSu3zsuRMdub/v3/l6XtVC/YvFLC7ilxdSahFdrd2/sjGT8CA7c/j5/l6XtVAqflU/R8/X2L/g0/bkSsqn6Pn6+xf8ABp+3IDLNvHxJj9Yp+zM1/NgNvHxJj9Yp+zM1/BHraQ+NuD+s0f5sTKtuGYvGa3eFv5uHpQil9KS35PxUofYYrpD424P6zR/mxPZ2t0nS2h4rf/a6OS7nRgvzTXgBiBVti2aVsuy7ErA4Ovit6pG7pzoxUbQ+C9+cW318O0lJZP0esUujxmD670qng1KL9lAr2deV8fqbTFTKcPlmKhKbg1KVXDbq3akZdVW/7JLP9m+b/wDBVP8AuUP/AKGzgCJ9sbyjGZHklbA53RlR9934XlB3UopS+DJ24x/EoJ8TTdl1c/8AXifQAAAAAAAAABxYvEwweHliMVKMIRV3KTsku8DzdW53HTmnK2a1ePRxe6vlTfCEfGTSOroLJpZHpilh8VxrTvVrS65Vaj3qjfc3bwJFtW1nPUmLhgcnhV8noy39505rpai5S3bX3Y8bX5tt9SKxpPW2G1HhoKLdKs1aVGonGalbio3+GvSrgZMAfmc1Tg5zaSSu2+SXWwJN+kBlHSYDD51TXGnJ0pfuyV4vwlG3rEULBtk1fSzbL45FkylWW+p1KkYSdNbvwYRla0m3ZtrgrenhJPJanzdT7kv6BY4ipbGsdDM8Fi9G5i/MrwlOHit2ql6eMZL1iZeS1Pm6n3Jf0O9kWLr5HnNLNMHTqb9KakluStJcpQfDk4trxA4M4yurkuaVMsx6tUpS3X2P5M16JKzXedMvuoMlwW1LLI43K6ipYqEOG9FqcV83Vp83G/Jrk+Kum04zqDTGM05VcM3ozgl/iJb1J+lVFw8HZ+gCobF9bUoYBaazWahKDfQSk7RnFu/RX6pJt2XWrW5FbrVo4ek61eUYxSu5SaUUu1t8Eadtpx861vwMn0to/HavqRpYVVFQ4Xq1XLoYrtim/PfYo+LXMC1ZHnkdY6veJy7zsJgVKMZ24VcRNWco+iFPeV+vpL8rEw25fHz/AKFL2qhacpwGF0Tp2GEUo06VPnObSc5PjKT7ZN9S7lyNfNf5rLUurK2Z4enV6N7sKd6ck3CKspNW4Xd3b0gYyVT9Hz9fYv8Ag0/bkTDyWp83U+5L+hRNh+OWV6pqUccpU1XpKMXKLUXNTTUbtWTak7dwGb7ePiTH6xT9mZr+XPbzmMZZJSymhedSVVVHGKbcYRjLznbldySXbx7CI+S1Pm6n3Jf0BHo6R+NmD+s0f5sSm7etOSk6Wo8MrqKVKtbqV70p915OL74kmwirYPFwxVGnU3qc4zXmS5xkpJcu1G0GT5zhdXZQ1S3ZxqQtUozVpxTVpQnB8e1dj6gNVTJ9nOpVpbVEMbXv0U06dW3VGTT37de7JJ91zI9bbJsRlVaWK04pYig+PR861P0W/wARLtXneh8ybVYOhVdKunCS5xknGS70+KA3Bw9eOJoRr4eUZxkk4yi04tPk01zOrneb0cjy2eYZlJQhBeLfVGK/ak3wS6zVzI8/xuWS8kyGviIbz4U6bck312p2av3IrGhtEY3Ncxp5/rypVn0T3qNCpNyal1VJR+DC3NRSve1+Vgij6ehUWVxr49btWq3UnH5DlxVO/XuR3YX+iekAAAAAAAAAAAAAAAAAAAAAAAD41vK0j6APNWn8IsR5QsNh9/nvdFDe772PSSsrIAAAAAAAAAAAAB1cdltHMI7uPpUqq+nCMvzR2gB1MDllDLo7uApUqSfyIRj+SO2AAAAAAAAAAAAAAAAAAAAAAAAAAAAAAAAAAAAAAAAAAAAAAAAAAAAAAAAAAAAAAAAAAAAAAAAAAAAAAAAAAAAAAAAAAAAAAAAAAAAAAAAAAAAAAAAAAAAAAAAAAAAAAAAAAAAAAAAAAAAAAAAAAAAAAAAAAAAAAAAAAAAAAAAAAAAAAAAAAAAAAAAAAAAAAAf/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5" name="Rectangle 4"/>
          <p:cNvSpPr/>
          <p:nvPr/>
        </p:nvSpPr>
        <p:spPr>
          <a:xfrm>
            <a:off x="533400" y="1447801"/>
            <a:ext cx="7848600" cy="4524315"/>
          </a:xfrm>
          <a:prstGeom prst="rect">
            <a:avLst/>
          </a:prstGeom>
          <a:blipFill>
            <a:blip r:embed="rId2"/>
            <a:tile tx="0" ty="0" sx="100000" sy="100000" flip="none" algn="tl"/>
          </a:blipFill>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en-US" sz="9600" b="1" cap="none" spc="0" dirty="0" smtClean="0">
              <a:ln/>
              <a:solidFill>
                <a:schemeClr val="accent3"/>
              </a:solidFill>
              <a:effectLst/>
            </a:endParaRPr>
          </a:p>
          <a:p>
            <a:pPr algn="ctr"/>
            <a:r>
              <a:rPr lang="en-US" sz="9600" b="1" cap="none" spc="0" dirty="0" smtClean="0">
                <a:ln/>
                <a:solidFill>
                  <a:srgbClr val="00B050"/>
                </a:solidFill>
                <a:effectLst/>
              </a:rPr>
              <a:t>Acne</a:t>
            </a:r>
          </a:p>
          <a:p>
            <a:pPr algn="ctr"/>
            <a:endParaRPr lang="en-US" sz="9600" b="1" cap="none" spc="0" dirty="0">
              <a:ln/>
              <a:solidFill>
                <a:schemeClr val="accent3"/>
              </a:solidFill>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image.slidesharecdn.com/doryxspeakerslidepresentationpmrapproved7-21-11-110928082640-phpapp01/95/doryx-9-728.jpg?cb=1317198584"/>
          <p:cNvPicPr>
            <a:picLocks noChangeAspect="1" noChangeArrowheads="1"/>
          </p:cNvPicPr>
          <p:nvPr/>
        </p:nvPicPr>
        <p:blipFill>
          <a:blip r:embed="rId2" cstate="print"/>
          <a:srcRect/>
          <a:stretch>
            <a:fillRect/>
          </a:stretch>
        </p:blipFill>
        <p:spPr bwMode="auto">
          <a:xfrm>
            <a:off x="0" y="0"/>
            <a:ext cx="9169400" cy="685799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theherbalfacefood.com/wp-content/uploads/2014/12/stages-of-acne.jpg"/>
          <p:cNvPicPr>
            <a:picLocks noChangeAspect="1" noChangeArrowheads="1"/>
          </p:cNvPicPr>
          <p:nvPr/>
        </p:nvPicPr>
        <p:blipFill>
          <a:blip r:embed="rId2" cstate="print"/>
          <a:srcRect/>
          <a:stretch>
            <a:fillRect/>
          </a:stretch>
        </p:blipFill>
        <p:spPr bwMode="auto">
          <a:xfrm>
            <a:off x="228600" y="0"/>
            <a:ext cx="8712200" cy="65341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http://beautybyviolett.com/wp-content/uploads/2015/06/types-of-acne.jpg"/>
          <p:cNvPicPr>
            <a:picLocks noChangeAspect="1" noChangeArrowheads="1"/>
          </p:cNvPicPr>
          <p:nvPr/>
        </p:nvPicPr>
        <p:blipFill>
          <a:blip r:embed="rId2" cstate="print"/>
          <a:srcRect/>
          <a:stretch>
            <a:fillRect/>
          </a:stretch>
        </p:blipFill>
        <p:spPr bwMode="auto">
          <a:xfrm>
            <a:off x="778060" y="351603"/>
            <a:ext cx="7603940" cy="635085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2" y="0"/>
            <a:ext cx="3796144" cy="4876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558144" cy="15144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600200"/>
            <a:ext cx="4648198" cy="233379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1" y="4929187"/>
            <a:ext cx="3796144" cy="192881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005870"/>
            <a:ext cx="5029200" cy="2852130"/>
          </a:xfrm>
          <a:prstGeom prst="rect">
            <a:avLst/>
          </a:prstGeom>
        </p:spPr>
      </p:pic>
    </p:spTree>
    <p:extLst>
      <p:ext uri="{BB962C8B-B14F-4D97-AF65-F5344CB8AC3E}">
        <p14:creationId xmlns:p14="http://schemas.microsoft.com/office/powerpoint/2010/main" val="3905456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drug3k.com/img2/panoxyl_17640_5_(big)_.jpg"/>
          <p:cNvPicPr>
            <a:picLocks noChangeAspect="1" noChangeArrowheads="1"/>
          </p:cNvPicPr>
          <p:nvPr/>
        </p:nvPicPr>
        <p:blipFill>
          <a:blip r:embed="rId2" cstate="print"/>
          <a:srcRect/>
          <a:stretch>
            <a:fillRect/>
          </a:stretch>
        </p:blipFill>
        <p:spPr bwMode="auto">
          <a:xfrm>
            <a:off x="0" y="381000"/>
            <a:ext cx="4610100" cy="4610100"/>
          </a:xfrm>
          <a:prstGeom prst="rect">
            <a:avLst/>
          </a:prstGeom>
          <a:noFill/>
        </p:spPr>
      </p:pic>
      <p:pic>
        <p:nvPicPr>
          <p:cNvPr id="48132" name="Picture 4" descr="http://www.drug3k.com/img4/panoxyl_17639_7_(big)_.jpeg"/>
          <p:cNvPicPr>
            <a:picLocks noChangeAspect="1" noChangeArrowheads="1"/>
          </p:cNvPicPr>
          <p:nvPr/>
        </p:nvPicPr>
        <p:blipFill>
          <a:blip r:embed="rId3" cstate="print"/>
          <a:srcRect/>
          <a:stretch>
            <a:fillRect/>
          </a:stretch>
        </p:blipFill>
        <p:spPr bwMode="auto">
          <a:xfrm>
            <a:off x="4724400" y="1447800"/>
            <a:ext cx="3933825" cy="42862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d2lrfoui38qeab.cloudfront.net/20150417032033-olx8bf91b47f7d990f587cba8ef32a82604914bd02d.jpg"/>
          <p:cNvPicPr>
            <a:picLocks noChangeAspect="1" noChangeArrowheads="1"/>
          </p:cNvPicPr>
          <p:nvPr/>
        </p:nvPicPr>
        <p:blipFill>
          <a:blip r:embed="rId2" cstate="print"/>
          <a:srcRect/>
          <a:stretch>
            <a:fillRect/>
          </a:stretch>
        </p:blipFill>
        <p:spPr bwMode="auto">
          <a:xfrm>
            <a:off x="0" y="0"/>
            <a:ext cx="4795960" cy="3581400"/>
          </a:xfrm>
          <a:prstGeom prst="rect">
            <a:avLst/>
          </a:prstGeom>
          <a:noFill/>
        </p:spPr>
      </p:pic>
      <p:pic>
        <p:nvPicPr>
          <p:cNvPr id="49156" name="Picture 4" descr="http://bumpyboo.com/wp-content/uploads/2011/09/clindamycin-acne.jpg"/>
          <p:cNvPicPr>
            <a:picLocks noChangeAspect="1" noChangeArrowheads="1"/>
          </p:cNvPicPr>
          <p:nvPr/>
        </p:nvPicPr>
        <p:blipFill>
          <a:blip r:embed="rId3" cstate="print"/>
          <a:srcRect/>
          <a:stretch>
            <a:fillRect/>
          </a:stretch>
        </p:blipFill>
        <p:spPr bwMode="auto">
          <a:xfrm>
            <a:off x="4775201" y="3581400"/>
            <a:ext cx="4368799" cy="327660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9800"/>
            <a:ext cx="2695575" cy="16954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04800"/>
            <a:ext cx="2733675" cy="16668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102076"/>
            <a:ext cx="3962400" cy="394414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2819400" y="4046216"/>
            <a:ext cx="4953000" cy="281178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 y="4150689"/>
            <a:ext cx="3343275" cy="2336564"/>
          </a:xfrm>
          <a:prstGeom prst="rect">
            <a:avLst/>
          </a:prstGeom>
        </p:spPr>
      </p:pic>
    </p:spTree>
    <p:extLst>
      <p:ext uri="{BB962C8B-B14F-4D97-AF65-F5344CB8AC3E}">
        <p14:creationId xmlns:p14="http://schemas.microsoft.com/office/powerpoint/2010/main" val="2452145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www.anshin-tsuhan.jp/drug_search/imageDrug/929_1_w280.png"/>
          <p:cNvPicPr>
            <a:picLocks noChangeAspect="1" noChangeArrowheads="1"/>
          </p:cNvPicPr>
          <p:nvPr/>
        </p:nvPicPr>
        <p:blipFill>
          <a:blip r:embed="rId2" cstate="print"/>
          <a:srcRect/>
          <a:stretch>
            <a:fillRect/>
          </a:stretch>
        </p:blipFill>
        <p:spPr bwMode="auto">
          <a:xfrm>
            <a:off x="127000" y="0"/>
            <a:ext cx="4571998" cy="3581400"/>
          </a:xfrm>
          <a:prstGeom prst="rect">
            <a:avLst/>
          </a:prstGeom>
          <a:noFill/>
        </p:spPr>
      </p:pic>
      <p:pic>
        <p:nvPicPr>
          <p:cNvPr id="50180" name="Picture 4" descr="http://images.medscape.com/pi/features/drugdirectory/octupdate/A0175120.jpg"/>
          <p:cNvPicPr>
            <a:picLocks noChangeAspect="1" noChangeArrowheads="1"/>
          </p:cNvPicPr>
          <p:nvPr/>
        </p:nvPicPr>
        <p:blipFill>
          <a:blip r:embed="rId3" cstate="print"/>
          <a:srcRect/>
          <a:stretch>
            <a:fillRect/>
          </a:stretch>
        </p:blipFill>
        <p:spPr bwMode="auto">
          <a:xfrm>
            <a:off x="4495800" y="3429000"/>
            <a:ext cx="4419600" cy="3200401"/>
          </a:xfrm>
          <a:prstGeom prst="rect">
            <a:avLst/>
          </a:prstGeom>
          <a:noFill/>
        </p:spPr>
      </p:pic>
      <p:pic>
        <p:nvPicPr>
          <p:cNvPr id="50182" name="Picture 6" descr="http://myroaccutaneexperience.co.uk/wp-content/uploads/2013/03/roaccutane-isotretinoin-300x243.jpg"/>
          <p:cNvPicPr>
            <a:picLocks noChangeAspect="1" noChangeArrowheads="1"/>
          </p:cNvPicPr>
          <p:nvPr/>
        </p:nvPicPr>
        <p:blipFill>
          <a:blip r:embed="rId4" cstate="print"/>
          <a:srcRect/>
          <a:stretch>
            <a:fillRect/>
          </a:stretch>
        </p:blipFill>
        <p:spPr bwMode="auto">
          <a:xfrm>
            <a:off x="152400" y="3561208"/>
            <a:ext cx="3962400" cy="3209544"/>
          </a:xfrm>
          <a:prstGeom prst="rect">
            <a:avLst/>
          </a:prstGeom>
          <a:noFill/>
        </p:spPr>
      </p:pic>
      <p:pic>
        <p:nvPicPr>
          <p:cNvPr id="50184" name="Picture 8" descr="http://i1.wp.com/rosacea-support.org/images/accutaneanddrinkingalcoholnoproblemappar_A2BC/roaccutane_thumb.jpg?resize=230%2C200"/>
          <p:cNvPicPr>
            <a:picLocks noChangeAspect="1" noChangeArrowheads="1"/>
          </p:cNvPicPr>
          <p:nvPr/>
        </p:nvPicPr>
        <p:blipFill>
          <a:blip r:embed="rId5" cstate="print"/>
          <a:srcRect/>
          <a:stretch>
            <a:fillRect/>
          </a:stretch>
        </p:blipFill>
        <p:spPr bwMode="auto">
          <a:xfrm>
            <a:off x="5105400" y="0"/>
            <a:ext cx="3829050" cy="332960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3429000"/>
          </a:xfrm>
          <a:blipFill>
            <a:blip r:embed="rId2"/>
            <a:tile tx="0" ty="0" sx="100000" sy="100000" flip="none" algn="tl"/>
          </a:blipFill>
        </p:spPr>
        <p:style>
          <a:lnRef idx="2">
            <a:schemeClr val="accent6"/>
          </a:lnRef>
          <a:fillRef idx="1">
            <a:schemeClr val="lt1"/>
          </a:fillRef>
          <a:effectRef idx="0">
            <a:schemeClr val="accent6"/>
          </a:effectRef>
          <a:fontRef idx="minor">
            <a:schemeClr val="dk1"/>
          </a:fontRef>
        </p:style>
        <p:txBody>
          <a:bodyPr>
            <a:normAutofit/>
          </a:bodyPr>
          <a:lstStyle/>
          <a:p>
            <a:r>
              <a:rPr lang="en-US" b="1" dirty="0" smtClean="0"/>
              <a:t/>
            </a:r>
            <a:br>
              <a:rPr lang="en-US" b="1" dirty="0" smtClean="0"/>
            </a:br>
            <a:r>
              <a:rPr lang="en-US" sz="5400" b="1" i="1" dirty="0" smtClean="0">
                <a:solidFill>
                  <a:schemeClr val="accent6">
                    <a:lumMod val="50000"/>
                  </a:schemeClr>
                </a:solidFill>
              </a:rPr>
              <a:t>CHILDHOOD </a:t>
            </a:r>
            <a:r>
              <a:rPr lang="en-US" sz="5400" b="1" i="1" dirty="0">
                <a:solidFill>
                  <a:schemeClr val="accent6">
                    <a:lumMod val="50000"/>
                  </a:schemeClr>
                </a:solidFill>
              </a:rPr>
              <a:t>CONDITIONS</a:t>
            </a:r>
            <a:r>
              <a:rPr lang="en-US" sz="6000" b="1" i="1" dirty="0">
                <a:solidFill>
                  <a:schemeClr val="accent6">
                    <a:lumMod val="50000"/>
                  </a:schemeClr>
                </a:solidFill>
              </a:rPr>
              <a:t/>
            </a:r>
            <a:br>
              <a:rPr lang="en-US" sz="6000" b="1" i="1" dirty="0">
                <a:solidFill>
                  <a:schemeClr val="accent6">
                    <a:lumMod val="50000"/>
                  </a:schemeClr>
                </a:solidFill>
              </a:rPr>
            </a:br>
            <a:endParaRPr lang="en-US" sz="6000" b="1" i="1" dirty="0">
              <a:solidFill>
                <a:schemeClr val="accent6">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442855"/>
            <a:ext cx="2057400" cy="1357745"/>
          </a:xfrm>
          <a:prstGeom prst="rect">
            <a:avLst/>
          </a:prstGeom>
        </p:spPr>
      </p:pic>
    </p:spTree>
    <p:extLst>
      <p:ext uri="{BB962C8B-B14F-4D97-AF65-F5344CB8AC3E}">
        <p14:creationId xmlns:p14="http://schemas.microsoft.com/office/powerpoint/2010/main" val="138067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533400" y="228600"/>
            <a:ext cx="8077200"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57200"/>
            <a:ext cx="7696200" cy="5638800"/>
          </a:xfrm>
          <a:prstGeom prst="rect">
            <a:avLst/>
          </a:prstGeom>
        </p:spPr>
      </p:pic>
    </p:spTree>
    <p:extLst>
      <p:ext uri="{BB962C8B-B14F-4D97-AF65-F5344CB8AC3E}">
        <p14:creationId xmlns:p14="http://schemas.microsoft.com/office/powerpoint/2010/main" val="2483490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288"/>
            <a:ext cx="8229600" cy="487362"/>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4294967295"/>
          </p:nvPr>
        </p:nvSpPr>
        <p:spPr>
          <a:xfrm>
            <a:off x="0" y="76200"/>
            <a:ext cx="9144000" cy="6629400"/>
          </a:xfrm>
        </p:spPr>
        <p:txBody>
          <a:bodyPr>
            <a:normAutofit fontScale="25000" lnSpcReduction="20000"/>
          </a:bodyPr>
          <a:lstStyle/>
          <a:p>
            <a:endParaRPr lang="en-US" sz="3800" dirty="0" smtClean="0"/>
          </a:p>
          <a:p>
            <a:r>
              <a:rPr lang="en-US" sz="7200" dirty="0" smtClean="0"/>
              <a:t>Thrush(</a:t>
            </a:r>
            <a:r>
              <a:rPr lang="en-US" sz="7200" dirty="0" err="1" smtClean="0"/>
              <a:t>candidosis</a:t>
            </a:r>
            <a:r>
              <a:rPr lang="en-US" sz="7200" dirty="0"/>
              <a:t>) is a fungal infection caused by Candida </a:t>
            </a:r>
            <a:r>
              <a:rPr lang="en-US" sz="7200" dirty="0" err="1"/>
              <a:t>albicans</a:t>
            </a:r>
            <a:r>
              <a:rPr lang="en-US" sz="7200" dirty="0"/>
              <a:t> which occurs commonly in the mouth (oral thrush</a:t>
            </a:r>
            <a:r>
              <a:rPr lang="en-US" sz="7200" dirty="0" smtClean="0"/>
              <a:t>).It </a:t>
            </a:r>
            <a:r>
              <a:rPr lang="en-US" sz="7200" dirty="0"/>
              <a:t>may also occurs in the nappy area in the babies and in the vagina.</a:t>
            </a:r>
          </a:p>
          <a:p>
            <a:pPr marL="0" indent="0">
              <a:buNone/>
            </a:pPr>
            <a:endParaRPr lang="en-US" dirty="0"/>
          </a:p>
          <a:p>
            <a:pPr marL="0" indent="0">
              <a:buNone/>
            </a:pPr>
            <a:r>
              <a:rPr lang="en-US" sz="8000" b="1" dirty="0"/>
              <a:t>patient assessment with oral thrush:</a:t>
            </a:r>
          </a:p>
          <a:p>
            <a:pPr marL="0" indent="0">
              <a:buNone/>
            </a:pPr>
            <a:r>
              <a:rPr lang="en-US" sz="7200" b="1" dirty="0"/>
              <a:t>1-Age:</a:t>
            </a:r>
          </a:p>
          <a:p>
            <a:r>
              <a:rPr lang="en-US" sz="6400" dirty="0"/>
              <a:t>oral thrush is most common in babies .</a:t>
            </a:r>
          </a:p>
          <a:p>
            <a:r>
              <a:rPr lang="en-US" sz="6400" dirty="0"/>
              <a:t>In older children and adults it is rarer.-------it may be a sign of immunosuppressant and referral to the Dr. is advisable.</a:t>
            </a:r>
          </a:p>
          <a:p>
            <a:pPr marL="0" indent="0">
              <a:buNone/>
            </a:pPr>
            <a:r>
              <a:rPr lang="en-US" sz="7200" b="1" dirty="0"/>
              <a:t>2-Affected area:</a:t>
            </a:r>
          </a:p>
          <a:p>
            <a:r>
              <a:rPr lang="en-US" sz="6400" dirty="0"/>
              <a:t>oral thrush  can occurs anywhere in oral cavity (mainly on the surface of the tongue and insides of the cheeks).</a:t>
            </a:r>
          </a:p>
          <a:p>
            <a:pPr marL="0" indent="0">
              <a:buNone/>
            </a:pPr>
            <a:r>
              <a:rPr lang="en-US" sz="7200" b="1" dirty="0"/>
              <a:t>3-Appeareance:</a:t>
            </a:r>
          </a:p>
          <a:p>
            <a:r>
              <a:rPr lang="en-US" sz="6400" dirty="0"/>
              <a:t>oral thrush occurs as a creamy white soft elevated patches which resemble milk curds( but oral thrush differ from milk curds in that it is  not so easily removed and when it is scraped , a sore and reddened area will be seen).</a:t>
            </a:r>
          </a:p>
          <a:p>
            <a:pPr marL="0" indent="0">
              <a:buNone/>
            </a:pPr>
            <a:r>
              <a:rPr lang="en-US" sz="7200" b="1" dirty="0"/>
              <a:t>4-Previous history:</a:t>
            </a:r>
          </a:p>
          <a:p>
            <a:r>
              <a:rPr lang="en-US" sz="6400" dirty="0"/>
              <a:t>patients who experience recurrent infections should be referred for further investigations.</a:t>
            </a:r>
          </a:p>
          <a:p>
            <a:pPr marL="0" indent="0">
              <a:buNone/>
            </a:pPr>
            <a:r>
              <a:rPr lang="en-US" sz="7200" b="1" dirty="0"/>
              <a:t>5-Medications:</a:t>
            </a:r>
          </a:p>
          <a:p>
            <a:r>
              <a:rPr lang="en-US" sz="6400" dirty="0"/>
              <a:t>A- Broad –spectrum antibiotics can predispose to oral thrush .</a:t>
            </a:r>
          </a:p>
          <a:p>
            <a:r>
              <a:rPr lang="en-US" sz="6400" dirty="0"/>
              <a:t>B-Immunosuppressive Agents: like cytotoxic and steroids( oral or inhaled) can predispose to oral thrush .</a:t>
            </a:r>
          </a:p>
          <a:p>
            <a:r>
              <a:rPr lang="en-US" sz="6400" dirty="0"/>
              <a:t>Note: Rinsing the mouth with water after the use of inhaled steroid may be helpful.</a:t>
            </a:r>
          </a:p>
          <a:p>
            <a:pPr marL="0" indent="0">
              <a:buNone/>
            </a:pPr>
            <a:endParaRPr lang="en-US" sz="6400" dirty="0" smtClean="0"/>
          </a:p>
          <a:p>
            <a:pPr marL="0" indent="0">
              <a:buNone/>
            </a:pPr>
            <a:r>
              <a:rPr lang="en-US" sz="7200" b="1" dirty="0" smtClean="0"/>
              <a:t>Treatment </a:t>
            </a:r>
            <a:r>
              <a:rPr lang="en-US" sz="7200" b="1" dirty="0"/>
              <a:t>timescale</a:t>
            </a:r>
          </a:p>
          <a:p>
            <a:r>
              <a:rPr lang="en-US" sz="6400" dirty="0"/>
              <a:t> </a:t>
            </a:r>
            <a:r>
              <a:rPr lang="en-US" sz="6400" dirty="0" smtClean="0"/>
              <a:t>If </a:t>
            </a:r>
            <a:r>
              <a:rPr lang="en-US" sz="6400" dirty="0"/>
              <a:t>symptoms are not cleared within a week -------patient should see a Dr.</a:t>
            </a:r>
          </a:p>
          <a:p>
            <a:endParaRPr lang="en-US" sz="4900" dirty="0"/>
          </a:p>
          <a:p>
            <a:endParaRPr lang="en-US" dirty="0"/>
          </a:p>
          <a:p>
            <a:endParaRPr lang="en-US" dirty="0"/>
          </a:p>
        </p:txBody>
      </p:sp>
    </p:spTree>
    <p:extLst>
      <p:ext uri="{BB962C8B-B14F-4D97-AF65-F5344CB8AC3E}">
        <p14:creationId xmlns:p14="http://schemas.microsoft.com/office/powerpoint/2010/main" val="505781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0"/>
            <a:ext cx="6400800" cy="33623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199" y="3156238"/>
            <a:ext cx="2576945" cy="309216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90875"/>
            <a:ext cx="6366164" cy="3600450"/>
          </a:xfrm>
          <a:prstGeom prst="rect">
            <a:avLst/>
          </a:prstGeom>
        </p:spPr>
      </p:pic>
    </p:spTree>
    <p:extLst>
      <p:ext uri="{BB962C8B-B14F-4D97-AF65-F5344CB8AC3E}">
        <p14:creationId xmlns:p14="http://schemas.microsoft.com/office/powerpoint/2010/main" val="4215772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rmAutofit fontScale="40000" lnSpcReduction="20000"/>
          </a:bodyPr>
          <a:lstStyle/>
          <a:p>
            <a:pPr marL="0" indent="0">
              <a:buNone/>
            </a:pPr>
            <a:endParaRPr lang="en-US" sz="4500" b="1" dirty="0" smtClean="0"/>
          </a:p>
          <a:p>
            <a:pPr marL="0" indent="0">
              <a:buNone/>
            </a:pPr>
            <a:r>
              <a:rPr lang="en-US" sz="4500" b="1" dirty="0" smtClean="0"/>
              <a:t>Management</a:t>
            </a:r>
            <a:endParaRPr lang="en-US" sz="4500" b="1" dirty="0"/>
          </a:p>
          <a:p>
            <a:r>
              <a:rPr lang="en-US" sz="4500" dirty="0" err="1"/>
              <a:t>Miconazole</a:t>
            </a:r>
            <a:r>
              <a:rPr lang="en-US" sz="4500" dirty="0"/>
              <a:t> Oral Gel:</a:t>
            </a:r>
          </a:p>
          <a:p>
            <a:r>
              <a:rPr lang="en-US" sz="4500" dirty="0"/>
              <a:t>It the only (till now)products available as an OTC to treat oral thrush and its appear to have  superior cure rate than the POM </a:t>
            </a:r>
            <a:r>
              <a:rPr lang="en-US" sz="4500" dirty="0" err="1"/>
              <a:t>Nystatin</a:t>
            </a:r>
            <a:r>
              <a:rPr lang="en-US" sz="4500" dirty="0"/>
              <a:t>.</a:t>
            </a:r>
          </a:p>
          <a:p>
            <a:r>
              <a:rPr lang="en-US" sz="4500" dirty="0"/>
              <a:t>Dose for infants and children under 2 years is:</a:t>
            </a:r>
          </a:p>
          <a:p>
            <a:r>
              <a:rPr lang="en-US" sz="4500" dirty="0"/>
              <a:t>2.5 ml of the gel twice daily after food.</a:t>
            </a:r>
          </a:p>
          <a:p>
            <a:r>
              <a:rPr lang="en-US" sz="4500" dirty="0"/>
              <a:t>Duration of treatment: for 2 clear days after the symptoms have apparently gone.</a:t>
            </a:r>
          </a:p>
          <a:p>
            <a:endParaRPr lang="en-US" sz="4500" dirty="0"/>
          </a:p>
          <a:p>
            <a:pPr marL="0" indent="0">
              <a:buNone/>
            </a:pPr>
            <a:r>
              <a:rPr lang="en-US" sz="5900" b="1" dirty="0"/>
              <a:t>Practical points</a:t>
            </a:r>
          </a:p>
          <a:p>
            <a:pPr marL="0" indent="0">
              <a:buNone/>
            </a:pPr>
            <a:r>
              <a:rPr lang="en-US" sz="4500" dirty="0"/>
              <a:t>1- Patients should be advised to hold the gel in the mouth for as long as possible.</a:t>
            </a:r>
          </a:p>
          <a:p>
            <a:pPr marL="0" indent="0">
              <a:buNone/>
            </a:pPr>
            <a:r>
              <a:rPr lang="en-US" sz="4500" dirty="0"/>
              <a:t>2-For young babies , the gel can be applied directly to lesion using a cotton bud or the handle of a teaspoon.</a:t>
            </a:r>
          </a:p>
          <a:p>
            <a:pPr marL="0" indent="0">
              <a:buNone/>
            </a:pPr>
            <a:r>
              <a:rPr lang="en-US" sz="4500" dirty="0"/>
              <a:t>3-treatment may be enhanced by cleaning the white plug off with a cotton bud prior to the application of the gel.</a:t>
            </a:r>
          </a:p>
          <a:p>
            <a:pPr marL="0" indent="0">
              <a:buNone/>
            </a:pPr>
            <a:r>
              <a:rPr lang="en-US" sz="4500" dirty="0"/>
              <a:t>4- The pharmacist should check whether nappy rash is also presents </a:t>
            </a:r>
          </a:p>
          <a:p>
            <a:r>
              <a:rPr lang="en-US" sz="4500" dirty="0"/>
              <a:t>(in the napkin area , </a:t>
            </a:r>
            <a:r>
              <a:rPr lang="en-US" sz="4500" dirty="0" err="1"/>
              <a:t>candidal</a:t>
            </a:r>
            <a:r>
              <a:rPr lang="en-US" sz="4500" dirty="0"/>
              <a:t> infection present as red papules on the outer edge of the area of napkin rash (satellite papules), another feature is that the skin in the skin folds is nearly always affected).</a:t>
            </a:r>
          </a:p>
          <a:p>
            <a:r>
              <a:rPr lang="en-US" sz="4500" dirty="0"/>
              <a:t>In this case an antifungal cream containing </a:t>
            </a:r>
            <a:r>
              <a:rPr lang="en-US" sz="4500" dirty="0" err="1"/>
              <a:t>miconazole</a:t>
            </a:r>
            <a:r>
              <a:rPr lang="en-US" sz="4500" dirty="0"/>
              <a:t> or </a:t>
            </a:r>
            <a:r>
              <a:rPr lang="en-US" sz="4500" dirty="0" err="1"/>
              <a:t>clotrimazole</a:t>
            </a:r>
            <a:r>
              <a:rPr lang="en-US" sz="4500" dirty="0"/>
              <a:t> can be used for the nappy area--------see napkin rash later.  </a:t>
            </a:r>
          </a:p>
          <a:p>
            <a:pPr marL="0" indent="0">
              <a:buNone/>
            </a:pPr>
            <a:r>
              <a:rPr lang="en-US" sz="4500" dirty="0"/>
              <a:t>5-Where the mother is Breast feeding, a small amount of </a:t>
            </a:r>
            <a:r>
              <a:rPr lang="en-US" sz="4500" dirty="0" err="1"/>
              <a:t>miconazole</a:t>
            </a:r>
            <a:r>
              <a:rPr lang="en-US" sz="4500" dirty="0"/>
              <a:t> gel applied to the nipple will eradicated any fungus present.</a:t>
            </a:r>
          </a:p>
          <a:p>
            <a:endParaRPr lang="en-US" sz="3800" dirty="0"/>
          </a:p>
        </p:txBody>
      </p:sp>
    </p:spTree>
    <p:extLst>
      <p:ext uri="{BB962C8B-B14F-4D97-AF65-F5344CB8AC3E}">
        <p14:creationId xmlns:p14="http://schemas.microsoft.com/office/powerpoint/2010/main" val="14035049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39366"/>
            <a:ext cx="2362200" cy="205138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51" y="152400"/>
            <a:ext cx="2858749" cy="18954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2466109"/>
            <a:ext cx="2740413" cy="230418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52800"/>
            <a:ext cx="3009900" cy="332422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0800" y="2670863"/>
            <a:ext cx="2466975" cy="4006162"/>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8179" y="139366"/>
            <a:ext cx="1984853" cy="1963812"/>
          </a:xfrm>
          <a:prstGeom prst="rect">
            <a:avLst/>
          </a:prstGeom>
        </p:spPr>
      </p:pic>
    </p:spTree>
    <p:extLst>
      <p:ext uri="{BB962C8B-B14F-4D97-AF65-F5344CB8AC3E}">
        <p14:creationId xmlns:p14="http://schemas.microsoft.com/office/powerpoint/2010/main" val="32792484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adeel_delman-53\Desktop\images.jpg"/>
          <p:cNvPicPr>
            <a:picLocks noChangeAspect="1" noChangeArrowheads="1"/>
          </p:cNvPicPr>
          <p:nvPr/>
        </p:nvPicPr>
        <p:blipFill>
          <a:blip r:embed="rId2" cstate="print"/>
          <a:srcRect/>
          <a:stretch>
            <a:fillRect/>
          </a:stretch>
        </p:blipFill>
        <p:spPr bwMode="auto">
          <a:xfrm>
            <a:off x="4800600" y="3200400"/>
            <a:ext cx="3962400" cy="3124200"/>
          </a:xfrm>
          <a:prstGeom prst="rect">
            <a:avLst/>
          </a:prstGeom>
          <a:noFill/>
        </p:spPr>
      </p:pic>
      <p:pic>
        <p:nvPicPr>
          <p:cNvPr id="3075" name="Picture 3" descr="C:\Users\hadeel_delman-53\Desktop\images (1).jpg"/>
          <p:cNvPicPr>
            <a:picLocks noChangeAspect="1" noChangeArrowheads="1"/>
          </p:cNvPicPr>
          <p:nvPr/>
        </p:nvPicPr>
        <p:blipFill>
          <a:blip r:embed="rId3" cstate="print"/>
          <a:srcRect/>
          <a:stretch>
            <a:fillRect/>
          </a:stretch>
        </p:blipFill>
        <p:spPr bwMode="auto">
          <a:xfrm>
            <a:off x="762000" y="3200400"/>
            <a:ext cx="3733800" cy="3143250"/>
          </a:xfrm>
          <a:prstGeom prst="rect">
            <a:avLst/>
          </a:prstGeom>
          <a:noFill/>
        </p:spPr>
      </p:pic>
      <p:sp>
        <p:nvSpPr>
          <p:cNvPr id="5" name="Rectangle 4"/>
          <p:cNvSpPr/>
          <p:nvPr/>
        </p:nvSpPr>
        <p:spPr>
          <a:xfrm>
            <a:off x="1066800" y="685800"/>
            <a:ext cx="6858000" cy="1981200"/>
          </a:xfrm>
          <a:prstGeom prst="rect">
            <a:avLst/>
          </a:prstGeom>
        </p:spPr>
        <p:style>
          <a:lnRef idx="1">
            <a:schemeClr val="accent4"/>
          </a:lnRef>
          <a:fillRef idx="2">
            <a:schemeClr val="accent4"/>
          </a:fillRef>
          <a:effectRef idx="1">
            <a:schemeClr val="accent4"/>
          </a:effectRef>
          <a:fontRef idx="minor">
            <a:schemeClr val="dk1"/>
          </a:fontRef>
        </p:style>
        <p:txBody>
          <a:bodyPr vert="horz" rtlCol="1" anchor="ctr"/>
          <a:lstStyle/>
          <a:p>
            <a:pPr algn="ctr"/>
            <a:r>
              <a:rPr lang="en-US" sz="10000" b="1" dirty="0" smtClean="0">
                <a:latin typeface="Bradley Hand ITC" pitchFamily="66" charset="0"/>
              </a:rPr>
              <a:t>SCABIES</a:t>
            </a:r>
            <a:endParaRPr lang="ar-IQ" sz="10000" b="1" dirty="0">
              <a:latin typeface="Bradley Hand ITC" pitchFamily="66" charset="0"/>
            </a:endParaRPr>
          </a:p>
        </p:txBody>
      </p:sp>
    </p:spTree>
    <p:extLst>
      <p:ext uri="{BB962C8B-B14F-4D97-AF65-F5344CB8AC3E}">
        <p14:creationId xmlns:p14="http://schemas.microsoft.com/office/powerpoint/2010/main" val="123560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990600" y="1981200"/>
            <a:ext cx="7467600" cy="3200400"/>
          </a:xfrm>
          <a:prstGeom prst="rect">
            <a:avLst/>
          </a:prstGeom>
          <a:noFill/>
          <a:ln w="9525">
            <a:noFill/>
            <a:miter lim="800000"/>
            <a:headEnd/>
            <a:tailEnd/>
          </a:ln>
          <a:effectLst/>
        </p:spPr>
      </p:pic>
    </p:spTree>
    <p:extLst>
      <p:ext uri="{BB962C8B-B14F-4D97-AF65-F5344CB8AC3E}">
        <p14:creationId xmlns:p14="http://schemas.microsoft.com/office/powerpoint/2010/main" val="27770730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762000" y="0"/>
            <a:ext cx="7620000" cy="6858000"/>
          </a:xfrm>
          <a:prstGeom prst="rect">
            <a:avLst/>
          </a:prstGeom>
          <a:noFill/>
          <a:ln w="9525">
            <a:noFill/>
            <a:miter lim="800000"/>
            <a:headEnd/>
            <a:tailEnd/>
          </a:ln>
          <a:effectLst/>
        </p:spPr>
      </p:pic>
    </p:spTree>
    <p:extLst>
      <p:ext uri="{BB962C8B-B14F-4D97-AF65-F5344CB8AC3E}">
        <p14:creationId xmlns:p14="http://schemas.microsoft.com/office/powerpoint/2010/main" val="24200069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deel_delman-53\Desktop\New folder\derbac-m-200ml.jpg"/>
          <p:cNvPicPr>
            <a:picLocks noChangeAspect="1" noChangeArrowheads="1"/>
          </p:cNvPicPr>
          <p:nvPr/>
        </p:nvPicPr>
        <p:blipFill>
          <a:blip r:embed="rId2" cstate="print"/>
          <a:srcRect/>
          <a:stretch>
            <a:fillRect/>
          </a:stretch>
        </p:blipFill>
        <p:spPr bwMode="auto">
          <a:xfrm>
            <a:off x="1828800" y="228600"/>
            <a:ext cx="5562600" cy="6324600"/>
          </a:xfrm>
          <a:prstGeom prst="rect">
            <a:avLst/>
          </a:prstGeom>
          <a:noFill/>
        </p:spPr>
      </p:pic>
    </p:spTree>
    <p:extLst>
      <p:ext uri="{BB962C8B-B14F-4D97-AF65-F5344CB8AC3E}">
        <p14:creationId xmlns:p14="http://schemas.microsoft.com/office/powerpoint/2010/main" val="20414230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deel_delman-53\Desktop\New folder\66.jpg"/>
          <p:cNvPicPr>
            <a:picLocks noChangeAspect="1" noChangeArrowheads="1"/>
          </p:cNvPicPr>
          <p:nvPr/>
        </p:nvPicPr>
        <p:blipFill>
          <a:blip r:embed="rId2" cstate="print"/>
          <a:srcRect/>
          <a:stretch>
            <a:fillRect/>
          </a:stretch>
        </p:blipFill>
        <p:spPr bwMode="auto">
          <a:xfrm>
            <a:off x="990600" y="0"/>
            <a:ext cx="6858000" cy="6858000"/>
          </a:xfrm>
          <a:prstGeom prst="rect">
            <a:avLst/>
          </a:prstGeom>
          <a:noFill/>
        </p:spPr>
      </p:pic>
    </p:spTree>
    <p:extLst>
      <p:ext uri="{BB962C8B-B14F-4D97-AF65-F5344CB8AC3E}">
        <p14:creationId xmlns:p14="http://schemas.microsoft.com/office/powerpoint/2010/main" val="1603925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828800" y="457200"/>
            <a:ext cx="5791200" cy="5867400"/>
          </a:xfrm>
          <a:prstGeom prst="rect">
            <a:avLst/>
          </a:prstGeom>
          <a:noFill/>
          <a:ln w="9525">
            <a:noFill/>
            <a:miter lim="800000"/>
            <a:headEnd/>
            <a:tailEnd/>
          </a:ln>
          <a:effectLst/>
        </p:spPr>
      </p:pic>
    </p:spTree>
    <p:extLst>
      <p:ext uri="{BB962C8B-B14F-4D97-AF65-F5344CB8AC3E}">
        <p14:creationId xmlns:p14="http://schemas.microsoft.com/office/powerpoint/2010/main" val="529067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981200" y="2895600"/>
            <a:ext cx="5020733" cy="3410309"/>
          </a:xfrm>
          <a:prstGeom prst="rect">
            <a:avLst/>
          </a:prstGeom>
          <a:noFill/>
          <a:ln w="9525">
            <a:noFill/>
            <a:miter lim="800000"/>
            <a:headEnd/>
            <a:tailEnd/>
          </a:ln>
          <a:effectLst/>
        </p:spPr>
      </p:pic>
      <p:sp>
        <p:nvSpPr>
          <p:cNvPr id="3" name="Rounded Rectangle 2"/>
          <p:cNvSpPr/>
          <p:nvPr/>
        </p:nvSpPr>
        <p:spPr>
          <a:xfrm>
            <a:off x="1295400" y="838200"/>
            <a:ext cx="6324600" cy="144780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sz="7200" dirty="0" smtClean="0">
                <a:latin typeface="Comic Sans MS" pitchFamily="66" charset="0"/>
              </a:rPr>
              <a:t>Cold Sore</a:t>
            </a:r>
            <a:endParaRPr lang="ar-IQ" sz="7200" dirty="0">
              <a:latin typeface="Comic Sans MS" pitchFamily="66" charset="0"/>
            </a:endParaRPr>
          </a:p>
        </p:txBody>
      </p:sp>
    </p:spTree>
    <p:extLst>
      <p:ext uri="{BB962C8B-B14F-4D97-AF65-F5344CB8AC3E}">
        <p14:creationId xmlns:p14="http://schemas.microsoft.com/office/powerpoint/2010/main" val="4493388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762000" y="304800"/>
            <a:ext cx="7543800" cy="6248400"/>
          </a:xfrm>
          <a:prstGeom prst="rect">
            <a:avLst/>
          </a:prstGeom>
          <a:noFill/>
          <a:ln w="9525">
            <a:noFill/>
            <a:miter lim="800000"/>
            <a:headEnd/>
            <a:tailEnd/>
          </a:ln>
          <a:effectLst/>
        </p:spPr>
      </p:pic>
    </p:spTree>
    <p:extLst>
      <p:ext uri="{BB962C8B-B14F-4D97-AF65-F5344CB8AC3E}">
        <p14:creationId xmlns:p14="http://schemas.microsoft.com/office/powerpoint/2010/main" val="12086726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762000" y="0"/>
            <a:ext cx="7696200" cy="6858000"/>
          </a:xfrm>
          <a:prstGeom prst="rect">
            <a:avLst/>
          </a:prstGeom>
          <a:noFill/>
          <a:ln w="9525">
            <a:noFill/>
            <a:miter lim="800000"/>
            <a:headEnd/>
            <a:tailEnd/>
          </a:ln>
          <a:effectLst/>
        </p:spPr>
      </p:pic>
    </p:spTree>
    <p:extLst>
      <p:ext uri="{BB962C8B-B14F-4D97-AF65-F5344CB8AC3E}">
        <p14:creationId xmlns:p14="http://schemas.microsoft.com/office/powerpoint/2010/main" val="6088681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QXjHMfTdJB5W0KDC0BbjvFGDO-AEafrpATbr8letBaV-1lb-DU"/>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0" y="8823"/>
            <a:ext cx="9144000" cy="6849178"/>
          </a:xfrm>
          <a:prstGeom prst="rect">
            <a:avLst/>
          </a:prstGeom>
          <a:noFill/>
        </p:spPr>
      </p:pic>
    </p:spTree>
    <p:extLst>
      <p:ext uri="{BB962C8B-B14F-4D97-AF65-F5344CB8AC3E}">
        <p14:creationId xmlns:p14="http://schemas.microsoft.com/office/powerpoint/2010/main" val="20387140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aposhop.at/images/wysiwyg/OTC/Zovirax.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Lst>
          </a:blip>
          <a:srcRect/>
          <a:stretch>
            <a:fillRect/>
          </a:stretch>
        </p:blipFill>
        <p:spPr bwMode="auto">
          <a:xfrm>
            <a:off x="457200" y="32524"/>
            <a:ext cx="8263835" cy="6825476"/>
          </a:xfrm>
          <a:prstGeom prst="rect">
            <a:avLst/>
          </a:prstGeom>
          <a:noFill/>
        </p:spPr>
      </p:pic>
    </p:spTree>
    <p:extLst>
      <p:ext uri="{BB962C8B-B14F-4D97-AF65-F5344CB8AC3E}">
        <p14:creationId xmlns:p14="http://schemas.microsoft.com/office/powerpoint/2010/main" val="2958269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adeel_delman-53\Desktop\Typical_eczema_sites.jpg"/>
          <p:cNvPicPr>
            <a:picLocks noChangeAspect="1" noChangeArrowheads="1"/>
          </p:cNvPicPr>
          <p:nvPr/>
        </p:nvPicPr>
        <p:blipFill>
          <a:blip r:embed="rId2" cstate="print"/>
          <a:srcRect/>
          <a:stretch>
            <a:fillRect/>
          </a:stretch>
        </p:blipFill>
        <p:spPr bwMode="auto">
          <a:xfrm>
            <a:off x="381000" y="0"/>
            <a:ext cx="8382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 y="2133600"/>
            <a:ext cx="2238375" cy="33623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57500" cy="2286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1"/>
            <a:ext cx="3886200" cy="23317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6539" y="2331721"/>
            <a:ext cx="3554989" cy="447086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0825" y="1"/>
            <a:ext cx="2466975" cy="343852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09" y="5114925"/>
            <a:ext cx="2619375" cy="174307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60939" y="5149561"/>
            <a:ext cx="2619375" cy="1743075"/>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41876" y="3438526"/>
            <a:ext cx="2857500" cy="1600200"/>
          </a:xfrm>
          <a:prstGeom prst="rect">
            <a:avLst/>
          </a:prstGeom>
        </p:spPr>
      </p:pic>
    </p:spTree>
    <p:extLst>
      <p:ext uri="{BB962C8B-B14F-4D97-AF65-F5344CB8AC3E}">
        <p14:creationId xmlns:p14="http://schemas.microsoft.com/office/powerpoint/2010/main" val="894377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942109" y="3214254"/>
            <a:ext cx="7162800" cy="3352800"/>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en-US" sz="5400" b="1" dirty="0" smtClean="0">
                <a:latin typeface="Bradley Hand ITC" pitchFamily="66" charset="0"/>
              </a:rPr>
              <a:t>1- Emollient</a:t>
            </a:r>
            <a:br>
              <a:rPr lang="en-US" sz="5400" b="1" dirty="0" smtClean="0">
                <a:latin typeface="Bradley Hand ITC" pitchFamily="66" charset="0"/>
              </a:rPr>
            </a:br>
            <a:r>
              <a:rPr lang="en-US" sz="5400" b="1" dirty="0" smtClean="0">
                <a:latin typeface="Bradley Hand ITC" pitchFamily="66" charset="0"/>
              </a:rPr>
              <a:t>2- Topical Corticosteroid</a:t>
            </a:r>
            <a:br>
              <a:rPr lang="en-US" sz="5400" b="1" dirty="0" smtClean="0">
                <a:latin typeface="Bradley Hand ITC" pitchFamily="66" charset="0"/>
              </a:rPr>
            </a:br>
            <a:r>
              <a:rPr lang="en-US" sz="5400" b="1" dirty="0" smtClean="0">
                <a:latin typeface="Bradley Hand ITC" pitchFamily="66" charset="0"/>
              </a:rPr>
              <a:t>3- Antipruritics </a:t>
            </a:r>
            <a:endParaRPr lang="ar-IQ" sz="5400" b="1" dirty="0">
              <a:latin typeface="Bradley Hand ITC" pitchFamily="66" charset="0"/>
            </a:endParaRPr>
          </a:p>
        </p:txBody>
      </p:sp>
      <p:sp>
        <p:nvSpPr>
          <p:cNvPr id="4" name="Subtitle 3"/>
          <p:cNvSpPr>
            <a:spLocks noGrp="1"/>
          </p:cNvSpPr>
          <p:nvPr>
            <p:ph type="subTitle" idx="1"/>
          </p:nvPr>
        </p:nvSpPr>
        <p:spPr>
          <a:xfrm>
            <a:off x="1066800" y="838200"/>
            <a:ext cx="6400800" cy="12954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en-US" sz="8000" b="1" dirty="0" smtClean="0">
                <a:solidFill>
                  <a:schemeClr val="tx1"/>
                </a:solidFill>
                <a:latin typeface="Bradley Hand ITC" pitchFamily="66" charset="0"/>
              </a:rPr>
              <a:t>Treatment</a:t>
            </a:r>
          </a:p>
          <a:p>
            <a:endParaRPr lang="ar-IQ"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
            <a:ext cx="8229600" cy="282025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3124200" y="3276600"/>
            <a:ext cx="4572000" cy="3221181"/>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print"/>
          <a:srcRect/>
          <a:stretch>
            <a:fillRect/>
          </a:stretch>
        </p:blipFill>
        <p:spPr bwMode="auto">
          <a:xfrm>
            <a:off x="2667000" y="228600"/>
            <a:ext cx="5553364" cy="2819400"/>
          </a:xfrm>
          <a:prstGeom prst="rect">
            <a:avLst/>
          </a:prstGeom>
          <a:noFill/>
          <a:ln w="9525">
            <a:noFill/>
            <a:miter lim="800000"/>
            <a:headEnd/>
            <a:tailEnd/>
          </a:ln>
          <a:effectLst/>
        </p:spPr>
      </p:pic>
      <p:sp>
        <p:nvSpPr>
          <p:cNvPr id="4" name="Title 3"/>
          <p:cNvSpPr>
            <a:spLocks noGrp="1"/>
          </p:cNvSpPr>
          <p:nvPr>
            <p:ph type="title"/>
          </p:nvPr>
        </p:nvSpPr>
        <p:spPr>
          <a:xfrm>
            <a:off x="457200" y="762000"/>
            <a:ext cx="2133600" cy="5334000"/>
          </a:xfrm>
        </p:spPr>
        <p:style>
          <a:lnRef idx="1">
            <a:schemeClr val="accent3"/>
          </a:lnRef>
          <a:fillRef idx="2">
            <a:schemeClr val="accent3"/>
          </a:fillRef>
          <a:effectRef idx="1">
            <a:schemeClr val="accent3"/>
          </a:effectRef>
          <a:fontRef idx="minor">
            <a:schemeClr val="dk1"/>
          </a:fontRef>
        </p:style>
        <p:txBody>
          <a:bodyPr/>
          <a:lstStyle/>
          <a:p>
            <a:r>
              <a:rPr lang="en-US" b="1" dirty="0" smtClean="0">
                <a:cs typeface="+mn-cs"/>
              </a:rPr>
              <a:t>Topical CS</a:t>
            </a:r>
            <a:endParaRPr lang="ar-IQ" b="1" dirty="0">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6927"/>
            <a:ext cx="6736292" cy="5105400"/>
          </a:xfrm>
          <a:prstGeom prst="rect">
            <a:avLst/>
          </a:prstGeom>
          <a:noFill/>
          <a:ln w="9525">
            <a:noFill/>
            <a:miter lim="800000"/>
            <a:headEnd/>
            <a:tailEnd/>
          </a:ln>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5257800"/>
            <a:ext cx="3952875" cy="115252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474</Words>
  <Application>Microsoft Office PowerPoint</Application>
  <PresentationFormat>On-screen Show (4:3)</PresentationFormat>
  <Paragraphs>51</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Clinical pharmacy lab  (first course) 4th stage students skin part 1</vt:lpstr>
      <vt:lpstr>PowerPoint Presentation</vt:lpstr>
      <vt:lpstr>PowerPoint Presentation</vt:lpstr>
      <vt:lpstr>PowerPoint Presentation</vt:lpstr>
      <vt:lpstr>PowerPoint Presentation</vt:lpstr>
      <vt:lpstr>PowerPoint Presentation</vt:lpstr>
      <vt:lpstr>1- Emollient 2- Topical Corticosteroid 3- Antipruritics </vt:lpstr>
      <vt:lpstr>Topical 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Anti-pruritis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CHILDHOOD CONDITIONS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toto</dc:creator>
  <cp:lastModifiedBy>Maher</cp:lastModifiedBy>
  <cp:revision>91</cp:revision>
  <dcterms:created xsi:type="dcterms:W3CDTF">2006-08-16T00:00:00Z</dcterms:created>
  <dcterms:modified xsi:type="dcterms:W3CDTF">2021-11-12T22:05:32Z</dcterms:modified>
</cp:coreProperties>
</file>