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3" r:id="rId6"/>
    <p:sldId id="261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3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C4E4-001C-4CA8-96A3-F878D218849D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q/url?sa=i&amp;url=https://www.pinterest.com/pin/230668812142243683/&amp;psig=AOvVaw1WHyNGF1QPqyNPj3B0XzDT&amp;ust=1582392460400000&amp;source=images&amp;cd=vfe&amp;ved=0CAIQjRxqFwoTCOiOusWV4-cCFQAAAAAdAAAAABA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iq/url?sa=i&amp;url=https://www.verywellhealth.com/ibs-pain-locations-1945305&amp;psig=AOvVaw0sZy06FGTGDl-9zwwD7vcH&amp;ust=1582394947735000&amp;source=images&amp;cd=vfe&amp;ved=0CAIQjRxqFwoTCKCshOWe4-cCFQAAAAAdAAAAABA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elfpharma.com/en/digestion-intestinal-disorders/12828-none.html&amp;psig=AOvVaw14V375qAwxMWpfju-ek50Q&amp;ust=1582401302700000&amp;source=images&amp;cd=vfe&amp;ved=0CAIQjRxqFwoTCNjr6ry24-cCFQAAAAAdAAAAABA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url=https://www.alakefk.com/%D8%AF%D9%88%D8%B3%D8%A8%D8%A7%D8%AA%D8%A7%D9%84%D9%8A%D9%86-%D8%B1%D9%8A%D8%AA%D8%A7%D8%B1%D8%AF-duspatalin-retard/&amp;psig=AOvVaw14V375qAwxMWpfju-ek50Q&amp;ust=1582401302700000&amp;source=images&amp;cd=vfe&amp;ved=0CAIQjRxqFwoTCNjr6ry24-cCFQAAAAAdAAAAABA9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://articulo.mercadolibre.com.mx/MLM-685157258-duspatalin-pediatrico-100-ml-suspension-_JM&amp;psig=AOvVaw0L-dCfORDBLVbPSpSQ6F1b&amp;ust=1582401522670000&amp;source=images&amp;cd=vfe&amp;ved=0CAIQjRxqFwoTCOj_8qG34-cCFQAAAAAdAAAAABA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url=http://www.medbiyo.com/sayfa2.asp?id=3200&amp;psig=AOvVaw14V375qAwxMWpfju-ek50Q&amp;ust=1582401302700000&amp;source=images&amp;cd=vfe&amp;ved=0CAIQjRxqFwoTCNjr6ry24-cCFQAAAAAdAAAAABA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://www.pinterest.nz/pin/641903753118308523/&amp;psig=AOvVaw3BKHuhYAEc8t5pyjaQ6x9Q&amp;ust=1582402467121000&amp;source=images&amp;cd=vfe&amp;ved=0CAIQjRxqFwoTCMiwkue64-c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://yaoota.com/en-eg/product/macrodantin-cap-price-from-dawa-store-egypt&amp;psig=AOvVaw3BKHuhYAEc8t5pyjaQ6x9Q&amp;ust=1582402467121000&amp;source=images&amp;cd=vfe&amp;ved=0CAIQjRxqFwoTCMiwkue64-cCFQAAAAAdAAAAABA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url=https://dvago.pk/products/librax_dragees_30s&amp;psig=AOvVaw0IlnCj-OTtOCN9MPUzA5mv&amp;ust=1582403574485000&amp;source=images&amp;cd=vfe&amp;ved=0CAIQjRxqFwoTCICeyfe-4-cCFQAAAAAdAAAAABA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://sa.rosheta.com/en/209/colona&amp;psig=AOvVaw1r6-PRlAAoezsXBmJgh82x&amp;ust=1582404105323000&amp;source=images&amp;cd=vfe&amp;ved=0CAIQjRxqFwoTCPjnzfHA4-c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url=https://ar-ar.facebook.com/governmental.pharmacists.syndicate/posts/%D9%83%D9%84-%D9%85%D8%A7-%D9%8A%D9%87%D9%85%D9%83-%D9%85%D8%B9%D8%B1%D9%81%D8%AA%D9%87-%D8%B9%D9%86-%D8%A7%D9%84-colona-tab/613469865347683/&amp;psig=AOvVaw1r6-PRlAAoezsXBmJgh82x&amp;ust=1582404105323000&amp;source=images&amp;cd=vfe&amp;ved=0CAIQjRxqFwoTCPjnzfHA4-cCFQAAAAAdAAAAABA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68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Irritable Bowel Syndrome (IBS)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80" y="4876800"/>
            <a:ext cx="8229600" cy="1554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Prepared by</a:t>
            </a:r>
          </a:p>
          <a:p>
            <a:pPr marL="0" indent="0" algn="ctr">
              <a:buNone/>
            </a:pPr>
            <a:r>
              <a:rPr lang="en-US" smtClean="0"/>
              <a:t> </a:t>
            </a:r>
            <a:r>
              <a:rPr lang="en-US" dirty="0" smtClean="0"/>
              <a:t>Lect. </a:t>
            </a:r>
            <a:r>
              <a:rPr lang="en-US" dirty="0" err="1" smtClean="0"/>
              <a:t>Rasha</a:t>
            </a:r>
            <a:r>
              <a:rPr lang="en-US" dirty="0" smtClean="0"/>
              <a:t> </a:t>
            </a:r>
            <a:r>
              <a:rPr lang="en-US" dirty="0" err="1" smtClean="0"/>
              <a:t>Saadi</a:t>
            </a:r>
            <a:r>
              <a:rPr lang="en-US" dirty="0" smtClean="0"/>
              <a:t> Abbas</a:t>
            </a:r>
            <a:endParaRPr lang="en-US" dirty="0"/>
          </a:p>
        </p:txBody>
      </p:sp>
      <p:pic>
        <p:nvPicPr>
          <p:cNvPr id="1026" name="Picture 2" descr="Image result for irritable bowel syndr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657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358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68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Stelabid</a:t>
            </a:r>
            <a:r>
              <a:rPr lang="en-US" dirty="0" smtClean="0"/>
              <a:t> </a:t>
            </a:r>
            <a:r>
              <a:rPr lang="en-US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Stelabid</a:t>
            </a:r>
            <a:r>
              <a:rPr lang="en-US" dirty="0"/>
              <a:t> </a:t>
            </a:r>
            <a:r>
              <a:rPr lang="en-US" dirty="0" smtClean="0"/>
              <a:t>® </a:t>
            </a:r>
            <a:r>
              <a:rPr lang="en-US" dirty="0" err="1" smtClean="0"/>
              <a:t>contian</a:t>
            </a:r>
            <a:endParaRPr lang="en-US" dirty="0" smtClean="0"/>
          </a:p>
          <a:p>
            <a:r>
              <a:rPr lang="en-US" dirty="0" err="1" smtClean="0"/>
              <a:t>Isopropamide</a:t>
            </a:r>
            <a:r>
              <a:rPr lang="en-US" dirty="0" smtClean="0"/>
              <a:t> 5 mg + </a:t>
            </a:r>
            <a:r>
              <a:rPr lang="en-US" dirty="0" err="1" smtClean="0"/>
              <a:t>Trifluoperzine</a:t>
            </a:r>
            <a:r>
              <a:rPr lang="en-US" dirty="0" smtClean="0"/>
              <a:t> HCL 1 mg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583436" y="2743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" y="3770376"/>
            <a:ext cx="34671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acting anti cholinergic agent that provide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 secretory antispasmodic activity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868924" y="2743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3721608"/>
            <a:ext cx="28956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piperazine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phenothiazine with antipsychotic and antiemetic properties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rritable bowel syndrome trigg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62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Antispasmodic drugs</a:t>
            </a:r>
            <a:r>
              <a:rPr lang="en-US" dirty="0" smtClean="0"/>
              <a:t>\ Mebeverine Hydrochloride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4572000" cy="2819400"/>
          </a:xfrm>
        </p:spPr>
      </p:pic>
      <p:pic>
        <p:nvPicPr>
          <p:cNvPr id="4100" name="Picture 4" descr="Image result for duspatalin 200 mg retard tab abbot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505200" cy="32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uspatalin 200 mg retard tab abbot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8176"/>
            <a:ext cx="5257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uspatalin suspen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276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duspatalin 200 mg retard tab abbot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7528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Antispasmodic drugs</a:t>
            </a:r>
            <a:r>
              <a:rPr lang="en-US" dirty="0" smtClean="0"/>
              <a:t>\ Hyoscine </a:t>
            </a:r>
            <a:r>
              <a:rPr lang="en-US" dirty="0" err="1" smtClean="0"/>
              <a:t>butylbromide</a:t>
            </a:r>
            <a:r>
              <a:rPr lang="en-US" dirty="0" smtClean="0"/>
              <a:t> (</a:t>
            </a:r>
            <a:r>
              <a:rPr lang="en-US" dirty="0" err="1" smtClean="0"/>
              <a:t>Buscopan</a:t>
            </a:r>
            <a:r>
              <a:rPr lang="en-US" dirty="0" smtClean="0"/>
              <a:t>®)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buscopan boehringer ingelhei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9618"/>
            <a:ext cx="4857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uscopan boehringer ingelhei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4858"/>
            <a:ext cx="17716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Antispasmodic drugs</a:t>
            </a:r>
            <a:r>
              <a:rPr lang="en-US" sz="3600" dirty="0" smtClean="0"/>
              <a:t>\ </a:t>
            </a:r>
            <a:r>
              <a:rPr lang="en-US" sz="3600" dirty="0" err="1" smtClean="0"/>
              <a:t>Chlordiazepoxide</a:t>
            </a:r>
            <a:r>
              <a:rPr lang="en-US" sz="3600" dirty="0" smtClean="0"/>
              <a:t> and </a:t>
            </a:r>
            <a:r>
              <a:rPr lang="en-US" sz="3600" dirty="0" err="1" smtClean="0"/>
              <a:t>clidinium</a:t>
            </a:r>
            <a:r>
              <a:rPr lang="en-US" sz="3600" dirty="0" smtClean="0"/>
              <a:t> bromide (</a:t>
            </a:r>
            <a:r>
              <a:rPr lang="en-US" sz="3600" dirty="0" err="1" smtClean="0"/>
              <a:t>Librax</a:t>
            </a:r>
            <a:r>
              <a:rPr lang="en-US" sz="3600" dirty="0" smtClean="0"/>
              <a:t>®)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librax tab me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9436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Sulpiride</a:t>
            </a:r>
            <a:r>
              <a:rPr lang="en-US" dirty="0" smtClean="0"/>
              <a:t> and Mebeverine HCL (Colona®)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colona ta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7394"/>
            <a:ext cx="49530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olona ta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17394"/>
            <a:ext cx="3581400" cy="37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(Colona®)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Colona</a:t>
            </a:r>
            <a:r>
              <a:rPr lang="en-US" dirty="0"/>
              <a:t>®</a:t>
            </a:r>
            <a:r>
              <a:rPr lang="en-US" dirty="0" smtClean="0"/>
              <a:t> </a:t>
            </a:r>
            <a:r>
              <a:rPr lang="en-US" dirty="0" err="1" smtClean="0"/>
              <a:t>Contian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Sulpiride</a:t>
            </a:r>
            <a:r>
              <a:rPr lang="en-US" dirty="0" smtClean="0"/>
              <a:t> 25 mg + Mebeverine HCL 100 mg</a:t>
            </a:r>
          </a:p>
        </p:txBody>
      </p:sp>
      <p:sp>
        <p:nvSpPr>
          <p:cNvPr id="4" name="Down Arrow 3"/>
          <p:cNvSpPr/>
          <p:nvPr/>
        </p:nvSpPr>
        <p:spPr>
          <a:xfrm flipH="1">
            <a:off x="1828800" y="2667000"/>
            <a:ext cx="5715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37338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central dopamine D2 receptor blocker. It exert mood elevating effect due to its neuroleptic effect) and anti emetic action.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16752" y="2667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9868" y="3645408"/>
            <a:ext cx="318973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 direct antispasmodic acting mainly on the smooth muscles of the GIT and particularly on colonic spasm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133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Irritable Bowel Syndrome (IBS)</vt:lpstr>
      <vt:lpstr>PowerPoint Presentation</vt:lpstr>
      <vt:lpstr>PowerPoint Presentation</vt:lpstr>
      <vt:lpstr>Antispasmodic drugs\ Mebeverine Hydrochloride </vt:lpstr>
      <vt:lpstr>PowerPoint Presentation</vt:lpstr>
      <vt:lpstr>Antispasmodic drugs\ Hyoscine butylbromide (Buscopan®)</vt:lpstr>
      <vt:lpstr>Antispasmodic drugs\ Chlordiazepoxide and clidinium bromide (Librax®)</vt:lpstr>
      <vt:lpstr>Sulpiride and Mebeverine HCL (Colona®)</vt:lpstr>
      <vt:lpstr>(Colona®)</vt:lpstr>
      <vt:lpstr>PowerPoint Presentation</vt:lpstr>
      <vt:lpstr>Stelabid 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</dc:creator>
  <cp:lastModifiedBy>DR.Ahmed Saker 2O14</cp:lastModifiedBy>
  <cp:revision>22</cp:revision>
  <dcterms:created xsi:type="dcterms:W3CDTF">2020-02-21T17:17:34Z</dcterms:created>
  <dcterms:modified xsi:type="dcterms:W3CDTF">2021-11-05T08:13:31Z</dcterms:modified>
</cp:coreProperties>
</file>