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0"/>
  </p:notesMasterIdLst>
  <p:sldIdLst>
    <p:sldId id="256" r:id="rId2"/>
    <p:sldId id="257" r:id="rId3"/>
    <p:sldId id="260" r:id="rId4"/>
    <p:sldId id="261" r:id="rId5"/>
    <p:sldId id="262" r:id="rId6"/>
    <p:sldId id="263" r:id="rId7"/>
    <p:sldId id="264" r:id="rId8"/>
    <p:sldId id="265" r:id="rId9"/>
    <p:sldId id="266" r:id="rId10"/>
    <p:sldId id="267" r:id="rId11"/>
    <p:sldId id="268" r:id="rId12"/>
    <p:sldId id="272" r:id="rId13"/>
    <p:sldId id="273" r:id="rId14"/>
    <p:sldId id="275" r:id="rId15"/>
    <p:sldId id="276" r:id="rId16"/>
    <p:sldId id="279" r:id="rId17"/>
    <p:sldId id="281" r:id="rId18"/>
    <p:sldId id="282" r:id="rId19"/>
    <p:sldId id="283" r:id="rId20"/>
    <p:sldId id="286" r:id="rId21"/>
    <p:sldId id="287" r:id="rId22"/>
    <p:sldId id="332" r:id="rId23"/>
    <p:sldId id="333" r:id="rId24"/>
    <p:sldId id="292" r:id="rId25"/>
    <p:sldId id="296" r:id="rId26"/>
    <p:sldId id="302" r:id="rId27"/>
    <p:sldId id="334" r:id="rId28"/>
    <p:sldId id="335" r:id="rId29"/>
    <p:sldId id="336" r:id="rId30"/>
    <p:sldId id="307" r:id="rId31"/>
    <p:sldId id="308" r:id="rId32"/>
    <p:sldId id="337"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Lst>
  <p:sldSz cx="9144000" cy="6858000" type="screen4x3"/>
  <p:notesSz cx="9144000" cy="6858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62"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F8D7950-BCE0-4E94-8DB8-774765F8E104}" type="datetimeFigureOut">
              <a:rPr lang="en-US" smtClean="0"/>
              <a:t>10/17/2021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607D131-1C76-4C36-88A6-555DDF829D13}" type="slidenum">
              <a:rPr lang="en-US" smtClean="0"/>
              <a:t>‹#›</a:t>
            </a:fld>
            <a:endParaRPr lang="en-US"/>
          </a:p>
        </p:txBody>
      </p:sp>
    </p:spTree>
    <p:extLst>
      <p:ext uri="{BB962C8B-B14F-4D97-AF65-F5344CB8AC3E}">
        <p14:creationId xmlns:p14="http://schemas.microsoft.com/office/powerpoint/2010/main" val="71498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7D131-1C76-4C36-88A6-555DDF829D13}" type="slidenum">
              <a:rPr lang="en-US" smtClean="0"/>
              <a:t>31</a:t>
            </a:fld>
            <a:endParaRPr lang="en-US"/>
          </a:p>
        </p:txBody>
      </p:sp>
    </p:spTree>
    <p:extLst>
      <p:ext uri="{BB962C8B-B14F-4D97-AF65-F5344CB8AC3E}">
        <p14:creationId xmlns:p14="http://schemas.microsoft.com/office/powerpoint/2010/main" val="240752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2456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635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274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2253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042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881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10/17/2021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10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2183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204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934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412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793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574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448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7643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t>10/17/2021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27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266562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10/17/2021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3999623"/>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 1"/>
          <p:cNvSpPr txBox="1"/>
          <p:nvPr/>
        </p:nvSpPr>
        <p:spPr>
          <a:xfrm>
            <a:off x="2178942" y="1885043"/>
            <a:ext cx="4813405"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Clinical biochemistry</a:t>
            </a:r>
            <a:endParaRPr sz="4400" dirty="0">
              <a:latin typeface="Calibri"/>
              <a:cs typeface="Calibri"/>
            </a:endParaRPr>
          </a:p>
        </p:txBody>
      </p:sp>
      <p:sp>
        <p:nvSpPr>
          <p:cNvPr id="4" name="text 1"/>
          <p:cNvSpPr txBox="1"/>
          <p:nvPr/>
        </p:nvSpPr>
        <p:spPr>
          <a:xfrm>
            <a:off x="2204291" y="3231107"/>
            <a:ext cx="4868619" cy="615553"/>
          </a:xfrm>
          <a:prstGeom prst="rect">
            <a:avLst/>
          </a:prstGeom>
        </p:spPr>
        <p:txBody>
          <a:bodyPr vert="horz" wrap="square" lIns="0" tIns="0" rIns="0" bIns="0" rtlCol="0">
            <a:spAutoFit/>
          </a:bodyPr>
          <a:lstStyle/>
          <a:p>
            <a:pPr algn="ctr" rtl="0"/>
            <a:endParaRPr sz="4000" b="1" dirty="0">
              <a:latin typeface="Calibri"/>
              <a:cs typeface="Calibri"/>
            </a:endParaRPr>
          </a:p>
        </p:txBody>
      </p:sp>
      <p:sp>
        <p:nvSpPr>
          <p:cNvPr id="5" name="text 1"/>
          <p:cNvSpPr txBox="1"/>
          <p:nvPr/>
        </p:nvSpPr>
        <p:spPr>
          <a:xfrm>
            <a:off x="2872053" y="5029200"/>
            <a:ext cx="3037690" cy="615553"/>
          </a:xfrm>
          <a:prstGeom prst="rect">
            <a:avLst/>
          </a:prstGeom>
        </p:spPr>
        <p:txBody>
          <a:bodyPr vert="horz" wrap="none" lIns="0" tIns="0" rIns="0" bIns="0" rtlCol="0">
            <a:spAutoFit/>
          </a:bodyPr>
          <a:lstStyle/>
          <a:p>
            <a:pPr marL="0" algn="ctr" rtl="0">
              <a:lnSpc>
                <a:spcPct val="100000"/>
              </a:lnSpc>
            </a:pPr>
            <a:r>
              <a:rPr lang="en-US" sz="4000" spc="10" dirty="0" smtClean="0">
                <a:solidFill>
                  <a:schemeClr val="bg1"/>
                </a:solidFill>
                <a:latin typeface="Calibri"/>
                <a:cs typeface="Calibri"/>
              </a:rPr>
              <a:t>Dr. Huda </a:t>
            </a:r>
            <a:r>
              <a:rPr lang="en-US" sz="4000" spc="10" dirty="0" err="1" smtClean="0">
                <a:solidFill>
                  <a:schemeClr val="bg1"/>
                </a:solidFill>
                <a:latin typeface="Calibri"/>
                <a:cs typeface="Calibri"/>
              </a:rPr>
              <a:t>Jaber</a:t>
            </a:r>
            <a:endParaRPr lang="ar-IQ" sz="4000" spc="10" dirty="0" smtClean="0">
              <a:solidFill>
                <a:schemeClr val="bg1"/>
              </a:solidFill>
              <a:latin typeface="Calibri"/>
              <a:cs typeface="Calibri"/>
            </a:endParaRPr>
          </a:p>
        </p:txBody>
      </p:sp>
      <p:sp>
        <p:nvSpPr>
          <p:cNvPr id="7" name="Rectangle 6"/>
          <p:cNvSpPr/>
          <p:nvPr/>
        </p:nvSpPr>
        <p:spPr>
          <a:xfrm>
            <a:off x="2051720" y="3231107"/>
            <a:ext cx="5472608" cy="523220"/>
          </a:xfrm>
          <a:prstGeom prst="rect">
            <a:avLst/>
          </a:prstGeom>
        </p:spPr>
        <p:txBody>
          <a:bodyPr wrap="square">
            <a:spAutoFit/>
          </a:bodyPr>
          <a:lstStyle/>
          <a:p>
            <a:r>
              <a:rPr lang="en-US" sz="2800" dirty="0">
                <a:latin typeface="Avenir-Light"/>
              </a:rPr>
              <a:t>Hypothalamus and pituitary gland</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12389"/>
    </mc:Choice>
    <mc:Fallback xmlns="">
      <p:transition spd="slow" advTm="1238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243840" y="416204"/>
            <a:ext cx="8900160" cy="1292662"/>
          </a:xfrm>
          <a:prstGeom prst="rect">
            <a:avLst/>
          </a:prstGeom>
        </p:spPr>
        <p:txBody>
          <a:bodyPr vert="horz" wrap="square" lIns="0" tIns="0" rIns="0" bIns="0" rtlCol="0">
            <a:spAutoFit/>
          </a:bodyPr>
          <a:lstStyle/>
          <a:p>
            <a:pPr algn="l" rtl="0"/>
            <a:r>
              <a:rPr sz="2800" spc="10" dirty="0">
                <a:solidFill>
                  <a:srgbClr val="FFFFFF"/>
                </a:solidFill>
                <a:latin typeface="Calibri"/>
                <a:cs typeface="Calibri"/>
              </a:rPr>
              <a:t>The </a:t>
            </a:r>
            <a:r>
              <a:rPr sz="2800" spc="10" dirty="0">
                <a:solidFill>
                  <a:srgbClr val="FFFF00"/>
                </a:solidFill>
                <a:latin typeface="Calibri"/>
                <a:cs typeface="Calibri"/>
              </a:rPr>
              <a:t>cells of the anterior pituitary lobe </a:t>
            </a:r>
            <a:r>
              <a:rPr sz="2800" spc="10" dirty="0">
                <a:solidFill>
                  <a:srgbClr val="FFFFFF"/>
                </a:solidFill>
                <a:latin typeface="Calibri"/>
                <a:cs typeface="Calibri"/>
              </a:rPr>
              <a:t>can </a:t>
            </a:r>
            <a:r>
              <a:rPr sz="2800" spc="10" dirty="0" smtClean="0">
                <a:solidFill>
                  <a:srgbClr val="FFFFFF"/>
                </a:solidFill>
                <a:latin typeface="Calibri"/>
                <a:cs typeface="Calibri"/>
              </a:rPr>
              <a:t>be</a:t>
            </a:r>
            <a:r>
              <a:rPr lang="en-US" sz="2800" spc="10" dirty="0">
                <a:solidFill>
                  <a:srgbClr val="FFFFFF"/>
                </a:solidFill>
                <a:cs typeface="Calibri"/>
              </a:rPr>
              <a:t> classified simply by </a:t>
            </a:r>
            <a:r>
              <a:rPr lang="en-US" sz="2800" spc="10" dirty="0">
                <a:solidFill>
                  <a:srgbClr val="FFFF00"/>
                </a:solidFill>
                <a:cs typeface="Calibri"/>
              </a:rPr>
              <a:t>their staining reactions as </a:t>
            </a:r>
            <a:r>
              <a:rPr lang="en-US" sz="2800" spc="10" dirty="0" err="1" smtClean="0">
                <a:solidFill>
                  <a:srgbClr val="FFC000"/>
                </a:solidFill>
                <a:cs typeface="Calibri"/>
              </a:rPr>
              <a:t>acidophils</a:t>
            </a:r>
            <a:r>
              <a:rPr lang="en-US" sz="2800" spc="10" dirty="0" smtClean="0">
                <a:solidFill>
                  <a:srgbClr val="FFC000"/>
                </a:solidFill>
                <a:cs typeface="Calibri"/>
              </a:rPr>
              <a:t>,</a:t>
            </a:r>
            <a:r>
              <a:rPr lang="en-US" sz="2800" spc="10" dirty="0" smtClean="0">
                <a:solidFill>
                  <a:srgbClr val="FFFF00"/>
                </a:solidFill>
                <a:cs typeface="Calibri"/>
              </a:rPr>
              <a:t> </a:t>
            </a:r>
            <a:r>
              <a:rPr lang="en-US" sz="2800" spc="10" dirty="0">
                <a:solidFill>
                  <a:srgbClr val="FFC000"/>
                </a:solidFill>
                <a:cs typeface="Calibri"/>
              </a:rPr>
              <a:t>basophils or </a:t>
            </a:r>
            <a:r>
              <a:rPr lang="en-US" sz="2800" spc="10" dirty="0" err="1">
                <a:solidFill>
                  <a:srgbClr val="FFC000"/>
                </a:solidFill>
                <a:cs typeface="Calibri"/>
              </a:rPr>
              <a:t>chromophobes</a:t>
            </a:r>
            <a:endParaRPr sz="2800" spc="10" dirty="0">
              <a:solidFill>
                <a:srgbClr val="FFC000"/>
              </a:solidFill>
              <a:cs typeface="Calibri"/>
            </a:endParaRPr>
          </a:p>
        </p:txBody>
      </p:sp>
      <p:sp>
        <p:nvSpPr>
          <p:cNvPr id="4" name="text 1"/>
          <p:cNvSpPr txBox="1"/>
          <p:nvPr/>
        </p:nvSpPr>
        <p:spPr>
          <a:xfrm>
            <a:off x="4328152" y="1270127"/>
            <a:ext cx="92653" cy="430887"/>
          </a:xfrm>
          <a:prstGeom prst="rect">
            <a:avLst/>
          </a:prstGeom>
        </p:spPr>
        <p:txBody>
          <a:bodyPr vert="horz" wrap="none" lIns="0" tIns="0" rIns="0" bIns="0" rtlCol="0">
            <a:spAutoFit/>
          </a:bodyPr>
          <a:lstStyle/>
          <a:p>
            <a:pPr marL="0">
              <a:lnSpc>
                <a:spcPct val="100000"/>
              </a:lnSpc>
            </a:pPr>
            <a:r>
              <a:rPr sz="2800" spc="10" dirty="0" smtClean="0">
                <a:solidFill>
                  <a:srgbClr val="FFFF00"/>
                </a:solidFill>
                <a:latin typeface="Calibri"/>
                <a:cs typeface="Calibri"/>
              </a:rPr>
              <a:t>.</a:t>
            </a:r>
            <a:endParaRPr sz="2800" dirty="0">
              <a:latin typeface="Calibri"/>
              <a:cs typeface="Calibri"/>
            </a:endParaRPr>
          </a:p>
        </p:txBody>
      </p:sp>
      <p:sp>
        <p:nvSpPr>
          <p:cNvPr id="5" name="text 1"/>
          <p:cNvSpPr txBox="1"/>
          <p:nvPr/>
        </p:nvSpPr>
        <p:spPr>
          <a:xfrm>
            <a:off x="243840" y="1696847"/>
            <a:ext cx="4721614" cy="421654"/>
          </a:xfrm>
          <a:prstGeom prst="rect">
            <a:avLst/>
          </a:prstGeom>
        </p:spPr>
        <p:txBody>
          <a:bodyPr vert="horz" wrap="none" lIns="0" tIns="0" rIns="0" bIns="0" rtlCol="0">
            <a:spAutoFit/>
          </a:bodyPr>
          <a:lstStyle/>
          <a:p>
            <a:pPr marL="0" algn="l" rtl="0">
              <a:lnSpc>
                <a:spcPct val="100000"/>
              </a:lnSpc>
            </a:pPr>
            <a:r>
              <a:rPr sz="2740" i="1" spc="10" dirty="0">
                <a:solidFill>
                  <a:srgbClr val="FFFFFF"/>
                </a:solidFill>
                <a:latin typeface="Arial"/>
                <a:cs typeface="Arial"/>
              </a:rPr>
              <a:t>Acidophils </a:t>
            </a:r>
            <a:r>
              <a:rPr sz="2740" spc="10" dirty="0">
                <a:solidFill>
                  <a:srgbClr val="FFFFFF"/>
                </a:solidFill>
                <a:latin typeface="Calibri"/>
                <a:cs typeface="Calibri"/>
              </a:rPr>
              <a:t>are of two cell types:</a:t>
            </a:r>
            <a:endParaRPr sz="2700" dirty="0">
              <a:latin typeface="Calibri"/>
              <a:cs typeface="Calibri"/>
            </a:endParaRPr>
          </a:p>
        </p:txBody>
      </p:sp>
      <p:sp>
        <p:nvSpPr>
          <p:cNvPr id="6" name="text 1"/>
          <p:cNvSpPr txBox="1"/>
          <p:nvPr/>
        </p:nvSpPr>
        <p:spPr>
          <a:xfrm>
            <a:off x="324612" y="2123948"/>
            <a:ext cx="5356659" cy="430887"/>
          </a:xfrm>
          <a:prstGeom prst="rect">
            <a:avLst/>
          </a:prstGeom>
        </p:spPr>
        <p:txBody>
          <a:bodyPr vert="horz" wrap="none" lIns="0" tIns="0" rIns="0" bIns="0" rtlCol="0">
            <a:spAutoFit/>
          </a:bodyPr>
          <a:lstStyle/>
          <a:p>
            <a:pPr marL="0" algn="l" rtl="0">
              <a:lnSpc>
                <a:spcPct val="100000"/>
              </a:lnSpc>
            </a:pPr>
            <a:r>
              <a:rPr sz="2800" spc="10" dirty="0">
                <a:solidFill>
                  <a:srgbClr val="FFFF00"/>
                </a:solidFill>
                <a:latin typeface="Calibri"/>
                <a:cs typeface="Calibri"/>
              </a:rPr>
              <a:t>lactotrophs, which secrete </a:t>
            </a:r>
            <a:r>
              <a:rPr sz="2800" spc="10" dirty="0" smtClean="0">
                <a:solidFill>
                  <a:srgbClr val="FFFF00"/>
                </a:solidFill>
                <a:latin typeface="Calibri"/>
                <a:cs typeface="Calibri"/>
              </a:rPr>
              <a:t>prolactin</a:t>
            </a:r>
            <a:endParaRPr sz="2800" dirty="0">
              <a:latin typeface="Calibri"/>
              <a:cs typeface="Calibri"/>
            </a:endParaRPr>
          </a:p>
        </p:txBody>
      </p:sp>
      <p:sp>
        <p:nvSpPr>
          <p:cNvPr id="7" name="text 1"/>
          <p:cNvSpPr txBox="1"/>
          <p:nvPr/>
        </p:nvSpPr>
        <p:spPr>
          <a:xfrm>
            <a:off x="324612" y="2550668"/>
            <a:ext cx="7316875" cy="430887"/>
          </a:xfrm>
          <a:prstGeom prst="rect">
            <a:avLst/>
          </a:prstGeom>
        </p:spPr>
        <p:txBody>
          <a:bodyPr vert="horz" wrap="none" lIns="0" tIns="0" rIns="0" bIns="0" rtlCol="0">
            <a:spAutoFit/>
          </a:bodyPr>
          <a:lstStyle/>
          <a:p>
            <a:pPr marL="0" algn="l" rtl="0">
              <a:lnSpc>
                <a:spcPct val="100000"/>
              </a:lnSpc>
            </a:pPr>
            <a:r>
              <a:rPr sz="2800" spc="10" dirty="0">
                <a:solidFill>
                  <a:srgbClr val="FFFF00"/>
                </a:solidFill>
                <a:latin typeface="Calibri"/>
                <a:cs typeface="Calibri"/>
              </a:rPr>
              <a:t>somatotrophs, which secrete GH (</a:t>
            </a:r>
            <a:r>
              <a:rPr sz="2800" spc="10" dirty="0" err="1" smtClean="0">
                <a:solidFill>
                  <a:srgbClr val="FFFF00"/>
                </a:solidFill>
                <a:latin typeface="Calibri"/>
                <a:cs typeface="Calibri"/>
              </a:rPr>
              <a:t>somatotrophi</a:t>
            </a:r>
            <a:r>
              <a:rPr lang="en-US" sz="2800" spc="10" dirty="0" err="1" smtClean="0">
                <a:solidFill>
                  <a:srgbClr val="FFFF00"/>
                </a:solidFill>
                <a:latin typeface="Calibri"/>
                <a:cs typeface="Calibri"/>
              </a:rPr>
              <a:t>n</a:t>
            </a:r>
            <a:r>
              <a:rPr lang="en-US" sz="2800" spc="10" dirty="0" smtClean="0">
                <a:solidFill>
                  <a:srgbClr val="FFFF00"/>
                </a:solidFill>
                <a:latin typeface="Calibri"/>
                <a:cs typeface="Calibri"/>
              </a:rPr>
              <a:t>)</a:t>
            </a:r>
            <a:r>
              <a:rPr sz="2800" spc="10" dirty="0" smtClean="0">
                <a:solidFill>
                  <a:srgbClr val="FFFF00"/>
                </a:solidFill>
                <a:latin typeface="Calibri"/>
                <a:cs typeface="Calibri"/>
              </a:rPr>
              <a:t>.</a:t>
            </a:r>
            <a:endParaRPr sz="2800" dirty="0">
              <a:latin typeface="Calibri"/>
              <a:cs typeface="Calibri"/>
            </a:endParaRPr>
          </a:p>
        </p:txBody>
      </p:sp>
      <p:sp>
        <p:nvSpPr>
          <p:cNvPr id="8" name="text 1"/>
          <p:cNvSpPr txBox="1"/>
          <p:nvPr/>
        </p:nvSpPr>
        <p:spPr>
          <a:xfrm>
            <a:off x="25179" y="3048000"/>
            <a:ext cx="8814021" cy="1431161"/>
          </a:xfrm>
          <a:prstGeom prst="rect">
            <a:avLst/>
          </a:prstGeom>
        </p:spPr>
        <p:txBody>
          <a:bodyPr vert="horz" wrap="square" lIns="0" tIns="0" rIns="0" bIns="0" rtlCol="0">
            <a:spAutoFit/>
          </a:bodyPr>
          <a:lstStyle/>
          <a:p>
            <a:pPr marL="0">
              <a:lnSpc>
                <a:spcPct val="100000"/>
              </a:lnSpc>
            </a:pPr>
            <a:r>
              <a:rPr sz="3100" spc="10" dirty="0">
                <a:solidFill>
                  <a:srgbClr val="FFFFFF"/>
                </a:solidFill>
                <a:latin typeface="Calibri"/>
                <a:cs typeface="Calibri"/>
              </a:rPr>
              <a:t>These hormones, which are simple polypeptides with</a:t>
            </a:r>
            <a:endParaRPr sz="3100" dirty="0">
              <a:latin typeface="Calibri"/>
              <a:cs typeface="Calibri"/>
            </a:endParaRPr>
          </a:p>
          <a:p>
            <a:pPr marL="0" algn="l" rtl="0">
              <a:lnSpc>
                <a:spcPct val="100000"/>
              </a:lnSpc>
            </a:pPr>
            <a:r>
              <a:rPr sz="3100" spc="10" dirty="0">
                <a:solidFill>
                  <a:srgbClr val="FFFFFF"/>
                </a:solidFill>
                <a:latin typeface="Calibri"/>
                <a:cs typeface="Calibri"/>
              </a:rPr>
              <a:t>similar amino acid sequences, mainly </a:t>
            </a:r>
            <a:r>
              <a:rPr sz="3100" spc="10" dirty="0" smtClean="0">
                <a:solidFill>
                  <a:srgbClr val="FFFFFF"/>
                </a:solidFill>
                <a:latin typeface="Calibri"/>
                <a:cs typeface="Calibri"/>
              </a:rPr>
              <a:t>affect</a:t>
            </a:r>
            <a:r>
              <a:rPr lang="ar-IQ" sz="3100" spc="10" dirty="0" smtClean="0">
                <a:solidFill>
                  <a:srgbClr val="FFFFFF"/>
                </a:solidFill>
                <a:latin typeface="Calibri"/>
                <a:cs typeface="Calibri"/>
              </a:rPr>
              <a:t> </a:t>
            </a:r>
            <a:r>
              <a:rPr sz="3100" spc="10" dirty="0" smtClean="0">
                <a:solidFill>
                  <a:srgbClr val="FFFFFF"/>
                </a:solidFill>
                <a:latin typeface="Calibri"/>
                <a:cs typeface="Calibri"/>
              </a:rPr>
              <a:t>peripheral </a:t>
            </a:r>
            <a:r>
              <a:rPr sz="3100" spc="10" dirty="0">
                <a:solidFill>
                  <a:srgbClr val="FFFFFF"/>
                </a:solidFill>
                <a:latin typeface="Calibri"/>
                <a:cs typeface="Calibri"/>
              </a:rPr>
              <a:t>tissues directly.</a:t>
            </a:r>
            <a:endParaRPr sz="3100" dirty="0">
              <a:latin typeface="Calibri"/>
              <a:cs typeface="Calibri"/>
            </a:endParaRPr>
          </a:p>
        </p:txBody>
      </p:sp>
      <p:sp>
        <p:nvSpPr>
          <p:cNvPr id="9" name="text 1"/>
          <p:cNvSpPr txBox="1"/>
          <p:nvPr/>
        </p:nvSpPr>
        <p:spPr>
          <a:xfrm>
            <a:off x="243840" y="5021478"/>
            <a:ext cx="8900160" cy="954107"/>
          </a:xfrm>
          <a:prstGeom prst="rect">
            <a:avLst/>
          </a:prstGeom>
        </p:spPr>
        <p:txBody>
          <a:bodyPr vert="horz" wrap="square" lIns="0" tIns="0" rIns="0" bIns="0" rtlCol="0">
            <a:spAutoFit/>
          </a:bodyPr>
          <a:lstStyle/>
          <a:p>
            <a:pPr marL="88391" algn="l" rtl="0">
              <a:lnSpc>
                <a:spcPct val="100000"/>
              </a:lnSpc>
            </a:pPr>
            <a:r>
              <a:rPr sz="3100" spc="10" dirty="0">
                <a:solidFill>
                  <a:srgbClr val="FFFFFF"/>
                </a:solidFill>
                <a:latin typeface="Calibri"/>
                <a:cs typeface="Calibri"/>
              </a:rPr>
              <a:t>Stimulation and inhibition of secretion via the</a:t>
            </a:r>
            <a:endParaRPr sz="3100" dirty="0">
              <a:latin typeface="Calibri"/>
              <a:cs typeface="Calibri"/>
            </a:endParaRPr>
          </a:p>
          <a:p>
            <a:pPr marL="0" algn="l" rtl="0">
              <a:lnSpc>
                <a:spcPct val="100000"/>
              </a:lnSpc>
            </a:pPr>
            <a:r>
              <a:rPr sz="3100" spc="10" dirty="0">
                <a:solidFill>
                  <a:srgbClr val="FFFFFF"/>
                </a:solidFill>
                <a:latin typeface="Calibri"/>
                <a:cs typeface="Calibri"/>
              </a:rPr>
              <a:t>hypothalamus is influenced by </a:t>
            </a:r>
            <a:r>
              <a:rPr sz="2800" spc="10" dirty="0">
                <a:solidFill>
                  <a:srgbClr val="FFFF00"/>
                </a:solidFill>
                <a:latin typeface="Calibri"/>
                <a:cs typeface="Calibri"/>
              </a:rPr>
              <a:t>neural stimuli</a:t>
            </a:r>
            <a:r>
              <a:rPr sz="3100" spc="10" dirty="0">
                <a:solidFill>
                  <a:srgbClr val="FFFFFF"/>
                </a:solidFill>
                <a:latin typeface="Calibri"/>
                <a:cs typeface="Calibri"/>
              </a:rPr>
              <a:t>.</a:t>
            </a:r>
            <a:endParaRPr sz="31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8272"/>
    </mc:Choice>
    <mc:Fallback xmlns="">
      <p:transition spd="slow" advTm="4827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0" y="40983"/>
            <a:ext cx="9144000" cy="5416868"/>
          </a:xfrm>
          <a:prstGeom prst="rect">
            <a:avLst/>
          </a:prstGeom>
        </p:spPr>
        <p:txBody>
          <a:bodyPr vert="horz" wrap="square" lIns="0" tIns="0" rIns="0" bIns="0" rtlCol="0">
            <a:spAutoFit/>
          </a:bodyPr>
          <a:lstStyle/>
          <a:p>
            <a:pPr marL="0" algn="l" rtl="0">
              <a:lnSpc>
                <a:spcPct val="100000"/>
              </a:lnSpc>
            </a:pPr>
            <a:r>
              <a:rPr sz="2000" i="1" spc="10" dirty="0">
                <a:solidFill>
                  <a:srgbClr val="FFFFFF"/>
                </a:solidFill>
                <a:latin typeface="Arial"/>
                <a:cs typeface="Arial"/>
              </a:rPr>
              <a:t>Basophils </a:t>
            </a:r>
            <a:r>
              <a:rPr sz="2000" spc="10" dirty="0">
                <a:solidFill>
                  <a:srgbClr val="FFFFFF"/>
                </a:solidFill>
                <a:latin typeface="Calibri"/>
                <a:cs typeface="Calibri"/>
              </a:rPr>
              <a:t>secrete hormones that affect other endocrine</a:t>
            </a:r>
            <a:endParaRPr sz="2000" dirty="0">
              <a:latin typeface="Calibri"/>
              <a:cs typeface="Calibri"/>
            </a:endParaRPr>
          </a:p>
          <a:p>
            <a:pPr marL="0" algn="l" rtl="0">
              <a:lnSpc>
                <a:spcPct val="100000"/>
              </a:lnSpc>
            </a:pPr>
            <a:r>
              <a:rPr sz="2000" spc="10" dirty="0">
                <a:solidFill>
                  <a:srgbClr val="FFFFFF"/>
                </a:solidFill>
                <a:latin typeface="Calibri"/>
                <a:cs typeface="Calibri"/>
              </a:rPr>
              <a:t>glands.</a:t>
            </a:r>
            <a:endParaRPr sz="2000" dirty="0">
              <a:latin typeface="Calibri"/>
              <a:cs typeface="Calibri"/>
            </a:endParaRPr>
          </a:p>
          <a:p>
            <a:pPr marL="74676" algn="l" rtl="0">
              <a:lnSpc>
                <a:spcPct val="100000"/>
              </a:lnSpc>
            </a:pPr>
            <a:r>
              <a:rPr sz="2000" spc="10" dirty="0">
                <a:solidFill>
                  <a:srgbClr val="FFFFFF"/>
                </a:solidFill>
                <a:latin typeface="Calibri"/>
                <a:cs typeface="Calibri"/>
              </a:rPr>
              <a:t>The hypothalamic control is mainly </a:t>
            </a:r>
            <a:r>
              <a:rPr sz="2000" spc="10" dirty="0">
                <a:solidFill>
                  <a:srgbClr val="FFFF00"/>
                </a:solidFill>
                <a:latin typeface="Calibri"/>
                <a:cs typeface="Calibri"/>
              </a:rPr>
              <a:t>stimulatory. </a:t>
            </a:r>
            <a:r>
              <a:rPr sz="2000" spc="10" dirty="0">
                <a:solidFill>
                  <a:srgbClr val="FFFFFF"/>
                </a:solidFill>
                <a:latin typeface="Calibri"/>
                <a:cs typeface="Calibri"/>
              </a:rPr>
              <a:t>There </a:t>
            </a:r>
            <a:r>
              <a:rPr sz="2000" spc="10" dirty="0" smtClean="0">
                <a:solidFill>
                  <a:srgbClr val="FFFFFF"/>
                </a:solidFill>
                <a:latin typeface="Calibri"/>
                <a:cs typeface="Calibri"/>
              </a:rPr>
              <a:t>are</a:t>
            </a:r>
            <a:r>
              <a:rPr lang="ar-IQ" sz="2000" dirty="0">
                <a:latin typeface="Calibri"/>
                <a:cs typeface="Calibri"/>
              </a:rPr>
              <a:t> </a:t>
            </a:r>
            <a:r>
              <a:rPr sz="2000" spc="10" dirty="0" smtClean="0">
                <a:solidFill>
                  <a:srgbClr val="FFFFFF"/>
                </a:solidFill>
                <a:latin typeface="Calibri"/>
                <a:cs typeface="Calibri"/>
              </a:rPr>
              <a:t>three </a:t>
            </a:r>
            <a:r>
              <a:rPr sz="2000" spc="10" dirty="0">
                <a:solidFill>
                  <a:srgbClr val="FFFFFF"/>
                </a:solidFill>
                <a:latin typeface="Calibri"/>
                <a:cs typeface="Calibri"/>
              </a:rPr>
              <a:t>cell </a:t>
            </a:r>
            <a:r>
              <a:rPr sz="2000" spc="10" dirty="0" smtClean="0">
                <a:solidFill>
                  <a:srgbClr val="FFFFFF"/>
                </a:solidFill>
                <a:latin typeface="Calibri"/>
                <a:cs typeface="Calibri"/>
              </a:rPr>
              <a:t>types:</a:t>
            </a:r>
            <a:endParaRPr lang="ar-IQ" sz="2000" spc="10" dirty="0" smtClean="0">
              <a:solidFill>
                <a:srgbClr val="FFFFFF"/>
              </a:solidFill>
              <a:latin typeface="Calibri"/>
              <a:cs typeface="Calibri"/>
            </a:endParaRPr>
          </a:p>
          <a:p>
            <a:pPr algn="just" rtl="0"/>
            <a:r>
              <a:rPr lang="en-US" sz="2000" spc="10" dirty="0" err="1">
                <a:solidFill>
                  <a:srgbClr val="FFFF00"/>
                </a:solidFill>
                <a:cs typeface="Calibri"/>
              </a:rPr>
              <a:t>Corticotrophs</a:t>
            </a:r>
            <a:r>
              <a:rPr lang="en-US" sz="2000" spc="10" dirty="0">
                <a:solidFill>
                  <a:srgbClr val="FFFF00"/>
                </a:solidFill>
                <a:cs typeface="Calibri"/>
              </a:rPr>
              <a:t> </a:t>
            </a:r>
            <a:r>
              <a:rPr lang="en-US" sz="2000" spc="10" dirty="0">
                <a:solidFill>
                  <a:srgbClr val="FFFFFF"/>
                </a:solidFill>
                <a:cs typeface="Calibri"/>
              </a:rPr>
              <a:t>synthesize a large polypeptide (</a:t>
            </a:r>
            <a:r>
              <a:rPr lang="en-US" sz="2000" spc="10" dirty="0" smtClean="0">
                <a:solidFill>
                  <a:srgbClr val="FFFFFF"/>
                </a:solidFill>
                <a:cs typeface="Calibri"/>
              </a:rPr>
              <a:t>pro-</a:t>
            </a:r>
            <a:r>
              <a:rPr lang="en-US" sz="2000" spc="10" dirty="0" err="1" smtClean="0">
                <a:solidFill>
                  <a:srgbClr val="FFFFFF"/>
                </a:solidFill>
                <a:cs typeface="Calibri"/>
              </a:rPr>
              <a:t>opiomelanocortin</a:t>
            </a:r>
            <a:r>
              <a:rPr lang="en-US" sz="2000" spc="10" dirty="0">
                <a:solidFill>
                  <a:srgbClr val="FFFFFF"/>
                </a:solidFill>
                <a:cs typeface="Calibri"/>
              </a:rPr>
              <a:t>), which is a precursor of </a:t>
            </a:r>
            <a:r>
              <a:rPr lang="en-US" sz="2000" spc="10" dirty="0" smtClean="0">
                <a:solidFill>
                  <a:srgbClr val="FFFFFF"/>
                </a:solidFill>
                <a:cs typeface="Calibri"/>
              </a:rPr>
              <a:t>both</a:t>
            </a:r>
            <a:r>
              <a:rPr lang="en-US" sz="2000" dirty="0" smtClean="0">
                <a:cs typeface="Calibri"/>
              </a:rPr>
              <a:t> </a:t>
            </a:r>
            <a:r>
              <a:rPr lang="en-US" sz="2000" spc="10" dirty="0" smtClean="0">
                <a:solidFill>
                  <a:srgbClr val="FFFFFF"/>
                </a:solidFill>
                <a:cs typeface="Calibri"/>
              </a:rPr>
              <a:t>adrenocorticotrophic </a:t>
            </a:r>
            <a:r>
              <a:rPr lang="en-US" sz="2000" spc="10" dirty="0">
                <a:solidFill>
                  <a:srgbClr val="FFFFFF"/>
                </a:solidFill>
                <a:cs typeface="Calibri"/>
              </a:rPr>
              <a:t>hormone (ACTH; corticotrophin) </a:t>
            </a:r>
            <a:r>
              <a:rPr lang="en-US" sz="2000" spc="10" dirty="0" smtClean="0">
                <a:solidFill>
                  <a:srgbClr val="FFFFFF"/>
                </a:solidFill>
                <a:cs typeface="Calibri"/>
              </a:rPr>
              <a:t>and</a:t>
            </a:r>
            <a:r>
              <a:rPr lang="en-US" sz="2000" dirty="0" smtClean="0">
                <a:cs typeface="Calibri"/>
              </a:rPr>
              <a:t> </a:t>
            </a:r>
            <a:r>
              <a:rPr lang="el-GR" sz="2000" spc="10" dirty="0" smtClean="0">
                <a:solidFill>
                  <a:srgbClr val="FFFFFF"/>
                </a:solidFill>
                <a:cs typeface="Calibri"/>
              </a:rPr>
              <a:t>β-</a:t>
            </a:r>
            <a:r>
              <a:rPr lang="en-US" sz="2000" spc="10" dirty="0" err="1" smtClean="0">
                <a:solidFill>
                  <a:srgbClr val="FFFFFF"/>
                </a:solidFill>
                <a:cs typeface="Calibri"/>
              </a:rPr>
              <a:t>lipotrophin</a:t>
            </a:r>
            <a:endParaRPr lang="en-US" sz="2000" spc="10" dirty="0" smtClean="0">
              <a:solidFill>
                <a:srgbClr val="FFFFFF"/>
              </a:solidFill>
              <a:cs typeface="Calibri"/>
            </a:endParaRPr>
          </a:p>
          <a:p>
            <a:pPr algn="just" rtl="0"/>
            <a:r>
              <a:rPr lang="en-US" sz="2000" spc="10" dirty="0">
                <a:solidFill>
                  <a:srgbClr val="FFFFFF"/>
                </a:solidFill>
                <a:cs typeface="Calibri"/>
              </a:rPr>
              <a:t>Secretion of these hormones occurs in parallel</a:t>
            </a:r>
          </a:p>
          <a:p>
            <a:pPr marL="74676" algn="just" rtl="0">
              <a:lnSpc>
                <a:spcPct val="100000"/>
              </a:lnSpc>
            </a:pPr>
            <a:r>
              <a:rPr lang="en-US" sz="2000" spc="10" dirty="0">
                <a:solidFill>
                  <a:srgbClr val="FFFFFF"/>
                </a:solidFill>
                <a:cs typeface="Calibri"/>
              </a:rPr>
              <a:t>Adrenocorticotrophic hormone stimulates the </a:t>
            </a:r>
            <a:r>
              <a:rPr lang="en-US" sz="2000" spc="10" dirty="0" smtClean="0">
                <a:solidFill>
                  <a:srgbClr val="FFFFFF"/>
                </a:solidFill>
                <a:cs typeface="Calibri"/>
              </a:rPr>
              <a:t>synthesis</a:t>
            </a:r>
            <a:r>
              <a:rPr lang="en-US" sz="2000" dirty="0" smtClean="0">
                <a:cs typeface="Calibri"/>
              </a:rPr>
              <a:t> </a:t>
            </a:r>
            <a:r>
              <a:rPr lang="en-US" sz="2000" spc="10" dirty="0" smtClean="0">
                <a:solidFill>
                  <a:srgbClr val="FFFFFF"/>
                </a:solidFill>
                <a:cs typeface="Calibri"/>
              </a:rPr>
              <a:t>and secretion </a:t>
            </a:r>
            <a:r>
              <a:rPr lang="en-US" sz="2000" spc="10" dirty="0">
                <a:solidFill>
                  <a:srgbClr val="FFFFFF"/>
                </a:solidFill>
                <a:cs typeface="Calibri"/>
              </a:rPr>
              <a:t>of steroids, and maintains adrenal </a:t>
            </a:r>
            <a:r>
              <a:rPr lang="en-US" sz="2000" spc="10" dirty="0" smtClean="0">
                <a:solidFill>
                  <a:srgbClr val="FFFFFF"/>
                </a:solidFill>
                <a:cs typeface="Calibri"/>
              </a:rPr>
              <a:t>cortical</a:t>
            </a:r>
            <a:r>
              <a:rPr lang="en-US" sz="2000" dirty="0" smtClean="0">
                <a:cs typeface="Calibri"/>
              </a:rPr>
              <a:t> </a:t>
            </a:r>
            <a:r>
              <a:rPr lang="en-US" sz="2000" spc="10" dirty="0" smtClean="0">
                <a:solidFill>
                  <a:srgbClr val="FFFFFF"/>
                </a:solidFill>
                <a:cs typeface="Calibri"/>
              </a:rPr>
              <a:t>growth.</a:t>
            </a:r>
          </a:p>
          <a:p>
            <a:pPr algn="l" rtl="0"/>
            <a:r>
              <a:rPr lang="en-US" sz="2000" spc="10" dirty="0" err="1">
                <a:solidFill>
                  <a:srgbClr val="FFFF00"/>
                </a:solidFill>
                <a:cs typeface="Calibri"/>
              </a:rPr>
              <a:t>Gonadotrophs</a:t>
            </a:r>
            <a:r>
              <a:rPr lang="en-US" sz="2000" spc="10" dirty="0">
                <a:solidFill>
                  <a:srgbClr val="FFFF00"/>
                </a:solidFill>
                <a:cs typeface="Calibri"/>
              </a:rPr>
              <a:t> </a:t>
            </a:r>
            <a:r>
              <a:rPr lang="en-US" sz="2000" spc="10" dirty="0">
                <a:solidFill>
                  <a:srgbClr val="FFFFFF"/>
                </a:solidFill>
                <a:cs typeface="Calibri"/>
              </a:rPr>
              <a:t>secrete the </a:t>
            </a:r>
            <a:r>
              <a:rPr lang="en-US" sz="2000" spc="10" dirty="0" err="1">
                <a:solidFill>
                  <a:srgbClr val="FFFFFF"/>
                </a:solidFill>
                <a:cs typeface="Calibri"/>
              </a:rPr>
              <a:t>gonadotrophins</a:t>
            </a:r>
            <a:r>
              <a:rPr lang="en-US" sz="2000" spc="10" dirty="0">
                <a:solidFill>
                  <a:srgbClr val="FFFFFF"/>
                </a:solidFill>
                <a:cs typeface="Calibri"/>
              </a:rPr>
              <a:t>,</a:t>
            </a:r>
            <a:r>
              <a:rPr lang="en-US" sz="2000" dirty="0">
                <a:cs typeface="Calibri"/>
              </a:rPr>
              <a:t> </a:t>
            </a:r>
            <a:r>
              <a:rPr lang="en-US" sz="2000" spc="10" dirty="0" err="1">
                <a:solidFill>
                  <a:srgbClr val="FFFFFF"/>
                </a:solidFill>
                <a:cs typeface="Calibri"/>
              </a:rPr>
              <a:t>folliclestimulating</a:t>
            </a:r>
            <a:r>
              <a:rPr lang="en-US" sz="2000" spc="10" dirty="0">
                <a:solidFill>
                  <a:srgbClr val="FFFFFF"/>
                </a:solidFill>
                <a:cs typeface="Calibri"/>
              </a:rPr>
              <a:t> hormone (FSH) and luteinizing hormone (LH), which act on the gonads</a:t>
            </a:r>
          </a:p>
          <a:p>
            <a:pPr algn="l" rtl="0"/>
            <a:r>
              <a:rPr lang="en-US" sz="2000" spc="10" dirty="0">
                <a:solidFill>
                  <a:srgbClr val="FFFFFF"/>
                </a:solidFill>
                <a:cs typeface="Calibri"/>
              </a:rPr>
              <a:t> </a:t>
            </a:r>
            <a:r>
              <a:rPr lang="en-US" sz="2000" spc="10" dirty="0" err="1">
                <a:solidFill>
                  <a:srgbClr val="FFFF00"/>
                </a:solidFill>
                <a:cs typeface="Calibri"/>
              </a:rPr>
              <a:t>Thyrotrophs</a:t>
            </a:r>
            <a:r>
              <a:rPr lang="en-US" sz="2000" spc="10" dirty="0">
                <a:solidFill>
                  <a:srgbClr val="FFFF00"/>
                </a:solidFill>
                <a:cs typeface="Calibri"/>
              </a:rPr>
              <a:t> </a:t>
            </a:r>
            <a:r>
              <a:rPr lang="en-US" sz="2000" spc="10" dirty="0">
                <a:solidFill>
                  <a:srgbClr val="FFFFFF"/>
                </a:solidFill>
                <a:cs typeface="Calibri"/>
              </a:rPr>
              <a:t>secrete TSH (</a:t>
            </a:r>
            <a:r>
              <a:rPr lang="en-US" sz="2000" spc="10" dirty="0" err="1">
                <a:solidFill>
                  <a:srgbClr val="FFFFFF"/>
                </a:solidFill>
                <a:cs typeface="Calibri"/>
              </a:rPr>
              <a:t>thyrotrophin</a:t>
            </a:r>
            <a:r>
              <a:rPr lang="en-US" sz="2000" spc="10" dirty="0">
                <a:solidFill>
                  <a:srgbClr val="FFFFFF"/>
                </a:solidFill>
                <a:cs typeface="Calibri"/>
              </a:rPr>
              <a:t>), which acts</a:t>
            </a:r>
            <a:r>
              <a:rPr lang="en-US" sz="2000" dirty="0">
                <a:cs typeface="Calibri"/>
              </a:rPr>
              <a:t> </a:t>
            </a:r>
            <a:r>
              <a:rPr lang="en-US" sz="2000" spc="10" dirty="0">
                <a:solidFill>
                  <a:srgbClr val="FFFFFF"/>
                </a:solidFill>
                <a:cs typeface="Calibri"/>
              </a:rPr>
              <a:t>on the thyroid gland</a:t>
            </a:r>
          </a:p>
          <a:p>
            <a:pPr algn="l" rtl="0"/>
            <a:r>
              <a:rPr lang="en-US" sz="2000" spc="10" dirty="0" smtClean="0">
                <a:solidFill>
                  <a:srgbClr val="FFFFFF"/>
                </a:solidFill>
                <a:cs typeface="Calibri"/>
              </a:rPr>
              <a:t>These </a:t>
            </a:r>
            <a:r>
              <a:rPr lang="en-US" sz="2000" spc="10" dirty="0">
                <a:solidFill>
                  <a:srgbClr val="FFFFFF"/>
                </a:solidFill>
                <a:cs typeface="Calibri"/>
              </a:rPr>
              <a:t>hormones are structurally similar</a:t>
            </a:r>
            <a:r>
              <a:rPr lang="en-US" sz="2000" dirty="0">
                <a:cs typeface="Calibri"/>
              </a:rPr>
              <a:t> </a:t>
            </a:r>
            <a:r>
              <a:rPr lang="en-US" sz="2000" spc="10" dirty="0">
                <a:solidFill>
                  <a:srgbClr val="FFFFFF"/>
                </a:solidFill>
                <a:cs typeface="Calibri"/>
              </a:rPr>
              <a:t>glycoproteins consisting of two subunits, α and β.</a:t>
            </a:r>
            <a:endParaRPr lang="en-US" sz="2000" dirty="0">
              <a:cs typeface="Calibri"/>
            </a:endParaRPr>
          </a:p>
          <a:p>
            <a:pPr algn="l" rtl="0"/>
            <a:r>
              <a:rPr lang="en-US" sz="2000" spc="10" dirty="0">
                <a:solidFill>
                  <a:srgbClr val="FFFFFF"/>
                </a:solidFill>
                <a:cs typeface="Calibri"/>
              </a:rPr>
              <a:t>The α -subunit is common to all three hormones; the</a:t>
            </a:r>
            <a:r>
              <a:rPr lang="en-US" sz="2000" dirty="0">
                <a:cs typeface="Calibri"/>
              </a:rPr>
              <a:t> </a:t>
            </a:r>
            <a:r>
              <a:rPr lang="en-US" sz="2000" spc="10" dirty="0">
                <a:solidFill>
                  <a:srgbClr val="FFFFFF"/>
                </a:solidFill>
                <a:cs typeface="Calibri"/>
              </a:rPr>
              <a:t>β -subunit is important for receptor recognition.</a:t>
            </a:r>
          </a:p>
          <a:p>
            <a:pPr algn="l" rtl="0"/>
            <a:r>
              <a:rPr lang="en-US" sz="2000" i="1" spc="10" dirty="0" err="1">
                <a:solidFill>
                  <a:srgbClr val="FFFFFF"/>
                </a:solidFill>
                <a:latin typeface="Arial"/>
                <a:cs typeface="Arial"/>
              </a:rPr>
              <a:t>Chromophobes</a:t>
            </a:r>
            <a:r>
              <a:rPr lang="en-US" sz="2000" i="1" spc="10" dirty="0">
                <a:solidFill>
                  <a:srgbClr val="FFFFFF"/>
                </a:solidFill>
                <a:latin typeface="Arial"/>
                <a:cs typeface="Arial"/>
              </a:rPr>
              <a:t>, once thought </a:t>
            </a:r>
            <a:r>
              <a:rPr lang="en-US" sz="2000" spc="10" dirty="0">
                <a:solidFill>
                  <a:srgbClr val="FFFFFF"/>
                </a:solidFill>
                <a:cs typeface="Calibri"/>
              </a:rPr>
              <a:t>to be inactive, do contain secretory granules</a:t>
            </a:r>
            <a:endParaRPr lang="en-US" sz="2000" dirty="0">
              <a:cs typeface="Calibri"/>
            </a:endParaRPr>
          </a:p>
          <a:p>
            <a:pPr marL="74676" algn="just" rtl="0">
              <a:lnSpc>
                <a:spcPct val="100000"/>
              </a:lnSpc>
            </a:pPr>
            <a:endParaRPr lang="ar-IQ" sz="2600" spc="10" dirty="0" smtClean="0">
              <a:solidFill>
                <a:srgbClr val="FFFFFF"/>
              </a:solidFill>
              <a:latin typeface="Calibri"/>
              <a:cs typeface="Calibri"/>
            </a:endParaRPr>
          </a:p>
          <a:p>
            <a:pPr marL="0" algn="just" rtl="0">
              <a:lnSpc>
                <a:spcPct val="100000"/>
              </a:lnSpc>
            </a:pPr>
            <a:endParaRPr sz="2600" dirty="0">
              <a:latin typeface="Calibri"/>
              <a:cs typeface="Calibri"/>
            </a:endParaRPr>
          </a:p>
        </p:txBody>
      </p:sp>
      <p:sp>
        <p:nvSpPr>
          <p:cNvPr id="5" name="text 1"/>
          <p:cNvSpPr txBox="1"/>
          <p:nvPr/>
        </p:nvSpPr>
        <p:spPr>
          <a:xfrm>
            <a:off x="548640" y="5080533"/>
            <a:ext cx="161904" cy="400110"/>
          </a:xfrm>
          <a:prstGeom prst="rect">
            <a:avLst/>
          </a:prstGeom>
        </p:spPr>
        <p:txBody>
          <a:bodyPr vert="horz" wrap="none" lIns="0" tIns="0" rIns="0" bIns="0" rtlCol="0">
            <a:spAutoFit/>
          </a:bodyPr>
          <a:lstStyle/>
          <a:p>
            <a:pPr marL="74676" algn="l" rtl="0">
              <a:lnSpc>
                <a:spcPct val="100000"/>
              </a:lnSpc>
            </a:pPr>
            <a:r>
              <a:rPr sz="2600" spc="10" dirty="0" smtClean="0">
                <a:solidFill>
                  <a:srgbClr val="FFFFFF"/>
                </a:solidFill>
                <a:latin typeface="Calibri"/>
                <a:cs typeface="Calibri"/>
              </a:rPr>
              <a:t>.</a:t>
            </a:r>
            <a:endParaRPr sz="26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2810"/>
    </mc:Choice>
    <mc:Fallback xmlns="">
      <p:transition spd="slow" advTm="6281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20" y="653795"/>
            <a:ext cx="8474559" cy="5550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243"/>
    </mc:Choice>
    <mc:Fallback xmlns="">
      <p:transition spd="slow" advTm="4124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3"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244"/>
            <a:ext cx="9144000" cy="6429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230"/>
    </mc:Choice>
    <mc:Fallback xmlns="">
      <p:transition spd="slow" advTm="4123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228600" y="152400"/>
            <a:ext cx="7604760" cy="5403018"/>
          </a:xfrm>
          <a:prstGeom prst="rect">
            <a:avLst/>
          </a:prstGeom>
        </p:spPr>
        <p:txBody>
          <a:bodyPr vert="horz" wrap="square" lIns="0" tIns="0" rIns="0" bIns="0" rtlCol="0">
            <a:spAutoFit/>
          </a:bodyPr>
          <a:lstStyle/>
          <a:p>
            <a:pPr marL="91440" algn="just" rtl="0">
              <a:lnSpc>
                <a:spcPct val="100000"/>
              </a:lnSpc>
            </a:pPr>
            <a:r>
              <a:rPr sz="3170" spc="10" dirty="0" smtClean="0">
                <a:solidFill>
                  <a:srgbClr val="FFFF00"/>
                </a:solidFill>
                <a:latin typeface="Calibri"/>
                <a:cs typeface="Calibri"/>
              </a:rPr>
              <a:t>Extra hypothalamic neural stimuli modify, and at</a:t>
            </a:r>
            <a:r>
              <a:rPr lang="en-US" sz="2800" spc="10" dirty="0" smtClean="0">
                <a:solidFill>
                  <a:srgbClr val="FFFF00"/>
                </a:solidFill>
                <a:cs typeface="Calibri"/>
              </a:rPr>
              <a:t> times over-ride, other control mechanisms Physical or emotional stress and mental illness</a:t>
            </a:r>
            <a:endParaRPr lang="en-US" sz="2800" dirty="0" smtClean="0">
              <a:cs typeface="Calibri"/>
            </a:endParaRPr>
          </a:p>
          <a:p>
            <a:pPr algn="just" rtl="0"/>
            <a:r>
              <a:rPr lang="en-US" sz="2800" spc="10" dirty="0" smtClean="0">
                <a:solidFill>
                  <a:srgbClr val="FFFFFF"/>
                </a:solidFill>
                <a:cs typeface="Calibri"/>
              </a:rPr>
              <a:t>may give similar findings to, and even</a:t>
            </a:r>
            <a:r>
              <a:rPr lang="en-US" sz="2800" dirty="0" smtClean="0">
                <a:cs typeface="Calibri"/>
              </a:rPr>
              <a:t> </a:t>
            </a:r>
            <a:r>
              <a:rPr lang="en-US" sz="2800" spc="10" dirty="0" smtClean="0">
                <a:solidFill>
                  <a:srgbClr val="FFFFFF"/>
                </a:solidFill>
                <a:cs typeface="Calibri"/>
              </a:rPr>
              <a:t>precipitate, endocrine disease.</a:t>
            </a:r>
          </a:p>
          <a:p>
            <a:pPr algn="just" rtl="0"/>
            <a:r>
              <a:rPr lang="en-US" sz="2800" spc="10" dirty="0" smtClean="0">
                <a:solidFill>
                  <a:srgbClr val="FFFF00"/>
                </a:solidFill>
                <a:cs typeface="Calibri"/>
              </a:rPr>
              <a:t>The stress caused by insulin-induce</a:t>
            </a:r>
            <a:r>
              <a:rPr lang="en-US" sz="2800" dirty="0" smtClean="0">
                <a:cs typeface="Calibri"/>
              </a:rPr>
              <a:t> </a:t>
            </a:r>
            <a:r>
              <a:rPr lang="en-US" sz="2800" spc="10" dirty="0" err="1" smtClean="0">
                <a:solidFill>
                  <a:srgbClr val="FFFF00"/>
                </a:solidFill>
                <a:cs typeface="Calibri"/>
              </a:rPr>
              <a:t>hypoglycaemia</a:t>
            </a:r>
            <a:r>
              <a:rPr lang="en-US" sz="2800" spc="10" dirty="0" smtClean="0">
                <a:solidFill>
                  <a:srgbClr val="FFFF00"/>
                </a:solidFill>
                <a:cs typeface="Calibri"/>
              </a:rPr>
              <a:t> is used to test anterior pituitary</a:t>
            </a:r>
            <a:endParaRPr lang="en-US" sz="2800" dirty="0" smtClean="0">
              <a:cs typeface="Calibri"/>
            </a:endParaRPr>
          </a:p>
          <a:p>
            <a:pPr algn="just" rtl="0"/>
            <a:r>
              <a:rPr lang="en-US" sz="2800" spc="10" dirty="0" smtClean="0">
                <a:solidFill>
                  <a:srgbClr val="FFFF00"/>
                </a:solidFill>
                <a:cs typeface="Calibri"/>
              </a:rPr>
              <a:t>function.</a:t>
            </a:r>
          </a:p>
          <a:p>
            <a:pPr marL="91440" algn="just">
              <a:lnSpc>
                <a:spcPct val="100000"/>
              </a:lnSpc>
            </a:pPr>
            <a:r>
              <a:rPr lang="en-US" sz="2800" spc="10" dirty="0" smtClean="0">
                <a:solidFill>
                  <a:srgbClr val="FFFFFF"/>
                </a:solidFill>
                <a:cs typeface="Calibri"/>
              </a:rPr>
              <a:t>Stress may also stimulate the secretion of ADH</a:t>
            </a:r>
            <a:endParaRPr lang="en-US" sz="2800" dirty="0" smtClean="0">
              <a:cs typeface="Calibri"/>
            </a:endParaRPr>
          </a:p>
          <a:p>
            <a:pPr algn="just" rtl="0"/>
            <a:r>
              <a:rPr lang="en-US" sz="2800" spc="10" dirty="0" smtClean="0">
                <a:solidFill>
                  <a:srgbClr val="FFFFFF"/>
                </a:solidFill>
                <a:cs typeface="Calibri"/>
              </a:rPr>
              <a:t>from the posterior pituitary</a:t>
            </a:r>
            <a:endParaRPr lang="en-US" sz="2800" dirty="0" smtClean="0">
              <a:cs typeface="Calibri"/>
            </a:endParaRPr>
          </a:p>
          <a:p>
            <a:pPr algn="l" rtl="0"/>
            <a:endParaRPr lang="en-US" sz="2800" dirty="0">
              <a:cs typeface="Calibri"/>
            </a:endParaRPr>
          </a:p>
          <a:p>
            <a:pPr algn="l" rtl="0"/>
            <a:r>
              <a:rPr lang="ar-IQ" sz="3170" spc="10" dirty="0" smtClean="0">
                <a:solidFill>
                  <a:srgbClr val="FFFF00"/>
                </a:solidFill>
                <a:latin typeface="Calibri"/>
                <a:cs typeface="Calibri"/>
              </a:rPr>
              <a:t> </a:t>
            </a:r>
            <a:endParaRPr sz="31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3747"/>
    </mc:Choice>
    <mc:Fallback xmlns="">
      <p:transition spd="slow" advTm="6374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3" y="-29154"/>
            <a:ext cx="9144000" cy="6857999"/>
          </a:xfrm>
          <a:prstGeom prst="rect">
            <a:avLst/>
          </a:prstGeom>
        </p:spPr>
      </p:pic>
      <p:sp>
        <p:nvSpPr>
          <p:cNvPr id="2" name="text 1"/>
          <p:cNvSpPr txBox="1"/>
          <p:nvPr/>
        </p:nvSpPr>
        <p:spPr>
          <a:xfrm>
            <a:off x="48203" y="-39315"/>
            <a:ext cx="9143999" cy="3600986"/>
          </a:xfrm>
          <a:prstGeom prst="rect">
            <a:avLst/>
          </a:prstGeom>
        </p:spPr>
        <p:txBody>
          <a:bodyPr vert="horz" wrap="square" lIns="0" tIns="0" rIns="0" bIns="0" rtlCol="0">
            <a:spAutoFit/>
          </a:bodyPr>
          <a:lstStyle/>
          <a:p>
            <a:pPr marL="0" algn="l" rtl="0">
              <a:lnSpc>
                <a:spcPct val="100000"/>
              </a:lnSpc>
            </a:pPr>
            <a:r>
              <a:rPr sz="2000" spc="10" dirty="0">
                <a:solidFill>
                  <a:srgbClr val="FFFF00"/>
                </a:solidFill>
                <a:latin typeface="Calibri"/>
                <a:cs typeface="+mj-cs"/>
              </a:rPr>
              <a:t>Feedback control </a:t>
            </a:r>
            <a:r>
              <a:rPr sz="2000" spc="10" dirty="0">
                <a:solidFill>
                  <a:srgbClr val="FFFFFF"/>
                </a:solidFill>
                <a:latin typeface="Calibri"/>
                <a:cs typeface="+mj-cs"/>
              </a:rPr>
              <a:t>is mediated by the concentrations </a:t>
            </a:r>
            <a:r>
              <a:rPr sz="2000" spc="10" dirty="0" smtClean="0">
                <a:solidFill>
                  <a:srgbClr val="FFFFFF"/>
                </a:solidFill>
                <a:latin typeface="Calibri"/>
                <a:cs typeface="+mj-cs"/>
              </a:rPr>
              <a:t>of</a:t>
            </a:r>
            <a:endParaRPr lang="ar-IQ" sz="2000" spc="10" dirty="0" smtClean="0">
              <a:solidFill>
                <a:srgbClr val="FFFFFF"/>
              </a:solidFill>
              <a:latin typeface="Calibri"/>
              <a:cs typeface="+mj-cs"/>
            </a:endParaRPr>
          </a:p>
          <a:p>
            <a:pPr algn="l" rtl="0"/>
            <a:r>
              <a:rPr lang="en-US" sz="2000" spc="10" dirty="0">
                <a:solidFill>
                  <a:srgbClr val="FFFFFF"/>
                </a:solidFill>
                <a:cs typeface="+mj-cs"/>
              </a:rPr>
              <a:t>circulating target-cell hormones; a rising </a:t>
            </a:r>
            <a:r>
              <a:rPr lang="en-US" sz="2000" spc="10" dirty="0" smtClean="0">
                <a:solidFill>
                  <a:srgbClr val="FFFFFF"/>
                </a:solidFill>
                <a:cs typeface="+mj-cs"/>
              </a:rPr>
              <a:t>concentration</a:t>
            </a:r>
            <a:r>
              <a:rPr lang="en-US" sz="2000" spc="10" dirty="0">
                <a:solidFill>
                  <a:srgbClr val="FFFFFF"/>
                </a:solidFill>
                <a:cs typeface="+mj-cs"/>
              </a:rPr>
              <a:t> usually suppresses trophic hormone </a:t>
            </a:r>
            <a:r>
              <a:rPr lang="en-US" sz="2000" spc="10" dirty="0" smtClean="0">
                <a:solidFill>
                  <a:srgbClr val="FFFFFF"/>
                </a:solidFill>
                <a:cs typeface="+mj-cs"/>
              </a:rPr>
              <a:t>secretion</a:t>
            </a:r>
            <a:r>
              <a:rPr lang="en-US" sz="2000" spc="10" dirty="0">
                <a:solidFill>
                  <a:srgbClr val="FFFFFF"/>
                </a:solidFill>
                <a:cs typeface="+mj-cs"/>
              </a:rPr>
              <a:t> </a:t>
            </a:r>
            <a:endParaRPr lang="en-US" sz="2000" spc="10" dirty="0" smtClean="0">
              <a:solidFill>
                <a:srgbClr val="FFFFFF"/>
              </a:solidFill>
              <a:cs typeface="+mj-cs"/>
            </a:endParaRPr>
          </a:p>
          <a:p>
            <a:pPr algn="l" rtl="0"/>
            <a:r>
              <a:rPr lang="en-US" sz="2000" spc="10" dirty="0" smtClean="0">
                <a:solidFill>
                  <a:srgbClr val="FFFFFF"/>
                </a:solidFill>
                <a:cs typeface="+mj-cs"/>
              </a:rPr>
              <a:t>This </a:t>
            </a:r>
            <a:r>
              <a:rPr lang="en-US" sz="2000" spc="10" dirty="0">
                <a:solidFill>
                  <a:srgbClr val="FFFFFF"/>
                </a:solidFill>
                <a:cs typeface="+mj-cs"/>
              </a:rPr>
              <a:t>negative feedback may directly suppress</a:t>
            </a:r>
            <a:endParaRPr lang="en-US" sz="2000" dirty="0">
              <a:cs typeface="+mj-cs"/>
            </a:endParaRPr>
          </a:p>
          <a:p>
            <a:pPr algn="l" rtl="0"/>
            <a:r>
              <a:rPr lang="en-US" sz="2000" spc="10" dirty="0">
                <a:solidFill>
                  <a:srgbClr val="FFFFFF"/>
                </a:solidFill>
                <a:cs typeface="+mj-cs"/>
              </a:rPr>
              <a:t>hypothalamic hormone secretion or may modify its </a:t>
            </a:r>
            <a:r>
              <a:rPr lang="en-US" sz="2000" spc="10" dirty="0" smtClean="0">
                <a:solidFill>
                  <a:srgbClr val="FFFFFF"/>
                </a:solidFill>
                <a:cs typeface="+mj-cs"/>
              </a:rPr>
              <a:t>effect</a:t>
            </a:r>
            <a:r>
              <a:rPr lang="en-US" sz="2000" dirty="0" smtClean="0">
                <a:cs typeface="+mj-cs"/>
              </a:rPr>
              <a:t> </a:t>
            </a:r>
            <a:r>
              <a:rPr lang="en-US" sz="2000" spc="10" dirty="0" smtClean="0">
                <a:solidFill>
                  <a:srgbClr val="FFFFFF"/>
                </a:solidFill>
                <a:cs typeface="+mj-cs"/>
              </a:rPr>
              <a:t>on </a:t>
            </a:r>
            <a:r>
              <a:rPr lang="en-US" sz="2000" spc="10" dirty="0">
                <a:solidFill>
                  <a:srgbClr val="FFFFFF"/>
                </a:solidFill>
                <a:cs typeface="+mj-cs"/>
              </a:rPr>
              <a:t>pituitary cells </a:t>
            </a:r>
            <a:r>
              <a:rPr lang="en-US" sz="2000" spc="10" dirty="0">
                <a:solidFill>
                  <a:srgbClr val="FFFF00"/>
                </a:solidFill>
                <a:cs typeface="+mj-cs"/>
              </a:rPr>
              <a:t>(long feedback loop</a:t>
            </a:r>
            <a:r>
              <a:rPr lang="en-US" sz="2000" spc="10" dirty="0" smtClean="0">
                <a:solidFill>
                  <a:srgbClr val="FFFFFF"/>
                </a:solidFill>
                <a:cs typeface="+mj-cs"/>
              </a:rPr>
              <a:t> </a:t>
            </a:r>
          </a:p>
          <a:p>
            <a:pPr marL="77723" algn="l" rtl="0">
              <a:lnSpc>
                <a:spcPct val="100000"/>
              </a:lnSpc>
            </a:pPr>
            <a:r>
              <a:rPr lang="en-US" sz="2000" spc="10" dirty="0">
                <a:solidFill>
                  <a:srgbClr val="FFFFFF"/>
                </a:solidFill>
                <a:cs typeface="+mj-cs"/>
              </a:rPr>
              <a:t>The secretion of hypothalamic hormones may also be</a:t>
            </a:r>
            <a:endParaRPr lang="en-US" sz="2000" dirty="0">
              <a:cs typeface="+mj-cs"/>
            </a:endParaRPr>
          </a:p>
          <a:p>
            <a:pPr algn="l" rtl="0"/>
            <a:r>
              <a:rPr lang="en-US" sz="2000" spc="10" dirty="0">
                <a:solidFill>
                  <a:srgbClr val="FFFFFF"/>
                </a:solidFill>
                <a:cs typeface="+mj-cs"/>
              </a:rPr>
              <a:t>suppressed by rising concentrations of pituitary hormone</a:t>
            </a:r>
            <a:endParaRPr lang="en-US" sz="2000" dirty="0">
              <a:cs typeface="+mj-cs"/>
            </a:endParaRPr>
          </a:p>
          <a:p>
            <a:pPr algn="l" rtl="0"/>
            <a:r>
              <a:rPr lang="en-US" sz="2000" spc="10" dirty="0">
                <a:solidFill>
                  <a:srgbClr val="FFFFFF"/>
                </a:solidFill>
                <a:cs typeface="+mj-cs"/>
              </a:rPr>
              <a:t>in </a:t>
            </a:r>
            <a:r>
              <a:rPr lang="en-US" sz="2000" spc="10" dirty="0">
                <a:solidFill>
                  <a:srgbClr val="FFFF00"/>
                </a:solidFill>
                <a:cs typeface="+mj-cs"/>
              </a:rPr>
              <a:t>a short feedback loop</a:t>
            </a:r>
            <a:r>
              <a:rPr lang="en-US" sz="2000" spc="10" dirty="0">
                <a:solidFill>
                  <a:srgbClr val="FFFFFF"/>
                </a:solidFill>
                <a:cs typeface="+mj-cs"/>
              </a:rPr>
              <a:t>.</a:t>
            </a:r>
            <a:endParaRPr lang="en-US" sz="2000" dirty="0">
              <a:cs typeface="+mj-cs"/>
            </a:endParaRPr>
          </a:p>
          <a:p>
            <a:pPr algn="l"/>
            <a:r>
              <a:rPr lang="en-US" sz="2700" spc="10" dirty="0" smtClean="0">
                <a:solidFill>
                  <a:srgbClr val="FFFFFF"/>
                </a:solidFill>
                <a:cs typeface="Calibri"/>
              </a:rPr>
              <a:t> </a:t>
            </a:r>
            <a:endParaRPr lang="en-US" sz="2700" dirty="0">
              <a:cs typeface="Calibri"/>
            </a:endParaRPr>
          </a:p>
          <a:p>
            <a:pPr marL="0" algn="l" rtl="0">
              <a:lnSpc>
                <a:spcPct val="100000"/>
              </a:lnSpc>
            </a:pPr>
            <a:endParaRPr sz="2700" dirty="0">
              <a:latin typeface="Calibri"/>
              <a:cs typeface="Calibri"/>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596" y="2667000"/>
            <a:ext cx="84312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3246"/>
    </mc:Choice>
    <mc:Fallback xmlns="">
      <p:transition spd="slow" advTm="63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1409065" y="331724"/>
            <a:ext cx="6438043" cy="507492"/>
          </a:xfrm>
          <a:prstGeom prst="rect">
            <a:avLst/>
          </a:prstGeom>
        </p:spPr>
        <p:txBody>
          <a:bodyPr vert="horz" wrap="none" lIns="0" tIns="0" rIns="0" bIns="0" rtlCol="0">
            <a:spAutoFit/>
          </a:bodyPr>
          <a:lstStyle/>
          <a:p>
            <a:pPr marL="0">
              <a:lnSpc>
                <a:spcPct val="100000"/>
              </a:lnSpc>
            </a:pPr>
            <a:r>
              <a:rPr sz="4000" spc="10" dirty="0">
                <a:solidFill>
                  <a:srgbClr val="FFFFFF"/>
                </a:solidFill>
                <a:latin typeface="Calibri"/>
                <a:cs typeface="Calibri"/>
              </a:rPr>
              <a:t>Evaluation of anterior pituitary</a:t>
            </a:r>
            <a:endParaRPr sz="4000">
              <a:latin typeface="Calibri"/>
              <a:cs typeface="Calibri"/>
            </a:endParaRPr>
          </a:p>
        </p:txBody>
      </p:sp>
      <p:sp>
        <p:nvSpPr>
          <p:cNvPr id="3" name="text 1"/>
          <p:cNvSpPr txBox="1"/>
          <p:nvPr/>
        </p:nvSpPr>
        <p:spPr>
          <a:xfrm>
            <a:off x="3709162" y="944372"/>
            <a:ext cx="1839151" cy="507491"/>
          </a:xfrm>
          <a:prstGeom prst="rect">
            <a:avLst/>
          </a:prstGeom>
        </p:spPr>
        <p:txBody>
          <a:bodyPr vert="horz" wrap="none" lIns="0" tIns="0" rIns="0" bIns="0" rtlCol="0">
            <a:spAutoFit/>
          </a:bodyPr>
          <a:lstStyle/>
          <a:p>
            <a:pPr marL="0">
              <a:lnSpc>
                <a:spcPct val="100000"/>
              </a:lnSpc>
            </a:pPr>
            <a:r>
              <a:rPr sz="4000" spc="10" dirty="0">
                <a:solidFill>
                  <a:srgbClr val="FFFFFF"/>
                </a:solidFill>
                <a:latin typeface="Calibri"/>
                <a:cs typeface="Calibri"/>
              </a:rPr>
              <a:t>function</a:t>
            </a:r>
            <a:endParaRPr sz="4000">
              <a:latin typeface="Calibri"/>
              <a:cs typeface="Calibri"/>
            </a:endParaRPr>
          </a:p>
        </p:txBody>
      </p:sp>
      <p:sp>
        <p:nvSpPr>
          <p:cNvPr id="4" name="text 1"/>
          <p:cNvSpPr txBox="1"/>
          <p:nvPr/>
        </p:nvSpPr>
        <p:spPr>
          <a:xfrm>
            <a:off x="0" y="1371600"/>
            <a:ext cx="9144000" cy="6524863"/>
          </a:xfrm>
          <a:prstGeom prst="rect">
            <a:avLst/>
          </a:prstGeom>
        </p:spPr>
        <p:txBody>
          <a:bodyPr vert="horz" wrap="square" lIns="0" tIns="0" rIns="0" bIns="0" rtlCol="0">
            <a:spAutoFit/>
          </a:bodyPr>
          <a:lstStyle/>
          <a:p>
            <a:pPr marL="0" algn="just" rtl="0">
              <a:lnSpc>
                <a:spcPct val="100000"/>
              </a:lnSpc>
            </a:pPr>
            <a:r>
              <a:rPr sz="2800" spc="10" dirty="0">
                <a:solidFill>
                  <a:srgbClr val="FFFFFF"/>
                </a:solidFill>
                <a:latin typeface="Calibri"/>
                <a:cs typeface="+mj-cs"/>
              </a:rPr>
              <a:t>The </a:t>
            </a:r>
            <a:r>
              <a:rPr sz="2800" spc="10" dirty="0">
                <a:solidFill>
                  <a:srgbClr val="FFFF00"/>
                </a:solidFill>
                <a:latin typeface="Calibri"/>
                <a:cs typeface="+mj-cs"/>
              </a:rPr>
              <a:t>diagnosis of suspected hypopituitarism </a:t>
            </a:r>
            <a:r>
              <a:rPr sz="2800" spc="10" dirty="0" smtClean="0">
                <a:solidFill>
                  <a:srgbClr val="FFFF00"/>
                </a:solidFill>
                <a:latin typeface="Calibri"/>
                <a:cs typeface="+mj-cs"/>
              </a:rPr>
              <a:t>is</a:t>
            </a:r>
            <a:r>
              <a:rPr lang="ar-IQ" sz="2800" dirty="0">
                <a:latin typeface="Calibri"/>
                <a:cs typeface="+mj-cs"/>
              </a:rPr>
              <a:t> </a:t>
            </a:r>
            <a:r>
              <a:rPr sz="2800" spc="10" dirty="0" smtClean="0">
                <a:solidFill>
                  <a:srgbClr val="FFFF00"/>
                </a:solidFill>
                <a:latin typeface="Calibri"/>
                <a:cs typeface="+mj-cs"/>
              </a:rPr>
              <a:t>best </a:t>
            </a:r>
            <a:r>
              <a:rPr sz="2800" spc="10" dirty="0">
                <a:solidFill>
                  <a:srgbClr val="FFFF00"/>
                </a:solidFill>
                <a:latin typeface="Calibri"/>
                <a:cs typeface="+mj-cs"/>
              </a:rPr>
              <a:t>excluded by the direct measurement </a:t>
            </a:r>
            <a:r>
              <a:rPr sz="2800" spc="10" dirty="0" smtClean="0">
                <a:solidFill>
                  <a:srgbClr val="FFFF00"/>
                </a:solidFill>
                <a:latin typeface="Calibri"/>
                <a:cs typeface="+mj-cs"/>
              </a:rPr>
              <a:t>of</a:t>
            </a:r>
            <a:r>
              <a:rPr lang="ar-IQ" sz="2800" dirty="0">
                <a:latin typeface="Calibri"/>
                <a:cs typeface="+mj-cs"/>
              </a:rPr>
              <a:t> </a:t>
            </a:r>
            <a:r>
              <a:rPr sz="2800" spc="10" dirty="0" smtClean="0">
                <a:solidFill>
                  <a:srgbClr val="FFFF00"/>
                </a:solidFill>
                <a:latin typeface="Calibri"/>
                <a:cs typeface="+mj-cs"/>
              </a:rPr>
              <a:t>pituitary </a:t>
            </a:r>
            <a:r>
              <a:rPr sz="2800" spc="10" dirty="0">
                <a:solidFill>
                  <a:srgbClr val="FFFF00"/>
                </a:solidFill>
                <a:latin typeface="Calibri"/>
                <a:cs typeface="+mj-cs"/>
              </a:rPr>
              <a:t>hormones after stimulation or </a:t>
            </a:r>
            <a:r>
              <a:rPr sz="2800" spc="10" dirty="0" smtClean="0">
                <a:solidFill>
                  <a:srgbClr val="FFFF00"/>
                </a:solidFill>
                <a:latin typeface="Calibri"/>
                <a:cs typeface="+mj-cs"/>
              </a:rPr>
              <a:t>by</a:t>
            </a:r>
            <a:r>
              <a:rPr lang="ar-IQ" sz="2800" dirty="0">
                <a:latin typeface="Calibri"/>
                <a:cs typeface="+mj-cs"/>
              </a:rPr>
              <a:t> </a:t>
            </a:r>
            <a:r>
              <a:rPr sz="2800" spc="10" dirty="0" smtClean="0">
                <a:solidFill>
                  <a:srgbClr val="FFFF00"/>
                </a:solidFill>
                <a:latin typeface="Calibri"/>
                <a:cs typeface="+mj-cs"/>
              </a:rPr>
              <a:t>demonstrating </a:t>
            </a:r>
            <a:r>
              <a:rPr sz="2800" spc="10" dirty="0">
                <a:solidFill>
                  <a:srgbClr val="FFFF00"/>
                </a:solidFill>
                <a:latin typeface="Calibri"/>
                <a:cs typeface="+mj-cs"/>
              </a:rPr>
              <a:t>target gland </a:t>
            </a:r>
            <a:r>
              <a:rPr sz="2800" spc="10" dirty="0" err="1">
                <a:solidFill>
                  <a:srgbClr val="FFFF00"/>
                </a:solidFill>
                <a:latin typeface="Calibri"/>
                <a:cs typeface="+mj-cs"/>
              </a:rPr>
              <a:t>hyposecretion</a:t>
            </a:r>
            <a:r>
              <a:rPr sz="2800" spc="10" dirty="0">
                <a:solidFill>
                  <a:srgbClr val="FFFF00"/>
                </a:solidFill>
                <a:latin typeface="Calibri"/>
                <a:cs typeface="+mj-cs"/>
              </a:rPr>
              <a:t> </a:t>
            </a:r>
            <a:r>
              <a:rPr sz="2800" spc="10" dirty="0" smtClean="0">
                <a:solidFill>
                  <a:srgbClr val="FFFF00"/>
                </a:solidFill>
                <a:latin typeface="Calibri"/>
                <a:cs typeface="+mj-cs"/>
              </a:rPr>
              <a:t>after</a:t>
            </a:r>
            <a:r>
              <a:rPr lang="ar-IQ" sz="2800" dirty="0">
                <a:latin typeface="Calibri"/>
                <a:cs typeface="+mj-cs"/>
              </a:rPr>
              <a:t> </a:t>
            </a:r>
            <a:r>
              <a:rPr sz="2800" spc="10" dirty="0" smtClean="0">
                <a:solidFill>
                  <a:srgbClr val="FFFF00"/>
                </a:solidFill>
                <a:latin typeface="Calibri"/>
                <a:cs typeface="+mj-cs"/>
              </a:rPr>
              <a:t>the </a:t>
            </a:r>
            <a:r>
              <a:rPr sz="2800" spc="10" dirty="0">
                <a:solidFill>
                  <a:srgbClr val="FFFF00"/>
                </a:solidFill>
                <a:latin typeface="Calibri"/>
                <a:cs typeface="+mj-cs"/>
              </a:rPr>
              <a:t>administration of the relevant </a:t>
            </a:r>
            <a:r>
              <a:rPr sz="2800" spc="10" dirty="0" smtClean="0">
                <a:solidFill>
                  <a:srgbClr val="FFFF00"/>
                </a:solidFill>
                <a:latin typeface="Calibri"/>
                <a:cs typeface="+mj-cs"/>
              </a:rPr>
              <a:t>trophic</a:t>
            </a:r>
            <a:r>
              <a:rPr lang="en-US" sz="2800" spc="10" dirty="0" smtClean="0">
                <a:solidFill>
                  <a:srgbClr val="FFFF00"/>
                </a:solidFill>
                <a:latin typeface="Calibri"/>
                <a:cs typeface="+mj-cs"/>
              </a:rPr>
              <a:t> hormone</a:t>
            </a:r>
            <a:r>
              <a:rPr lang="ar-IQ" sz="2800" spc="10" dirty="0" smtClean="0">
                <a:solidFill>
                  <a:srgbClr val="FFFF00"/>
                </a:solidFill>
                <a:latin typeface="Calibri"/>
                <a:cs typeface="+mj-cs"/>
              </a:rPr>
              <a:t>.</a:t>
            </a:r>
          </a:p>
          <a:p>
            <a:pPr algn="l" rtl="0"/>
            <a:r>
              <a:rPr lang="ar-IQ" sz="2800" spc="10" dirty="0" smtClean="0">
                <a:solidFill>
                  <a:srgbClr val="FFFF00"/>
                </a:solidFill>
                <a:latin typeface="Calibri"/>
                <a:cs typeface="+mj-cs"/>
              </a:rPr>
              <a:t> </a:t>
            </a:r>
            <a:r>
              <a:rPr lang="en-US" sz="2800" spc="10" dirty="0">
                <a:solidFill>
                  <a:srgbClr val="FFFFFF"/>
                </a:solidFill>
                <a:cs typeface="Calibri"/>
              </a:rPr>
              <a:t>However, prolonged hypopituitarism may </a:t>
            </a:r>
            <a:r>
              <a:rPr lang="en-US" sz="2800" spc="10" dirty="0" smtClean="0">
                <a:solidFill>
                  <a:srgbClr val="FFFFFF"/>
                </a:solidFill>
                <a:cs typeface="Calibri"/>
              </a:rPr>
              <a:t>result</a:t>
            </a:r>
            <a:r>
              <a:rPr lang="en-US" sz="2800" dirty="0" smtClean="0">
                <a:cs typeface="Calibri"/>
              </a:rPr>
              <a:t> </a:t>
            </a:r>
            <a:r>
              <a:rPr lang="en-US" sz="2800" spc="10" dirty="0" smtClean="0">
                <a:solidFill>
                  <a:srgbClr val="FFFFFF"/>
                </a:solidFill>
                <a:cs typeface="Calibri"/>
              </a:rPr>
              <a:t>in </a:t>
            </a:r>
            <a:r>
              <a:rPr lang="en-US" sz="2800" spc="10" dirty="0">
                <a:solidFill>
                  <a:srgbClr val="FFFF00"/>
                </a:solidFill>
                <a:cs typeface="Calibri"/>
              </a:rPr>
              <a:t>secondary failure of the target gland </a:t>
            </a:r>
            <a:r>
              <a:rPr lang="en-US" sz="2800" spc="10" dirty="0" smtClean="0">
                <a:solidFill>
                  <a:srgbClr val="FFFF00"/>
                </a:solidFill>
                <a:cs typeface="Calibri"/>
              </a:rPr>
              <a:t>with </a:t>
            </a:r>
            <a:r>
              <a:rPr lang="en-US" sz="2800" spc="10" dirty="0">
                <a:solidFill>
                  <a:srgbClr val="FFFF00"/>
                </a:solidFill>
                <a:cs typeface="Calibri"/>
              </a:rPr>
              <a:t>diminished response to </a:t>
            </a:r>
            <a:r>
              <a:rPr lang="en-US" sz="2800" spc="10" dirty="0" smtClean="0">
                <a:solidFill>
                  <a:srgbClr val="FFFF00"/>
                </a:solidFill>
                <a:cs typeface="Calibri"/>
              </a:rPr>
              <a:t>stimulation.</a:t>
            </a:r>
          </a:p>
          <a:p>
            <a:pPr algn="l" rtl="0"/>
            <a:r>
              <a:rPr lang="en-US" sz="2800" spc="10" dirty="0" smtClean="0">
                <a:solidFill>
                  <a:srgbClr val="FFFF00"/>
                </a:solidFill>
                <a:cs typeface="Calibri"/>
              </a:rPr>
              <a:t> </a:t>
            </a:r>
            <a:r>
              <a:rPr lang="en-US" sz="2800" spc="10" dirty="0">
                <a:solidFill>
                  <a:srgbClr val="FFFFFF"/>
                </a:solidFill>
                <a:cs typeface="Calibri"/>
              </a:rPr>
              <a:t>Laboratory tests </a:t>
            </a:r>
            <a:r>
              <a:rPr lang="en-US" sz="2800" spc="10" dirty="0">
                <a:solidFill>
                  <a:srgbClr val="FFFF00"/>
                </a:solidFill>
                <a:cs typeface="Calibri"/>
              </a:rPr>
              <a:t>establish only the presence </a:t>
            </a:r>
            <a:r>
              <a:rPr lang="en-US" sz="2800" spc="10" dirty="0" smtClean="0">
                <a:solidFill>
                  <a:srgbClr val="FFFF00"/>
                </a:solidFill>
                <a:cs typeface="Calibri"/>
              </a:rPr>
              <a:t>or </a:t>
            </a:r>
            <a:r>
              <a:rPr lang="en-US" sz="2800" spc="10" dirty="0">
                <a:solidFill>
                  <a:srgbClr val="FFFF00"/>
                </a:solidFill>
                <a:cs typeface="Calibri"/>
              </a:rPr>
              <a:t>absence of hypopituitarism, </a:t>
            </a:r>
            <a:r>
              <a:rPr lang="en-US" sz="2800" spc="10" dirty="0">
                <a:solidFill>
                  <a:srgbClr val="FFFFFF"/>
                </a:solidFill>
                <a:cs typeface="Calibri"/>
              </a:rPr>
              <a:t>and the cause </a:t>
            </a:r>
            <a:r>
              <a:rPr lang="en-US" sz="2800" spc="10" dirty="0" smtClean="0">
                <a:solidFill>
                  <a:srgbClr val="FFFFFF"/>
                </a:solidFill>
                <a:cs typeface="Calibri"/>
              </a:rPr>
              <a:t>must</a:t>
            </a:r>
            <a:r>
              <a:rPr lang="en-US" sz="2800" dirty="0" smtClean="0">
                <a:cs typeface="Calibri"/>
              </a:rPr>
              <a:t> </a:t>
            </a:r>
            <a:r>
              <a:rPr lang="en-US" sz="2800" spc="10" dirty="0" smtClean="0">
                <a:solidFill>
                  <a:srgbClr val="FFFFFF"/>
                </a:solidFill>
                <a:cs typeface="Calibri"/>
              </a:rPr>
              <a:t>be </a:t>
            </a:r>
            <a:r>
              <a:rPr lang="en-US" sz="2800" spc="10" dirty="0">
                <a:solidFill>
                  <a:srgbClr val="FFFF00"/>
                </a:solidFill>
                <a:cs typeface="Calibri"/>
              </a:rPr>
              <a:t>sought by other clinical means such </a:t>
            </a:r>
            <a:r>
              <a:rPr lang="en-US" sz="2800" spc="10" dirty="0" smtClean="0">
                <a:solidFill>
                  <a:srgbClr val="FFFF00"/>
                </a:solidFill>
                <a:cs typeface="Calibri"/>
              </a:rPr>
              <a:t>as </a:t>
            </a:r>
            <a:r>
              <a:rPr lang="en-US" sz="2800" spc="10" dirty="0">
                <a:solidFill>
                  <a:srgbClr val="FFFF00"/>
                </a:solidFill>
                <a:cs typeface="Calibri"/>
              </a:rPr>
              <a:t>radiological imaging</a:t>
            </a:r>
            <a:endParaRPr lang="en-US" sz="2800" dirty="0">
              <a:cs typeface="Calibri"/>
            </a:endParaRPr>
          </a:p>
          <a:p>
            <a:pPr algn="l" rtl="0"/>
            <a:endParaRPr lang="en-US" sz="2000" dirty="0">
              <a:cs typeface="Calibri"/>
            </a:endParaRPr>
          </a:p>
          <a:p>
            <a:pPr algn="l" rtl="0"/>
            <a:endParaRPr lang="en-US" sz="2000" dirty="0">
              <a:cs typeface="Calibri"/>
            </a:endParaRPr>
          </a:p>
          <a:p>
            <a:pPr algn="l" rtl="0"/>
            <a:endParaRPr lang="en-US" sz="2000" dirty="0">
              <a:cs typeface="Calibri"/>
            </a:endParaRPr>
          </a:p>
          <a:p>
            <a:pPr marL="0" algn="just" rtl="0">
              <a:lnSpc>
                <a:spcPct val="100000"/>
              </a:lnSpc>
            </a:pPr>
            <a:endParaRPr lang="ar-IQ" sz="2000" spc="10" dirty="0" smtClean="0">
              <a:solidFill>
                <a:srgbClr val="FFFF00"/>
              </a:solidFill>
              <a:latin typeface="Calibri"/>
              <a:cs typeface="+mj-cs"/>
            </a:endParaRPr>
          </a:p>
          <a:p>
            <a:pPr marL="0" algn="l" rtl="0">
              <a:lnSpc>
                <a:spcPct val="100000"/>
              </a:lnSpc>
            </a:pPr>
            <a:endParaRPr lang="ar-IQ" sz="3200" spc="10" dirty="0">
              <a:solidFill>
                <a:srgbClr val="FFFF00"/>
              </a:solidFill>
              <a:latin typeface="Calibri"/>
              <a:cs typeface="Calibri"/>
            </a:endParaRPr>
          </a:p>
          <a:p>
            <a:pPr marL="0" algn="l" rtl="0">
              <a:lnSpc>
                <a:spcPct val="100000"/>
              </a:lnSpc>
            </a:pPr>
            <a:r>
              <a:rPr lang="ar-IQ" sz="3200" spc="10" dirty="0" smtClean="0">
                <a:solidFill>
                  <a:srgbClr val="FFFF00"/>
                </a:solidFill>
                <a:latin typeface="Calibri"/>
                <a:cs typeface="Calibri"/>
              </a:rPr>
              <a:t> </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07297"/>
    </mc:Choice>
    <mc:Fallback xmlns="">
      <p:transition spd="slow" advTm="10729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718413" y="331724"/>
            <a:ext cx="7827049" cy="487699"/>
          </a:xfrm>
          <a:prstGeom prst="rect">
            <a:avLst/>
          </a:prstGeom>
        </p:spPr>
        <p:txBody>
          <a:bodyPr vert="horz" wrap="none" lIns="0" tIns="0" rIns="0" bIns="0" rtlCol="0">
            <a:spAutoFit/>
          </a:bodyPr>
          <a:lstStyle/>
          <a:p>
            <a:pPr marL="0">
              <a:lnSpc>
                <a:spcPct val="100000"/>
              </a:lnSpc>
            </a:pPr>
            <a:r>
              <a:rPr sz="3310" b="1" spc="10" dirty="0">
                <a:solidFill>
                  <a:srgbClr val="FFFF00"/>
                </a:solidFill>
                <a:latin typeface="Arial"/>
                <a:cs typeface="Arial"/>
              </a:rPr>
              <a:t>DISORDERS OF ANTERIOR PITUITARY</a:t>
            </a:r>
            <a:endParaRPr sz="3300">
              <a:latin typeface="Arial"/>
              <a:cs typeface="Arial"/>
            </a:endParaRPr>
          </a:p>
        </p:txBody>
      </p:sp>
      <p:sp>
        <p:nvSpPr>
          <p:cNvPr id="3" name="text 1"/>
          <p:cNvSpPr txBox="1"/>
          <p:nvPr/>
        </p:nvSpPr>
        <p:spPr>
          <a:xfrm>
            <a:off x="2183257" y="944372"/>
            <a:ext cx="4891208" cy="487699"/>
          </a:xfrm>
          <a:prstGeom prst="rect">
            <a:avLst/>
          </a:prstGeom>
        </p:spPr>
        <p:txBody>
          <a:bodyPr vert="horz" wrap="none" lIns="0" tIns="0" rIns="0" bIns="0" rtlCol="0">
            <a:spAutoFit/>
          </a:bodyPr>
          <a:lstStyle/>
          <a:p>
            <a:pPr marL="0">
              <a:lnSpc>
                <a:spcPct val="100000"/>
              </a:lnSpc>
            </a:pPr>
            <a:r>
              <a:rPr sz="3310" b="1" spc="10" dirty="0">
                <a:solidFill>
                  <a:srgbClr val="FFFF00"/>
                </a:solidFill>
                <a:latin typeface="Arial"/>
                <a:cs typeface="Arial"/>
              </a:rPr>
              <a:t>HORMONE SECRETION</a:t>
            </a:r>
            <a:endParaRPr sz="3300">
              <a:latin typeface="Arial"/>
              <a:cs typeface="Arial"/>
            </a:endParaRPr>
          </a:p>
        </p:txBody>
      </p:sp>
      <p:sp>
        <p:nvSpPr>
          <p:cNvPr id="4" name="text 1"/>
          <p:cNvSpPr txBox="1"/>
          <p:nvPr/>
        </p:nvSpPr>
        <p:spPr>
          <a:xfrm>
            <a:off x="477167" y="1721764"/>
            <a:ext cx="7721281" cy="1472711"/>
          </a:xfrm>
          <a:prstGeom prst="rect">
            <a:avLst/>
          </a:prstGeom>
        </p:spPr>
        <p:txBody>
          <a:bodyPr vert="horz" wrap="none" lIns="0" tIns="0" rIns="0" bIns="0" rtlCol="0">
            <a:spAutoFit/>
          </a:bodyPr>
          <a:lstStyle/>
          <a:p>
            <a:pPr marL="0" algn="l" rtl="0">
              <a:lnSpc>
                <a:spcPct val="100000"/>
              </a:lnSpc>
            </a:pPr>
            <a:r>
              <a:rPr sz="3170" spc="10" dirty="0">
                <a:solidFill>
                  <a:srgbClr val="FFFFFF"/>
                </a:solidFill>
                <a:latin typeface="Calibri"/>
                <a:cs typeface="Calibri"/>
              </a:rPr>
              <a:t>The main clinical syndromes associated with</a:t>
            </a:r>
            <a:endParaRPr sz="3100" dirty="0">
              <a:latin typeface="Calibri"/>
              <a:cs typeface="Calibri"/>
            </a:endParaRPr>
          </a:p>
          <a:p>
            <a:pPr marL="0" algn="l" rtl="0">
              <a:lnSpc>
                <a:spcPct val="100000"/>
              </a:lnSpc>
            </a:pPr>
            <a:r>
              <a:rPr sz="3200" spc="10" dirty="0">
                <a:solidFill>
                  <a:srgbClr val="FFFFFF"/>
                </a:solidFill>
                <a:latin typeface="Calibri"/>
                <a:cs typeface="Calibri"/>
              </a:rPr>
              <a:t>excessive or deficient anterior pituitary</a:t>
            </a:r>
            <a:endParaRPr sz="3200" dirty="0">
              <a:latin typeface="Calibri"/>
              <a:cs typeface="Calibri"/>
            </a:endParaRPr>
          </a:p>
          <a:p>
            <a:pPr marL="0" algn="l" rtl="0">
              <a:lnSpc>
                <a:spcPct val="100000"/>
              </a:lnSpc>
            </a:pPr>
            <a:r>
              <a:rPr sz="3200" spc="10" dirty="0">
                <a:solidFill>
                  <a:srgbClr val="FFFFFF"/>
                </a:solidFill>
                <a:latin typeface="Calibri"/>
                <a:cs typeface="Calibri"/>
              </a:rPr>
              <a:t>hormone secretion are shown in Table </a:t>
            </a:r>
            <a:r>
              <a:rPr lang="en-US" sz="3200" spc="10" dirty="0" smtClean="0">
                <a:solidFill>
                  <a:srgbClr val="FFFFFF"/>
                </a:solidFill>
                <a:latin typeface="Calibri"/>
                <a:cs typeface="Calibri"/>
              </a:rPr>
              <a:t>bellow.</a:t>
            </a:r>
            <a:endParaRPr sz="3200" dirty="0">
              <a:latin typeface="Calibri"/>
              <a:cs typeface="Calibri"/>
            </a:endParaRPr>
          </a:p>
        </p:txBody>
      </p:sp>
      <p:sp>
        <p:nvSpPr>
          <p:cNvPr id="5" name="text 1"/>
          <p:cNvSpPr txBox="1"/>
          <p:nvPr/>
        </p:nvSpPr>
        <p:spPr>
          <a:xfrm>
            <a:off x="548640" y="3282721"/>
            <a:ext cx="7615290" cy="1969770"/>
          </a:xfrm>
          <a:prstGeom prst="rect">
            <a:avLst/>
          </a:prstGeom>
        </p:spPr>
        <p:txBody>
          <a:bodyPr vert="horz" wrap="none" lIns="0" tIns="0" rIns="0" bIns="0" rtlCol="0">
            <a:spAutoFit/>
          </a:bodyPr>
          <a:lstStyle/>
          <a:p>
            <a:pPr marL="91440" algn="l" rtl="0">
              <a:lnSpc>
                <a:spcPct val="100000"/>
              </a:lnSpc>
            </a:pPr>
            <a:r>
              <a:rPr sz="3200" spc="10" dirty="0">
                <a:solidFill>
                  <a:srgbClr val="FFFF00"/>
                </a:solidFill>
                <a:latin typeface="Calibri"/>
                <a:cs typeface="Calibri"/>
              </a:rPr>
              <a:t>Excessive secretion </a:t>
            </a:r>
            <a:r>
              <a:rPr sz="3200" spc="10" dirty="0">
                <a:solidFill>
                  <a:srgbClr val="FFFFFF"/>
                </a:solidFill>
                <a:latin typeface="Calibri"/>
                <a:cs typeface="Calibri"/>
              </a:rPr>
              <a:t>usually involves </a:t>
            </a:r>
            <a:r>
              <a:rPr sz="3200" spc="10" dirty="0">
                <a:solidFill>
                  <a:srgbClr val="FFFF00"/>
                </a:solidFill>
                <a:latin typeface="Calibri"/>
                <a:cs typeface="Calibri"/>
              </a:rPr>
              <a:t>a single</a:t>
            </a:r>
            <a:endParaRPr sz="3200" dirty="0">
              <a:latin typeface="Calibri"/>
              <a:cs typeface="Calibri"/>
            </a:endParaRPr>
          </a:p>
          <a:p>
            <a:pPr marL="0" algn="l" rtl="0">
              <a:lnSpc>
                <a:spcPct val="100000"/>
              </a:lnSpc>
            </a:pPr>
            <a:r>
              <a:rPr sz="3200" spc="10" dirty="0">
                <a:solidFill>
                  <a:srgbClr val="FFFF00"/>
                </a:solidFill>
                <a:latin typeface="Calibri"/>
                <a:cs typeface="Calibri"/>
              </a:rPr>
              <a:t>hormone</a:t>
            </a:r>
            <a:r>
              <a:rPr sz="3200" spc="10" dirty="0">
                <a:solidFill>
                  <a:srgbClr val="FFFFFF"/>
                </a:solidFill>
                <a:latin typeface="Calibri"/>
                <a:cs typeface="Calibri"/>
              </a:rPr>
              <a:t>, but </a:t>
            </a:r>
            <a:r>
              <a:rPr sz="3200" spc="10" dirty="0">
                <a:solidFill>
                  <a:srgbClr val="FFFF00"/>
                </a:solidFill>
                <a:latin typeface="Calibri"/>
                <a:cs typeface="Calibri"/>
              </a:rPr>
              <a:t>deficiencies are often multiple.</a:t>
            </a:r>
            <a:endParaRPr sz="3200" dirty="0">
              <a:latin typeface="Calibri"/>
              <a:cs typeface="Calibri"/>
            </a:endParaRPr>
          </a:p>
          <a:p>
            <a:pPr marL="0" algn="l" rtl="0">
              <a:lnSpc>
                <a:spcPct val="100000"/>
              </a:lnSpc>
            </a:pPr>
            <a:r>
              <a:rPr sz="3200" spc="10" dirty="0">
                <a:solidFill>
                  <a:srgbClr val="FFFFFF"/>
                </a:solidFill>
                <a:latin typeface="Calibri"/>
                <a:cs typeface="Calibri"/>
              </a:rPr>
              <a:t>However, many </a:t>
            </a:r>
            <a:r>
              <a:rPr sz="3200" spc="10" dirty="0">
                <a:solidFill>
                  <a:srgbClr val="FFFF00"/>
                </a:solidFill>
                <a:latin typeface="Calibri"/>
                <a:cs typeface="Calibri"/>
              </a:rPr>
              <a:t>pituitary tumours are non-</a:t>
            </a:r>
            <a:endParaRPr sz="3200" dirty="0">
              <a:latin typeface="Calibri"/>
              <a:cs typeface="Calibri"/>
            </a:endParaRPr>
          </a:p>
          <a:p>
            <a:pPr marL="0" algn="l" rtl="0">
              <a:lnSpc>
                <a:spcPct val="100000"/>
              </a:lnSpc>
            </a:pPr>
            <a:r>
              <a:rPr sz="3200" spc="10" dirty="0">
                <a:solidFill>
                  <a:srgbClr val="FFFF00"/>
                </a:solidFill>
                <a:latin typeface="Calibri"/>
                <a:cs typeface="Calibri"/>
              </a:rPr>
              <a:t>secretory and may present clinically with eye</a:t>
            </a:r>
            <a:endParaRPr sz="3200" dirty="0">
              <a:latin typeface="Calibri"/>
              <a:cs typeface="Calibri"/>
            </a:endParaRPr>
          </a:p>
        </p:txBody>
      </p:sp>
      <p:sp>
        <p:nvSpPr>
          <p:cNvPr id="6" name="text 1"/>
          <p:cNvSpPr txBox="1"/>
          <p:nvPr/>
        </p:nvSpPr>
        <p:spPr>
          <a:xfrm>
            <a:off x="548640" y="5237353"/>
            <a:ext cx="3283271" cy="492443"/>
          </a:xfrm>
          <a:prstGeom prst="rect">
            <a:avLst/>
          </a:prstGeom>
        </p:spPr>
        <p:txBody>
          <a:bodyPr vert="horz" wrap="none" lIns="0" tIns="0" rIns="0" bIns="0" rtlCol="0">
            <a:spAutoFit/>
          </a:bodyPr>
          <a:lstStyle/>
          <a:p>
            <a:pPr marL="0" algn="l" rtl="0">
              <a:lnSpc>
                <a:spcPct val="100000"/>
              </a:lnSpc>
            </a:pPr>
            <a:r>
              <a:rPr sz="3200" spc="10" dirty="0">
                <a:solidFill>
                  <a:srgbClr val="FFFF00"/>
                </a:solidFill>
                <a:latin typeface="Calibri"/>
                <a:cs typeface="Calibri"/>
              </a:rPr>
              <a:t>signs or headaches</a:t>
            </a:r>
            <a:r>
              <a:rPr sz="3200" spc="10" dirty="0">
                <a:solidFill>
                  <a:srgbClr val="FFFFFF"/>
                </a:solidFill>
                <a:latin typeface="Calibri"/>
                <a:cs typeface="Calibri"/>
              </a:rPr>
              <a:t>.</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50245"/>
    </mc:Choice>
    <mc:Fallback xmlns="">
      <p:transition spd="slow" advTm="5024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4"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778"/>
    </mc:Choice>
    <mc:Fallback xmlns="">
      <p:transition spd="slow" advTm="1677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8600"/>
            <a:ext cx="9144000" cy="6857999"/>
          </a:xfrm>
          <a:prstGeom prst="rect">
            <a:avLst/>
          </a:prstGeom>
        </p:spPr>
      </p:pic>
      <p:sp>
        <p:nvSpPr>
          <p:cNvPr id="2" name="text 1"/>
          <p:cNvSpPr txBox="1"/>
          <p:nvPr/>
        </p:nvSpPr>
        <p:spPr>
          <a:xfrm>
            <a:off x="2335473" y="-228600"/>
            <a:ext cx="4320654" cy="624187"/>
          </a:xfrm>
          <a:prstGeom prst="rect">
            <a:avLst/>
          </a:prstGeom>
        </p:spPr>
        <p:txBody>
          <a:bodyPr vert="horz" wrap="none" lIns="0" tIns="0" rIns="0" bIns="0" rtlCol="0">
            <a:spAutoFit/>
          </a:bodyPr>
          <a:lstStyle/>
          <a:p>
            <a:pPr marL="0">
              <a:lnSpc>
                <a:spcPct val="100000"/>
              </a:lnSpc>
            </a:pPr>
            <a:r>
              <a:rPr sz="4400" spc="10" dirty="0">
                <a:solidFill>
                  <a:srgbClr val="FFFF00"/>
                </a:solidFill>
                <a:latin typeface="Arial"/>
                <a:cs typeface="Arial"/>
              </a:rPr>
              <a:t>Growth hormone</a:t>
            </a:r>
            <a:endParaRPr sz="4400" dirty="0">
              <a:latin typeface="Arial"/>
              <a:cs typeface="Arial"/>
            </a:endParaRPr>
          </a:p>
        </p:txBody>
      </p:sp>
      <p:sp>
        <p:nvSpPr>
          <p:cNvPr id="3" name="text 1"/>
          <p:cNvSpPr txBox="1"/>
          <p:nvPr/>
        </p:nvSpPr>
        <p:spPr>
          <a:xfrm>
            <a:off x="0" y="533400"/>
            <a:ext cx="9144000" cy="6201698"/>
          </a:xfrm>
          <a:prstGeom prst="rect">
            <a:avLst/>
          </a:prstGeom>
        </p:spPr>
        <p:txBody>
          <a:bodyPr vert="horz" wrap="square" lIns="0" tIns="0" rIns="0" bIns="0" rtlCol="0">
            <a:spAutoFit/>
          </a:bodyPr>
          <a:lstStyle/>
          <a:p>
            <a:pPr marL="0" algn="l" rtl="0">
              <a:lnSpc>
                <a:spcPct val="100000"/>
              </a:lnSpc>
            </a:pPr>
            <a:r>
              <a:rPr sz="2400" spc="10" dirty="0">
                <a:solidFill>
                  <a:srgbClr val="FFFFFF"/>
                </a:solidFill>
                <a:cs typeface="+mj-cs"/>
              </a:rPr>
              <a:t>Growth hormone secretion from the </a:t>
            </a:r>
            <a:r>
              <a:rPr sz="2400" spc="10" dirty="0" smtClean="0">
                <a:solidFill>
                  <a:srgbClr val="FFFFFF"/>
                </a:solidFill>
                <a:cs typeface="+mj-cs"/>
              </a:rPr>
              <a:t>anterior</a:t>
            </a:r>
            <a:r>
              <a:rPr lang="ar-IQ" sz="2400" spc="10" dirty="0" smtClean="0">
                <a:solidFill>
                  <a:srgbClr val="FFFFFF"/>
                </a:solidFill>
                <a:cs typeface="+mj-cs"/>
              </a:rPr>
              <a:t> </a:t>
            </a:r>
            <a:r>
              <a:rPr sz="2400" spc="10" dirty="0" smtClean="0">
                <a:solidFill>
                  <a:srgbClr val="FFFFFF"/>
                </a:solidFill>
                <a:cs typeface="+mj-cs"/>
              </a:rPr>
              <a:t>pituitary </a:t>
            </a:r>
            <a:r>
              <a:rPr sz="2400" spc="10" dirty="0">
                <a:solidFill>
                  <a:srgbClr val="FFFFFF"/>
                </a:solidFill>
                <a:cs typeface="+mj-cs"/>
              </a:rPr>
              <a:t>gland is mainly controlled by</a:t>
            </a:r>
            <a:r>
              <a:rPr lang="ar-IQ" sz="2400" spc="10" dirty="0">
                <a:solidFill>
                  <a:srgbClr val="FFFFFF"/>
                </a:solidFill>
                <a:cs typeface="+mj-cs"/>
              </a:rPr>
              <a:t> </a:t>
            </a:r>
            <a:r>
              <a:rPr sz="2400" spc="10" dirty="0">
                <a:solidFill>
                  <a:srgbClr val="FFFFFF"/>
                </a:solidFill>
                <a:cs typeface="+mj-cs"/>
              </a:rPr>
              <a:t>hypothalamic GH releasing </a:t>
            </a:r>
            <a:r>
              <a:rPr sz="2400" spc="10" dirty="0">
                <a:solidFill>
                  <a:srgbClr val="FFFFFF"/>
                </a:solidFill>
                <a:latin typeface="Calibri"/>
                <a:cs typeface="+mj-cs"/>
              </a:rPr>
              <a:t>hormone (</a:t>
            </a:r>
            <a:r>
              <a:rPr sz="2400" spc="10" dirty="0" smtClean="0">
                <a:solidFill>
                  <a:srgbClr val="FFFFFF"/>
                </a:solidFill>
                <a:latin typeface="Calibri"/>
                <a:cs typeface="+mj-cs"/>
              </a:rPr>
              <a:t>GHR</a:t>
            </a:r>
            <a:r>
              <a:rPr lang="ar-IQ" sz="2400" spc="10" dirty="0" smtClean="0">
                <a:solidFill>
                  <a:srgbClr val="FFFFFF"/>
                </a:solidFill>
                <a:latin typeface="Calibri"/>
                <a:cs typeface="+mj-cs"/>
              </a:rPr>
              <a:t>( </a:t>
            </a:r>
            <a:r>
              <a:rPr lang="en-US" sz="2400" spc="10" dirty="0" smtClean="0">
                <a:solidFill>
                  <a:srgbClr val="FFFFFF"/>
                </a:solidFill>
                <a:latin typeface="Calibri"/>
                <a:cs typeface="+mj-cs"/>
              </a:rPr>
              <a:t> </a:t>
            </a:r>
            <a:r>
              <a:rPr lang="en-US" sz="2400" spc="10" dirty="0" smtClean="0">
                <a:solidFill>
                  <a:srgbClr val="FFFFFF"/>
                </a:solidFill>
                <a:cs typeface="+mj-cs"/>
              </a:rPr>
              <a:t>After </a:t>
            </a:r>
            <a:r>
              <a:rPr lang="en-US" sz="2400" spc="10" dirty="0">
                <a:solidFill>
                  <a:srgbClr val="FFFFFF"/>
                </a:solidFill>
                <a:cs typeface="+mj-cs"/>
              </a:rPr>
              <a:t>synthesis by the hypothalamus, this </a:t>
            </a:r>
            <a:r>
              <a:rPr lang="en-US" sz="2400" spc="10" dirty="0" smtClean="0">
                <a:solidFill>
                  <a:srgbClr val="FFFFFF"/>
                </a:solidFill>
                <a:cs typeface="+mj-cs"/>
              </a:rPr>
              <a:t>is</a:t>
            </a:r>
            <a:r>
              <a:rPr lang="en-US" sz="2400" dirty="0" smtClean="0">
                <a:cs typeface="+mj-cs"/>
              </a:rPr>
              <a:t> </a:t>
            </a:r>
            <a:r>
              <a:rPr lang="en-US" sz="2400" spc="10" dirty="0" smtClean="0">
                <a:solidFill>
                  <a:srgbClr val="FFFFFF"/>
                </a:solidFill>
                <a:cs typeface="+mj-cs"/>
              </a:rPr>
              <a:t>transported </a:t>
            </a:r>
            <a:r>
              <a:rPr lang="en-US" sz="2400" spc="10" dirty="0">
                <a:solidFill>
                  <a:srgbClr val="FFFFFF"/>
                </a:solidFill>
                <a:cs typeface="+mj-cs"/>
              </a:rPr>
              <a:t>via the hypothalamic </a:t>
            </a:r>
            <a:r>
              <a:rPr lang="en-US" sz="2400" spc="10" dirty="0" smtClean="0">
                <a:solidFill>
                  <a:srgbClr val="FFFFFF"/>
                </a:solidFill>
                <a:cs typeface="+mj-cs"/>
              </a:rPr>
              <a:t>portal system</a:t>
            </a:r>
            <a:r>
              <a:rPr lang="en-US" sz="2400" dirty="0" smtClean="0">
                <a:cs typeface="+mj-cs"/>
              </a:rPr>
              <a:t> </a:t>
            </a:r>
            <a:r>
              <a:rPr lang="en-US" sz="2400" spc="10" dirty="0" smtClean="0">
                <a:solidFill>
                  <a:srgbClr val="FFFFFF"/>
                </a:solidFill>
                <a:cs typeface="+mj-cs"/>
              </a:rPr>
              <a:t>to </a:t>
            </a:r>
            <a:r>
              <a:rPr lang="en-US" sz="2400" spc="10" dirty="0">
                <a:solidFill>
                  <a:srgbClr val="FFFFFF"/>
                </a:solidFill>
                <a:cs typeface="+mj-cs"/>
              </a:rPr>
              <a:t>the </a:t>
            </a:r>
            <a:r>
              <a:rPr lang="en-US" sz="2400" spc="10" dirty="0" err="1">
                <a:solidFill>
                  <a:srgbClr val="FFFF00"/>
                </a:solidFill>
                <a:cs typeface="+mj-cs"/>
              </a:rPr>
              <a:t>somatotrophs</a:t>
            </a:r>
            <a:r>
              <a:rPr lang="en-US" sz="2400" spc="10" dirty="0">
                <a:solidFill>
                  <a:srgbClr val="FFFF00"/>
                </a:solidFill>
                <a:cs typeface="+mj-cs"/>
              </a:rPr>
              <a:t> of the anterior </a:t>
            </a:r>
            <a:r>
              <a:rPr lang="en-US" sz="2400" spc="10" dirty="0" smtClean="0">
                <a:solidFill>
                  <a:srgbClr val="FFFF00"/>
                </a:solidFill>
                <a:cs typeface="+mj-cs"/>
              </a:rPr>
              <a:t>pituitary.</a:t>
            </a:r>
            <a:endParaRPr lang="ar-IQ" sz="2400" spc="10" dirty="0" smtClean="0">
              <a:solidFill>
                <a:srgbClr val="FFFF00"/>
              </a:solidFill>
              <a:cs typeface="+mj-cs"/>
            </a:endParaRPr>
          </a:p>
          <a:p>
            <a:pPr marL="91440" algn="l" rtl="0">
              <a:lnSpc>
                <a:spcPct val="100000"/>
              </a:lnSpc>
            </a:pPr>
            <a:r>
              <a:rPr lang="en-US" sz="2400" spc="10" dirty="0">
                <a:solidFill>
                  <a:srgbClr val="FFFFFF"/>
                </a:solidFill>
                <a:cs typeface="+mj-cs"/>
              </a:rPr>
              <a:t>Secretion of GHRH, and therefore of GH, </a:t>
            </a:r>
            <a:r>
              <a:rPr lang="en-US" sz="2400" spc="10" dirty="0" smtClean="0">
                <a:solidFill>
                  <a:srgbClr val="FFFFFF"/>
                </a:solidFill>
                <a:cs typeface="+mj-cs"/>
              </a:rPr>
              <a:t>is</a:t>
            </a:r>
            <a:r>
              <a:rPr lang="en-US" sz="2400" dirty="0" smtClean="0">
                <a:cs typeface="+mj-cs"/>
              </a:rPr>
              <a:t> </a:t>
            </a:r>
            <a:r>
              <a:rPr lang="en-US" sz="2400" spc="10" dirty="0" smtClean="0">
                <a:solidFill>
                  <a:srgbClr val="FFFF00"/>
                </a:solidFill>
                <a:cs typeface="+mj-cs"/>
              </a:rPr>
              <a:t>pulsatile, occurring </a:t>
            </a:r>
            <a:r>
              <a:rPr lang="en-US" sz="2400" spc="10" dirty="0">
                <a:solidFill>
                  <a:srgbClr val="FFFF00"/>
                </a:solidFill>
                <a:cs typeface="+mj-cs"/>
              </a:rPr>
              <a:t>about seven or eight times </a:t>
            </a:r>
            <a:r>
              <a:rPr lang="en-US" sz="2400" spc="10" dirty="0" smtClean="0">
                <a:solidFill>
                  <a:srgbClr val="FFFF00"/>
                </a:solidFill>
                <a:cs typeface="+mj-cs"/>
              </a:rPr>
              <a:t>a</a:t>
            </a:r>
            <a:r>
              <a:rPr lang="en-US" sz="2400" dirty="0" smtClean="0">
                <a:cs typeface="+mj-cs"/>
              </a:rPr>
              <a:t> </a:t>
            </a:r>
            <a:r>
              <a:rPr lang="en-US" sz="2400" spc="10" dirty="0" smtClean="0">
                <a:solidFill>
                  <a:srgbClr val="FFFF00"/>
                </a:solidFill>
                <a:cs typeface="+mj-cs"/>
              </a:rPr>
              <a:t>day</a:t>
            </a:r>
            <a:r>
              <a:rPr lang="en-US" sz="2400" spc="10" dirty="0">
                <a:solidFill>
                  <a:srgbClr val="FFFF00"/>
                </a:solidFill>
                <a:cs typeface="+mj-cs"/>
              </a:rPr>
              <a:t>, usually associated </a:t>
            </a:r>
            <a:r>
              <a:rPr lang="en-US" sz="2400" spc="10" dirty="0" smtClean="0">
                <a:solidFill>
                  <a:srgbClr val="FFFF00"/>
                </a:solidFill>
                <a:cs typeface="+mj-cs"/>
              </a:rPr>
              <a:t>with</a:t>
            </a:r>
          </a:p>
          <a:p>
            <a:pPr algn="l" rtl="0"/>
            <a:r>
              <a:rPr lang="en-US" sz="2400" dirty="0" smtClean="0">
                <a:cs typeface="+mj-cs"/>
              </a:rPr>
              <a:t>exercise, onset </a:t>
            </a:r>
            <a:r>
              <a:rPr lang="en-US" sz="2400" dirty="0">
                <a:cs typeface="+mj-cs"/>
              </a:rPr>
              <a:t>of deep </a:t>
            </a:r>
            <a:r>
              <a:rPr lang="en-US" sz="2400" dirty="0" smtClean="0">
                <a:cs typeface="+mj-cs"/>
              </a:rPr>
              <a:t>sleep, in </a:t>
            </a:r>
            <a:r>
              <a:rPr lang="en-US" sz="2400" dirty="0">
                <a:cs typeface="+mj-cs"/>
              </a:rPr>
              <a:t>response to the falling plasma </a:t>
            </a:r>
            <a:r>
              <a:rPr lang="en-US" sz="2400" dirty="0" smtClean="0">
                <a:cs typeface="+mj-cs"/>
              </a:rPr>
              <a:t>glucose concentration </a:t>
            </a:r>
            <a:r>
              <a:rPr lang="en-US" sz="2400" dirty="0">
                <a:cs typeface="+mj-cs"/>
              </a:rPr>
              <a:t>about an hour after meals</a:t>
            </a:r>
            <a:r>
              <a:rPr lang="en-US" sz="2400" dirty="0" smtClean="0">
                <a:cs typeface="+mj-cs"/>
              </a:rPr>
              <a:t>.</a:t>
            </a:r>
          </a:p>
          <a:p>
            <a:pPr algn="l" rtl="0"/>
            <a:endParaRPr lang="en-US" sz="2400" dirty="0" smtClean="0">
              <a:cs typeface="+mj-cs"/>
            </a:endParaRPr>
          </a:p>
          <a:p>
            <a:pPr algn="l" rtl="0"/>
            <a:r>
              <a:rPr lang="en-US" sz="2400" spc="10" dirty="0">
                <a:solidFill>
                  <a:srgbClr val="FFFFFF"/>
                </a:solidFill>
                <a:cs typeface="+mj-cs"/>
              </a:rPr>
              <a:t>At </a:t>
            </a:r>
            <a:r>
              <a:rPr lang="en-US" sz="2300" spc="10" dirty="0">
                <a:solidFill>
                  <a:schemeClr val="bg1"/>
                </a:solidFill>
                <a:cs typeface="+mj-cs"/>
              </a:rPr>
              <a:t>other times, plasma concentrations are usually very low or undetectable, especially in children.</a:t>
            </a:r>
          </a:p>
          <a:p>
            <a:pPr algn="l" rtl="0"/>
            <a:r>
              <a:rPr lang="en-US" sz="2300" spc="10" dirty="0">
                <a:solidFill>
                  <a:schemeClr val="bg1"/>
                </a:solidFill>
                <a:cs typeface="+mj-cs"/>
              </a:rPr>
              <a:t>Growth hormone release is inhibited in a negative feedback pathway by another hypothalamic hormone, </a:t>
            </a:r>
            <a:r>
              <a:rPr lang="en-US" sz="2300" dirty="0" err="1" smtClean="0">
                <a:solidFill>
                  <a:schemeClr val="bg1"/>
                </a:solidFill>
                <a:cs typeface="+mj-cs"/>
              </a:rPr>
              <a:t>somatostatin</a:t>
            </a:r>
            <a:r>
              <a:rPr lang="en-US" sz="2300" dirty="0" smtClean="0">
                <a:solidFill>
                  <a:schemeClr val="bg1"/>
                </a:solidFill>
                <a:cs typeface="+mj-cs"/>
              </a:rPr>
              <a:t> </a:t>
            </a:r>
            <a:r>
              <a:rPr lang="en-US" sz="2300" dirty="0">
                <a:solidFill>
                  <a:schemeClr val="bg1"/>
                </a:solidFill>
                <a:cs typeface="+mj-cs"/>
              </a:rPr>
              <a:t>(GH-release inhibiting hormone</a:t>
            </a:r>
            <a:r>
              <a:rPr lang="en-US" sz="2300" dirty="0" smtClean="0">
                <a:solidFill>
                  <a:schemeClr val="bg1"/>
                </a:solidFill>
                <a:cs typeface="+mj-cs"/>
              </a:rPr>
              <a:t>).</a:t>
            </a:r>
          </a:p>
          <a:p>
            <a:pPr algn="l" rtl="0"/>
            <a:r>
              <a:rPr lang="en-US" sz="2300" dirty="0" smtClean="0">
                <a:solidFill>
                  <a:schemeClr val="bg1"/>
                </a:solidFill>
              </a:rPr>
              <a:t>Insulin like</a:t>
            </a:r>
            <a:r>
              <a:rPr lang="en-US" sz="2300" dirty="0">
                <a:solidFill>
                  <a:schemeClr val="bg1"/>
                </a:solidFill>
              </a:rPr>
              <a:t> </a:t>
            </a:r>
            <a:r>
              <a:rPr lang="en-US" sz="2300" dirty="0" smtClean="0">
                <a:solidFill>
                  <a:schemeClr val="bg1"/>
                </a:solidFill>
              </a:rPr>
              <a:t>growth </a:t>
            </a:r>
            <a:r>
              <a:rPr lang="en-US" sz="2300" dirty="0">
                <a:solidFill>
                  <a:schemeClr val="bg1"/>
                </a:solidFill>
              </a:rPr>
              <a:t>factor 1 (IGF-1) acts by feedback to </a:t>
            </a:r>
            <a:r>
              <a:rPr lang="en-US" sz="2300" dirty="0" smtClean="0">
                <a:solidFill>
                  <a:schemeClr val="bg1"/>
                </a:solidFill>
              </a:rPr>
              <a:t>inhibit GHRH </a:t>
            </a:r>
            <a:r>
              <a:rPr lang="en-US" sz="2300" dirty="0">
                <a:solidFill>
                  <a:schemeClr val="bg1"/>
                </a:solidFill>
              </a:rPr>
              <a:t>action.</a:t>
            </a:r>
            <a:endParaRPr lang="en-US" sz="2300" dirty="0">
              <a:solidFill>
                <a:schemeClr val="bg1"/>
              </a:solidFill>
              <a:cs typeface="+mj-cs"/>
            </a:endParaRPr>
          </a:p>
          <a:p>
            <a:pPr algn="l" rtl="0"/>
            <a:endParaRPr lang="en-US" sz="2400" dirty="0">
              <a:solidFill>
                <a:schemeClr val="bg1"/>
              </a:solidFill>
              <a:cs typeface="+mj-cs"/>
            </a:endParaRPr>
          </a:p>
          <a:p>
            <a:pPr marL="91440" algn="l" rtl="0">
              <a:lnSpc>
                <a:spcPct val="100000"/>
              </a:lnSpc>
            </a:pPr>
            <a:endParaRPr sz="2400" dirty="0">
              <a:latin typeface="Calibri"/>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advTm="99795"/>
    </mc:Choice>
    <mc:Fallback xmlns="">
      <p:transition spd="slow" advTm="9979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677570" y="331724"/>
            <a:ext cx="7904694" cy="487699"/>
          </a:xfrm>
          <a:prstGeom prst="rect">
            <a:avLst/>
          </a:prstGeom>
        </p:spPr>
        <p:txBody>
          <a:bodyPr vert="horz" wrap="none" lIns="0" tIns="0" rIns="0" bIns="0" rtlCol="0">
            <a:spAutoFit/>
          </a:bodyPr>
          <a:lstStyle/>
          <a:p>
            <a:pPr marL="0">
              <a:lnSpc>
                <a:spcPct val="100000"/>
              </a:lnSpc>
            </a:pPr>
            <a:r>
              <a:rPr sz="3250" b="1" spc="10" dirty="0">
                <a:solidFill>
                  <a:srgbClr val="FFFFFF"/>
                </a:solidFill>
                <a:latin typeface="Arial"/>
                <a:cs typeface="Arial"/>
              </a:rPr>
              <a:t>GENERAL PRINCIPLES OF ENDOCRINE</a:t>
            </a:r>
            <a:endParaRPr sz="3200">
              <a:latin typeface="Arial"/>
              <a:cs typeface="Arial"/>
            </a:endParaRPr>
          </a:p>
        </p:txBody>
      </p:sp>
      <p:sp>
        <p:nvSpPr>
          <p:cNvPr id="4" name="text 1"/>
          <p:cNvSpPr txBox="1"/>
          <p:nvPr/>
        </p:nvSpPr>
        <p:spPr>
          <a:xfrm>
            <a:off x="3386074" y="944372"/>
            <a:ext cx="2486203" cy="487699"/>
          </a:xfrm>
          <a:prstGeom prst="rect">
            <a:avLst/>
          </a:prstGeom>
        </p:spPr>
        <p:txBody>
          <a:bodyPr vert="horz" wrap="none" lIns="0" tIns="0" rIns="0" bIns="0" rtlCol="0">
            <a:spAutoFit/>
          </a:bodyPr>
          <a:lstStyle/>
          <a:p>
            <a:pPr marL="0">
              <a:lnSpc>
                <a:spcPct val="100000"/>
              </a:lnSpc>
            </a:pPr>
            <a:r>
              <a:rPr sz="3460" b="1" spc="10" dirty="0">
                <a:solidFill>
                  <a:srgbClr val="FFFFFF"/>
                </a:solidFill>
                <a:latin typeface="Arial"/>
                <a:cs typeface="Arial"/>
              </a:rPr>
              <a:t>DIAGNOSIS</a:t>
            </a:r>
            <a:endParaRPr sz="3400">
              <a:latin typeface="Arial"/>
              <a:cs typeface="Arial"/>
            </a:endParaRPr>
          </a:p>
        </p:txBody>
      </p:sp>
      <p:sp>
        <p:nvSpPr>
          <p:cNvPr id="5" name="text 1"/>
          <p:cNvSpPr txBox="1"/>
          <p:nvPr/>
        </p:nvSpPr>
        <p:spPr>
          <a:xfrm>
            <a:off x="0" y="473247"/>
            <a:ext cx="9070065" cy="5601533"/>
          </a:xfrm>
          <a:prstGeom prst="rect">
            <a:avLst/>
          </a:prstGeom>
        </p:spPr>
        <p:txBody>
          <a:bodyPr vert="horz" wrap="square" lIns="0" tIns="0" rIns="0" bIns="0" rtlCol="0">
            <a:spAutoFit/>
          </a:bodyPr>
          <a:lstStyle/>
          <a:p>
            <a:pPr marL="0" algn="just" rtl="0">
              <a:lnSpc>
                <a:spcPct val="100000"/>
              </a:lnSpc>
            </a:pPr>
            <a:r>
              <a:rPr sz="2000" spc="10" dirty="0">
                <a:latin typeface="Calibri"/>
                <a:cs typeface="Calibri"/>
              </a:rPr>
              <a:t>A hormone can be defined as a substance secreted by </a:t>
            </a:r>
            <a:r>
              <a:rPr sz="2000" spc="10" dirty="0" smtClean="0">
                <a:latin typeface="Calibri"/>
                <a:cs typeface="Calibri"/>
              </a:rPr>
              <a:t>an</a:t>
            </a:r>
            <a:r>
              <a:rPr lang="ar-IQ" sz="2000" dirty="0">
                <a:latin typeface="Calibri"/>
                <a:cs typeface="Calibri"/>
              </a:rPr>
              <a:t> </a:t>
            </a:r>
            <a:r>
              <a:rPr sz="2000" spc="10" dirty="0" smtClean="0">
                <a:latin typeface="Calibri"/>
                <a:cs typeface="Calibri"/>
              </a:rPr>
              <a:t>endocrine </a:t>
            </a:r>
            <a:r>
              <a:rPr sz="2000" spc="10" dirty="0">
                <a:latin typeface="Calibri"/>
                <a:cs typeface="Calibri"/>
              </a:rPr>
              <a:t>gland that is transported in the blood, </a:t>
            </a:r>
            <a:r>
              <a:rPr sz="2000" spc="10" dirty="0" smtClean="0">
                <a:latin typeface="Calibri"/>
                <a:cs typeface="Calibri"/>
              </a:rPr>
              <a:t>there</a:t>
            </a:r>
            <a:r>
              <a:rPr lang="en-US" sz="2000" spc="10" dirty="0" smtClean="0">
                <a:latin typeface="Calibri"/>
                <a:cs typeface="Calibri"/>
              </a:rPr>
              <a:t> </a:t>
            </a:r>
            <a:r>
              <a:rPr sz="2000" spc="10" dirty="0" smtClean="0">
                <a:latin typeface="Calibri"/>
                <a:cs typeface="Calibri"/>
              </a:rPr>
              <a:t>by</a:t>
            </a:r>
            <a:r>
              <a:rPr lang="en-US" sz="2000" spc="10" dirty="0" smtClean="0">
                <a:latin typeface="Calibri"/>
                <a:cs typeface="Calibri"/>
              </a:rPr>
              <a:t> </a:t>
            </a:r>
            <a:r>
              <a:rPr lang="en-US" sz="2000" spc="10" dirty="0" smtClean="0">
                <a:cs typeface="Calibri"/>
              </a:rPr>
              <a:t>regulating </a:t>
            </a:r>
            <a:r>
              <a:rPr lang="en-US" sz="2000" spc="10" dirty="0">
                <a:cs typeface="Calibri"/>
              </a:rPr>
              <a:t>the function of another tissue(s</a:t>
            </a:r>
            <a:r>
              <a:rPr lang="en-US" sz="2000" spc="10" dirty="0" smtClean="0">
                <a:cs typeface="Calibri"/>
              </a:rPr>
              <a:t>).</a:t>
            </a:r>
          </a:p>
          <a:p>
            <a:pPr algn="just" rtl="0"/>
            <a:r>
              <a:rPr lang="en-US" sz="2000" spc="10" dirty="0">
                <a:cs typeface="Calibri"/>
              </a:rPr>
              <a:t>Ex.GH,T4,INSULIN and rout of secretion from </a:t>
            </a:r>
            <a:r>
              <a:rPr lang="en-US" sz="2000" spc="10" dirty="0" smtClean="0">
                <a:cs typeface="Calibri"/>
              </a:rPr>
              <a:t>glands</a:t>
            </a:r>
          </a:p>
          <a:p>
            <a:pPr algn="just" rtl="0"/>
            <a:endParaRPr lang="en-US" sz="2000" spc="10" dirty="0">
              <a:cs typeface="Calibri"/>
            </a:endParaRPr>
          </a:p>
          <a:p>
            <a:pPr algn="just" rtl="0"/>
            <a:r>
              <a:rPr lang="en-US" sz="2000" spc="10" dirty="0">
                <a:cs typeface="Calibri"/>
              </a:rPr>
              <a:t>Conversely, trophic hormones from the pituitary </a:t>
            </a:r>
            <a:r>
              <a:rPr lang="en-US" sz="2000" spc="10" dirty="0" smtClean="0">
                <a:cs typeface="Calibri"/>
              </a:rPr>
              <a:t>gland</a:t>
            </a:r>
            <a:r>
              <a:rPr lang="en-US" sz="2000" dirty="0" smtClean="0">
                <a:cs typeface="Calibri"/>
              </a:rPr>
              <a:t> </a:t>
            </a:r>
            <a:r>
              <a:rPr lang="en-US" sz="2000" spc="10" dirty="0" smtClean="0">
                <a:cs typeface="Calibri"/>
              </a:rPr>
              <a:t>stimulate </a:t>
            </a:r>
            <a:r>
              <a:rPr lang="en-US" sz="2000" spc="10" dirty="0">
                <a:cs typeface="Calibri"/>
              </a:rPr>
              <a:t>target endocrine glands to synthesize and </a:t>
            </a:r>
            <a:r>
              <a:rPr lang="en-US" sz="2000" spc="10" dirty="0" smtClean="0">
                <a:cs typeface="Calibri"/>
              </a:rPr>
              <a:t>secrete</a:t>
            </a:r>
            <a:r>
              <a:rPr lang="en-US" sz="2000" dirty="0" smtClean="0">
                <a:cs typeface="Calibri"/>
              </a:rPr>
              <a:t> </a:t>
            </a:r>
            <a:r>
              <a:rPr lang="en-US" sz="2000" spc="10" dirty="0" smtClean="0">
                <a:cs typeface="Calibri"/>
              </a:rPr>
              <a:t>further </a:t>
            </a:r>
            <a:r>
              <a:rPr lang="en-US" sz="2000" spc="10" dirty="0">
                <a:cs typeface="Calibri"/>
              </a:rPr>
              <a:t>hormones, which in turn partly control </a:t>
            </a:r>
            <a:r>
              <a:rPr lang="en-US" sz="2000" spc="10" dirty="0" smtClean="0">
                <a:cs typeface="Calibri"/>
              </a:rPr>
              <a:t>trophic</a:t>
            </a:r>
            <a:r>
              <a:rPr lang="en-US" sz="2000" dirty="0" smtClean="0">
                <a:cs typeface="Calibri"/>
              </a:rPr>
              <a:t> </a:t>
            </a:r>
            <a:r>
              <a:rPr lang="en-US" sz="2000" spc="10" dirty="0" smtClean="0">
                <a:cs typeface="Calibri"/>
              </a:rPr>
              <a:t>hormone </a:t>
            </a:r>
            <a:r>
              <a:rPr lang="en-US" sz="2000" spc="10" dirty="0">
                <a:cs typeface="Calibri"/>
              </a:rPr>
              <a:t>release, usually by negative feedback </a:t>
            </a:r>
            <a:r>
              <a:rPr lang="en-US" sz="2000" spc="10" dirty="0" smtClean="0">
                <a:cs typeface="Calibri"/>
              </a:rPr>
              <a:t>inhibition</a:t>
            </a:r>
          </a:p>
          <a:p>
            <a:pPr algn="just" rtl="0"/>
            <a:endParaRPr lang="en-US" sz="2000" spc="10" dirty="0">
              <a:cs typeface="Calibri"/>
            </a:endParaRPr>
          </a:p>
          <a:p>
            <a:pPr marL="143560" algn="just" rtl="0">
              <a:lnSpc>
                <a:spcPct val="100000"/>
              </a:lnSpc>
            </a:pPr>
            <a:r>
              <a:rPr lang="en-US" sz="2000" spc="10" dirty="0">
                <a:cs typeface="Calibri"/>
              </a:rPr>
              <a:t>example, </a:t>
            </a:r>
            <a:r>
              <a:rPr lang="en-US" sz="2000" spc="10" dirty="0" err="1">
                <a:cs typeface="Calibri"/>
              </a:rPr>
              <a:t>hypercalcaemia</a:t>
            </a:r>
            <a:r>
              <a:rPr lang="en-US" sz="2000" spc="10" dirty="0">
                <a:cs typeface="Calibri"/>
              </a:rPr>
              <a:t> and parathyroid hormone (PTH</a:t>
            </a:r>
            <a:r>
              <a:rPr lang="en-US" sz="2000" spc="10" dirty="0" smtClean="0">
                <a:cs typeface="Calibri"/>
              </a:rPr>
              <a:t>),</a:t>
            </a:r>
            <a:r>
              <a:rPr lang="en-US" sz="2000" dirty="0" smtClean="0">
                <a:cs typeface="Calibri"/>
              </a:rPr>
              <a:t> </a:t>
            </a:r>
            <a:r>
              <a:rPr lang="en-US" sz="2000" spc="10" dirty="0" smtClean="0">
                <a:cs typeface="Calibri"/>
              </a:rPr>
              <a:t>(inversely proportional)and </a:t>
            </a:r>
            <a:r>
              <a:rPr lang="en-US" sz="2000" spc="10" dirty="0">
                <a:cs typeface="Calibri"/>
              </a:rPr>
              <a:t>plasma T4 </a:t>
            </a:r>
            <a:r>
              <a:rPr lang="en-US" sz="2000" spc="10" dirty="0" smtClean="0">
                <a:cs typeface="Calibri"/>
              </a:rPr>
              <a:t>concentration</a:t>
            </a:r>
            <a:r>
              <a:rPr lang="en-US" sz="2000" dirty="0" smtClean="0">
                <a:cs typeface="Calibri"/>
              </a:rPr>
              <a:t> </a:t>
            </a:r>
            <a:r>
              <a:rPr lang="en-US" sz="2000" spc="10" dirty="0" smtClean="0">
                <a:cs typeface="Calibri"/>
              </a:rPr>
              <a:t>inhibits </a:t>
            </a:r>
            <a:r>
              <a:rPr lang="en-US" sz="2000" spc="10" dirty="0">
                <a:cs typeface="Calibri"/>
              </a:rPr>
              <a:t>the secretion of </a:t>
            </a:r>
            <a:r>
              <a:rPr lang="en-US" sz="2000" spc="10" dirty="0" smtClean="0">
                <a:cs typeface="Calibri"/>
              </a:rPr>
              <a:t>thyroid stimulating hormone(TSH)</a:t>
            </a:r>
          </a:p>
          <a:p>
            <a:pPr marL="71628" algn="just" rtl="0">
              <a:lnSpc>
                <a:spcPct val="100000"/>
              </a:lnSpc>
            </a:pPr>
            <a:r>
              <a:rPr lang="en-US" sz="2000" spc="10" dirty="0">
                <a:cs typeface="Calibri"/>
              </a:rPr>
              <a:t>Endocrine glands may secrete excessive or </a:t>
            </a:r>
            <a:r>
              <a:rPr lang="en-US" sz="2000" spc="10" dirty="0" smtClean="0">
                <a:cs typeface="Calibri"/>
              </a:rPr>
              <a:t>deficient</a:t>
            </a:r>
            <a:r>
              <a:rPr lang="en-US" sz="2000" dirty="0" smtClean="0">
                <a:cs typeface="Calibri"/>
              </a:rPr>
              <a:t> </a:t>
            </a:r>
            <a:r>
              <a:rPr lang="en-US" sz="2000" spc="10" dirty="0" smtClean="0">
                <a:cs typeface="Calibri"/>
              </a:rPr>
              <a:t>amounts </a:t>
            </a:r>
            <a:r>
              <a:rPr lang="en-US" sz="2000" spc="10" dirty="0">
                <a:cs typeface="Calibri"/>
              </a:rPr>
              <a:t>of </a:t>
            </a:r>
            <a:r>
              <a:rPr lang="en-US" sz="2000" spc="10" dirty="0" smtClean="0">
                <a:cs typeface="Calibri"/>
              </a:rPr>
              <a:t>hormone</a:t>
            </a:r>
          </a:p>
          <a:p>
            <a:pPr marL="71628" algn="just" rtl="0">
              <a:lnSpc>
                <a:spcPct val="100000"/>
              </a:lnSpc>
            </a:pPr>
            <a:r>
              <a:rPr lang="en-US" sz="2000" spc="10" dirty="0">
                <a:cs typeface="Calibri"/>
              </a:rPr>
              <a:t>Abnormalities of target glands may be primary </a:t>
            </a:r>
            <a:r>
              <a:rPr lang="en-US" sz="2000" spc="10" dirty="0" smtClean="0">
                <a:cs typeface="Calibri"/>
              </a:rPr>
              <a:t>or</a:t>
            </a:r>
            <a:r>
              <a:rPr lang="en-US" sz="2000" dirty="0" smtClean="0">
                <a:cs typeface="Calibri"/>
              </a:rPr>
              <a:t> </a:t>
            </a:r>
            <a:r>
              <a:rPr lang="en-US" sz="2000" spc="10" dirty="0" smtClean="0">
                <a:cs typeface="Calibri"/>
              </a:rPr>
              <a:t>secondary </a:t>
            </a:r>
            <a:r>
              <a:rPr lang="en-US" sz="2000" spc="10" dirty="0">
                <a:cs typeface="Calibri"/>
              </a:rPr>
              <a:t>to dysfunction of the </a:t>
            </a:r>
            <a:r>
              <a:rPr lang="en-US" sz="2000" spc="10" dirty="0" smtClean="0">
                <a:cs typeface="Calibri"/>
              </a:rPr>
              <a:t>controlling</a:t>
            </a:r>
            <a:r>
              <a:rPr lang="en-US" sz="2000" dirty="0" smtClean="0">
                <a:cs typeface="Calibri"/>
              </a:rPr>
              <a:t> </a:t>
            </a:r>
            <a:r>
              <a:rPr lang="en-US" sz="2000" spc="10" dirty="0" smtClean="0">
                <a:cs typeface="Calibri"/>
              </a:rPr>
              <a:t>mechanism</a:t>
            </a:r>
            <a:r>
              <a:rPr lang="en-US" sz="2000" spc="10" dirty="0">
                <a:cs typeface="Calibri"/>
              </a:rPr>
              <a:t>, usually located in the hypothalamus </a:t>
            </a:r>
            <a:r>
              <a:rPr lang="en-US" sz="2000" spc="10" dirty="0" smtClean="0">
                <a:cs typeface="Calibri"/>
              </a:rPr>
              <a:t>or</a:t>
            </a:r>
            <a:r>
              <a:rPr lang="en-US" sz="2000" dirty="0" smtClean="0">
                <a:cs typeface="Calibri"/>
              </a:rPr>
              <a:t> </a:t>
            </a:r>
            <a:r>
              <a:rPr lang="en-US" sz="2000" spc="10" dirty="0" smtClean="0">
                <a:cs typeface="Calibri"/>
              </a:rPr>
              <a:t>anterior </a:t>
            </a:r>
            <a:r>
              <a:rPr lang="en-US" sz="2000" spc="10" dirty="0">
                <a:solidFill>
                  <a:srgbClr val="FFFFFF"/>
                </a:solidFill>
                <a:cs typeface="Calibri"/>
              </a:rPr>
              <a:t>pituitary gland.</a:t>
            </a:r>
            <a:endParaRPr lang="en-US" sz="2000" dirty="0">
              <a:cs typeface="Calibri"/>
            </a:endParaRPr>
          </a:p>
          <a:p>
            <a:pPr marL="71628" algn="l" rtl="0">
              <a:lnSpc>
                <a:spcPct val="100000"/>
              </a:lnSpc>
            </a:pPr>
            <a:endParaRPr lang="en-US" sz="2000" dirty="0">
              <a:cs typeface="Calibri"/>
            </a:endParaRPr>
          </a:p>
          <a:p>
            <a:pPr algn="l" rtl="0"/>
            <a:endParaRPr lang="en-US" sz="2000" dirty="0">
              <a:cs typeface="Calibri"/>
            </a:endParaRPr>
          </a:p>
          <a:p>
            <a:pPr marL="0" algn="l" rtl="0">
              <a:lnSpc>
                <a:spcPct val="100000"/>
              </a:lnSpc>
            </a:pPr>
            <a:r>
              <a:rPr lang="ar-IQ" sz="2400" spc="10" dirty="0" smtClean="0">
                <a:solidFill>
                  <a:srgbClr val="FFFF00"/>
                </a:solidFill>
                <a:latin typeface="Calibri"/>
                <a:cs typeface="Calibri"/>
              </a:rPr>
              <a:t> </a:t>
            </a:r>
            <a:endParaRPr sz="2400" dirty="0">
              <a:latin typeface="Calibri"/>
              <a:cs typeface="Calibri"/>
            </a:endParaRPr>
          </a:p>
        </p:txBody>
      </p:sp>
      <p:sp>
        <p:nvSpPr>
          <p:cNvPr id="8" name="text 1"/>
          <p:cNvSpPr txBox="1"/>
          <p:nvPr/>
        </p:nvSpPr>
        <p:spPr>
          <a:xfrm>
            <a:off x="548640" y="3712987"/>
            <a:ext cx="348691" cy="353446"/>
          </a:xfrm>
          <a:prstGeom prst="rect">
            <a:avLst/>
          </a:prstGeom>
        </p:spPr>
        <p:txBody>
          <a:bodyPr vert="horz" wrap="none" lIns="0" tIns="0" rIns="0" bIns="0" rtlCol="0">
            <a:spAutoFit/>
          </a:bodyPr>
          <a:lstStyle/>
          <a:p>
            <a:pPr marL="0">
              <a:lnSpc>
                <a:spcPct val="100000"/>
              </a:lnSpc>
            </a:pPr>
            <a:r>
              <a:rPr sz="2170" spc="10" dirty="0">
                <a:solidFill>
                  <a:srgbClr val="F79646"/>
                </a:solidFill>
                <a:latin typeface="Arial"/>
                <a:cs typeface="Arial"/>
              </a:rPr>
              <a:t>•</a:t>
            </a:r>
            <a:endParaRPr sz="2100">
              <a:latin typeface="Arial"/>
              <a:cs typeface="Arial"/>
            </a:endParaRPr>
          </a:p>
        </p:txBody>
      </p:sp>
      <p:sp>
        <p:nvSpPr>
          <p:cNvPr id="9" name="text 1"/>
          <p:cNvSpPr txBox="1"/>
          <p:nvPr/>
        </p:nvSpPr>
        <p:spPr>
          <a:xfrm>
            <a:off x="7960349" y="3274014"/>
            <a:ext cx="81433" cy="384721"/>
          </a:xfrm>
          <a:prstGeom prst="rect">
            <a:avLst/>
          </a:prstGeom>
        </p:spPr>
        <p:txBody>
          <a:bodyPr vert="horz" wrap="none" lIns="0" tIns="0" rIns="0" bIns="0" rtlCol="0">
            <a:spAutoFit/>
          </a:bodyPr>
          <a:lstStyle/>
          <a:p>
            <a:pPr marL="0">
              <a:lnSpc>
                <a:spcPct val="100000"/>
              </a:lnSpc>
            </a:pPr>
            <a:r>
              <a:rPr sz="2500" spc="10" dirty="0" smtClean="0">
                <a:solidFill>
                  <a:srgbClr val="F79646"/>
                </a:solidFill>
                <a:latin typeface="Calibri"/>
                <a:cs typeface="Calibri"/>
              </a:rPr>
              <a:t>.</a:t>
            </a:r>
            <a:endParaRPr sz="2500" dirty="0">
              <a:latin typeface="Calibri"/>
              <a:cs typeface="Calibri"/>
            </a:endParaRPr>
          </a:p>
        </p:txBody>
      </p:sp>
      <p:sp>
        <p:nvSpPr>
          <p:cNvPr id="10" name="text 1"/>
          <p:cNvSpPr txBox="1"/>
          <p:nvPr/>
        </p:nvSpPr>
        <p:spPr>
          <a:xfrm>
            <a:off x="548640" y="5008111"/>
            <a:ext cx="349026" cy="35378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3748"/>
    </mc:Choice>
    <mc:Fallback xmlns="">
      <p:transition spd="slow" advTm="5374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9"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1759"/>
    </mc:Choice>
    <mc:Fallback xmlns="">
      <p:transition spd="slow" advTm="7175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
            <a:ext cx="9144000" cy="6857999"/>
          </a:xfrm>
          <a:prstGeom prst="rect">
            <a:avLst/>
          </a:prstGeom>
        </p:spPr>
      </p:pic>
      <p:sp>
        <p:nvSpPr>
          <p:cNvPr id="9" name="Rectangle 8"/>
          <p:cNvSpPr/>
          <p:nvPr/>
        </p:nvSpPr>
        <p:spPr>
          <a:xfrm>
            <a:off x="0" y="-376345"/>
            <a:ext cx="9144000" cy="3139321"/>
          </a:xfrm>
          <a:prstGeom prst="rect">
            <a:avLst/>
          </a:prstGeom>
        </p:spPr>
        <p:txBody>
          <a:bodyPr wrap="square">
            <a:spAutoFit/>
          </a:bodyPr>
          <a:lstStyle/>
          <a:p>
            <a:pPr algn="l" rtl="0"/>
            <a:r>
              <a:rPr lang="en-US" sz="2200" dirty="0">
                <a:solidFill>
                  <a:schemeClr val="bg1"/>
                </a:solidFill>
                <a:cs typeface="+mj-cs"/>
              </a:rPr>
              <a:t>Growth hormone secretion may be stimulated by:</a:t>
            </a:r>
          </a:p>
          <a:p>
            <a:pPr algn="l" rtl="0"/>
            <a:r>
              <a:rPr lang="en-US" sz="2200" dirty="0">
                <a:solidFill>
                  <a:schemeClr val="bg1"/>
                </a:solidFill>
                <a:cs typeface="+mj-cs"/>
              </a:rPr>
              <a:t> stress, one cause of which is </a:t>
            </a:r>
            <a:r>
              <a:rPr lang="en-US" sz="2200" dirty="0" err="1">
                <a:solidFill>
                  <a:schemeClr val="bg1"/>
                </a:solidFill>
                <a:cs typeface="+mj-cs"/>
              </a:rPr>
              <a:t>hypoglycaemia</a:t>
            </a:r>
            <a:r>
              <a:rPr lang="en-US" sz="2200" dirty="0">
                <a:solidFill>
                  <a:schemeClr val="bg1"/>
                </a:solidFill>
                <a:cs typeface="+mj-cs"/>
              </a:rPr>
              <a:t>,</a:t>
            </a:r>
          </a:p>
          <a:p>
            <a:pPr algn="l" rtl="0"/>
            <a:r>
              <a:rPr lang="en-US" sz="2200" dirty="0">
                <a:solidFill>
                  <a:schemeClr val="bg1"/>
                </a:solidFill>
                <a:cs typeface="+mj-cs"/>
              </a:rPr>
              <a:t> glucagon,</a:t>
            </a:r>
          </a:p>
          <a:p>
            <a:pPr algn="l" rtl="0"/>
            <a:r>
              <a:rPr lang="en-US" sz="2200" dirty="0">
                <a:solidFill>
                  <a:schemeClr val="bg1"/>
                </a:solidFill>
                <a:cs typeface="+mj-cs"/>
              </a:rPr>
              <a:t> some amino acids, for example arginine,</a:t>
            </a:r>
          </a:p>
          <a:p>
            <a:pPr algn="l" rtl="0"/>
            <a:r>
              <a:rPr lang="en-US" sz="2200" dirty="0">
                <a:solidFill>
                  <a:schemeClr val="bg1"/>
                </a:solidFill>
                <a:cs typeface="+mj-cs"/>
              </a:rPr>
              <a:t> drugs such as levodopa and clonidine.</a:t>
            </a:r>
          </a:p>
          <a:p>
            <a:pPr algn="l" rtl="0"/>
            <a:r>
              <a:rPr lang="en-US" sz="2200" dirty="0">
                <a:solidFill>
                  <a:schemeClr val="bg1"/>
                </a:solidFill>
                <a:cs typeface="+mj-cs"/>
              </a:rPr>
              <a:t>All these stimuli have been used to assess </a:t>
            </a:r>
            <a:r>
              <a:rPr lang="en-US" sz="2200" dirty="0" smtClean="0">
                <a:solidFill>
                  <a:schemeClr val="bg1"/>
                </a:solidFill>
                <a:cs typeface="+mj-cs"/>
              </a:rPr>
              <a:t>GH secretory </a:t>
            </a:r>
            <a:r>
              <a:rPr lang="en-US" sz="2200" dirty="0">
                <a:solidFill>
                  <a:schemeClr val="bg1"/>
                </a:solidFill>
                <a:cs typeface="+mj-cs"/>
              </a:rPr>
              <a:t>capacity, which may also be impaired in</a:t>
            </a:r>
          </a:p>
          <a:p>
            <a:pPr algn="l" rtl="0"/>
            <a:r>
              <a:rPr lang="en-US" sz="2200" dirty="0">
                <a:solidFill>
                  <a:schemeClr val="bg1"/>
                </a:solidFill>
                <a:cs typeface="+mj-cs"/>
              </a:rPr>
              <a:t>obese patients, </a:t>
            </a:r>
            <a:r>
              <a:rPr lang="en-US" sz="2200" dirty="0">
                <a:solidFill>
                  <a:srgbClr val="FFFF00"/>
                </a:solidFill>
                <a:cs typeface="+mj-cs"/>
              </a:rPr>
              <a:t>in hypothyroidism and </a:t>
            </a:r>
            <a:r>
              <a:rPr lang="en-US" sz="2200" dirty="0" err="1" smtClean="0">
                <a:solidFill>
                  <a:srgbClr val="FFFF00"/>
                </a:solidFill>
                <a:cs typeface="+mj-cs"/>
              </a:rPr>
              <a:t>hypogonadism</a:t>
            </a:r>
            <a:r>
              <a:rPr lang="en-US" sz="2200" dirty="0" smtClean="0">
                <a:solidFill>
                  <a:srgbClr val="FFFF00"/>
                </a:solidFill>
                <a:cs typeface="+mj-cs"/>
              </a:rPr>
              <a:t>, in </a:t>
            </a:r>
            <a:r>
              <a:rPr lang="en-US" sz="2200" dirty="0">
                <a:solidFill>
                  <a:srgbClr val="FFFF00"/>
                </a:solidFill>
                <a:cs typeface="+mj-cs"/>
              </a:rPr>
              <a:t>some cases of Cushing’s syndrome and in </a:t>
            </a:r>
            <a:r>
              <a:rPr lang="en-US" sz="2200" dirty="0" smtClean="0">
                <a:solidFill>
                  <a:srgbClr val="FFFF00"/>
                </a:solidFill>
                <a:cs typeface="+mj-cs"/>
              </a:rPr>
              <a:t>patients receiving </a:t>
            </a:r>
            <a:r>
              <a:rPr lang="en-US" sz="2200" dirty="0">
                <a:solidFill>
                  <a:srgbClr val="FFFF00"/>
                </a:solidFill>
                <a:cs typeface="+mj-cs"/>
              </a:rPr>
              <a:t>large doses of steroids.</a:t>
            </a:r>
            <a:endParaRPr lang="ar-IQ" sz="2200" dirty="0">
              <a:solidFill>
                <a:srgbClr val="FFFF00"/>
              </a:solidFill>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237"/>
    </mc:Choice>
    <mc:Fallback xmlns="">
      <p:transition spd="slow" advTm="32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5748"/>
            <a:ext cx="9144000" cy="4801314"/>
          </a:xfrm>
          <a:prstGeom prst="rect">
            <a:avLst/>
          </a:prstGeom>
        </p:spPr>
        <p:txBody>
          <a:bodyPr wrap="square">
            <a:spAutoFit/>
          </a:bodyPr>
          <a:lstStyle/>
          <a:p>
            <a:pPr algn="l" rtl="0"/>
            <a:r>
              <a:rPr lang="en-US" dirty="0"/>
              <a:t>The main function of GH is to promote growth. </a:t>
            </a:r>
            <a:r>
              <a:rPr lang="en-US" dirty="0" smtClean="0"/>
              <a:t>Its action </a:t>
            </a:r>
            <a:r>
              <a:rPr lang="en-US" dirty="0"/>
              <a:t>is primarily mediated by IGFs, </a:t>
            </a:r>
            <a:r>
              <a:rPr lang="en-US" dirty="0" smtClean="0"/>
              <a:t>polypeptides that </a:t>
            </a:r>
            <a:r>
              <a:rPr lang="en-US" dirty="0"/>
              <a:t>are synthesized in many tissues, where they </a:t>
            </a:r>
            <a:r>
              <a:rPr lang="en-US" dirty="0" smtClean="0"/>
              <a:t>act locally</a:t>
            </a:r>
            <a:r>
              <a:rPr lang="en-US" dirty="0"/>
              <a:t>. Plasma concentrations of one of these, </a:t>
            </a:r>
            <a:r>
              <a:rPr lang="en-US" dirty="0" smtClean="0"/>
              <a:t>IGF-1 (also </a:t>
            </a:r>
            <a:r>
              <a:rPr lang="en-US" dirty="0"/>
              <a:t>known as </a:t>
            </a:r>
            <a:r>
              <a:rPr lang="en-US" dirty="0" err="1"/>
              <a:t>somatomedin</a:t>
            </a:r>
            <a:r>
              <a:rPr lang="en-US" dirty="0"/>
              <a:t> C), correlate with </a:t>
            </a:r>
            <a:r>
              <a:rPr lang="en-US" dirty="0" smtClean="0"/>
              <a:t>GH secretion</a:t>
            </a:r>
            <a:r>
              <a:rPr lang="en-US" dirty="0"/>
              <a:t>.</a:t>
            </a:r>
          </a:p>
          <a:p>
            <a:pPr algn="l" rtl="0"/>
            <a:endParaRPr lang="en-US" dirty="0" smtClean="0"/>
          </a:p>
          <a:p>
            <a:pPr algn="l" rtl="0"/>
            <a:r>
              <a:rPr lang="en-US" dirty="0" smtClean="0"/>
              <a:t>Carbohydrate </a:t>
            </a:r>
            <a:r>
              <a:rPr lang="en-US" dirty="0"/>
              <a:t>metabolism is affected by GH: </a:t>
            </a:r>
            <a:r>
              <a:rPr lang="en-US" dirty="0" smtClean="0"/>
              <a:t>GH antagonizes </a:t>
            </a:r>
            <a:r>
              <a:rPr lang="en-US" dirty="0"/>
              <a:t>the insulin-mediated cell uptake of </a:t>
            </a:r>
            <a:r>
              <a:rPr lang="en-US" dirty="0" smtClean="0"/>
              <a:t>glucose, and </a:t>
            </a:r>
            <a:r>
              <a:rPr lang="en-US" dirty="0"/>
              <a:t>excess secretion may produce glucose intolerance.</a:t>
            </a:r>
          </a:p>
          <a:p>
            <a:pPr algn="l" rtl="0"/>
            <a:endParaRPr lang="en-US" dirty="0" smtClean="0"/>
          </a:p>
          <a:p>
            <a:pPr algn="l" rtl="0"/>
            <a:r>
              <a:rPr lang="en-US" dirty="0" smtClean="0"/>
              <a:t>Fat </a:t>
            </a:r>
            <a:r>
              <a:rPr lang="en-US" dirty="0"/>
              <a:t>metabolism is stimulated by GH: </a:t>
            </a:r>
            <a:r>
              <a:rPr lang="en-US" dirty="0" smtClean="0"/>
              <a:t>lipolysis is </a:t>
            </a:r>
            <a:r>
              <a:rPr lang="en-US" dirty="0"/>
              <a:t>stimulated, with a consequent increase in the</a:t>
            </a:r>
          </a:p>
          <a:p>
            <a:pPr algn="l" rtl="0"/>
            <a:r>
              <a:rPr lang="en-US" dirty="0"/>
              <a:t>concentration of circulating free fatty acids. Free </a:t>
            </a:r>
            <a:r>
              <a:rPr lang="en-US" dirty="0" smtClean="0"/>
              <a:t>fatty acid </a:t>
            </a:r>
            <a:r>
              <a:rPr lang="en-US" dirty="0"/>
              <a:t>antagonizes insulin release and action. </a:t>
            </a:r>
            <a:r>
              <a:rPr lang="en-US" dirty="0" smtClean="0"/>
              <a:t>Growth hormone </a:t>
            </a:r>
            <a:r>
              <a:rPr lang="en-US" dirty="0"/>
              <a:t>enhances protein synthesis, in </a:t>
            </a:r>
            <a:r>
              <a:rPr lang="en-US" dirty="0" smtClean="0"/>
              <a:t>conjunction with </a:t>
            </a:r>
            <a:r>
              <a:rPr lang="en-US" dirty="0"/>
              <a:t>insulin, to stimulate amino acid uptake by cells.</a:t>
            </a:r>
          </a:p>
          <a:p>
            <a:pPr algn="l" rtl="0"/>
            <a:endParaRPr lang="en-US" dirty="0" smtClean="0"/>
          </a:p>
          <a:p>
            <a:pPr algn="l" rtl="0"/>
            <a:r>
              <a:rPr lang="en-US" dirty="0" smtClean="0"/>
              <a:t>The </a:t>
            </a:r>
            <a:r>
              <a:rPr lang="en-US" dirty="0"/>
              <a:t>production of IGF-1 is also </a:t>
            </a:r>
            <a:r>
              <a:rPr lang="en-US" dirty="0" smtClean="0"/>
              <a:t>influenced </a:t>
            </a:r>
            <a:r>
              <a:rPr lang="en-US" dirty="0"/>
              <a:t>by </a:t>
            </a:r>
            <a:r>
              <a:rPr lang="en-US" dirty="0" smtClean="0"/>
              <a:t>other factors</a:t>
            </a:r>
            <a:r>
              <a:rPr lang="en-US" dirty="0"/>
              <a:t>, the most important of which is </a:t>
            </a:r>
            <a:r>
              <a:rPr lang="en-US" dirty="0" smtClean="0"/>
              <a:t>nutritional status</a:t>
            </a:r>
            <a:r>
              <a:rPr lang="en-US" dirty="0"/>
              <a:t>. In </a:t>
            </a:r>
            <a:r>
              <a:rPr lang="en-US" dirty="0" err="1"/>
              <a:t>undernutrition</a:t>
            </a:r>
            <a:r>
              <a:rPr lang="en-US" dirty="0"/>
              <a:t>, plasma concentrations </a:t>
            </a:r>
            <a:r>
              <a:rPr lang="en-US" dirty="0" smtClean="0"/>
              <a:t>are low</a:t>
            </a:r>
            <a:r>
              <a:rPr lang="en-US" dirty="0"/>
              <a:t>, whereas GH concentrations are elevated, </a:t>
            </a:r>
            <a:r>
              <a:rPr lang="en-US" dirty="0" smtClean="0"/>
              <a:t>suggesting that plasma IGF-1 may influence GH secretion by negative </a:t>
            </a:r>
            <a:r>
              <a:rPr lang="en-US" dirty="0"/>
              <a:t>feedback. Other factors, such as </a:t>
            </a:r>
            <a:r>
              <a:rPr lang="en-US" dirty="0" smtClean="0"/>
              <a:t>adequate nutrition </a:t>
            </a:r>
            <a:r>
              <a:rPr lang="en-US" dirty="0"/>
              <a:t>and T4, are also needed for normal growth.</a:t>
            </a:r>
          </a:p>
          <a:p>
            <a:pPr algn="l" rtl="0"/>
            <a:r>
              <a:rPr lang="en-US" dirty="0"/>
              <a:t>The growth spurt during puberty may be enhanced </a:t>
            </a:r>
            <a:r>
              <a:rPr lang="en-US" dirty="0" smtClean="0"/>
              <a:t>by androgens</a:t>
            </a:r>
            <a:r>
              <a:rPr lang="en-US" dirty="0"/>
              <a:t>.</a:t>
            </a:r>
            <a:endParaRPr lang="ar-IQ" dirty="0"/>
          </a:p>
        </p:txBody>
      </p:sp>
      <p:sp>
        <p:nvSpPr>
          <p:cNvPr id="3" name="text 1"/>
          <p:cNvSpPr txBox="1"/>
          <p:nvPr/>
        </p:nvSpPr>
        <p:spPr>
          <a:xfrm>
            <a:off x="1399144" y="188640"/>
            <a:ext cx="6345712" cy="677108"/>
          </a:xfrm>
          <a:prstGeom prst="rect">
            <a:avLst/>
          </a:prstGeom>
        </p:spPr>
        <p:txBody>
          <a:bodyPr vert="horz" wrap="none" lIns="0" tIns="0" rIns="0" bIns="0" rtlCol="0">
            <a:spAutoFit/>
          </a:bodyPr>
          <a:lstStyle/>
          <a:p>
            <a:pPr marL="0">
              <a:lnSpc>
                <a:spcPct val="100000"/>
              </a:lnSpc>
            </a:pPr>
            <a:r>
              <a:rPr sz="4400" spc="10" dirty="0">
                <a:latin typeface="Calibri"/>
                <a:cs typeface="Calibri"/>
              </a:rPr>
              <a:t>Actions of growth hormone</a:t>
            </a:r>
            <a:endParaRPr sz="4400" dirty="0">
              <a:latin typeface="Calibri"/>
              <a:cs typeface="Calibri"/>
            </a:endParaRPr>
          </a:p>
        </p:txBody>
      </p:sp>
    </p:spTree>
    <p:extLst>
      <p:ext uri="{BB962C8B-B14F-4D97-AF65-F5344CB8AC3E}">
        <p14:creationId xmlns:p14="http://schemas.microsoft.com/office/powerpoint/2010/main" val="192106953"/>
      </p:ext>
    </p:extLst>
  </p:cSld>
  <p:clrMapOvr>
    <a:masterClrMapping/>
  </p:clrMapOvr>
  <mc:AlternateContent xmlns:mc="http://schemas.openxmlformats.org/markup-compatibility/2006" xmlns:p14="http://schemas.microsoft.com/office/powerpoint/2010/main">
    <mc:Choice Requires="p14">
      <p:transition spd="slow" p14:dur="2000" advTm="76761"/>
    </mc:Choice>
    <mc:Fallback xmlns="">
      <p:transition spd="slow" advTm="7676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71382"/>
            <a:ext cx="5786392" cy="677108"/>
          </a:xfrm>
          <a:prstGeom prst="rect">
            <a:avLst/>
          </a:prstGeom>
        </p:spPr>
        <p:txBody>
          <a:bodyPr wrap="none">
            <a:spAutoFit/>
          </a:bodyPr>
          <a:lstStyle/>
          <a:p>
            <a:pPr algn="l" rtl="0"/>
            <a:r>
              <a:rPr lang="en-US" sz="2000" b="1" spc="10" dirty="0">
                <a:solidFill>
                  <a:srgbClr val="C00000"/>
                </a:solidFill>
                <a:cs typeface="Calibri"/>
              </a:rPr>
              <a:t>Growth hormone excess: gigantism  </a:t>
            </a:r>
            <a:r>
              <a:rPr lang="en-US" sz="2000" b="1" spc="10" dirty="0" smtClean="0">
                <a:solidFill>
                  <a:srgbClr val="C00000"/>
                </a:solidFill>
                <a:cs typeface="Calibri"/>
              </a:rPr>
              <a:t>and </a:t>
            </a:r>
            <a:r>
              <a:rPr lang="en-US" sz="2000" b="1" spc="10" dirty="0">
                <a:solidFill>
                  <a:srgbClr val="C00000"/>
                </a:solidFill>
                <a:cs typeface="Calibri"/>
              </a:rPr>
              <a:t>acromegaly</a:t>
            </a:r>
            <a:endParaRPr lang="en-US" sz="2000" b="1" dirty="0">
              <a:solidFill>
                <a:srgbClr val="C00000"/>
              </a:solidFill>
              <a:cs typeface="Calibri"/>
            </a:endParaRPr>
          </a:p>
          <a:p>
            <a:pPr algn="l" rtl="0"/>
            <a:r>
              <a:rPr lang="en-US" spc="10" dirty="0" smtClean="0">
                <a:solidFill>
                  <a:srgbClr val="FFFF00"/>
                </a:solidFill>
                <a:cs typeface="Calibri"/>
              </a:rPr>
              <a:t> </a:t>
            </a:r>
            <a:endParaRPr lang="en-US" dirty="0">
              <a:cs typeface="Calibri"/>
            </a:endParaRPr>
          </a:p>
        </p:txBody>
      </p:sp>
      <p:sp>
        <p:nvSpPr>
          <p:cNvPr id="3" name="Rectangle 2"/>
          <p:cNvSpPr/>
          <p:nvPr/>
        </p:nvSpPr>
        <p:spPr>
          <a:xfrm>
            <a:off x="152400" y="914400"/>
            <a:ext cx="8991600" cy="3139321"/>
          </a:xfrm>
          <a:prstGeom prst="rect">
            <a:avLst/>
          </a:prstGeom>
        </p:spPr>
        <p:txBody>
          <a:bodyPr wrap="square">
            <a:spAutoFit/>
          </a:bodyPr>
          <a:lstStyle/>
          <a:p>
            <a:pPr marL="285750" indent="-285750" algn="just" rtl="0">
              <a:buFont typeface="Arial" pitchFamily="34" charset="0"/>
              <a:buChar char="•"/>
            </a:pPr>
            <a:r>
              <a:rPr lang="en-US" dirty="0">
                <a:cs typeface="+mj-cs"/>
              </a:rPr>
              <a:t>Growth hormone excess causes gigantism during childhood and acromegaly in adults.</a:t>
            </a:r>
          </a:p>
          <a:p>
            <a:pPr marL="285750" indent="-285750" algn="just" rtl="0">
              <a:buFont typeface="Arial" pitchFamily="34" charset="0"/>
              <a:buChar char="•"/>
            </a:pPr>
            <a:r>
              <a:rPr lang="en-US" dirty="0">
                <a:cs typeface="+mj-cs"/>
              </a:rPr>
              <a:t>Most patients with GH excess have acidophil adenomas of the anterior pituitary gland, which may be secondary to excessive hypothalamic stimulation.</a:t>
            </a:r>
          </a:p>
          <a:p>
            <a:pPr algn="just" rtl="0"/>
            <a:r>
              <a:rPr lang="en-US" dirty="0">
                <a:cs typeface="+mj-cs"/>
              </a:rPr>
              <a:t>Rarely, malignant </a:t>
            </a:r>
            <a:r>
              <a:rPr lang="en-US" dirty="0" err="1">
                <a:cs typeface="+mj-cs"/>
              </a:rPr>
              <a:t>tumours</a:t>
            </a:r>
            <a:r>
              <a:rPr lang="en-US" dirty="0">
                <a:cs typeface="+mj-cs"/>
              </a:rPr>
              <a:t> may release GH or GHRH.</a:t>
            </a:r>
          </a:p>
          <a:p>
            <a:pPr marL="285750" indent="-285750" algn="just" rtl="0">
              <a:buFont typeface="Arial" pitchFamily="34" charset="0"/>
              <a:buChar char="•"/>
            </a:pPr>
            <a:r>
              <a:rPr lang="en-US" dirty="0">
                <a:cs typeface="+mj-cs"/>
              </a:rPr>
              <a:t>The clinical manifestations of GH excess depend on whether the condition develops before or after fusion of the bony epiphyses. Gigantism is caused by excess GH secretion in childhood before fusion of the epiphyseal plates, which may be delayed by accompanying</a:t>
            </a:r>
          </a:p>
          <a:p>
            <a:pPr algn="just" rtl="0"/>
            <a:r>
              <a:rPr lang="en-US" dirty="0" err="1">
                <a:cs typeface="+mj-cs"/>
              </a:rPr>
              <a:t>hypogonadism</a:t>
            </a:r>
            <a:r>
              <a:rPr lang="en-US" dirty="0">
                <a:cs typeface="+mj-cs"/>
              </a:rPr>
              <a:t>. Heights of up to about 2 </a:t>
            </a:r>
            <a:r>
              <a:rPr lang="en-US" dirty="0" err="1">
                <a:cs typeface="+mj-cs"/>
              </a:rPr>
              <a:t>metres</a:t>
            </a:r>
            <a:r>
              <a:rPr lang="en-US" dirty="0">
                <a:cs typeface="+mj-cs"/>
              </a:rPr>
              <a:t> may be reached. </a:t>
            </a:r>
            <a:endParaRPr lang="en-US" dirty="0" smtClean="0">
              <a:cs typeface="+mj-cs"/>
            </a:endParaRPr>
          </a:p>
          <a:p>
            <a:pPr marL="285750" indent="-285750" algn="just" rtl="0">
              <a:buFont typeface="Arial" pitchFamily="34" charset="0"/>
              <a:buChar char="•"/>
            </a:pPr>
            <a:r>
              <a:rPr lang="en-US" dirty="0" err="1" smtClean="0">
                <a:cs typeface="+mj-cs"/>
              </a:rPr>
              <a:t>Acromegalic</a:t>
            </a:r>
            <a:r>
              <a:rPr lang="en-US" dirty="0" smtClean="0">
                <a:cs typeface="+mj-cs"/>
              </a:rPr>
              <a:t> </a:t>
            </a:r>
            <a:r>
              <a:rPr lang="en-US" dirty="0">
                <a:cs typeface="+mj-cs"/>
              </a:rPr>
              <a:t>features may develop after bony fusion, but these patients may die in early adult life from infection or cardiac failure or as a consequence of progressive pituitary </a:t>
            </a:r>
            <a:r>
              <a:rPr lang="en-US" dirty="0" err="1">
                <a:cs typeface="+mj-cs"/>
              </a:rPr>
              <a:t>tumour</a:t>
            </a:r>
            <a:r>
              <a:rPr lang="en-US" dirty="0">
                <a:cs typeface="+mj-cs"/>
              </a:rPr>
              <a:t> growth</a:t>
            </a:r>
            <a:endParaRPr lang="ar-IQ" dirty="0">
              <a:cs typeface="+mj-cs"/>
            </a:endParaRPr>
          </a:p>
        </p:txBody>
      </p:sp>
    </p:spTree>
    <p:extLst>
      <p:ext uri="{BB962C8B-B14F-4D97-AF65-F5344CB8AC3E}">
        <p14:creationId xmlns:p14="http://schemas.microsoft.com/office/powerpoint/2010/main" val="1318133224"/>
      </p:ext>
    </p:extLst>
  </p:cSld>
  <p:clrMapOvr>
    <a:masterClrMapping/>
  </p:clrMapOvr>
  <mc:AlternateContent xmlns:mc="http://schemas.openxmlformats.org/markup-compatibility/2006" xmlns:p14="http://schemas.microsoft.com/office/powerpoint/2010/main">
    <mc:Choice Requires="p14">
      <p:transition spd="slow" p14:dur="2000" advTm="110739"/>
    </mc:Choice>
    <mc:Fallback xmlns="">
      <p:transition spd="slow" advTm="11073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772607" y="26314"/>
            <a:ext cx="7204251" cy="615553"/>
          </a:xfrm>
          <a:prstGeom prst="rect">
            <a:avLst/>
          </a:prstGeom>
        </p:spPr>
        <p:txBody>
          <a:bodyPr vert="horz" wrap="square" lIns="0" tIns="0" rIns="0" bIns="0" rtlCol="0">
            <a:spAutoFit/>
          </a:bodyPr>
          <a:lstStyle/>
          <a:p>
            <a:pPr marL="0">
              <a:lnSpc>
                <a:spcPct val="100000"/>
              </a:lnSpc>
            </a:pPr>
            <a:r>
              <a:rPr sz="4000" spc="10" dirty="0">
                <a:solidFill>
                  <a:srgbClr val="FFFFFF"/>
                </a:solidFill>
                <a:latin typeface="Calibri"/>
                <a:cs typeface="Calibri"/>
              </a:rPr>
              <a:t>The features of </a:t>
            </a:r>
            <a:r>
              <a:rPr sz="4000" spc="10" dirty="0" smtClean="0">
                <a:solidFill>
                  <a:srgbClr val="FFFFFF"/>
                </a:solidFill>
                <a:latin typeface="Calibri"/>
                <a:cs typeface="Calibri"/>
              </a:rPr>
              <a:t>acromegaly</a:t>
            </a:r>
            <a:endParaRPr sz="4000" dirty="0">
              <a:latin typeface="Calibri"/>
              <a:cs typeface="Calibri"/>
            </a:endParaRPr>
          </a:p>
        </p:txBody>
      </p:sp>
      <p:sp>
        <p:nvSpPr>
          <p:cNvPr id="8" name="Rectangle 7"/>
          <p:cNvSpPr/>
          <p:nvPr/>
        </p:nvSpPr>
        <p:spPr>
          <a:xfrm>
            <a:off x="152400" y="533400"/>
            <a:ext cx="8794332" cy="5847755"/>
          </a:xfrm>
          <a:prstGeom prst="rect">
            <a:avLst/>
          </a:prstGeom>
        </p:spPr>
        <p:txBody>
          <a:bodyPr wrap="square">
            <a:spAutoFit/>
          </a:bodyPr>
          <a:lstStyle/>
          <a:p>
            <a:pPr marL="342900" indent="-342900" algn="l" rtl="0">
              <a:buFont typeface="Arial" pitchFamily="34" charset="0"/>
              <a:buChar char="•"/>
            </a:pPr>
            <a:r>
              <a:rPr lang="en-US" sz="2200" dirty="0">
                <a:solidFill>
                  <a:srgbClr val="FFFF00"/>
                </a:solidFill>
              </a:rPr>
              <a:t>An increase in the bulk of bone and soft tissues</a:t>
            </a:r>
            <a:r>
              <a:rPr lang="en-US" sz="2200" dirty="0">
                <a:solidFill>
                  <a:schemeClr val="bg1"/>
                </a:solidFill>
              </a:rPr>
              <a:t> </a:t>
            </a:r>
            <a:r>
              <a:rPr lang="en-US" sz="2200" dirty="0" smtClean="0">
                <a:solidFill>
                  <a:schemeClr val="bg1"/>
                </a:solidFill>
              </a:rPr>
              <a:t>with enlargement </a:t>
            </a:r>
            <a:r>
              <a:rPr lang="en-US" sz="2200" dirty="0">
                <a:solidFill>
                  <a:schemeClr val="bg1"/>
                </a:solidFill>
              </a:rPr>
              <a:t>of, for example, the hands, </a:t>
            </a:r>
            <a:r>
              <a:rPr lang="en-US" sz="2200" dirty="0" smtClean="0">
                <a:solidFill>
                  <a:schemeClr val="bg1"/>
                </a:solidFill>
              </a:rPr>
              <a:t>tongue, jaw </a:t>
            </a:r>
            <a:r>
              <a:rPr lang="en-US" sz="2200" dirty="0">
                <a:solidFill>
                  <a:schemeClr val="bg1"/>
                </a:solidFill>
              </a:rPr>
              <a:t>and heart. Changes in facial appearance </a:t>
            </a:r>
            <a:r>
              <a:rPr lang="en-US" sz="2200" dirty="0" smtClean="0">
                <a:solidFill>
                  <a:schemeClr val="bg1"/>
                </a:solidFill>
              </a:rPr>
              <a:t>are often </a:t>
            </a:r>
            <a:r>
              <a:rPr lang="en-US" sz="2200" dirty="0">
                <a:solidFill>
                  <a:schemeClr val="bg1"/>
                </a:solidFill>
              </a:rPr>
              <a:t>marked, due to the increasing size of the </a:t>
            </a:r>
            <a:r>
              <a:rPr lang="en-US" sz="2200" dirty="0" smtClean="0">
                <a:solidFill>
                  <a:schemeClr val="bg1"/>
                </a:solidFill>
              </a:rPr>
              <a:t>jaw and </a:t>
            </a:r>
            <a:r>
              <a:rPr lang="en-US" sz="2200" dirty="0">
                <a:solidFill>
                  <a:schemeClr val="bg1"/>
                </a:solidFill>
              </a:rPr>
              <a:t>sinuses; the gradual coarsening of the </a:t>
            </a:r>
            <a:r>
              <a:rPr lang="en-US" sz="2200" dirty="0" smtClean="0">
                <a:solidFill>
                  <a:schemeClr val="bg1"/>
                </a:solidFill>
              </a:rPr>
              <a:t>features may </a:t>
            </a:r>
            <a:r>
              <a:rPr lang="en-US" sz="2200" dirty="0">
                <a:solidFill>
                  <a:schemeClr val="bg1"/>
                </a:solidFill>
              </a:rPr>
              <a:t>pass unnoticed for many years. </a:t>
            </a:r>
            <a:endParaRPr lang="en-US" sz="2200" dirty="0" smtClean="0">
              <a:solidFill>
                <a:schemeClr val="bg1"/>
              </a:solidFill>
            </a:endParaRPr>
          </a:p>
          <a:p>
            <a:pPr marL="342900" indent="-342900" algn="l" rtl="0">
              <a:buFont typeface="Arial" pitchFamily="34" charset="0"/>
              <a:buChar char="•"/>
            </a:pPr>
            <a:r>
              <a:rPr lang="en-US" sz="2200" dirty="0" smtClean="0">
                <a:solidFill>
                  <a:srgbClr val="FFFF00"/>
                </a:solidFill>
              </a:rPr>
              <a:t>Thyroid gland enlargement </a:t>
            </a:r>
            <a:r>
              <a:rPr lang="en-US" sz="2200" dirty="0">
                <a:solidFill>
                  <a:srgbClr val="FFFF00"/>
                </a:solidFill>
              </a:rPr>
              <a:t>may be clinically detectable</a:t>
            </a:r>
            <a:r>
              <a:rPr lang="en-US" sz="2200" dirty="0">
                <a:solidFill>
                  <a:schemeClr val="bg1"/>
                </a:solidFill>
              </a:rPr>
              <a:t>, but </a:t>
            </a:r>
            <a:r>
              <a:rPr lang="en-US" sz="2200" dirty="0" smtClean="0">
                <a:solidFill>
                  <a:schemeClr val="bg1"/>
                </a:solidFill>
              </a:rPr>
              <a:t>the patient </a:t>
            </a:r>
            <a:r>
              <a:rPr lang="en-US" sz="2200" dirty="0">
                <a:solidFill>
                  <a:schemeClr val="bg1"/>
                </a:solidFill>
              </a:rPr>
              <a:t>is usually </a:t>
            </a:r>
            <a:r>
              <a:rPr lang="en-US" sz="2200" dirty="0" err="1" smtClean="0">
                <a:solidFill>
                  <a:schemeClr val="bg1"/>
                </a:solidFill>
              </a:rPr>
              <a:t>euthyroid</a:t>
            </a:r>
            <a:r>
              <a:rPr lang="en-US" sz="2200" dirty="0" smtClean="0">
                <a:solidFill>
                  <a:schemeClr val="bg1"/>
                </a:solidFill>
              </a:rPr>
              <a:t>.</a:t>
            </a:r>
          </a:p>
          <a:p>
            <a:pPr marL="285750" indent="-285750" algn="l" rtl="0">
              <a:buFont typeface="Arial" pitchFamily="34" charset="0"/>
              <a:buChar char="•"/>
            </a:pPr>
            <a:r>
              <a:rPr lang="en-US" sz="2200" dirty="0" smtClean="0">
                <a:solidFill>
                  <a:srgbClr val="FFFF00"/>
                </a:solidFill>
              </a:rPr>
              <a:t>Excessive </a:t>
            </a:r>
            <a:r>
              <a:rPr lang="en-US" sz="2200" dirty="0">
                <a:solidFill>
                  <a:srgbClr val="FFFF00"/>
                </a:solidFill>
              </a:rPr>
              <a:t>hair growth</a:t>
            </a:r>
            <a:r>
              <a:rPr lang="en-US" sz="2200" dirty="0">
                <a:solidFill>
                  <a:schemeClr val="bg1"/>
                </a:solidFill>
              </a:rPr>
              <a:t>, hyperhidrosis and </a:t>
            </a:r>
            <a:r>
              <a:rPr lang="en-US" sz="2200" dirty="0" smtClean="0">
                <a:solidFill>
                  <a:schemeClr val="bg1"/>
                </a:solidFill>
              </a:rPr>
              <a:t>sebaceous gland </a:t>
            </a:r>
            <a:r>
              <a:rPr lang="en-US" sz="2200" dirty="0">
                <a:solidFill>
                  <a:schemeClr val="bg1"/>
                </a:solidFill>
              </a:rPr>
              <a:t>secretion are </a:t>
            </a:r>
            <a:r>
              <a:rPr lang="en-US" sz="2200" dirty="0" smtClean="0">
                <a:solidFill>
                  <a:schemeClr val="bg1"/>
                </a:solidFill>
              </a:rPr>
              <a:t>common.</a:t>
            </a:r>
          </a:p>
          <a:p>
            <a:pPr marL="285750" indent="-285750" algn="l" rtl="0">
              <a:buFont typeface="Arial" pitchFamily="34" charset="0"/>
              <a:buChar char="•"/>
            </a:pPr>
            <a:r>
              <a:rPr lang="en-US" sz="2200" dirty="0" smtClean="0">
                <a:solidFill>
                  <a:srgbClr val="FFFF00"/>
                </a:solidFill>
              </a:rPr>
              <a:t>Menstrual </a:t>
            </a:r>
            <a:r>
              <a:rPr lang="en-US" sz="2200" dirty="0">
                <a:solidFill>
                  <a:srgbClr val="FFFF00"/>
                </a:solidFill>
              </a:rPr>
              <a:t>disturbances</a:t>
            </a:r>
            <a:r>
              <a:rPr lang="en-US" sz="2200" dirty="0">
                <a:solidFill>
                  <a:schemeClr val="bg1"/>
                </a:solidFill>
              </a:rPr>
              <a:t> are common in </a:t>
            </a:r>
            <a:r>
              <a:rPr lang="en-US" sz="2200" dirty="0" smtClean="0">
                <a:solidFill>
                  <a:schemeClr val="bg1"/>
                </a:solidFill>
              </a:rPr>
              <a:t>females.</a:t>
            </a:r>
          </a:p>
          <a:p>
            <a:pPr marL="285750" indent="-285750" algn="l" rtl="0">
              <a:buFont typeface="Arial" pitchFamily="34" charset="0"/>
              <a:buChar char="•"/>
            </a:pPr>
            <a:r>
              <a:rPr lang="en-US" sz="2200" dirty="0" smtClean="0">
                <a:solidFill>
                  <a:srgbClr val="FFFF00"/>
                </a:solidFill>
              </a:rPr>
              <a:t>Impaired </a:t>
            </a:r>
            <a:r>
              <a:rPr lang="en-US" sz="2200" dirty="0">
                <a:solidFill>
                  <a:srgbClr val="FFFF00"/>
                </a:solidFill>
              </a:rPr>
              <a:t>glucose tolerance </a:t>
            </a:r>
            <a:r>
              <a:rPr lang="en-US" sz="2200" dirty="0">
                <a:solidFill>
                  <a:schemeClr val="bg1"/>
                </a:solidFill>
              </a:rPr>
              <a:t>is present in </a:t>
            </a:r>
            <a:r>
              <a:rPr lang="en-US" sz="2200" dirty="0" smtClean="0">
                <a:solidFill>
                  <a:schemeClr val="bg1"/>
                </a:solidFill>
              </a:rPr>
              <a:t>about 25 </a:t>
            </a:r>
            <a:r>
              <a:rPr lang="en-US" sz="2200" dirty="0">
                <a:solidFill>
                  <a:schemeClr val="bg1"/>
                </a:solidFill>
              </a:rPr>
              <a:t>per cent of patients, about half of whom </a:t>
            </a:r>
            <a:r>
              <a:rPr lang="en-US" sz="2200" dirty="0" smtClean="0">
                <a:solidFill>
                  <a:schemeClr val="bg1"/>
                </a:solidFill>
              </a:rPr>
              <a:t>develop symptomatic </a:t>
            </a:r>
            <a:r>
              <a:rPr lang="en-US" sz="2200" dirty="0">
                <a:solidFill>
                  <a:schemeClr val="bg1"/>
                </a:solidFill>
              </a:rPr>
              <a:t>diabetes mellitus. In most cases </a:t>
            </a:r>
            <a:r>
              <a:rPr lang="en-US" sz="2200" dirty="0" smtClean="0">
                <a:solidFill>
                  <a:schemeClr val="bg1"/>
                </a:solidFill>
              </a:rPr>
              <a:t>the pancreas </a:t>
            </a:r>
            <a:r>
              <a:rPr lang="en-US" sz="2200" dirty="0">
                <a:solidFill>
                  <a:schemeClr val="bg1"/>
                </a:solidFill>
              </a:rPr>
              <a:t>can secrete enough insulin to overcome </a:t>
            </a:r>
            <a:r>
              <a:rPr lang="en-US" sz="2200" dirty="0" smtClean="0">
                <a:solidFill>
                  <a:schemeClr val="bg1"/>
                </a:solidFill>
              </a:rPr>
              <a:t>the antagonistic </a:t>
            </a:r>
            <a:r>
              <a:rPr lang="en-US" sz="2200" dirty="0">
                <a:solidFill>
                  <a:schemeClr val="bg1"/>
                </a:solidFill>
              </a:rPr>
              <a:t>effect of </a:t>
            </a:r>
            <a:r>
              <a:rPr lang="en-US" sz="2200" dirty="0" smtClean="0">
                <a:solidFill>
                  <a:schemeClr val="bg1"/>
                </a:solidFill>
              </a:rPr>
              <a:t>GH.</a:t>
            </a:r>
          </a:p>
          <a:p>
            <a:pPr marL="285750" indent="-285750" algn="l" rtl="0">
              <a:buFont typeface="Arial" pitchFamily="34" charset="0"/>
              <a:buChar char="•"/>
            </a:pPr>
            <a:r>
              <a:rPr lang="en-US" sz="2200" dirty="0" smtClean="0">
                <a:solidFill>
                  <a:schemeClr val="bg1"/>
                </a:solidFill>
              </a:rPr>
              <a:t>There </a:t>
            </a:r>
            <a:r>
              <a:rPr lang="en-US" sz="2200" dirty="0">
                <a:solidFill>
                  <a:schemeClr val="bg1"/>
                </a:solidFill>
              </a:rPr>
              <a:t>is a predisposition to </a:t>
            </a:r>
            <a:r>
              <a:rPr lang="en-US" sz="2200" dirty="0">
                <a:solidFill>
                  <a:srgbClr val="FFFF00"/>
                </a:solidFill>
              </a:rPr>
              <a:t>multiple </a:t>
            </a:r>
            <a:r>
              <a:rPr lang="en-US" sz="2200" dirty="0" smtClean="0">
                <a:solidFill>
                  <a:srgbClr val="FFFF00"/>
                </a:solidFill>
              </a:rPr>
              <a:t>pre-malignant colon </a:t>
            </a:r>
            <a:r>
              <a:rPr lang="en-US" sz="2200" dirty="0">
                <a:solidFill>
                  <a:srgbClr val="FFFF00"/>
                </a:solidFill>
              </a:rPr>
              <a:t>polyposis and </a:t>
            </a:r>
            <a:r>
              <a:rPr lang="en-US" sz="2200" dirty="0" smtClean="0">
                <a:solidFill>
                  <a:srgbClr val="FFFF00"/>
                </a:solidFill>
              </a:rPr>
              <a:t>hypertension.</a:t>
            </a:r>
          </a:p>
          <a:p>
            <a:pPr marL="285750" indent="-285750" algn="l" rtl="0">
              <a:buFont typeface="Arial" pitchFamily="34" charset="0"/>
              <a:buChar char="•"/>
            </a:pPr>
            <a:r>
              <a:rPr lang="en-US" sz="2200" dirty="0" err="1" smtClean="0">
                <a:solidFill>
                  <a:srgbClr val="FFFF00"/>
                </a:solidFill>
              </a:rPr>
              <a:t>Hyperphosphataemia</a:t>
            </a:r>
            <a:r>
              <a:rPr lang="en-US" sz="2200" dirty="0">
                <a:solidFill>
                  <a:srgbClr val="FFFF00"/>
                </a:solidFill>
              </a:rPr>
              <a:t>, </a:t>
            </a:r>
            <a:r>
              <a:rPr lang="en-US" sz="2200" dirty="0" err="1">
                <a:solidFill>
                  <a:srgbClr val="FFFF00"/>
                </a:solidFill>
              </a:rPr>
              <a:t>hypercalcaemia</a:t>
            </a:r>
            <a:r>
              <a:rPr lang="en-US" sz="2200" dirty="0">
                <a:solidFill>
                  <a:srgbClr val="FFFF00"/>
                </a:solidFill>
              </a:rPr>
              <a:t> </a:t>
            </a:r>
            <a:r>
              <a:rPr lang="en-US" sz="2200" dirty="0" smtClean="0">
                <a:solidFill>
                  <a:srgbClr val="FFFF00"/>
                </a:solidFill>
              </a:rPr>
              <a:t>and </a:t>
            </a:r>
            <a:r>
              <a:rPr lang="en-US" sz="2200" dirty="0" err="1" smtClean="0">
                <a:solidFill>
                  <a:srgbClr val="FFFF00"/>
                </a:solidFill>
              </a:rPr>
              <a:t>hypertriglyceridaemia</a:t>
            </a:r>
            <a:r>
              <a:rPr lang="en-US" sz="2200" dirty="0" smtClean="0">
                <a:solidFill>
                  <a:srgbClr val="FFFF00"/>
                </a:solidFill>
              </a:rPr>
              <a:t> </a:t>
            </a:r>
            <a:r>
              <a:rPr lang="en-US" sz="2200" dirty="0">
                <a:solidFill>
                  <a:schemeClr val="bg1"/>
                </a:solidFill>
              </a:rPr>
              <a:t>may also be present.</a:t>
            </a:r>
            <a:endParaRPr lang="ar-IQ" sz="2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87797"/>
    </mc:Choice>
    <mc:Fallback xmlns="">
      <p:transition spd="slow" advTm="8779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3200400" y="0"/>
            <a:ext cx="2312179" cy="537495"/>
          </a:xfrm>
          <a:prstGeom prst="rect">
            <a:avLst/>
          </a:prstGeom>
        </p:spPr>
        <p:txBody>
          <a:bodyPr vert="horz" wrap="none" lIns="0" tIns="0" rIns="0" bIns="0" rtlCol="0">
            <a:spAutoFit/>
          </a:bodyPr>
          <a:lstStyle/>
          <a:p>
            <a:pPr marL="0">
              <a:lnSpc>
                <a:spcPct val="100000"/>
              </a:lnSpc>
            </a:pPr>
            <a:r>
              <a:rPr sz="4070" i="1" spc="10" dirty="0">
                <a:solidFill>
                  <a:srgbClr val="FFFF00"/>
                </a:solidFill>
                <a:latin typeface="Arial"/>
                <a:cs typeface="Arial"/>
              </a:rPr>
              <a:t>Diagnosis</a:t>
            </a:r>
            <a:endParaRPr sz="4000" dirty="0">
              <a:latin typeface="Arial"/>
              <a:cs typeface="Arial"/>
            </a:endParaRPr>
          </a:p>
        </p:txBody>
      </p:sp>
      <p:sp>
        <p:nvSpPr>
          <p:cNvPr id="9" name="Rectangle 8"/>
          <p:cNvSpPr/>
          <p:nvPr/>
        </p:nvSpPr>
        <p:spPr>
          <a:xfrm>
            <a:off x="0" y="685800"/>
            <a:ext cx="9144000" cy="5970865"/>
          </a:xfrm>
          <a:prstGeom prst="rect">
            <a:avLst/>
          </a:prstGeom>
        </p:spPr>
        <p:txBody>
          <a:bodyPr wrap="square">
            <a:spAutoFit/>
          </a:bodyPr>
          <a:lstStyle/>
          <a:p>
            <a:pPr marL="285750" indent="-285750" algn="l" rtl="0">
              <a:buFont typeface="Arial" pitchFamily="34" charset="0"/>
              <a:buChar char="•"/>
            </a:pPr>
            <a:r>
              <a:rPr lang="en-US" sz="2200" dirty="0">
                <a:solidFill>
                  <a:schemeClr val="bg1"/>
                </a:solidFill>
                <a:cs typeface="+mj-cs"/>
              </a:rPr>
              <a:t>Magnetic resonance </a:t>
            </a:r>
            <a:r>
              <a:rPr lang="en-US" sz="2200" dirty="0" smtClean="0">
                <a:solidFill>
                  <a:schemeClr val="bg1"/>
                </a:solidFill>
                <a:cs typeface="+mj-cs"/>
              </a:rPr>
              <a:t>imaging</a:t>
            </a:r>
            <a:r>
              <a:rPr lang="en-US" sz="2200" dirty="0">
                <a:solidFill>
                  <a:schemeClr val="bg1"/>
                </a:solidFill>
                <a:cs typeface="+mj-cs"/>
              </a:rPr>
              <a:t> </a:t>
            </a:r>
            <a:r>
              <a:rPr lang="en-US" sz="2200" dirty="0" smtClean="0">
                <a:solidFill>
                  <a:schemeClr val="bg1"/>
                </a:solidFill>
                <a:cs typeface="+mj-cs"/>
              </a:rPr>
              <a:t>(MRI</a:t>
            </a:r>
            <a:r>
              <a:rPr lang="en-US" sz="2200" dirty="0">
                <a:solidFill>
                  <a:schemeClr val="bg1"/>
                </a:solidFill>
                <a:cs typeface="+mj-cs"/>
              </a:rPr>
              <a:t>) is more sensitive than computerized </a:t>
            </a:r>
            <a:r>
              <a:rPr lang="en-US" sz="2000" dirty="0" err="1" smtClean="0">
                <a:solidFill>
                  <a:schemeClr val="bg1"/>
                </a:solidFill>
                <a:cs typeface="+mj-cs"/>
              </a:rPr>
              <a:t>tomograph</a:t>
            </a:r>
            <a:r>
              <a:rPr lang="en-US" sz="2000" dirty="0">
                <a:solidFill>
                  <a:schemeClr val="bg1"/>
                </a:solidFill>
                <a:cs typeface="+mj-cs"/>
              </a:rPr>
              <a:t> </a:t>
            </a:r>
            <a:r>
              <a:rPr lang="en-US" sz="2000" dirty="0" smtClean="0">
                <a:solidFill>
                  <a:schemeClr val="bg1"/>
                </a:solidFill>
                <a:cs typeface="+mj-cs"/>
              </a:rPr>
              <a:t>(CT</a:t>
            </a:r>
            <a:r>
              <a:rPr lang="en-US" sz="2000" dirty="0">
                <a:solidFill>
                  <a:schemeClr val="bg1"/>
                </a:solidFill>
                <a:cs typeface="+mj-cs"/>
              </a:rPr>
              <a:t>) scanning</a:t>
            </a:r>
            <a:r>
              <a:rPr lang="en-US" sz="2000" dirty="0" smtClean="0">
                <a:solidFill>
                  <a:schemeClr val="bg1"/>
                </a:solidFill>
                <a:cs typeface="+mj-cs"/>
              </a:rPr>
              <a:t>.</a:t>
            </a:r>
          </a:p>
          <a:p>
            <a:pPr algn="l" rtl="0"/>
            <a:endParaRPr lang="en-US" sz="2000" dirty="0" smtClean="0">
              <a:solidFill>
                <a:schemeClr val="bg1"/>
              </a:solidFill>
              <a:cs typeface="+mj-cs"/>
            </a:endParaRPr>
          </a:p>
          <a:p>
            <a:pPr marL="285750" indent="-285750" algn="l" rtl="0">
              <a:buFont typeface="Arial" pitchFamily="34" charset="0"/>
              <a:buChar char="•"/>
            </a:pPr>
            <a:r>
              <a:rPr lang="en-US" sz="2000" dirty="0" smtClean="0">
                <a:solidFill>
                  <a:schemeClr val="bg1"/>
                </a:solidFill>
                <a:cs typeface="+mj-cs"/>
              </a:rPr>
              <a:t> </a:t>
            </a:r>
            <a:r>
              <a:rPr lang="en-US" sz="2000" dirty="0">
                <a:solidFill>
                  <a:schemeClr val="bg1"/>
                </a:solidFill>
                <a:cs typeface="+mj-cs"/>
              </a:rPr>
              <a:t>Plasma GH concentrations are </a:t>
            </a:r>
            <a:r>
              <a:rPr lang="en-US" sz="2000" dirty="0" smtClean="0">
                <a:solidFill>
                  <a:schemeClr val="bg1"/>
                </a:solidFill>
                <a:cs typeface="+mj-cs"/>
              </a:rPr>
              <a:t>usually higher </a:t>
            </a:r>
            <a:r>
              <a:rPr lang="en-US" sz="2000" dirty="0">
                <a:solidFill>
                  <a:schemeClr val="bg1"/>
                </a:solidFill>
                <a:cs typeface="+mj-cs"/>
              </a:rPr>
              <a:t>than </a:t>
            </a:r>
            <a:r>
              <a:rPr lang="en-US" sz="2000" dirty="0" smtClean="0">
                <a:solidFill>
                  <a:schemeClr val="bg1"/>
                </a:solidFill>
                <a:cs typeface="+mj-cs"/>
              </a:rPr>
              <a:t>normal.</a:t>
            </a:r>
          </a:p>
          <a:p>
            <a:pPr algn="l" rtl="0"/>
            <a:endParaRPr lang="en-US" sz="2000" dirty="0" smtClean="0">
              <a:solidFill>
                <a:schemeClr val="bg1"/>
              </a:solidFill>
              <a:cs typeface="+mj-cs"/>
            </a:endParaRPr>
          </a:p>
          <a:p>
            <a:pPr marL="285750" indent="-285750" algn="l" rtl="0">
              <a:buFont typeface="Arial" pitchFamily="34" charset="0"/>
              <a:buChar char="•"/>
            </a:pPr>
            <a:r>
              <a:rPr lang="en-US" sz="2000" dirty="0">
                <a:solidFill>
                  <a:schemeClr val="bg1"/>
                </a:solidFill>
                <a:cs typeface="+mj-cs"/>
              </a:rPr>
              <a:t>The diagnosis is </a:t>
            </a:r>
            <a:r>
              <a:rPr lang="en-US" sz="2000" dirty="0" smtClean="0">
                <a:solidFill>
                  <a:schemeClr val="bg1"/>
                </a:solidFill>
                <a:cs typeface="+mj-cs"/>
              </a:rPr>
              <a:t>confirmed </a:t>
            </a:r>
            <a:r>
              <a:rPr lang="en-US" sz="2000" dirty="0">
                <a:solidFill>
                  <a:schemeClr val="bg1"/>
                </a:solidFill>
                <a:cs typeface="+mj-cs"/>
              </a:rPr>
              <a:t>by demonstrating </a:t>
            </a:r>
            <a:r>
              <a:rPr lang="en-US" sz="2000" dirty="0" smtClean="0">
                <a:solidFill>
                  <a:schemeClr val="bg1"/>
                </a:solidFill>
                <a:cs typeface="+mj-cs"/>
              </a:rPr>
              <a:t>a raised </a:t>
            </a:r>
            <a:r>
              <a:rPr lang="en-US" sz="2000" dirty="0">
                <a:solidFill>
                  <a:schemeClr val="bg1"/>
                </a:solidFill>
                <a:cs typeface="+mj-cs"/>
              </a:rPr>
              <a:t>plasma </a:t>
            </a:r>
            <a:r>
              <a:rPr lang="en-US" sz="2000" dirty="0" smtClean="0">
                <a:solidFill>
                  <a:schemeClr val="bg1"/>
                </a:solidFill>
                <a:cs typeface="+mj-cs"/>
              </a:rPr>
              <a:t>GH conc. </a:t>
            </a:r>
            <a:r>
              <a:rPr lang="en-US" sz="2000" dirty="0">
                <a:solidFill>
                  <a:schemeClr val="bg1"/>
                </a:solidFill>
                <a:cs typeface="+mj-cs"/>
              </a:rPr>
              <a:t>that is not </a:t>
            </a:r>
            <a:r>
              <a:rPr lang="en-US" sz="2000" dirty="0" smtClean="0">
                <a:solidFill>
                  <a:schemeClr val="bg1"/>
                </a:solidFill>
                <a:cs typeface="+mj-cs"/>
              </a:rPr>
              <a:t>suppressed by </a:t>
            </a:r>
            <a:r>
              <a:rPr lang="en-US" sz="2000" dirty="0">
                <a:solidFill>
                  <a:schemeClr val="bg1"/>
                </a:solidFill>
                <a:cs typeface="+mj-cs"/>
              </a:rPr>
              <a:t>a rise in plasma glucose concentration. In </a:t>
            </a:r>
            <a:r>
              <a:rPr lang="en-US" sz="2000" dirty="0" smtClean="0">
                <a:solidFill>
                  <a:schemeClr val="bg1"/>
                </a:solidFill>
                <a:cs typeface="+mj-cs"/>
              </a:rPr>
              <a:t>normal subjects</a:t>
            </a:r>
            <a:r>
              <a:rPr lang="en-US" sz="2000" dirty="0">
                <a:solidFill>
                  <a:schemeClr val="bg1"/>
                </a:solidFill>
                <a:cs typeface="+mj-cs"/>
              </a:rPr>
              <a:t>, plasma GH concentrations fall to very </a:t>
            </a:r>
            <a:r>
              <a:rPr lang="en-US" sz="2000" dirty="0" smtClean="0">
                <a:solidFill>
                  <a:schemeClr val="bg1"/>
                </a:solidFill>
                <a:cs typeface="+mj-cs"/>
              </a:rPr>
              <a:t>low levels </a:t>
            </a:r>
            <a:r>
              <a:rPr lang="en-US" sz="2000" dirty="0">
                <a:solidFill>
                  <a:schemeClr val="bg1"/>
                </a:solidFill>
                <a:cs typeface="+mj-cs"/>
              </a:rPr>
              <a:t>– to below 1 mg/L after a 75 g oral glucose load</a:t>
            </a:r>
            <a:r>
              <a:rPr lang="en-US" sz="2000" dirty="0" smtClean="0">
                <a:solidFill>
                  <a:schemeClr val="bg1"/>
                </a:solidFill>
                <a:cs typeface="+mj-cs"/>
              </a:rPr>
              <a:t>.</a:t>
            </a:r>
            <a:endParaRPr lang="en-US" sz="2000" dirty="0">
              <a:solidFill>
                <a:schemeClr val="bg1"/>
              </a:solidFill>
              <a:cs typeface="+mj-cs"/>
            </a:endParaRPr>
          </a:p>
          <a:p>
            <a:pPr marL="285750" indent="-285750" algn="l" rtl="0">
              <a:buFont typeface="Arial" pitchFamily="34" charset="0"/>
              <a:buChar char="•"/>
            </a:pPr>
            <a:r>
              <a:rPr lang="en-US" sz="2000" dirty="0">
                <a:solidFill>
                  <a:schemeClr val="bg1"/>
                </a:solidFill>
                <a:cs typeface="+mj-cs"/>
              </a:rPr>
              <a:t>In acromegaly, the secretion of GH is autonomous </a:t>
            </a:r>
            <a:r>
              <a:rPr lang="en-US" sz="2000" dirty="0" smtClean="0">
                <a:solidFill>
                  <a:schemeClr val="bg1"/>
                </a:solidFill>
                <a:cs typeface="+mj-cs"/>
              </a:rPr>
              <a:t>and this </a:t>
            </a:r>
            <a:r>
              <a:rPr lang="en-US" sz="2000" dirty="0">
                <a:solidFill>
                  <a:schemeClr val="bg1"/>
                </a:solidFill>
                <a:cs typeface="+mj-cs"/>
              </a:rPr>
              <a:t>fall may not occur or be only slight, or there </a:t>
            </a:r>
            <a:r>
              <a:rPr lang="en-US" sz="2000" dirty="0" smtClean="0">
                <a:solidFill>
                  <a:schemeClr val="bg1"/>
                </a:solidFill>
                <a:cs typeface="+mj-cs"/>
              </a:rPr>
              <a:t>may even </a:t>
            </a:r>
            <a:r>
              <a:rPr lang="en-US" sz="2000" dirty="0">
                <a:solidFill>
                  <a:schemeClr val="bg1"/>
                </a:solidFill>
                <a:cs typeface="+mj-cs"/>
              </a:rPr>
              <a:t>be a paradoxical rise. Growth hormone </a:t>
            </a:r>
            <a:r>
              <a:rPr lang="en-US" sz="2000" dirty="0" smtClean="0">
                <a:solidFill>
                  <a:schemeClr val="bg1"/>
                </a:solidFill>
                <a:cs typeface="+mj-cs"/>
              </a:rPr>
              <a:t>secretion is </a:t>
            </a:r>
            <a:r>
              <a:rPr lang="en-US" sz="2000" dirty="0">
                <a:solidFill>
                  <a:schemeClr val="bg1"/>
                </a:solidFill>
                <a:cs typeface="+mj-cs"/>
              </a:rPr>
              <a:t>inhibited by </a:t>
            </a:r>
            <a:r>
              <a:rPr lang="en-US" sz="2000" dirty="0" err="1">
                <a:solidFill>
                  <a:schemeClr val="bg1"/>
                </a:solidFill>
                <a:cs typeface="+mj-cs"/>
              </a:rPr>
              <a:t>hyperglycaemia</a:t>
            </a:r>
            <a:r>
              <a:rPr lang="en-US" sz="2000" dirty="0">
                <a:solidFill>
                  <a:schemeClr val="bg1"/>
                </a:solidFill>
                <a:cs typeface="+mj-cs"/>
              </a:rPr>
              <a:t> in the normal subject</a:t>
            </a:r>
            <a:r>
              <a:rPr lang="en-US" sz="2000" dirty="0" smtClean="0">
                <a:solidFill>
                  <a:schemeClr val="bg1"/>
                </a:solidFill>
                <a:cs typeface="+mj-cs"/>
              </a:rPr>
              <a:t>.</a:t>
            </a:r>
          </a:p>
          <a:p>
            <a:pPr marL="285750" indent="-285750" algn="l" rtl="0">
              <a:buFont typeface="Arial" pitchFamily="34" charset="0"/>
              <a:buChar char="•"/>
            </a:pPr>
            <a:endParaRPr lang="en-US" sz="2000" dirty="0" smtClean="0">
              <a:solidFill>
                <a:schemeClr val="bg1"/>
              </a:solidFill>
              <a:cs typeface="+mj-cs"/>
            </a:endParaRPr>
          </a:p>
          <a:p>
            <a:pPr algn="l" rtl="0"/>
            <a:r>
              <a:rPr lang="en-US" sz="2000" dirty="0">
                <a:solidFill>
                  <a:srgbClr val="FFFF00"/>
                </a:solidFill>
                <a:cs typeface="+mj-cs"/>
              </a:rPr>
              <a:t>Glucose suppression test for suspected acromegaly</a:t>
            </a:r>
          </a:p>
          <a:p>
            <a:pPr algn="l" rtl="0"/>
            <a:r>
              <a:rPr lang="en-US" sz="2000" dirty="0">
                <a:solidFill>
                  <a:schemeClr val="bg1"/>
                </a:solidFill>
                <a:cs typeface="+mj-cs"/>
              </a:rPr>
              <a:t>Procedure: After an overnight fast, insert an indwelling intravenous cannula. After at least 30 min, take basal samples for plasma glucose and GH estimation. The patient should drink 75 g of glucose dissolved in about 300 mL of water, or an equivalent glucose load. Take samples for glucose and GH assays at 30, 60, 90 and 120 min after</a:t>
            </a:r>
          </a:p>
          <a:p>
            <a:pPr algn="l" rtl="0"/>
            <a:r>
              <a:rPr lang="en-US" sz="2000" dirty="0">
                <a:solidFill>
                  <a:schemeClr val="bg1"/>
                </a:solidFill>
                <a:cs typeface="+mj-cs"/>
              </a:rPr>
              <a:t>the glucose load has been taken.</a:t>
            </a:r>
            <a:endParaRPr lang="ar-IQ" sz="2000" dirty="0">
              <a:solidFill>
                <a:schemeClr val="bg1"/>
              </a:solidFill>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advTm="39743"/>
    </mc:Choice>
    <mc:Fallback xmlns="">
      <p:transition spd="slow" advTm="3974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3393694" y="618998"/>
            <a:ext cx="2483886" cy="537495"/>
          </a:xfrm>
          <a:prstGeom prst="rect">
            <a:avLst/>
          </a:prstGeom>
        </p:spPr>
        <p:txBody>
          <a:bodyPr vert="horz" wrap="none" lIns="0" tIns="0" rIns="0" bIns="0" rtlCol="0">
            <a:spAutoFit/>
          </a:bodyPr>
          <a:lstStyle/>
          <a:p>
            <a:pPr marL="0">
              <a:lnSpc>
                <a:spcPct val="100000"/>
              </a:lnSpc>
            </a:pPr>
            <a:r>
              <a:rPr sz="4370" i="1" spc="10" dirty="0">
                <a:solidFill>
                  <a:srgbClr val="FFFFFF"/>
                </a:solidFill>
                <a:latin typeface="Arial"/>
                <a:cs typeface="Arial"/>
              </a:rPr>
              <a:t>Treatment</a:t>
            </a:r>
            <a:endParaRPr sz="4300">
              <a:latin typeface="Arial"/>
              <a:cs typeface="Arial"/>
            </a:endParaRPr>
          </a:p>
        </p:txBody>
      </p:sp>
      <p:sp>
        <p:nvSpPr>
          <p:cNvPr id="13" name="Rectangle 12"/>
          <p:cNvSpPr/>
          <p:nvPr/>
        </p:nvSpPr>
        <p:spPr>
          <a:xfrm>
            <a:off x="63637" y="1474552"/>
            <a:ext cx="9143999" cy="3970318"/>
          </a:xfrm>
          <a:prstGeom prst="rect">
            <a:avLst/>
          </a:prstGeom>
        </p:spPr>
        <p:txBody>
          <a:bodyPr wrap="square">
            <a:spAutoFit/>
          </a:bodyPr>
          <a:lstStyle/>
          <a:p>
            <a:pPr algn="l" rtl="0"/>
            <a:r>
              <a:rPr lang="en-US" dirty="0">
                <a:solidFill>
                  <a:srgbClr val="FFFF00"/>
                </a:solidFill>
              </a:rPr>
              <a:t>surgery </a:t>
            </a:r>
            <a:r>
              <a:rPr lang="en-US" dirty="0">
                <a:solidFill>
                  <a:schemeClr val="bg1"/>
                </a:solidFill>
              </a:rPr>
              <a:t>to remove the adenoma, </a:t>
            </a:r>
            <a:endParaRPr lang="en-US" dirty="0" smtClean="0">
              <a:solidFill>
                <a:schemeClr val="bg1"/>
              </a:solidFill>
            </a:endParaRPr>
          </a:p>
          <a:p>
            <a:pPr algn="l" rtl="0"/>
            <a:r>
              <a:rPr lang="en-US" dirty="0" smtClean="0">
                <a:solidFill>
                  <a:schemeClr val="bg1"/>
                </a:solidFill>
              </a:rPr>
              <a:t>medical </a:t>
            </a:r>
            <a:r>
              <a:rPr lang="en-US" dirty="0">
                <a:solidFill>
                  <a:schemeClr val="bg1"/>
                </a:solidFill>
              </a:rPr>
              <a:t>therapy, usually with either </a:t>
            </a:r>
            <a:r>
              <a:rPr lang="en-US" dirty="0" err="1" smtClean="0">
                <a:solidFill>
                  <a:schemeClr val="bg1"/>
                </a:solidFill>
              </a:rPr>
              <a:t>bromocriptine</a:t>
            </a:r>
            <a:r>
              <a:rPr lang="en-US" dirty="0">
                <a:solidFill>
                  <a:schemeClr val="bg1"/>
                </a:solidFill>
              </a:rPr>
              <a:t> </a:t>
            </a:r>
            <a:r>
              <a:rPr lang="en-US" dirty="0" smtClean="0">
                <a:solidFill>
                  <a:schemeClr val="bg1"/>
                </a:solidFill>
              </a:rPr>
              <a:t>or </a:t>
            </a:r>
            <a:r>
              <a:rPr lang="en-US" dirty="0" err="1">
                <a:solidFill>
                  <a:schemeClr val="bg1"/>
                </a:solidFill>
              </a:rPr>
              <a:t>cabergoline</a:t>
            </a:r>
            <a:r>
              <a:rPr lang="en-US" dirty="0">
                <a:solidFill>
                  <a:schemeClr val="bg1"/>
                </a:solidFill>
              </a:rPr>
              <a:t> (</a:t>
            </a:r>
            <a:r>
              <a:rPr lang="en-US" dirty="0">
                <a:solidFill>
                  <a:srgbClr val="FFFF00"/>
                </a:solidFill>
              </a:rPr>
              <a:t>dopamine receptor agonists</a:t>
            </a:r>
            <a:r>
              <a:rPr lang="en-US" dirty="0">
                <a:solidFill>
                  <a:schemeClr val="bg1"/>
                </a:solidFill>
              </a:rPr>
              <a:t>) </a:t>
            </a:r>
            <a:r>
              <a:rPr lang="en-US" dirty="0" smtClean="0">
                <a:solidFill>
                  <a:schemeClr val="bg1"/>
                </a:solidFill>
              </a:rPr>
              <a:t>or </a:t>
            </a:r>
            <a:r>
              <a:rPr lang="en-US" dirty="0" err="1" smtClean="0">
                <a:solidFill>
                  <a:srgbClr val="FFFF00"/>
                </a:solidFill>
              </a:rPr>
              <a:t>somatostatin</a:t>
            </a:r>
            <a:r>
              <a:rPr lang="en-US" dirty="0" smtClean="0">
                <a:solidFill>
                  <a:srgbClr val="FFFF00"/>
                </a:solidFill>
              </a:rPr>
              <a:t> </a:t>
            </a:r>
            <a:r>
              <a:rPr lang="en-US" dirty="0">
                <a:solidFill>
                  <a:srgbClr val="FFFF00"/>
                </a:solidFill>
              </a:rPr>
              <a:t>analogues </a:t>
            </a:r>
            <a:r>
              <a:rPr lang="en-US" dirty="0">
                <a:solidFill>
                  <a:schemeClr val="bg1"/>
                </a:solidFill>
              </a:rPr>
              <a:t>(</a:t>
            </a:r>
            <a:r>
              <a:rPr lang="en-US" dirty="0" err="1">
                <a:solidFill>
                  <a:schemeClr val="bg1"/>
                </a:solidFill>
              </a:rPr>
              <a:t>somatostatin</a:t>
            </a:r>
            <a:r>
              <a:rPr lang="en-US" dirty="0">
                <a:solidFill>
                  <a:schemeClr val="bg1"/>
                </a:solidFill>
              </a:rPr>
              <a:t> itself </a:t>
            </a:r>
            <a:r>
              <a:rPr lang="en-US" dirty="0" smtClean="0">
                <a:solidFill>
                  <a:schemeClr val="bg1"/>
                </a:solidFill>
              </a:rPr>
              <a:t>has too </a:t>
            </a:r>
            <a:r>
              <a:rPr lang="en-US" dirty="0">
                <a:solidFill>
                  <a:schemeClr val="bg1"/>
                </a:solidFill>
              </a:rPr>
              <a:t>short a half-life for effective therapeutic use).</a:t>
            </a:r>
          </a:p>
          <a:p>
            <a:pPr algn="l" rtl="0"/>
            <a:r>
              <a:rPr lang="en-US" dirty="0" err="1">
                <a:solidFill>
                  <a:schemeClr val="bg1"/>
                </a:solidFill>
              </a:rPr>
              <a:t>Octreotide</a:t>
            </a:r>
            <a:r>
              <a:rPr lang="en-US" dirty="0">
                <a:solidFill>
                  <a:schemeClr val="bg1"/>
                </a:solidFill>
              </a:rPr>
              <a:t> or </a:t>
            </a:r>
            <a:r>
              <a:rPr lang="en-US" dirty="0" err="1">
                <a:solidFill>
                  <a:schemeClr val="bg1"/>
                </a:solidFill>
              </a:rPr>
              <a:t>lanreotide</a:t>
            </a:r>
            <a:r>
              <a:rPr lang="en-US" dirty="0">
                <a:solidFill>
                  <a:schemeClr val="bg1"/>
                </a:solidFill>
              </a:rPr>
              <a:t>, which bind to </a:t>
            </a:r>
            <a:r>
              <a:rPr lang="en-US" dirty="0" err="1" smtClean="0">
                <a:solidFill>
                  <a:schemeClr val="bg1"/>
                </a:solidFill>
              </a:rPr>
              <a:t>somatostatin</a:t>
            </a:r>
            <a:r>
              <a:rPr lang="en-US" dirty="0">
                <a:solidFill>
                  <a:schemeClr val="bg1"/>
                </a:solidFill>
              </a:rPr>
              <a:t> </a:t>
            </a:r>
            <a:r>
              <a:rPr lang="en-US" dirty="0" smtClean="0">
                <a:solidFill>
                  <a:schemeClr val="bg1"/>
                </a:solidFill>
              </a:rPr>
              <a:t>receptors</a:t>
            </a:r>
            <a:r>
              <a:rPr lang="en-US" dirty="0">
                <a:solidFill>
                  <a:schemeClr val="bg1"/>
                </a:solidFill>
              </a:rPr>
              <a:t>, can be used or </a:t>
            </a:r>
            <a:r>
              <a:rPr lang="en-US" dirty="0" err="1">
                <a:solidFill>
                  <a:schemeClr val="bg1"/>
                </a:solidFill>
              </a:rPr>
              <a:t>pegvisomant</a:t>
            </a:r>
            <a:r>
              <a:rPr lang="en-US" dirty="0">
                <a:solidFill>
                  <a:schemeClr val="bg1"/>
                </a:solidFill>
              </a:rPr>
              <a:t> (</a:t>
            </a:r>
            <a:r>
              <a:rPr lang="en-US" dirty="0">
                <a:solidFill>
                  <a:srgbClr val="FFFF00"/>
                </a:solidFill>
              </a:rPr>
              <a:t>GH </a:t>
            </a:r>
            <a:r>
              <a:rPr lang="en-US" dirty="0" smtClean="0">
                <a:solidFill>
                  <a:srgbClr val="FFFF00"/>
                </a:solidFill>
              </a:rPr>
              <a:t>receptor antagonist</a:t>
            </a:r>
            <a:r>
              <a:rPr lang="en-US" dirty="0" smtClean="0">
                <a:solidFill>
                  <a:schemeClr val="bg1"/>
                </a:solidFill>
              </a:rPr>
              <a:t>)</a:t>
            </a:r>
          </a:p>
          <a:p>
            <a:pPr algn="l" rtl="0"/>
            <a:r>
              <a:rPr lang="en-US" dirty="0" smtClean="0">
                <a:solidFill>
                  <a:srgbClr val="FFFF00"/>
                </a:solidFill>
              </a:rPr>
              <a:t>Radiation therapy.</a:t>
            </a:r>
          </a:p>
          <a:p>
            <a:pPr algn="l" rtl="0"/>
            <a:endParaRPr lang="en-US" dirty="0">
              <a:solidFill>
                <a:schemeClr val="bg1"/>
              </a:solidFill>
            </a:endParaRPr>
          </a:p>
          <a:p>
            <a:pPr algn="l" rtl="0"/>
            <a:endParaRPr lang="en-US" dirty="0">
              <a:solidFill>
                <a:schemeClr val="bg1"/>
              </a:solidFill>
            </a:endParaRPr>
          </a:p>
          <a:p>
            <a:pPr algn="l" rtl="0"/>
            <a:r>
              <a:rPr lang="en-US" dirty="0">
                <a:solidFill>
                  <a:schemeClr val="bg1"/>
                </a:solidFill>
              </a:rPr>
              <a:t>The aim of treatment is to ameliorate </a:t>
            </a:r>
            <a:r>
              <a:rPr lang="en-US" dirty="0" smtClean="0">
                <a:solidFill>
                  <a:schemeClr val="bg1"/>
                </a:solidFill>
              </a:rPr>
              <a:t>symptoms and </a:t>
            </a:r>
            <a:r>
              <a:rPr lang="en-US" dirty="0">
                <a:solidFill>
                  <a:schemeClr val="bg1"/>
                </a:solidFill>
              </a:rPr>
              <a:t>to obtain an oral glucose suppressed GH</a:t>
            </a:r>
          </a:p>
          <a:p>
            <a:pPr algn="l"/>
            <a:r>
              <a:rPr lang="en-US" dirty="0">
                <a:solidFill>
                  <a:schemeClr val="bg1"/>
                </a:solidFill>
              </a:rPr>
              <a:t>concentration of less than 1 mg/L (this cut-off can be GH assay dependent – conversion factor for units:</a:t>
            </a:r>
          </a:p>
          <a:p>
            <a:pPr algn="l"/>
            <a:r>
              <a:rPr lang="en-US" dirty="0" err="1">
                <a:solidFill>
                  <a:schemeClr val="bg1"/>
                </a:solidFill>
              </a:rPr>
              <a:t>mU</a:t>
            </a:r>
            <a:r>
              <a:rPr lang="en-US" dirty="0">
                <a:solidFill>
                  <a:schemeClr val="bg1"/>
                </a:solidFill>
              </a:rPr>
              <a:t>/L = 2.4 ¥ mg/L) and normalization of plasma IGF-</a:t>
            </a:r>
          </a:p>
          <a:p>
            <a:pPr algn="l"/>
            <a:r>
              <a:rPr lang="en-US" dirty="0">
                <a:solidFill>
                  <a:schemeClr val="bg1"/>
                </a:solidFill>
              </a:rPr>
              <a:t>1 concentrations</a:t>
            </a:r>
            <a:r>
              <a:rPr lang="en-US" dirty="0"/>
              <a:t>.</a:t>
            </a:r>
            <a:endParaRPr lang="ar-IQ"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9219"/>
    </mc:Choice>
    <mc:Fallback xmlns="">
      <p:transition spd="slow" advTm="2921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52400"/>
            <a:ext cx="2845843" cy="369332"/>
          </a:xfrm>
          <a:prstGeom prst="rect">
            <a:avLst/>
          </a:prstGeom>
        </p:spPr>
        <p:txBody>
          <a:bodyPr wrap="none">
            <a:spAutoFit/>
          </a:bodyPr>
          <a:lstStyle/>
          <a:p>
            <a:r>
              <a:rPr lang="en-US" spc="10" dirty="0">
                <a:cs typeface="Calibri"/>
              </a:rPr>
              <a:t>Growth hormone deficiency</a:t>
            </a:r>
            <a:endParaRPr lang="en-US" dirty="0">
              <a:cs typeface="Calibri"/>
            </a:endParaRPr>
          </a:p>
        </p:txBody>
      </p:sp>
      <p:sp>
        <p:nvSpPr>
          <p:cNvPr id="3" name="Rectangle 2"/>
          <p:cNvSpPr/>
          <p:nvPr/>
        </p:nvSpPr>
        <p:spPr>
          <a:xfrm>
            <a:off x="-6626" y="609600"/>
            <a:ext cx="9150626" cy="3416320"/>
          </a:xfrm>
          <a:prstGeom prst="rect">
            <a:avLst/>
          </a:prstGeom>
        </p:spPr>
        <p:txBody>
          <a:bodyPr wrap="square">
            <a:spAutoFit/>
          </a:bodyPr>
          <a:lstStyle/>
          <a:p>
            <a:pPr marL="285750" indent="-285750" algn="l" rtl="0">
              <a:buFont typeface="Arial" pitchFamily="34" charset="0"/>
              <a:buChar char="•"/>
            </a:pPr>
            <a:r>
              <a:rPr lang="en-US" spc="10" dirty="0">
                <a:cs typeface="+mj-cs"/>
              </a:rPr>
              <a:t>In adults, GH deficiency may cause </a:t>
            </a:r>
            <a:r>
              <a:rPr lang="en-US" spc="10" dirty="0" smtClean="0">
                <a:cs typeface="+mj-cs"/>
              </a:rPr>
              <a:t>clinical</a:t>
            </a:r>
            <a:r>
              <a:rPr lang="en-US" dirty="0" smtClean="0">
                <a:cs typeface="+mj-cs"/>
              </a:rPr>
              <a:t> </a:t>
            </a:r>
            <a:r>
              <a:rPr lang="en-US" spc="10" dirty="0" smtClean="0">
                <a:cs typeface="+mj-cs"/>
              </a:rPr>
              <a:t>symptoms</a:t>
            </a:r>
            <a:r>
              <a:rPr lang="en-US" spc="10" dirty="0">
                <a:cs typeface="+mj-cs"/>
              </a:rPr>
              <a:t>, such as tiredness, </a:t>
            </a:r>
            <a:r>
              <a:rPr lang="en-US" spc="10" dirty="0" err="1">
                <a:cs typeface="+mj-cs"/>
              </a:rPr>
              <a:t>dyslipidaemia</a:t>
            </a:r>
            <a:r>
              <a:rPr lang="en-US" spc="10" dirty="0">
                <a:cs typeface="+mj-cs"/>
              </a:rPr>
              <a:t> </a:t>
            </a:r>
            <a:r>
              <a:rPr lang="en-US" spc="10" dirty="0" smtClean="0">
                <a:cs typeface="+mj-cs"/>
              </a:rPr>
              <a:t>and</a:t>
            </a:r>
            <a:r>
              <a:rPr lang="en-US" dirty="0" smtClean="0">
                <a:cs typeface="+mj-cs"/>
              </a:rPr>
              <a:t> </a:t>
            </a:r>
            <a:r>
              <a:rPr lang="en-US" spc="10" dirty="0" smtClean="0">
                <a:cs typeface="+mj-cs"/>
              </a:rPr>
              <a:t>increased </a:t>
            </a:r>
            <a:r>
              <a:rPr lang="en-US" spc="10" dirty="0">
                <a:cs typeface="+mj-cs"/>
              </a:rPr>
              <a:t>cardiovascular </a:t>
            </a:r>
            <a:r>
              <a:rPr lang="en-US" spc="10" dirty="0" smtClean="0">
                <a:cs typeface="+mj-cs"/>
              </a:rPr>
              <a:t>disease.</a:t>
            </a:r>
          </a:p>
          <a:p>
            <a:pPr algn="l" rtl="0"/>
            <a:endParaRPr lang="en-US" spc="10" dirty="0" smtClean="0">
              <a:cs typeface="+mj-cs"/>
            </a:endParaRPr>
          </a:p>
          <a:p>
            <a:pPr marL="371398" indent="-285750" algn="l" rtl="0">
              <a:lnSpc>
                <a:spcPct val="100000"/>
              </a:lnSpc>
              <a:buFont typeface="Arial" pitchFamily="34" charset="0"/>
              <a:buChar char="•"/>
            </a:pPr>
            <a:r>
              <a:rPr lang="en-US" spc="10" dirty="0">
                <a:cs typeface="+mj-cs"/>
              </a:rPr>
              <a:t>Growth hormone deficiency can cause </a:t>
            </a:r>
            <a:r>
              <a:rPr lang="en-US" spc="10" dirty="0" smtClean="0">
                <a:cs typeface="+mj-cs"/>
              </a:rPr>
              <a:t>short</a:t>
            </a:r>
            <a:r>
              <a:rPr lang="en-US" dirty="0" smtClean="0">
                <a:cs typeface="+mj-cs"/>
              </a:rPr>
              <a:t> </a:t>
            </a:r>
            <a:r>
              <a:rPr lang="en-US" spc="10" dirty="0" smtClean="0">
                <a:cs typeface="+mj-cs"/>
              </a:rPr>
              <a:t>stature </a:t>
            </a:r>
            <a:r>
              <a:rPr lang="en-US" spc="10" dirty="0">
                <a:cs typeface="+mj-cs"/>
              </a:rPr>
              <a:t>in </a:t>
            </a:r>
            <a:r>
              <a:rPr lang="en-US" spc="10" dirty="0" smtClean="0">
                <a:cs typeface="+mj-cs"/>
              </a:rPr>
              <a:t>children.</a:t>
            </a:r>
          </a:p>
          <a:p>
            <a:pPr marL="371398" indent="-285750" algn="l" rtl="0">
              <a:lnSpc>
                <a:spcPct val="100000"/>
              </a:lnSpc>
              <a:buFont typeface="Arial" pitchFamily="34" charset="0"/>
              <a:buChar char="•"/>
            </a:pPr>
            <a:endParaRPr lang="en-US" spc="10" dirty="0" smtClean="0">
              <a:cs typeface="+mj-cs"/>
            </a:endParaRPr>
          </a:p>
          <a:p>
            <a:pPr marL="85648" algn="l" rtl="0">
              <a:lnSpc>
                <a:spcPct val="100000"/>
              </a:lnSpc>
            </a:pPr>
            <a:r>
              <a:rPr lang="en-US" spc="10" dirty="0">
                <a:cs typeface="+mj-cs"/>
              </a:rPr>
              <a:t>It is important to investigate children </a:t>
            </a:r>
            <a:r>
              <a:rPr lang="en-US" spc="10" dirty="0" smtClean="0">
                <a:cs typeface="+mj-cs"/>
              </a:rPr>
              <a:t>with</a:t>
            </a:r>
            <a:r>
              <a:rPr lang="en-US" dirty="0" smtClean="0">
                <a:cs typeface="+mj-cs"/>
              </a:rPr>
              <a:t> </a:t>
            </a:r>
            <a:r>
              <a:rPr lang="en-US" spc="10" dirty="0" smtClean="0">
                <a:cs typeface="+mj-cs"/>
              </a:rPr>
              <a:t>reduced </a:t>
            </a:r>
            <a:r>
              <a:rPr lang="en-US" spc="10" dirty="0">
                <a:cs typeface="+mj-cs"/>
              </a:rPr>
              <a:t>growth rate to identify those who may</a:t>
            </a:r>
            <a:endParaRPr lang="en-US" dirty="0">
              <a:cs typeface="+mj-cs"/>
            </a:endParaRPr>
          </a:p>
          <a:p>
            <a:pPr algn="l" rtl="0"/>
            <a:r>
              <a:rPr lang="en-US" spc="10" dirty="0">
                <a:cs typeface="+mj-cs"/>
              </a:rPr>
              <a:t>benefit from recombinant human </a:t>
            </a:r>
            <a:r>
              <a:rPr lang="en-US" spc="10" dirty="0" smtClean="0">
                <a:cs typeface="+mj-cs"/>
              </a:rPr>
              <a:t>GH</a:t>
            </a:r>
            <a:r>
              <a:rPr lang="en-US" dirty="0" smtClean="0">
                <a:cs typeface="+mj-cs"/>
              </a:rPr>
              <a:t> </a:t>
            </a:r>
            <a:r>
              <a:rPr lang="en-US" spc="10" dirty="0" smtClean="0">
                <a:cs typeface="+mj-cs"/>
              </a:rPr>
              <a:t>replacement treatment.</a:t>
            </a:r>
          </a:p>
          <a:p>
            <a:pPr algn="l" rtl="0"/>
            <a:endParaRPr lang="en-US" spc="10" dirty="0" smtClean="0">
              <a:cs typeface="+mj-cs"/>
            </a:endParaRPr>
          </a:p>
          <a:p>
            <a:pPr marL="371398" indent="-285750" algn="l" rtl="0">
              <a:lnSpc>
                <a:spcPct val="100000"/>
              </a:lnSpc>
              <a:buFont typeface="Arial" pitchFamily="34" charset="0"/>
              <a:buChar char="•"/>
            </a:pPr>
            <a:r>
              <a:rPr lang="en-US" spc="10" dirty="0">
                <a:cs typeface="+mj-cs"/>
              </a:rPr>
              <a:t>Isolated GH deficiency is most </a:t>
            </a:r>
            <a:r>
              <a:rPr lang="en-US" spc="10" dirty="0" smtClean="0">
                <a:cs typeface="+mj-cs"/>
              </a:rPr>
              <a:t>commonly</a:t>
            </a:r>
            <a:r>
              <a:rPr lang="en-US" dirty="0" smtClean="0">
                <a:cs typeface="+mj-cs"/>
              </a:rPr>
              <a:t> </a:t>
            </a:r>
            <a:r>
              <a:rPr lang="en-US" spc="10" dirty="0" smtClean="0">
                <a:cs typeface="+mj-cs"/>
              </a:rPr>
              <a:t>secondary </a:t>
            </a:r>
            <a:r>
              <a:rPr lang="en-US" spc="10" dirty="0">
                <a:cs typeface="+mj-cs"/>
              </a:rPr>
              <a:t>to idiopathic deficiency </a:t>
            </a:r>
            <a:r>
              <a:rPr lang="en-US" spc="10" dirty="0" smtClean="0">
                <a:cs typeface="+mj-cs"/>
              </a:rPr>
              <a:t>of</a:t>
            </a:r>
            <a:r>
              <a:rPr lang="en-US" dirty="0" smtClean="0">
                <a:cs typeface="+mj-cs"/>
              </a:rPr>
              <a:t> </a:t>
            </a:r>
            <a:r>
              <a:rPr lang="en-US" spc="10" dirty="0" smtClean="0">
                <a:cs typeface="+mj-cs"/>
              </a:rPr>
              <a:t>hypothalamic </a:t>
            </a:r>
            <a:r>
              <a:rPr lang="en-US" spc="10" dirty="0">
                <a:cs typeface="+mj-cs"/>
              </a:rPr>
              <a:t>GHRH</a:t>
            </a:r>
            <a:endParaRPr lang="en-US" spc="10" dirty="0" smtClean="0">
              <a:cs typeface="+mj-cs"/>
            </a:endParaRPr>
          </a:p>
          <a:p>
            <a:pPr algn="l" rtl="0"/>
            <a:endParaRPr lang="en-US" spc="10" dirty="0" smtClean="0">
              <a:cs typeface="Calibri"/>
            </a:endParaRPr>
          </a:p>
          <a:p>
            <a:pPr marL="371398" indent="-285750" algn="l" rtl="0">
              <a:lnSpc>
                <a:spcPct val="100000"/>
              </a:lnSpc>
              <a:buFont typeface="Arial" pitchFamily="34" charset="0"/>
              <a:buChar char="•"/>
            </a:pPr>
            <a:endParaRPr lang="ar-IQ" dirty="0"/>
          </a:p>
        </p:txBody>
      </p:sp>
    </p:spTree>
    <p:extLst>
      <p:ext uri="{BB962C8B-B14F-4D97-AF65-F5344CB8AC3E}">
        <p14:creationId xmlns:p14="http://schemas.microsoft.com/office/powerpoint/2010/main" val="2408801796"/>
      </p:ext>
    </p:extLst>
  </p:cSld>
  <p:clrMapOvr>
    <a:masterClrMapping/>
  </p:clrMapOvr>
  <mc:AlternateContent xmlns:mc="http://schemas.openxmlformats.org/markup-compatibility/2006" xmlns:p14="http://schemas.microsoft.com/office/powerpoint/2010/main">
    <mc:Choice Requires="p14">
      <p:transition spd="slow" p14:dur="2000" advTm="89269"/>
    </mc:Choice>
    <mc:Fallback xmlns="">
      <p:transition spd="slow" advTm="8926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134"/>
            <a:ext cx="1209305" cy="369332"/>
          </a:xfrm>
          <a:prstGeom prst="rect">
            <a:avLst/>
          </a:prstGeom>
        </p:spPr>
        <p:txBody>
          <a:bodyPr wrap="none">
            <a:spAutoFit/>
          </a:bodyPr>
          <a:lstStyle/>
          <a:p>
            <a:r>
              <a:rPr lang="en-US" i="1" spc="10" dirty="0">
                <a:latin typeface="Arial"/>
                <a:cs typeface="Arial"/>
              </a:rPr>
              <a:t>Diagnosis</a:t>
            </a:r>
            <a:endParaRPr lang="en-US" sz="1600" dirty="0">
              <a:latin typeface="Arial"/>
              <a:cs typeface="Arial"/>
            </a:endParaRPr>
          </a:p>
        </p:txBody>
      </p:sp>
      <p:sp>
        <p:nvSpPr>
          <p:cNvPr id="4" name="Rectangle 3"/>
          <p:cNvSpPr/>
          <p:nvPr/>
        </p:nvSpPr>
        <p:spPr>
          <a:xfrm>
            <a:off x="76200" y="489466"/>
            <a:ext cx="8839200" cy="4247317"/>
          </a:xfrm>
          <a:prstGeom prst="rect">
            <a:avLst/>
          </a:prstGeom>
        </p:spPr>
        <p:txBody>
          <a:bodyPr wrap="square">
            <a:spAutoFit/>
          </a:bodyPr>
          <a:lstStyle/>
          <a:p>
            <a:pPr marL="285750" indent="-285750" algn="l" rtl="0">
              <a:buFont typeface="Arial" pitchFamily="34" charset="0"/>
              <a:buChar char="•"/>
            </a:pPr>
            <a:r>
              <a:rPr lang="en-US" spc="10" dirty="0">
                <a:cs typeface="Calibri"/>
              </a:rPr>
              <a:t>It is, important to exclude hypothyroidism, </a:t>
            </a:r>
            <a:r>
              <a:rPr lang="en-US" spc="10" dirty="0" smtClean="0">
                <a:cs typeface="Calibri"/>
              </a:rPr>
              <a:t>chronic</a:t>
            </a:r>
            <a:r>
              <a:rPr lang="en-US" dirty="0" smtClean="0">
                <a:cs typeface="Calibri"/>
              </a:rPr>
              <a:t> </a:t>
            </a:r>
            <a:r>
              <a:rPr lang="en-US" spc="10" dirty="0" smtClean="0">
                <a:cs typeface="Calibri"/>
              </a:rPr>
              <a:t>diseases </a:t>
            </a:r>
            <a:r>
              <a:rPr lang="en-US" spc="10" dirty="0">
                <a:cs typeface="Calibri"/>
              </a:rPr>
              <a:t>and </a:t>
            </a:r>
            <a:r>
              <a:rPr lang="en-US" spc="10" dirty="0" err="1">
                <a:cs typeface="Calibri"/>
              </a:rPr>
              <a:t>malabsorption</a:t>
            </a:r>
            <a:r>
              <a:rPr lang="en-US" spc="10" dirty="0">
                <a:cs typeface="Calibri"/>
              </a:rPr>
              <a:t> states, poor </a:t>
            </a:r>
            <a:r>
              <a:rPr lang="en-US" spc="10" dirty="0" smtClean="0">
                <a:cs typeface="Calibri"/>
              </a:rPr>
              <a:t>nutritional</a:t>
            </a:r>
            <a:r>
              <a:rPr lang="en-US" dirty="0" smtClean="0">
                <a:cs typeface="Calibri"/>
              </a:rPr>
              <a:t> </a:t>
            </a:r>
            <a:r>
              <a:rPr lang="en-US" spc="10" dirty="0" smtClean="0">
                <a:cs typeface="Calibri"/>
              </a:rPr>
              <a:t>state </a:t>
            </a:r>
            <a:r>
              <a:rPr lang="en-US" spc="10" dirty="0">
                <a:cs typeface="Calibri"/>
              </a:rPr>
              <a:t>and failure to </a:t>
            </a:r>
            <a:r>
              <a:rPr lang="en-US" spc="10" dirty="0" smtClean="0">
                <a:cs typeface="Calibri"/>
              </a:rPr>
              <a:t>thrive</a:t>
            </a:r>
          </a:p>
          <a:p>
            <a:pPr marL="628649" indent="-285750" algn="l" rtl="0">
              <a:lnSpc>
                <a:spcPct val="100000"/>
              </a:lnSpc>
              <a:buFont typeface="Arial" pitchFamily="34" charset="0"/>
              <a:buChar char="•"/>
            </a:pPr>
            <a:r>
              <a:rPr lang="en-US" spc="10" dirty="0">
                <a:cs typeface="Calibri"/>
              </a:rPr>
              <a:t>Clinical examination should assess for </a:t>
            </a:r>
            <a:r>
              <a:rPr lang="en-US" spc="10" dirty="0" smtClean="0">
                <a:cs typeface="Calibri"/>
              </a:rPr>
              <a:t>obvious</a:t>
            </a:r>
            <a:r>
              <a:rPr lang="en-US" dirty="0" smtClean="0">
                <a:cs typeface="Calibri"/>
              </a:rPr>
              <a:t> </a:t>
            </a:r>
            <a:r>
              <a:rPr lang="en-US" spc="10" dirty="0" smtClean="0">
                <a:cs typeface="Calibri"/>
              </a:rPr>
              <a:t>syndromes</a:t>
            </a:r>
            <a:r>
              <a:rPr lang="en-US" spc="10" dirty="0">
                <a:cs typeface="Calibri"/>
              </a:rPr>
              <a:t>, pubertal status, bone age, growth </a:t>
            </a:r>
            <a:r>
              <a:rPr lang="en-US" spc="10" dirty="0" smtClean="0">
                <a:cs typeface="Calibri"/>
              </a:rPr>
              <a:t>or</a:t>
            </a:r>
            <a:r>
              <a:rPr lang="en-US" dirty="0" smtClean="0">
                <a:cs typeface="Calibri"/>
              </a:rPr>
              <a:t> </a:t>
            </a:r>
            <a:r>
              <a:rPr lang="en-US" spc="10" dirty="0" smtClean="0">
                <a:cs typeface="Calibri"/>
              </a:rPr>
              <a:t>growth </a:t>
            </a:r>
            <a:r>
              <a:rPr lang="en-US" spc="10" dirty="0">
                <a:cs typeface="Calibri"/>
              </a:rPr>
              <a:t>velocity </a:t>
            </a:r>
            <a:r>
              <a:rPr lang="en-US" spc="10" dirty="0" smtClean="0">
                <a:cs typeface="Calibri"/>
              </a:rPr>
              <a:t>.</a:t>
            </a:r>
          </a:p>
          <a:p>
            <a:pPr marL="342899" algn="l" rtl="0"/>
            <a:r>
              <a:rPr lang="en-US" spc="10" dirty="0">
                <a:solidFill>
                  <a:srgbClr val="FFFF00"/>
                </a:solidFill>
                <a:latin typeface="Arial"/>
                <a:cs typeface="Arial"/>
              </a:rPr>
              <a:t>•   </a:t>
            </a:r>
            <a:r>
              <a:rPr lang="en-US" spc="10" dirty="0">
                <a:solidFill>
                  <a:srgbClr val="FFFF00"/>
                </a:solidFill>
                <a:cs typeface="Calibri"/>
              </a:rPr>
              <a:t>Karyotyping may be indicated if a </a:t>
            </a:r>
            <a:r>
              <a:rPr lang="en-US" spc="10" dirty="0" smtClean="0">
                <a:solidFill>
                  <a:srgbClr val="FFFF00"/>
                </a:solidFill>
                <a:cs typeface="Calibri"/>
              </a:rPr>
              <a:t>chromosomal </a:t>
            </a:r>
            <a:r>
              <a:rPr lang="en-US" spc="10" dirty="0" smtClean="0">
                <a:cs typeface="Calibri"/>
              </a:rPr>
              <a:t>disorder </a:t>
            </a:r>
            <a:r>
              <a:rPr lang="en-US" spc="10" dirty="0">
                <a:cs typeface="Calibri"/>
              </a:rPr>
              <a:t>such as Turner’s syndrome (45,X0) </a:t>
            </a:r>
            <a:r>
              <a:rPr lang="en-US" spc="10" dirty="0" smtClean="0">
                <a:cs typeface="Calibri"/>
              </a:rPr>
              <a:t>is</a:t>
            </a:r>
            <a:r>
              <a:rPr lang="en-US" spc="10" dirty="0">
                <a:cs typeface="Calibri"/>
              </a:rPr>
              <a:t> </a:t>
            </a:r>
            <a:r>
              <a:rPr lang="en-US" spc="10" dirty="0" smtClean="0">
                <a:cs typeface="Calibri"/>
              </a:rPr>
              <a:t>suspected.</a:t>
            </a:r>
          </a:p>
          <a:p>
            <a:pPr marL="342899" algn="l" rtl="0"/>
            <a:endParaRPr lang="en-US" dirty="0">
              <a:cs typeface="Calibri"/>
            </a:endParaRPr>
          </a:p>
          <a:p>
            <a:pPr marL="420927" algn="l" rtl="0">
              <a:lnSpc>
                <a:spcPct val="100000"/>
              </a:lnSpc>
            </a:pPr>
            <a:r>
              <a:rPr lang="en-US" spc="10" dirty="0">
                <a:cs typeface="Calibri"/>
              </a:rPr>
              <a:t>There is a physiological reduction in GH secretion </a:t>
            </a:r>
            <a:r>
              <a:rPr lang="en-US" spc="10" dirty="0" smtClean="0">
                <a:cs typeface="Calibri"/>
              </a:rPr>
              <a:t>at</a:t>
            </a:r>
            <a:r>
              <a:rPr lang="en-US" dirty="0" smtClean="0">
                <a:cs typeface="Calibri"/>
              </a:rPr>
              <a:t> </a:t>
            </a:r>
            <a:r>
              <a:rPr lang="en-US" spc="10" dirty="0" smtClean="0">
                <a:cs typeface="Calibri"/>
              </a:rPr>
              <a:t>the </a:t>
            </a:r>
            <a:r>
              <a:rPr lang="en-US" spc="10" dirty="0">
                <a:cs typeface="Calibri"/>
              </a:rPr>
              <a:t>end of pre-puberty. Thus, in children with bone </a:t>
            </a:r>
            <a:r>
              <a:rPr lang="en-US" spc="10" dirty="0" smtClean="0">
                <a:cs typeface="Calibri"/>
              </a:rPr>
              <a:t>age</a:t>
            </a:r>
            <a:r>
              <a:rPr lang="en-US" dirty="0" smtClean="0">
                <a:cs typeface="Calibri"/>
              </a:rPr>
              <a:t> </a:t>
            </a:r>
            <a:r>
              <a:rPr lang="en-US" spc="10" dirty="0" smtClean="0">
                <a:cs typeface="Calibri"/>
              </a:rPr>
              <a:t>more </a:t>
            </a:r>
            <a:r>
              <a:rPr lang="en-US" spc="10" dirty="0">
                <a:cs typeface="Calibri"/>
              </a:rPr>
              <a:t>than 10 years, priming with sex hormones before</a:t>
            </a:r>
            <a:endParaRPr lang="en-US" dirty="0">
              <a:cs typeface="Calibri"/>
            </a:endParaRPr>
          </a:p>
          <a:p>
            <a:pPr marL="342899" algn="l" rtl="0">
              <a:lnSpc>
                <a:spcPct val="100000"/>
              </a:lnSpc>
            </a:pPr>
            <a:r>
              <a:rPr lang="en-US" spc="10" dirty="0">
                <a:cs typeface="Calibri"/>
              </a:rPr>
              <a:t>investigation may be necessary.</a:t>
            </a:r>
            <a:endParaRPr lang="en-US" dirty="0">
              <a:cs typeface="Calibri"/>
            </a:endParaRPr>
          </a:p>
          <a:p>
            <a:pPr algn="l" rtl="0"/>
            <a:r>
              <a:rPr lang="en-US" spc="10" dirty="0">
                <a:latin typeface="Arial"/>
                <a:cs typeface="Arial"/>
              </a:rPr>
              <a:t>•   </a:t>
            </a:r>
            <a:r>
              <a:rPr lang="en-US" spc="10" dirty="0">
                <a:cs typeface="Calibri"/>
              </a:rPr>
              <a:t>For example, </a:t>
            </a:r>
            <a:r>
              <a:rPr lang="en-US" spc="10" dirty="0" err="1">
                <a:cs typeface="Calibri"/>
              </a:rPr>
              <a:t>ethinyloestradiol</a:t>
            </a:r>
            <a:r>
              <a:rPr lang="en-US" spc="10" dirty="0">
                <a:cs typeface="Calibri"/>
              </a:rPr>
              <a:t> may be given to </a:t>
            </a:r>
            <a:r>
              <a:rPr lang="en-US" spc="10" dirty="0" smtClean="0">
                <a:cs typeface="Calibri"/>
              </a:rPr>
              <a:t>girls </a:t>
            </a:r>
            <a:r>
              <a:rPr lang="en-US" spc="10" dirty="0">
                <a:cs typeface="Calibri"/>
              </a:rPr>
              <a:t>and testosterone to boys prior to </a:t>
            </a:r>
            <a:r>
              <a:rPr lang="en-US" spc="10" dirty="0" smtClean="0">
                <a:cs typeface="Calibri"/>
              </a:rPr>
              <a:t>testing.</a:t>
            </a:r>
            <a:endParaRPr lang="en-US" dirty="0">
              <a:cs typeface="Calibri"/>
            </a:endParaRPr>
          </a:p>
          <a:p>
            <a:pPr marL="342899" algn="l" rtl="0"/>
            <a:endParaRPr lang="en-US" dirty="0">
              <a:cs typeface="Calibri"/>
            </a:endParaRPr>
          </a:p>
          <a:p>
            <a:pPr marL="342899" algn="l" rtl="0">
              <a:lnSpc>
                <a:spcPct val="100000"/>
              </a:lnSpc>
            </a:pPr>
            <a:endParaRPr lang="en-US" dirty="0">
              <a:cs typeface="Calibri"/>
            </a:endParaRPr>
          </a:p>
          <a:p>
            <a:pPr algn="l" rtl="0"/>
            <a:endParaRPr lang="ar-IQ" dirty="0"/>
          </a:p>
        </p:txBody>
      </p:sp>
    </p:spTree>
    <p:extLst>
      <p:ext uri="{BB962C8B-B14F-4D97-AF65-F5344CB8AC3E}">
        <p14:creationId xmlns:p14="http://schemas.microsoft.com/office/powerpoint/2010/main" val="4050769974"/>
      </p:ext>
    </p:extLst>
  </p:cSld>
  <p:clrMapOvr>
    <a:masterClrMapping/>
  </p:clrMapOvr>
  <mc:AlternateContent xmlns:mc="http://schemas.openxmlformats.org/markup-compatibility/2006" xmlns:p14="http://schemas.microsoft.com/office/powerpoint/2010/main">
    <mc:Choice Requires="p14">
      <p:transition spd="slow" p14:dur="2000" advTm="91815"/>
    </mc:Choice>
    <mc:Fallback xmlns="">
      <p:transition spd="slow" advTm="9181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 y="0"/>
            <a:ext cx="9124122" cy="5078313"/>
          </a:xfrm>
          <a:prstGeom prst="rect">
            <a:avLst/>
          </a:prstGeom>
        </p:spPr>
        <p:txBody>
          <a:bodyPr wrap="square">
            <a:spAutoFit/>
          </a:bodyPr>
          <a:lstStyle/>
          <a:p>
            <a:pPr algn="l" rtl="0"/>
            <a:r>
              <a:rPr lang="en-US" spc="10" dirty="0">
                <a:cs typeface="Calibri"/>
              </a:rPr>
              <a:t>Plasma GH concentrations in normal children are often </a:t>
            </a:r>
            <a:r>
              <a:rPr lang="en-US" spc="10" dirty="0" smtClean="0">
                <a:cs typeface="Calibri"/>
              </a:rPr>
              <a:t>low</a:t>
            </a:r>
            <a:r>
              <a:rPr lang="en-US" dirty="0" smtClean="0">
                <a:cs typeface="Calibri"/>
              </a:rPr>
              <a:t> </a:t>
            </a:r>
            <a:r>
              <a:rPr lang="en-US" spc="10" dirty="0" smtClean="0">
                <a:cs typeface="Calibri"/>
              </a:rPr>
              <a:t>and </a:t>
            </a:r>
            <a:r>
              <a:rPr lang="en-US" spc="10" dirty="0">
                <a:cs typeface="Calibri"/>
              </a:rPr>
              <a:t>assays under basal conditions rarely exclude </a:t>
            </a:r>
            <a:r>
              <a:rPr lang="en-US" spc="10" dirty="0" smtClean="0">
                <a:cs typeface="Calibri"/>
              </a:rPr>
              <a:t>the</a:t>
            </a:r>
            <a:r>
              <a:rPr lang="en-US" dirty="0" smtClean="0">
                <a:cs typeface="Calibri"/>
              </a:rPr>
              <a:t> </a:t>
            </a:r>
            <a:r>
              <a:rPr lang="en-US" spc="10" dirty="0" smtClean="0">
                <a:cs typeface="Calibri"/>
              </a:rPr>
              <a:t>diagnosis.</a:t>
            </a:r>
          </a:p>
          <a:p>
            <a:pPr marL="71627" algn="l" rtl="0">
              <a:lnSpc>
                <a:spcPct val="100000"/>
              </a:lnSpc>
            </a:pPr>
            <a:r>
              <a:rPr lang="en-US" spc="10" dirty="0">
                <a:cs typeface="Calibri"/>
              </a:rPr>
              <a:t>A low plasma IGF-1 concentration may be a </a:t>
            </a:r>
            <a:r>
              <a:rPr lang="en-US" spc="10" dirty="0" smtClean="0">
                <a:cs typeface="Calibri"/>
              </a:rPr>
              <a:t>useful</a:t>
            </a:r>
            <a:r>
              <a:rPr lang="en-US" dirty="0" smtClean="0">
                <a:cs typeface="Calibri"/>
              </a:rPr>
              <a:t> </a:t>
            </a:r>
            <a:r>
              <a:rPr lang="en-US" spc="10" dirty="0" smtClean="0">
                <a:cs typeface="Calibri"/>
              </a:rPr>
              <a:t>screening test</a:t>
            </a:r>
          </a:p>
          <a:p>
            <a:pPr algn="l" rtl="0"/>
            <a:r>
              <a:rPr lang="en-US" spc="10" dirty="0">
                <a:cs typeface="Calibri"/>
              </a:rPr>
              <a:t>Urinary GH excretion, either in 24-h collections or </a:t>
            </a:r>
            <a:r>
              <a:rPr lang="en-US" spc="10" dirty="0" smtClean="0">
                <a:cs typeface="Calibri"/>
              </a:rPr>
              <a:t>timed</a:t>
            </a:r>
            <a:r>
              <a:rPr lang="en-US" dirty="0" smtClean="0">
                <a:cs typeface="Calibri"/>
              </a:rPr>
              <a:t> </a:t>
            </a:r>
            <a:r>
              <a:rPr lang="en-US" spc="10" dirty="0" smtClean="0">
                <a:cs typeface="Calibri"/>
              </a:rPr>
              <a:t>overnight</a:t>
            </a:r>
            <a:r>
              <a:rPr lang="en-US" spc="10" dirty="0">
                <a:cs typeface="Calibri"/>
              </a:rPr>
              <a:t>, may offer a relatively safe screening test</a:t>
            </a:r>
            <a:r>
              <a:rPr lang="en-US" spc="10" dirty="0" smtClean="0">
                <a:cs typeface="Calibri"/>
              </a:rPr>
              <a:t>.</a:t>
            </a:r>
          </a:p>
          <a:p>
            <a:pPr marL="71627" algn="l" rtl="0">
              <a:lnSpc>
                <a:spcPct val="100000"/>
              </a:lnSpc>
            </a:pPr>
            <a:r>
              <a:rPr lang="en-US" spc="10" dirty="0">
                <a:cs typeface="Calibri"/>
              </a:rPr>
              <a:t>If blood is taken at a time when physiologically </a:t>
            </a:r>
            <a:r>
              <a:rPr lang="en-US" spc="10" dirty="0" smtClean="0">
                <a:cs typeface="Calibri"/>
              </a:rPr>
              <a:t>high</a:t>
            </a:r>
            <a:r>
              <a:rPr lang="en-US" dirty="0" smtClean="0">
                <a:cs typeface="Calibri"/>
              </a:rPr>
              <a:t> </a:t>
            </a:r>
            <a:r>
              <a:rPr lang="en-US" spc="10" dirty="0" smtClean="0">
                <a:cs typeface="Calibri"/>
              </a:rPr>
              <a:t>concentrations </a:t>
            </a:r>
            <a:r>
              <a:rPr lang="en-US" spc="10" dirty="0">
                <a:cs typeface="Calibri"/>
              </a:rPr>
              <a:t>are expected, the need for stimulation </a:t>
            </a:r>
            <a:r>
              <a:rPr lang="en-US" spc="10" dirty="0" smtClean="0">
                <a:cs typeface="Calibri"/>
              </a:rPr>
              <a:t>tests</a:t>
            </a:r>
            <a:r>
              <a:rPr lang="en-US" dirty="0" smtClean="0">
                <a:cs typeface="Calibri"/>
              </a:rPr>
              <a:t> </a:t>
            </a:r>
            <a:r>
              <a:rPr lang="en-US" spc="10" dirty="0" smtClean="0">
                <a:cs typeface="Calibri"/>
              </a:rPr>
              <a:t>may </a:t>
            </a:r>
            <a:r>
              <a:rPr lang="en-US" spc="10" dirty="0">
                <a:cs typeface="Calibri"/>
              </a:rPr>
              <a:t>be avoided, for example 60–90 min after the onset of</a:t>
            </a:r>
            <a:endParaRPr lang="en-US" dirty="0">
              <a:cs typeface="Calibri"/>
            </a:endParaRPr>
          </a:p>
          <a:p>
            <a:pPr algn="l" rtl="0"/>
            <a:r>
              <a:rPr lang="en-US" spc="10" dirty="0">
                <a:cs typeface="Calibri"/>
              </a:rPr>
              <a:t>sleep and about 20 min after vigorous exercise</a:t>
            </a:r>
            <a:r>
              <a:rPr lang="en-US" spc="10" dirty="0" smtClean="0">
                <a:cs typeface="Calibri"/>
              </a:rPr>
              <a:t>.</a:t>
            </a:r>
          </a:p>
          <a:p>
            <a:pPr algn="l" rtl="0"/>
            <a:r>
              <a:rPr lang="en-US" spc="10" dirty="0">
                <a:cs typeface="Calibri"/>
              </a:rPr>
              <a:t>If GH deficiency is not excluded by the </a:t>
            </a:r>
            <a:r>
              <a:rPr lang="en-US" spc="10" dirty="0" smtClean="0">
                <a:cs typeface="Calibri"/>
              </a:rPr>
              <a:t>above</a:t>
            </a:r>
            <a:r>
              <a:rPr lang="en-US" dirty="0" smtClean="0">
                <a:cs typeface="Calibri"/>
              </a:rPr>
              <a:t> </a:t>
            </a:r>
            <a:r>
              <a:rPr lang="en-US" spc="10" dirty="0" smtClean="0">
                <a:cs typeface="Calibri"/>
              </a:rPr>
              <a:t>measurements</a:t>
            </a:r>
            <a:r>
              <a:rPr lang="en-US" spc="10" dirty="0">
                <a:cs typeface="Calibri"/>
              </a:rPr>
              <a:t>, it is necessary to perform one or </a:t>
            </a:r>
            <a:r>
              <a:rPr lang="en-US" spc="10" dirty="0" smtClean="0">
                <a:cs typeface="Calibri"/>
              </a:rPr>
              <a:t>more</a:t>
            </a:r>
            <a:r>
              <a:rPr lang="en-US" dirty="0" smtClean="0">
                <a:cs typeface="Calibri"/>
              </a:rPr>
              <a:t> </a:t>
            </a:r>
            <a:r>
              <a:rPr lang="en-US" spc="10" dirty="0" smtClean="0">
                <a:cs typeface="Calibri"/>
              </a:rPr>
              <a:t>stimulation tests</a:t>
            </a:r>
          </a:p>
          <a:p>
            <a:pPr marL="71627" algn="l" rtl="0">
              <a:lnSpc>
                <a:spcPct val="100000"/>
              </a:lnSpc>
            </a:pPr>
            <a:r>
              <a:rPr lang="en-US" spc="10" dirty="0">
                <a:cs typeface="Calibri"/>
              </a:rPr>
              <a:t>The response of GH to insulin may be the most reliable </a:t>
            </a:r>
            <a:r>
              <a:rPr lang="en-US" spc="10" dirty="0" smtClean="0">
                <a:cs typeface="Calibri"/>
              </a:rPr>
              <a:t>to</a:t>
            </a:r>
            <a:r>
              <a:rPr lang="en-US" dirty="0" smtClean="0">
                <a:cs typeface="Calibri"/>
              </a:rPr>
              <a:t> </a:t>
            </a:r>
            <a:r>
              <a:rPr lang="en-US" spc="10" dirty="0" smtClean="0">
                <a:cs typeface="Calibri"/>
              </a:rPr>
              <a:t>detect </a:t>
            </a:r>
            <a:r>
              <a:rPr lang="en-US" spc="10" dirty="0">
                <a:cs typeface="Calibri"/>
              </a:rPr>
              <a:t>GH deficiency, but it is not without the risk of </a:t>
            </a:r>
            <a:r>
              <a:rPr lang="en-US" spc="10" dirty="0" smtClean="0">
                <a:cs typeface="Calibri"/>
              </a:rPr>
              <a:t>fatal</a:t>
            </a:r>
            <a:r>
              <a:rPr lang="en-US" dirty="0" smtClean="0">
                <a:cs typeface="Calibri"/>
              </a:rPr>
              <a:t> </a:t>
            </a:r>
            <a:r>
              <a:rPr lang="en-US" spc="10" dirty="0" err="1" smtClean="0">
                <a:cs typeface="Calibri"/>
              </a:rPr>
              <a:t>hypoglycaemia</a:t>
            </a:r>
            <a:endParaRPr lang="en-US" spc="10" dirty="0" smtClean="0">
              <a:cs typeface="Calibri"/>
            </a:endParaRPr>
          </a:p>
          <a:p>
            <a:pPr algn="l" rtl="0"/>
            <a:r>
              <a:rPr lang="en-US" spc="10" dirty="0">
                <a:cs typeface="Calibri"/>
              </a:rPr>
              <a:t>Glucagon could also be used as an </a:t>
            </a:r>
            <a:r>
              <a:rPr lang="en-US" spc="10" dirty="0" smtClean="0">
                <a:cs typeface="Calibri"/>
              </a:rPr>
              <a:t>alternative.</a:t>
            </a:r>
          </a:p>
          <a:p>
            <a:pPr algn="l" rtl="0"/>
            <a:r>
              <a:rPr lang="en-US" spc="10" dirty="0">
                <a:cs typeface="Calibri"/>
              </a:rPr>
              <a:t>A GH absolute response of greater than 20 </a:t>
            </a:r>
            <a:r>
              <a:rPr lang="en-US" spc="10" dirty="0" err="1">
                <a:cs typeface="Calibri"/>
              </a:rPr>
              <a:t>mU</a:t>
            </a:r>
            <a:r>
              <a:rPr lang="en-US" spc="10" dirty="0">
                <a:cs typeface="Calibri"/>
              </a:rPr>
              <a:t>/L (7 </a:t>
            </a:r>
            <a:r>
              <a:rPr lang="en-US" spc="10" dirty="0" err="1" smtClean="0">
                <a:cs typeface="Calibri"/>
              </a:rPr>
              <a:t>μg</a:t>
            </a:r>
            <a:r>
              <a:rPr lang="en-US" spc="10" dirty="0" smtClean="0">
                <a:cs typeface="Calibri"/>
              </a:rPr>
              <a:t>/L)makes </a:t>
            </a:r>
            <a:r>
              <a:rPr lang="en-US" spc="10" dirty="0">
                <a:cs typeface="Calibri"/>
              </a:rPr>
              <a:t>GH deficiency unlikely.</a:t>
            </a:r>
            <a:endParaRPr lang="en-US" dirty="0">
              <a:cs typeface="Calibri"/>
            </a:endParaRPr>
          </a:p>
          <a:p>
            <a:pPr algn="l" rtl="0"/>
            <a:endParaRPr lang="en-US" dirty="0">
              <a:cs typeface="Calibri"/>
            </a:endParaRPr>
          </a:p>
          <a:p>
            <a:pPr marL="71627" algn="l" rtl="0">
              <a:lnSpc>
                <a:spcPct val="100000"/>
              </a:lnSpc>
            </a:pPr>
            <a:endParaRPr lang="en-US" spc="10" dirty="0" smtClean="0">
              <a:cs typeface="Calibri"/>
            </a:endParaRPr>
          </a:p>
          <a:p>
            <a:pPr marL="71627" algn="l" rtl="0">
              <a:lnSpc>
                <a:spcPct val="100000"/>
              </a:lnSpc>
            </a:pPr>
            <a:r>
              <a:rPr lang="en-US" spc="10" dirty="0" smtClean="0">
                <a:solidFill>
                  <a:srgbClr val="FFFFFF"/>
                </a:solidFill>
                <a:cs typeface="Calibri"/>
              </a:rPr>
              <a:t>.</a:t>
            </a:r>
            <a:endParaRPr lang="en-US" dirty="0">
              <a:cs typeface="Calibri"/>
            </a:endParaRPr>
          </a:p>
          <a:p>
            <a:pPr algn="l" rtl="0"/>
            <a:endParaRPr lang="en-US" dirty="0">
              <a:cs typeface="Calibri"/>
            </a:endParaRPr>
          </a:p>
        </p:txBody>
      </p:sp>
    </p:spTree>
    <p:extLst>
      <p:ext uri="{BB962C8B-B14F-4D97-AF65-F5344CB8AC3E}">
        <p14:creationId xmlns:p14="http://schemas.microsoft.com/office/powerpoint/2010/main" val="862281993"/>
      </p:ext>
    </p:extLst>
  </p:cSld>
  <p:clrMapOvr>
    <a:masterClrMapping/>
  </p:clrMapOvr>
  <mc:AlternateContent xmlns:mc="http://schemas.openxmlformats.org/markup-compatibility/2006" xmlns:p14="http://schemas.microsoft.com/office/powerpoint/2010/main">
    <mc:Choice Requires="p14">
      <p:transition spd="slow" p14:dur="2000" advTm="70726"/>
    </mc:Choice>
    <mc:Fallback xmlns="">
      <p:transition spd="slow" advTm="707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3090418" y="308483"/>
            <a:ext cx="3077132" cy="507492"/>
          </a:xfrm>
          <a:prstGeom prst="rect">
            <a:avLst/>
          </a:prstGeom>
        </p:spPr>
        <p:txBody>
          <a:bodyPr vert="horz" wrap="none" lIns="0" tIns="0" rIns="0" bIns="0" rtlCol="0">
            <a:spAutoFit/>
          </a:bodyPr>
          <a:lstStyle/>
          <a:p>
            <a:pPr marL="0">
              <a:lnSpc>
                <a:spcPct val="100000"/>
              </a:lnSpc>
            </a:pPr>
            <a:r>
              <a:rPr sz="4000" spc="10" dirty="0">
                <a:solidFill>
                  <a:srgbClr val="F79646"/>
                </a:solidFill>
                <a:latin typeface="Calibri"/>
                <a:cs typeface="Calibri"/>
              </a:rPr>
              <a:t>dynamic’ tests</a:t>
            </a:r>
            <a:endParaRPr sz="4000">
              <a:latin typeface="Calibri"/>
              <a:cs typeface="Calibri"/>
            </a:endParaRPr>
          </a:p>
        </p:txBody>
      </p:sp>
      <p:sp>
        <p:nvSpPr>
          <p:cNvPr id="3" name="text 1"/>
          <p:cNvSpPr txBox="1"/>
          <p:nvPr/>
        </p:nvSpPr>
        <p:spPr>
          <a:xfrm>
            <a:off x="-17935" y="987287"/>
            <a:ext cx="9143999" cy="5884688"/>
          </a:xfrm>
          <a:prstGeom prst="rect">
            <a:avLst/>
          </a:prstGeom>
        </p:spPr>
        <p:txBody>
          <a:bodyPr vert="horz" wrap="square" lIns="0" tIns="0" rIns="0" bIns="0" rtlCol="0">
            <a:spAutoFit/>
          </a:bodyPr>
          <a:lstStyle/>
          <a:p>
            <a:pPr marL="0" algn="just" rtl="0">
              <a:lnSpc>
                <a:spcPct val="100000"/>
              </a:lnSpc>
            </a:pPr>
            <a:r>
              <a:rPr sz="3200" i="1" spc="10" dirty="0">
                <a:solidFill>
                  <a:srgbClr val="FF0000"/>
                </a:solidFill>
                <a:latin typeface="Arial"/>
                <a:cs typeface="Arial"/>
              </a:rPr>
              <a:t>Suppression tests</a:t>
            </a:r>
            <a:r>
              <a:rPr sz="3200" i="1" spc="10" dirty="0">
                <a:latin typeface="Arial"/>
                <a:cs typeface="Arial"/>
              </a:rPr>
              <a:t> </a:t>
            </a:r>
            <a:r>
              <a:rPr sz="3200" spc="10" dirty="0">
                <a:latin typeface="Calibri"/>
                <a:cs typeface="Calibri"/>
              </a:rPr>
              <a:t>are used mainly for </a:t>
            </a:r>
            <a:r>
              <a:rPr sz="3200" spc="10" dirty="0" smtClean="0">
                <a:latin typeface="Calibri"/>
                <a:cs typeface="Calibri"/>
              </a:rPr>
              <a:t>th</a:t>
            </a:r>
            <a:r>
              <a:rPr lang="en-US" sz="3200" spc="10" dirty="0" smtClean="0">
                <a:latin typeface="Calibri"/>
                <a:cs typeface="Calibri"/>
              </a:rPr>
              <a:t>e</a:t>
            </a:r>
            <a:r>
              <a:rPr lang="ar-IQ" sz="3200" spc="10" dirty="0" smtClean="0">
                <a:latin typeface="Calibri"/>
                <a:cs typeface="Calibri"/>
              </a:rPr>
              <a:t> </a:t>
            </a:r>
            <a:r>
              <a:rPr sz="3170" spc="10" dirty="0" smtClean="0">
                <a:latin typeface="Calibri"/>
                <a:cs typeface="Calibri"/>
              </a:rPr>
              <a:t>differential </a:t>
            </a:r>
            <a:r>
              <a:rPr sz="3170" spc="10" dirty="0">
                <a:latin typeface="Calibri"/>
                <a:cs typeface="Calibri"/>
              </a:rPr>
              <a:t>diagnosis of excessive </a:t>
            </a:r>
            <a:r>
              <a:rPr sz="3170" spc="10" dirty="0" smtClean="0">
                <a:latin typeface="Calibri"/>
                <a:cs typeface="Calibri"/>
              </a:rPr>
              <a:t>hormone</a:t>
            </a:r>
            <a:r>
              <a:rPr lang="en-US" sz="3170" spc="10" dirty="0">
                <a:latin typeface="Calibri"/>
                <a:cs typeface="Calibri"/>
              </a:rPr>
              <a:t> </a:t>
            </a:r>
            <a:r>
              <a:rPr lang="en-US" sz="3170" spc="10" dirty="0" smtClean="0">
                <a:latin typeface="Calibri"/>
                <a:cs typeface="Calibri"/>
              </a:rPr>
              <a:t>secretion</a:t>
            </a:r>
          </a:p>
          <a:p>
            <a:pPr marL="0" algn="just" rtl="0">
              <a:lnSpc>
                <a:spcPct val="100000"/>
              </a:lnSpc>
            </a:pPr>
            <a:endParaRPr lang="en-US" sz="3170" spc="10" dirty="0">
              <a:latin typeface="Calibri"/>
              <a:cs typeface="Calibri"/>
            </a:endParaRPr>
          </a:p>
          <a:p>
            <a:pPr algn="just" rtl="0"/>
            <a:r>
              <a:rPr lang="en-US" sz="2800" spc="10" dirty="0">
                <a:cs typeface="Calibri"/>
              </a:rPr>
              <a:t>The substance (or an analogue) that </a:t>
            </a:r>
            <a:r>
              <a:rPr lang="en-US" sz="2800" spc="10" dirty="0" smtClean="0">
                <a:cs typeface="Calibri"/>
              </a:rPr>
              <a:t>normally </a:t>
            </a:r>
            <a:r>
              <a:rPr lang="en-US" sz="2800" spc="10" dirty="0">
                <a:cs typeface="Calibri"/>
              </a:rPr>
              <a:t>suppresses secretion by negative feedback </a:t>
            </a:r>
            <a:r>
              <a:rPr lang="en-US" sz="2800" spc="10" dirty="0" smtClean="0">
                <a:cs typeface="Calibri"/>
              </a:rPr>
              <a:t>is</a:t>
            </a:r>
            <a:r>
              <a:rPr lang="en-US" sz="2800" dirty="0" smtClean="0">
                <a:cs typeface="Calibri"/>
              </a:rPr>
              <a:t> </a:t>
            </a:r>
            <a:r>
              <a:rPr lang="en-US" sz="2800" spc="10" dirty="0" smtClean="0">
                <a:cs typeface="Calibri"/>
              </a:rPr>
              <a:t>administered </a:t>
            </a:r>
            <a:r>
              <a:rPr lang="en-US" sz="2800" spc="10" dirty="0">
                <a:cs typeface="Calibri"/>
              </a:rPr>
              <a:t>and </a:t>
            </a:r>
            <a:r>
              <a:rPr lang="en-US" sz="2800" spc="10" dirty="0" smtClean="0">
                <a:cs typeface="Calibri"/>
              </a:rPr>
              <a:t>the response </a:t>
            </a:r>
            <a:r>
              <a:rPr lang="en-US" sz="2800" spc="10" dirty="0">
                <a:cs typeface="Calibri"/>
              </a:rPr>
              <a:t>is </a:t>
            </a:r>
            <a:r>
              <a:rPr lang="en-US" sz="2800" spc="10" dirty="0" smtClean="0">
                <a:cs typeface="Calibri"/>
              </a:rPr>
              <a:t>measured</a:t>
            </a:r>
          </a:p>
          <a:p>
            <a:pPr algn="just" rtl="0"/>
            <a:r>
              <a:rPr lang="en-US" sz="2800" spc="10" dirty="0">
                <a:cs typeface="Calibri"/>
              </a:rPr>
              <a:t>Failure to suppress implies that secretion is </a:t>
            </a:r>
            <a:r>
              <a:rPr lang="en-US" sz="2800" spc="10" dirty="0" smtClean="0">
                <a:cs typeface="Calibri"/>
              </a:rPr>
              <a:t>not </a:t>
            </a:r>
            <a:r>
              <a:rPr lang="en-US" sz="2800" spc="10" dirty="0">
                <a:cs typeface="Calibri"/>
              </a:rPr>
              <a:t>under normal feedback control </a:t>
            </a:r>
            <a:r>
              <a:rPr lang="en-US" sz="2800" spc="10" dirty="0" smtClean="0">
                <a:cs typeface="Calibri"/>
              </a:rPr>
              <a:t>.</a:t>
            </a:r>
            <a:endParaRPr lang="en-US" sz="2800" dirty="0">
              <a:cs typeface="Calibri"/>
            </a:endParaRPr>
          </a:p>
          <a:p>
            <a:pPr algn="just" rtl="0"/>
            <a:endParaRPr lang="en-US" sz="2800" dirty="0">
              <a:cs typeface="Calibri"/>
            </a:endParaRPr>
          </a:p>
          <a:p>
            <a:pPr algn="l" rtl="0"/>
            <a:endParaRPr lang="en-US" sz="2800" dirty="0">
              <a:cs typeface="Calibri"/>
            </a:endParaRPr>
          </a:p>
          <a:p>
            <a:pPr algn="l" rtl="0"/>
            <a:endParaRPr lang="en-US" sz="2800" spc="10" dirty="0" smtClean="0">
              <a:cs typeface="Calibri"/>
            </a:endParaRPr>
          </a:p>
          <a:p>
            <a:pPr algn="l" rtl="0"/>
            <a:endParaRPr lang="en-US" sz="2800" dirty="0">
              <a:cs typeface="Calibri"/>
            </a:endParaRPr>
          </a:p>
          <a:p>
            <a:pPr marL="0" algn="l" rtl="0">
              <a:lnSpc>
                <a:spcPct val="100000"/>
              </a:lnSpc>
            </a:pPr>
            <a:endParaRPr sz="3100" dirty="0">
              <a:latin typeface="Calibri"/>
              <a:cs typeface="Calibri"/>
            </a:endParaRPr>
          </a:p>
        </p:txBody>
      </p:sp>
      <p:sp>
        <p:nvSpPr>
          <p:cNvPr id="7" name="text 1"/>
          <p:cNvSpPr txBox="1"/>
          <p:nvPr/>
        </p:nvSpPr>
        <p:spPr>
          <a:xfrm>
            <a:off x="7910295" y="2783078"/>
            <a:ext cx="105477" cy="492443"/>
          </a:xfrm>
          <a:prstGeom prst="rect">
            <a:avLst/>
          </a:prstGeom>
        </p:spPr>
        <p:txBody>
          <a:bodyPr vert="horz" wrap="none" lIns="0" tIns="0" rIns="0" bIns="0" rtlCol="0">
            <a:spAutoFit/>
          </a:bodyPr>
          <a:lstStyle/>
          <a:p>
            <a:pPr marL="0">
              <a:lnSpc>
                <a:spcPct val="100000"/>
              </a:lnSpc>
            </a:pPr>
            <a:r>
              <a:rPr sz="3200" spc="10" dirty="0" smtClean="0">
                <a:solidFill>
                  <a:srgbClr val="FFFFFF"/>
                </a:solidFill>
                <a:latin typeface="Calibri"/>
                <a:cs typeface="Calibri"/>
              </a:rPr>
              <a:t>.</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55262"/>
    </mc:Choice>
    <mc:Fallback xmlns="">
      <p:transition spd="slow" advTm="5526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548640" y="1658646"/>
            <a:ext cx="447934" cy="454042"/>
          </a:xfrm>
          <a:prstGeom prst="rect">
            <a:avLst/>
          </a:prstGeom>
        </p:spPr>
        <p:txBody>
          <a:bodyPr vert="horz" wrap="none" lIns="0" tIns="0" rIns="0" bIns="0" rtlCol="0">
            <a:spAutoFit/>
          </a:bodyPr>
          <a:lstStyle/>
          <a:p>
            <a:pPr marL="0">
              <a:lnSpc>
                <a:spcPct val="100000"/>
              </a:lnSpc>
            </a:pPr>
            <a:r>
              <a:rPr sz="2840" spc="10" dirty="0">
                <a:solidFill>
                  <a:srgbClr val="FFFFFF"/>
                </a:solidFill>
                <a:latin typeface="Arial"/>
                <a:cs typeface="Arial"/>
              </a:rPr>
              <a:t>•</a:t>
            </a:r>
            <a:endParaRPr sz="2800">
              <a:latin typeface="Arial"/>
              <a:cs typeface="Arial"/>
            </a:endParaRPr>
          </a:p>
        </p:txBody>
      </p:sp>
      <p:sp>
        <p:nvSpPr>
          <p:cNvPr id="3" name="text 1"/>
          <p:cNvSpPr txBox="1"/>
          <p:nvPr/>
        </p:nvSpPr>
        <p:spPr>
          <a:xfrm>
            <a:off x="891539" y="1721764"/>
            <a:ext cx="1119020" cy="407212"/>
          </a:xfrm>
          <a:prstGeom prst="rect">
            <a:avLst/>
          </a:prstGeom>
        </p:spPr>
        <p:txBody>
          <a:bodyPr vert="horz" wrap="none" lIns="0" tIns="0" rIns="0" bIns="0" rtlCol="0">
            <a:spAutoFit/>
          </a:bodyPr>
          <a:lstStyle/>
          <a:p>
            <a:pPr marL="0">
              <a:lnSpc>
                <a:spcPct val="100000"/>
              </a:lnSpc>
            </a:pPr>
            <a:r>
              <a:rPr sz="3200" spc="10" dirty="0">
                <a:solidFill>
                  <a:srgbClr val="FFFFFF"/>
                </a:solidFill>
                <a:latin typeface="Calibri"/>
                <a:cs typeface="Calibri"/>
              </a:rPr>
              <a:t>Figure</a:t>
            </a:r>
            <a:endParaRPr sz="3200">
              <a:latin typeface="Calibri"/>
              <a:cs typeface="Calibri"/>
            </a:endParaRPr>
          </a:p>
        </p:txBody>
      </p:sp>
      <p:sp>
        <p:nvSpPr>
          <p:cNvPr id="4" name="text 1"/>
          <p:cNvSpPr txBox="1"/>
          <p:nvPr/>
        </p:nvSpPr>
        <p:spPr>
          <a:xfrm>
            <a:off x="548640" y="2307590"/>
            <a:ext cx="3317521" cy="406908"/>
          </a:xfrm>
          <a:prstGeom prst="rect">
            <a:avLst/>
          </a:prstGeom>
        </p:spPr>
        <p:txBody>
          <a:bodyPr vert="horz" wrap="none" lIns="0" tIns="0" rIns="0" bIns="0" rtlCol="0">
            <a:spAutoFit/>
          </a:bodyPr>
          <a:lstStyle/>
          <a:p>
            <a:pPr marL="0">
              <a:lnSpc>
                <a:spcPct val="100000"/>
              </a:lnSpc>
            </a:pPr>
            <a:r>
              <a:rPr sz="3200" spc="10" dirty="0">
                <a:solidFill>
                  <a:srgbClr val="FFFFFF"/>
                </a:solidFill>
                <a:latin typeface="Calibri"/>
                <a:cs typeface="Calibri"/>
              </a:rPr>
              <a:t>shows an algorithm</a:t>
            </a:r>
            <a:endParaRPr sz="3200">
              <a:latin typeface="Calibri"/>
              <a:cs typeface="Calibri"/>
            </a:endParaRPr>
          </a:p>
        </p:txBody>
      </p:sp>
      <p:sp>
        <p:nvSpPr>
          <p:cNvPr id="5" name="text 1"/>
          <p:cNvSpPr txBox="1"/>
          <p:nvPr/>
        </p:nvSpPr>
        <p:spPr>
          <a:xfrm>
            <a:off x="548640" y="2892806"/>
            <a:ext cx="3397647" cy="406908"/>
          </a:xfrm>
          <a:prstGeom prst="rect">
            <a:avLst/>
          </a:prstGeom>
        </p:spPr>
        <p:txBody>
          <a:bodyPr vert="horz" wrap="none" lIns="0" tIns="0" rIns="0" bIns="0" rtlCol="0">
            <a:spAutoFit/>
          </a:bodyPr>
          <a:lstStyle/>
          <a:p>
            <a:pPr marL="0">
              <a:lnSpc>
                <a:spcPct val="100000"/>
              </a:lnSpc>
            </a:pPr>
            <a:r>
              <a:rPr sz="3200" spc="10" dirty="0">
                <a:solidFill>
                  <a:srgbClr val="FFFFFF"/>
                </a:solidFill>
                <a:latin typeface="Calibri"/>
                <a:cs typeface="Calibri"/>
              </a:rPr>
              <a:t>for the investigation</a:t>
            </a:r>
            <a:endParaRPr sz="3200">
              <a:latin typeface="Calibri"/>
              <a:cs typeface="Calibri"/>
            </a:endParaRPr>
          </a:p>
        </p:txBody>
      </p:sp>
      <p:sp>
        <p:nvSpPr>
          <p:cNvPr id="6" name="text 1"/>
          <p:cNvSpPr txBox="1"/>
          <p:nvPr/>
        </p:nvSpPr>
        <p:spPr>
          <a:xfrm>
            <a:off x="548640" y="3477793"/>
            <a:ext cx="2747982" cy="407212"/>
          </a:xfrm>
          <a:prstGeom prst="rect">
            <a:avLst/>
          </a:prstGeom>
        </p:spPr>
        <p:txBody>
          <a:bodyPr vert="horz" wrap="none" lIns="0" tIns="0" rIns="0" bIns="0" rtlCol="0">
            <a:spAutoFit/>
          </a:bodyPr>
          <a:lstStyle/>
          <a:p>
            <a:pPr marL="0">
              <a:lnSpc>
                <a:spcPct val="100000"/>
              </a:lnSpc>
            </a:pPr>
            <a:r>
              <a:rPr sz="3200" spc="10" dirty="0">
                <a:solidFill>
                  <a:srgbClr val="FFFFFF"/>
                </a:solidFill>
                <a:latin typeface="Calibri"/>
                <a:cs typeface="Calibri"/>
              </a:rPr>
              <a:t>of short stature.</a:t>
            </a:r>
            <a:endParaRPr sz="3200">
              <a:latin typeface="Calibri"/>
              <a:cs typeface="Calibri"/>
            </a:endParaRPr>
          </a:p>
        </p:txBody>
      </p:sp>
      <p:pic>
        <p:nvPicPr>
          <p:cNvPr id="6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142732"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734"/>
    </mc:Choice>
    <mc:Fallback xmlns="">
      <p:transition spd="slow" advTm="3073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63"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00200"/>
            <a:ext cx="7543800" cy="4529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219"/>
    </mc:Choice>
    <mc:Fallback xmlns="">
      <p:transition spd="slow" advTm="2421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763000" cy="6924973"/>
          </a:xfrm>
          <a:prstGeom prst="rect">
            <a:avLst/>
          </a:prstGeom>
        </p:spPr>
        <p:txBody>
          <a:bodyPr wrap="square">
            <a:spAutoFit/>
          </a:bodyPr>
          <a:lstStyle/>
          <a:p>
            <a:pPr algn="l" rtl="0"/>
            <a:r>
              <a:rPr lang="en-US" b="1" spc="10" dirty="0">
                <a:latin typeface="Arial"/>
                <a:cs typeface="Arial"/>
              </a:rPr>
              <a:t>DISORDERS OF </a:t>
            </a:r>
            <a:r>
              <a:rPr lang="en-US" b="1" spc="10" dirty="0" smtClean="0">
                <a:latin typeface="Arial"/>
                <a:cs typeface="Arial"/>
              </a:rPr>
              <a:t>POSTERIOR PITUITARY </a:t>
            </a:r>
            <a:r>
              <a:rPr lang="en-US" b="1" spc="10" dirty="0">
                <a:latin typeface="Arial"/>
                <a:cs typeface="Arial"/>
              </a:rPr>
              <a:t>HORMONE </a:t>
            </a:r>
            <a:r>
              <a:rPr lang="en-US" b="1" spc="10" dirty="0" smtClean="0">
                <a:latin typeface="Arial"/>
                <a:cs typeface="Arial"/>
              </a:rPr>
              <a:t>SECRETION</a:t>
            </a:r>
          </a:p>
          <a:p>
            <a:pPr algn="l" rtl="0"/>
            <a:endParaRPr lang="en-US" b="1" spc="10" dirty="0" smtClean="0">
              <a:latin typeface="Arial"/>
              <a:cs typeface="Arial"/>
            </a:endParaRPr>
          </a:p>
          <a:p>
            <a:pPr algn="l" rtl="0"/>
            <a:r>
              <a:rPr lang="en-US" spc="10" dirty="0">
                <a:cs typeface="Calibri"/>
              </a:rPr>
              <a:t>Disorders of the posterior pituitary are </a:t>
            </a:r>
            <a:r>
              <a:rPr lang="en-US" spc="10" dirty="0" smtClean="0">
                <a:cs typeface="Calibri"/>
              </a:rPr>
              <a:t>rare</a:t>
            </a:r>
            <a:r>
              <a:rPr lang="en-US" dirty="0" smtClean="0">
                <a:cs typeface="Calibri"/>
              </a:rPr>
              <a:t> </a:t>
            </a:r>
            <a:r>
              <a:rPr lang="en-US" spc="10" dirty="0" smtClean="0">
                <a:cs typeface="Calibri"/>
              </a:rPr>
              <a:t>compared </a:t>
            </a:r>
            <a:r>
              <a:rPr lang="en-US" spc="10" dirty="0">
                <a:cs typeface="Calibri"/>
              </a:rPr>
              <a:t>with those of the anterior pituitary</a:t>
            </a:r>
            <a:r>
              <a:rPr lang="en-US" spc="10" dirty="0" smtClean="0">
                <a:cs typeface="Calibri"/>
              </a:rPr>
              <a:t>.</a:t>
            </a:r>
          </a:p>
          <a:p>
            <a:pPr algn="l" rtl="0"/>
            <a:endParaRPr lang="en-US" spc="10" dirty="0">
              <a:cs typeface="Calibri"/>
            </a:endParaRPr>
          </a:p>
          <a:p>
            <a:pPr algn="l" rtl="0"/>
            <a:r>
              <a:rPr lang="en-US" spc="10" dirty="0">
                <a:cs typeface="Calibri"/>
              </a:rPr>
              <a:t>Deficiency of ADH in diabetes </a:t>
            </a:r>
            <a:r>
              <a:rPr lang="en-US" spc="10" dirty="0" err="1">
                <a:cs typeface="Calibri"/>
              </a:rPr>
              <a:t>insipidus</a:t>
            </a:r>
            <a:r>
              <a:rPr lang="en-US" spc="10" dirty="0">
                <a:cs typeface="Calibri"/>
              </a:rPr>
              <a:t> </a:t>
            </a:r>
            <a:r>
              <a:rPr lang="en-US" spc="10" dirty="0" smtClean="0">
                <a:cs typeface="Calibri"/>
              </a:rPr>
              <a:t>may</a:t>
            </a:r>
            <a:r>
              <a:rPr lang="en-US" dirty="0" smtClean="0">
                <a:cs typeface="Calibri"/>
              </a:rPr>
              <a:t> </a:t>
            </a:r>
            <a:r>
              <a:rPr lang="en-US" spc="10" dirty="0" smtClean="0">
                <a:cs typeface="Calibri"/>
              </a:rPr>
              <a:t>present </a:t>
            </a:r>
            <a:r>
              <a:rPr lang="en-US" spc="10" dirty="0">
                <a:cs typeface="Calibri"/>
              </a:rPr>
              <a:t>as polyuria</a:t>
            </a:r>
            <a:r>
              <a:rPr lang="en-US" spc="10" dirty="0" smtClean="0">
                <a:cs typeface="Calibri"/>
              </a:rPr>
              <a:t>.</a:t>
            </a:r>
          </a:p>
          <a:p>
            <a:pPr algn="l" rtl="0"/>
            <a:endParaRPr lang="en-US" spc="10" dirty="0" smtClean="0">
              <a:cs typeface="Calibri"/>
            </a:endParaRPr>
          </a:p>
          <a:p>
            <a:pPr algn="ctr" rtl="0"/>
            <a:r>
              <a:rPr lang="en-US" b="1" spc="10" dirty="0" smtClean="0">
                <a:latin typeface="Arial"/>
                <a:cs typeface="Arial"/>
              </a:rPr>
              <a:t>HYPOPITUITARISM</a:t>
            </a:r>
          </a:p>
          <a:p>
            <a:pPr algn="just" rtl="0"/>
            <a:r>
              <a:rPr lang="en-US" spc="10" dirty="0">
                <a:solidFill>
                  <a:srgbClr val="FFFF00"/>
                </a:solidFill>
                <a:latin typeface="Arial"/>
                <a:cs typeface="Arial"/>
              </a:rPr>
              <a:t>  </a:t>
            </a:r>
            <a:r>
              <a:rPr lang="en-US" spc="10" dirty="0">
                <a:solidFill>
                  <a:srgbClr val="FFFF00"/>
                </a:solidFill>
                <a:cs typeface="Calibri"/>
              </a:rPr>
              <a:t>Hypopituitarism </a:t>
            </a:r>
            <a:r>
              <a:rPr lang="en-US" spc="10" dirty="0">
                <a:cs typeface="Calibri"/>
              </a:rPr>
              <a:t>is a syndrome of deficiency of </a:t>
            </a:r>
            <a:r>
              <a:rPr lang="en-US" spc="10" dirty="0" smtClean="0">
                <a:cs typeface="Calibri"/>
              </a:rPr>
              <a:t>pituitary hormone </a:t>
            </a:r>
            <a:r>
              <a:rPr lang="en-US" spc="10" dirty="0">
                <a:cs typeface="Calibri"/>
              </a:rPr>
              <a:t>production that may result from disorders </a:t>
            </a:r>
            <a:r>
              <a:rPr lang="en-US" spc="10" dirty="0" smtClean="0">
                <a:cs typeface="Calibri"/>
              </a:rPr>
              <a:t>of</a:t>
            </a:r>
            <a:r>
              <a:rPr lang="en-US" dirty="0" smtClean="0">
                <a:cs typeface="Calibri"/>
              </a:rPr>
              <a:t> </a:t>
            </a:r>
            <a:r>
              <a:rPr lang="en-US" spc="10" dirty="0" smtClean="0">
                <a:cs typeface="Calibri"/>
              </a:rPr>
              <a:t>the </a:t>
            </a:r>
            <a:r>
              <a:rPr lang="en-US" spc="10" dirty="0">
                <a:cs typeface="Calibri"/>
              </a:rPr>
              <a:t>hypothalamus, pituitary or surrounding structures</a:t>
            </a:r>
          </a:p>
          <a:p>
            <a:pPr marL="285750" indent="-285750" algn="just" rtl="0">
              <a:buFont typeface="Arial" pitchFamily="34" charset="0"/>
              <a:buChar char="•"/>
            </a:pPr>
            <a:r>
              <a:rPr lang="en-US" spc="10" dirty="0">
                <a:cs typeface="Calibri"/>
              </a:rPr>
              <a:t>Clinical features of deficiency are usually absent until</a:t>
            </a:r>
            <a:r>
              <a:rPr lang="en-US" dirty="0">
                <a:cs typeface="Calibri"/>
              </a:rPr>
              <a:t> </a:t>
            </a:r>
            <a:r>
              <a:rPr lang="en-US" spc="10" dirty="0">
                <a:cs typeface="Calibri"/>
              </a:rPr>
              <a:t>about 70 % of the gland has been destroyed, unless</a:t>
            </a:r>
            <a:r>
              <a:rPr lang="en-US" dirty="0">
                <a:cs typeface="Calibri"/>
              </a:rPr>
              <a:t> </a:t>
            </a:r>
            <a:r>
              <a:rPr lang="en-US" spc="10" dirty="0">
                <a:cs typeface="Calibri"/>
              </a:rPr>
              <a:t>there is associated </a:t>
            </a:r>
            <a:r>
              <a:rPr lang="en-US" spc="10" dirty="0" err="1">
                <a:cs typeface="Calibri"/>
              </a:rPr>
              <a:t>hyperprolactinaemia</a:t>
            </a:r>
            <a:r>
              <a:rPr lang="en-US" spc="10" dirty="0">
                <a:cs typeface="Calibri"/>
              </a:rPr>
              <a:t>, when</a:t>
            </a:r>
            <a:r>
              <a:rPr lang="en-US" dirty="0">
                <a:cs typeface="Calibri"/>
              </a:rPr>
              <a:t> </a:t>
            </a:r>
            <a:r>
              <a:rPr lang="en-US" spc="10" dirty="0" err="1">
                <a:cs typeface="Calibri"/>
              </a:rPr>
              <a:t>amenorrhoea</a:t>
            </a:r>
            <a:r>
              <a:rPr lang="en-US" spc="10" dirty="0">
                <a:cs typeface="Calibri"/>
              </a:rPr>
              <a:t> and infertility may be early symptoms</a:t>
            </a:r>
          </a:p>
          <a:p>
            <a:pPr marL="78028" algn="just" rtl="0">
              <a:lnSpc>
                <a:spcPct val="100000"/>
              </a:lnSpc>
            </a:pPr>
            <a:r>
              <a:rPr lang="en-US" spc="10" dirty="0" err="1">
                <a:solidFill>
                  <a:srgbClr val="FFFF00"/>
                </a:solidFill>
                <a:cs typeface="Calibri"/>
              </a:rPr>
              <a:t>Panhypopituitarism</a:t>
            </a:r>
            <a:r>
              <a:rPr lang="en-US" spc="10" dirty="0">
                <a:solidFill>
                  <a:srgbClr val="FFFF00"/>
                </a:solidFill>
                <a:cs typeface="Calibri"/>
              </a:rPr>
              <a:t> </a:t>
            </a:r>
            <a:r>
              <a:rPr lang="en-US" spc="10" dirty="0">
                <a:cs typeface="Calibri"/>
              </a:rPr>
              <a:t>alludes to the involvement of all</a:t>
            </a:r>
            <a:r>
              <a:rPr lang="en-US" dirty="0">
                <a:cs typeface="Calibri"/>
              </a:rPr>
              <a:t> </a:t>
            </a:r>
            <a:r>
              <a:rPr lang="en-US" spc="10" dirty="0">
                <a:cs typeface="Calibri"/>
              </a:rPr>
              <a:t>pituitary hormones; alternatively, only one or more</a:t>
            </a:r>
            <a:r>
              <a:rPr lang="en-US" dirty="0">
                <a:cs typeface="Calibri"/>
              </a:rPr>
              <a:t> </a:t>
            </a:r>
            <a:r>
              <a:rPr lang="en-US" spc="10" dirty="0">
                <a:cs typeface="Calibri"/>
              </a:rPr>
              <a:t>may be involved, as in</a:t>
            </a:r>
            <a:r>
              <a:rPr lang="en-US" spc="10" dirty="0">
                <a:solidFill>
                  <a:srgbClr val="FFFFFF"/>
                </a:solidFill>
                <a:cs typeface="Calibri"/>
              </a:rPr>
              <a:t> </a:t>
            </a:r>
            <a:r>
              <a:rPr lang="en-US" spc="10" dirty="0">
                <a:solidFill>
                  <a:srgbClr val="FFFF00"/>
                </a:solidFill>
                <a:cs typeface="Calibri"/>
              </a:rPr>
              <a:t>partial </a:t>
            </a:r>
            <a:r>
              <a:rPr lang="en-US" spc="10" dirty="0" smtClean="0">
                <a:solidFill>
                  <a:srgbClr val="FFFF00"/>
                </a:solidFill>
                <a:cs typeface="Calibri"/>
              </a:rPr>
              <a:t>hypopituitarism</a:t>
            </a:r>
          </a:p>
          <a:p>
            <a:pPr algn="ctr" rtl="0"/>
            <a:r>
              <a:rPr lang="en-US" sz="1600" spc="10" dirty="0" err="1" smtClean="0">
                <a:solidFill>
                  <a:srgbClr val="FFFF00"/>
                </a:solidFill>
                <a:cs typeface="Calibri"/>
              </a:rPr>
              <a:t>Panhypopituitarism</a:t>
            </a:r>
            <a:r>
              <a:rPr lang="en-US" sz="1600" spc="10" dirty="0" smtClean="0">
                <a:solidFill>
                  <a:srgbClr val="FFFF00"/>
                </a:solidFill>
                <a:cs typeface="Calibri"/>
              </a:rPr>
              <a:t> </a:t>
            </a:r>
            <a:r>
              <a:rPr lang="en-US" sz="1600" spc="10" dirty="0">
                <a:cs typeface="Calibri"/>
              </a:rPr>
              <a:t>with the full clinical </a:t>
            </a:r>
            <a:r>
              <a:rPr lang="en-US" sz="1600" spc="10" dirty="0" smtClean="0">
                <a:cs typeface="Calibri"/>
              </a:rPr>
              <a:t>picture described  </a:t>
            </a:r>
            <a:r>
              <a:rPr lang="en-US" sz="1600" spc="10" dirty="0">
                <a:cs typeface="Calibri"/>
              </a:rPr>
              <a:t>is  usually arises in patients presenting with various</a:t>
            </a:r>
            <a:r>
              <a:rPr lang="en-US" sz="1600" dirty="0">
                <a:cs typeface="Calibri"/>
              </a:rPr>
              <a:t> </a:t>
            </a:r>
            <a:r>
              <a:rPr lang="en-US" sz="1600" spc="10" dirty="0">
                <a:cs typeface="Calibri"/>
              </a:rPr>
              <a:t>features such as clinical and radiological evidence</a:t>
            </a:r>
            <a:r>
              <a:rPr lang="en-US" sz="1600" dirty="0">
                <a:cs typeface="Calibri"/>
              </a:rPr>
              <a:t> </a:t>
            </a:r>
            <a:r>
              <a:rPr lang="en-US" sz="1600" spc="10" dirty="0">
                <a:cs typeface="Calibri"/>
              </a:rPr>
              <a:t>of a </a:t>
            </a:r>
            <a:r>
              <a:rPr lang="en-US" sz="1600" spc="10" dirty="0">
                <a:solidFill>
                  <a:srgbClr val="FFFF00"/>
                </a:solidFill>
                <a:cs typeface="Calibri"/>
              </a:rPr>
              <a:t>pituitary or </a:t>
            </a:r>
            <a:r>
              <a:rPr lang="en-US" sz="1600" spc="10" dirty="0" smtClean="0">
                <a:solidFill>
                  <a:srgbClr val="FFFF00"/>
                </a:solidFill>
                <a:cs typeface="Calibri"/>
              </a:rPr>
              <a:t>localized brain tumor.</a:t>
            </a:r>
          </a:p>
          <a:p>
            <a:pPr marL="457200" indent="-457200" algn="l" rtl="0">
              <a:buFont typeface="Arial" pitchFamily="34" charset="0"/>
              <a:buChar char="•"/>
            </a:pPr>
            <a:r>
              <a:rPr lang="en-US" sz="1600" spc="10" dirty="0" smtClean="0">
                <a:solidFill>
                  <a:srgbClr val="FFFF00"/>
                </a:solidFill>
                <a:cs typeface="Calibri"/>
              </a:rPr>
              <a:t>hypopituitarism </a:t>
            </a:r>
            <a:r>
              <a:rPr lang="en-US" sz="1600" spc="10" dirty="0">
                <a:cs typeface="Calibri"/>
              </a:rPr>
              <a:t>and it is unusual for the </a:t>
            </a:r>
            <a:r>
              <a:rPr lang="en-US" sz="1600" spc="10" dirty="0" smtClean="0">
                <a:cs typeface="Calibri"/>
              </a:rPr>
              <a:t>post-</a:t>
            </a:r>
            <a:r>
              <a:rPr lang="en-US" sz="1600" dirty="0" smtClean="0">
                <a:cs typeface="Calibri"/>
              </a:rPr>
              <a:t> </a:t>
            </a:r>
            <a:r>
              <a:rPr lang="en-US" sz="1600" spc="10" dirty="0" smtClean="0">
                <a:cs typeface="Calibri"/>
              </a:rPr>
              <a:t>pituitary </a:t>
            </a:r>
            <a:r>
              <a:rPr lang="en-US" sz="1600" spc="10" dirty="0">
                <a:cs typeface="Calibri"/>
              </a:rPr>
              <a:t>hormones such as ADH and oxytocin to</a:t>
            </a:r>
            <a:endParaRPr lang="en-US" sz="1600" dirty="0">
              <a:cs typeface="Calibri"/>
            </a:endParaRPr>
          </a:p>
          <a:p>
            <a:pPr algn="l" rtl="0"/>
            <a:r>
              <a:rPr lang="en-US" sz="1600" spc="10" dirty="0">
                <a:cs typeface="Calibri"/>
              </a:rPr>
              <a:t>be </a:t>
            </a:r>
            <a:r>
              <a:rPr lang="en-US" sz="1600" spc="10" dirty="0" smtClean="0">
                <a:cs typeface="Calibri"/>
              </a:rPr>
              <a:t>affected</a:t>
            </a:r>
            <a:endParaRPr lang="en-US" sz="1600" dirty="0">
              <a:cs typeface="Calibri"/>
            </a:endParaRPr>
          </a:p>
          <a:p>
            <a:pPr algn="ctr" rtl="0"/>
            <a:endParaRPr lang="en-US" sz="1600" spc="10" dirty="0">
              <a:solidFill>
                <a:srgbClr val="FFFF00"/>
              </a:solidFill>
              <a:cs typeface="Calibri"/>
            </a:endParaRPr>
          </a:p>
          <a:p>
            <a:pPr algn="ctr" rtl="0"/>
            <a:endParaRPr lang="en-US" sz="1600" dirty="0">
              <a:cs typeface="Calibri"/>
            </a:endParaRPr>
          </a:p>
          <a:p>
            <a:pPr algn="l" rtl="0"/>
            <a:endParaRPr lang="en-US" sz="1600" spc="10" dirty="0" smtClean="0">
              <a:cs typeface="Calibri"/>
            </a:endParaRPr>
          </a:p>
          <a:p>
            <a:pPr algn="l" rtl="0"/>
            <a:endParaRPr lang="en-US" sz="1600" spc="10" dirty="0">
              <a:cs typeface="Calibri"/>
            </a:endParaRPr>
          </a:p>
          <a:p>
            <a:pPr algn="l" rtl="0"/>
            <a:endParaRPr lang="en-US" sz="1600" dirty="0">
              <a:cs typeface="Calibri"/>
            </a:endParaRPr>
          </a:p>
          <a:p>
            <a:pPr algn="l" rtl="0"/>
            <a:endParaRPr lang="en-US" sz="1600" dirty="0">
              <a:latin typeface="Arial"/>
              <a:cs typeface="Arial"/>
            </a:endParaRPr>
          </a:p>
          <a:p>
            <a:pPr algn="l" rtl="0"/>
            <a:endParaRPr lang="en-US" sz="1600" dirty="0">
              <a:latin typeface="Arial"/>
              <a:cs typeface="Arial"/>
            </a:endParaRPr>
          </a:p>
        </p:txBody>
      </p:sp>
    </p:spTree>
    <p:extLst>
      <p:ext uri="{BB962C8B-B14F-4D97-AF65-F5344CB8AC3E}">
        <p14:creationId xmlns:p14="http://schemas.microsoft.com/office/powerpoint/2010/main" val="2459956356"/>
      </p:ext>
    </p:extLst>
  </p:cSld>
  <p:clrMapOvr>
    <a:masterClrMapping/>
  </p:clrMapOvr>
  <mc:AlternateContent xmlns:mc="http://schemas.openxmlformats.org/markup-compatibility/2006" xmlns:p14="http://schemas.microsoft.com/office/powerpoint/2010/main">
    <mc:Choice Requires="p14">
      <p:transition spd="slow" p14:dur="2000" advTm="54715"/>
    </mc:Choice>
    <mc:Fallback xmlns="">
      <p:transition spd="slow" advTm="5471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548640" y="18440"/>
            <a:ext cx="7669764" cy="487993"/>
          </a:xfrm>
          <a:prstGeom prst="rect">
            <a:avLst/>
          </a:prstGeom>
        </p:spPr>
        <p:txBody>
          <a:bodyPr vert="horz" wrap="none" lIns="0" tIns="0" rIns="0" bIns="0" rtlCol="0">
            <a:spAutoFit/>
          </a:bodyPr>
          <a:lstStyle/>
          <a:p>
            <a:pPr marL="0">
              <a:lnSpc>
                <a:spcPct val="100000"/>
              </a:lnSpc>
            </a:pPr>
            <a:r>
              <a:rPr sz="3460" b="1" spc="10" dirty="0">
                <a:solidFill>
                  <a:srgbClr val="FFFFFF"/>
                </a:solidFill>
                <a:latin typeface="Arial"/>
                <a:cs typeface="Arial"/>
              </a:rPr>
              <a:t>Consequences of pituitary hormone</a:t>
            </a:r>
            <a:endParaRPr sz="3400">
              <a:latin typeface="Arial"/>
              <a:cs typeface="Arial"/>
            </a:endParaRPr>
          </a:p>
        </p:txBody>
      </p:sp>
      <p:sp>
        <p:nvSpPr>
          <p:cNvPr id="3" name="text 1"/>
          <p:cNvSpPr txBox="1"/>
          <p:nvPr/>
        </p:nvSpPr>
        <p:spPr>
          <a:xfrm>
            <a:off x="548640" y="628523"/>
            <a:ext cx="2585164" cy="487699"/>
          </a:xfrm>
          <a:prstGeom prst="rect">
            <a:avLst/>
          </a:prstGeom>
        </p:spPr>
        <p:txBody>
          <a:bodyPr vert="horz" wrap="none" lIns="0" tIns="0" rIns="0" bIns="0" rtlCol="0">
            <a:spAutoFit/>
          </a:bodyPr>
          <a:lstStyle/>
          <a:p>
            <a:pPr marL="0">
              <a:lnSpc>
                <a:spcPct val="100000"/>
              </a:lnSpc>
            </a:pPr>
            <a:r>
              <a:rPr sz="3550" b="1" spc="10" dirty="0">
                <a:solidFill>
                  <a:srgbClr val="FFFFFF"/>
                </a:solidFill>
                <a:latin typeface="Arial"/>
                <a:cs typeface="Arial"/>
              </a:rPr>
              <a:t>deficiencies</a:t>
            </a:r>
            <a:endParaRPr sz="3500">
              <a:latin typeface="Arial"/>
              <a:cs typeface="Arial"/>
            </a:endParaRPr>
          </a:p>
        </p:txBody>
      </p:sp>
      <p:sp>
        <p:nvSpPr>
          <p:cNvPr id="4" name="text 1"/>
          <p:cNvSpPr txBox="1"/>
          <p:nvPr/>
        </p:nvSpPr>
        <p:spPr>
          <a:xfrm>
            <a:off x="548640" y="1658646"/>
            <a:ext cx="447934" cy="454042"/>
          </a:xfrm>
          <a:prstGeom prst="rect">
            <a:avLst/>
          </a:prstGeom>
        </p:spPr>
        <p:txBody>
          <a:bodyPr vert="horz" wrap="none" lIns="0" tIns="0" rIns="0" bIns="0" rtlCol="0">
            <a:spAutoFit/>
          </a:bodyPr>
          <a:lstStyle/>
          <a:p>
            <a:pPr marL="0">
              <a:lnSpc>
                <a:spcPct val="100000"/>
              </a:lnSpc>
            </a:pPr>
            <a:r>
              <a:rPr sz="2840" spc="10" dirty="0">
                <a:solidFill>
                  <a:srgbClr val="FFFF00"/>
                </a:solidFill>
                <a:latin typeface="Arial"/>
                <a:cs typeface="Arial"/>
              </a:rPr>
              <a:t>•</a:t>
            </a:r>
            <a:endParaRPr sz="2800">
              <a:latin typeface="Arial"/>
              <a:cs typeface="Arial"/>
            </a:endParaRPr>
          </a:p>
        </p:txBody>
      </p:sp>
      <p:sp>
        <p:nvSpPr>
          <p:cNvPr id="5" name="text 1"/>
          <p:cNvSpPr txBox="1"/>
          <p:nvPr/>
        </p:nvSpPr>
        <p:spPr>
          <a:xfrm>
            <a:off x="-1" y="1219200"/>
            <a:ext cx="8571975" cy="1477328"/>
          </a:xfrm>
          <a:prstGeom prst="rect">
            <a:avLst/>
          </a:prstGeom>
        </p:spPr>
        <p:txBody>
          <a:bodyPr vert="horz" wrap="square" lIns="0" tIns="0" rIns="0" bIns="0" rtlCol="0">
            <a:spAutoFit/>
          </a:bodyPr>
          <a:lstStyle/>
          <a:p>
            <a:pPr marL="0" algn="l" rtl="0">
              <a:lnSpc>
                <a:spcPct val="100000"/>
              </a:lnSpc>
            </a:pPr>
            <a:r>
              <a:rPr sz="3200" spc="10" dirty="0">
                <a:solidFill>
                  <a:srgbClr val="FFFF00"/>
                </a:solidFill>
                <a:latin typeface="Calibri"/>
                <a:cs typeface="Calibri"/>
              </a:rPr>
              <a:t>Progressive pituitary damage usually presents</a:t>
            </a:r>
            <a:endParaRPr sz="3200" dirty="0">
              <a:latin typeface="Calibri"/>
              <a:cs typeface="Calibri"/>
            </a:endParaRPr>
          </a:p>
          <a:p>
            <a:pPr marL="0" algn="l" rtl="0">
              <a:lnSpc>
                <a:spcPct val="100000"/>
              </a:lnSpc>
            </a:pPr>
            <a:r>
              <a:rPr sz="3200" spc="10" dirty="0">
                <a:solidFill>
                  <a:srgbClr val="FFFF00"/>
                </a:solidFill>
                <a:latin typeface="Calibri"/>
                <a:cs typeface="Calibri"/>
              </a:rPr>
              <a:t>with evidence of deficiencies </a:t>
            </a:r>
            <a:r>
              <a:rPr sz="3200" spc="10" dirty="0" smtClean="0">
                <a:solidFill>
                  <a:srgbClr val="FFFF00"/>
                </a:solidFill>
                <a:latin typeface="Calibri"/>
                <a:cs typeface="Calibri"/>
              </a:rPr>
              <a:t>of</a:t>
            </a:r>
            <a:r>
              <a:rPr lang="ar-IQ" sz="3200" dirty="0">
                <a:latin typeface="Calibri"/>
                <a:cs typeface="Calibri"/>
              </a:rPr>
              <a:t> </a:t>
            </a:r>
            <a:r>
              <a:rPr sz="3200" spc="10" dirty="0" err="1" smtClean="0">
                <a:solidFill>
                  <a:srgbClr val="FFFF00"/>
                </a:solidFill>
                <a:latin typeface="Calibri"/>
                <a:cs typeface="Calibri"/>
              </a:rPr>
              <a:t>gonadotrophins</a:t>
            </a:r>
            <a:r>
              <a:rPr sz="3200" spc="10" dirty="0" smtClean="0">
                <a:solidFill>
                  <a:srgbClr val="FFFF00"/>
                </a:solidFill>
                <a:latin typeface="Calibri"/>
                <a:cs typeface="Calibri"/>
              </a:rPr>
              <a:t> </a:t>
            </a:r>
            <a:r>
              <a:rPr sz="3200" spc="10" dirty="0">
                <a:solidFill>
                  <a:srgbClr val="FFFF00"/>
                </a:solidFill>
                <a:latin typeface="Calibri"/>
                <a:cs typeface="Calibri"/>
              </a:rPr>
              <a:t>and GH.</a:t>
            </a:r>
            <a:endParaRPr sz="3200" dirty="0">
              <a:latin typeface="Calibri"/>
              <a:cs typeface="Calibri"/>
            </a:endParaRPr>
          </a:p>
        </p:txBody>
      </p:sp>
      <p:sp>
        <p:nvSpPr>
          <p:cNvPr id="6" name="text 1"/>
          <p:cNvSpPr txBox="1"/>
          <p:nvPr/>
        </p:nvSpPr>
        <p:spPr>
          <a:xfrm>
            <a:off x="548640" y="3805349"/>
            <a:ext cx="447598" cy="453702"/>
          </a:xfrm>
          <a:prstGeom prst="rect">
            <a:avLst/>
          </a:prstGeom>
        </p:spPr>
        <p:txBody>
          <a:bodyPr vert="horz" wrap="none" lIns="0" tIns="0" rIns="0" bIns="0" rtlCol="0">
            <a:spAutoFit/>
          </a:bodyPr>
          <a:lstStyle/>
          <a:p>
            <a:pPr marL="0">
              <a:lnSpc>
                <a:spcPct val="100000"/>
              </a:lnSpc>
            </a:pPr>
            <a:r>
              <a:rPr sz="2840" spc="10" dirty="0">
                <a:solidFill>
                  <a:srgbClr val="FFFFFF"/>
                </a:solidFill>
                <a:latin typeface="Arial"/>
                <a:cs typeface="Arial"/>
              </a:rPr>
              <a:t>•</a:t>
            </a:r>
            <a:endParaRPr sz="2800">
              <a:latin typeface="Arial"/>
              <a:cs typeface="Arial"/>
            </a:endParaRPr>
          </a:p>
        </p:txBody>
      </p:sp>
      <p:sp>
        <p:nvSpPr>
          <p:cNvPr id="7" name="text 1"/>
          <p:cNvSpPr txBox="1"/>
          <p:nvPr/>
        </p:nvSpPr>
        <p:spPr>
          <a:xfrm>
            <a:off x="-17761" y="2590800"/>
            <a:ext cx="9161761" cy="1965153"/>
          </a:xfrm>
          <a:prstGeom prst="rect">
            <a:avLst/>
          </a:prstGeom>
        </p:spPr>
        <p:txBody>
          <a:bodyPr vert="horz" wrap="square" lIns="0" tIns="0" rIns="0" bIns="0" rtlCol="0">
            <a:spAutoFit/>
          </a:bodyPr>
          <a:lstStyle/>
          <a:p>
            <a:pPr marL="91744" algn="l" rtl="0">
              <a:lnSpc>
                <a:spcPct val="100000"/>
              </a:lnSpc>
            </a:pPr>
            <a:r>
              <a:rPr sz="3170" spc="10" dirty="0">
                <a:solidFill>
                  <a:srgbClr val="FFFFFF"/>
                </a:solidFill>
                <a:latin typeface="Calibri"/>
                <a:cs typeface="Calibri"/>
              </a:rPr>
              <a:t>Plasma ACTH and/or TSH concentrations may</a:t>
            </a:r>
            <a:endParaRPr sz="3100" dirty="0">
              <a:latin typeface="Calibri"/>
              <a:cs typeface="Calibri"/>
            </a:endParaRPr>
          </a:p>
          <a:p>
            <a:pPr marL="0" algn="l" rtl="0">
              <a:lnSpc>
                <a:spcPct val="100000"/>
              </a:lnSpc>
            </a:pPr>
            <a:r>
              <a:rPr sz="3200" spc="10" dirty="0">
                <a:solidFill>
                  <a:srgbClr val="FFFFFF"/>
                </a:solidFill>
                <a:latin typeface="Calibri"/>
                <a:cs typeface="Calibri"/>
              </a:rPr>
              <a:t>remain </a:t>
            </a:r>
            <a:r>
              <a:rPr sz="3200" spc="10" dirty="0" smtClean="0">
                <a:solidFill>
                  <a:srgbClr val="FFFFFF"/>
                </a:solidFill>
                <a:latin typeface="Calibri"/>
                <a:cs typeface="Calibri"/>
              </a:rPr>
              <a:t>normal </a:t>
            </a:r>
            <a:r>
              <a:rPr sz="3200" spc="10" dirty="0">
                <a:solidFill>
                  <a:srgbClr val="FFFFFF"/>
                </a:solidFill>
                <a:latin typeface="Calibri"/>
                <a:cs typeface="Calibri"/>
              </a:rPr>
              <a:t>or become deficient </a:t>
            </a:r>
            <a:r>
              <a:rPr sz="3200" spc="10" dirty="0" smtClean="0">
                <a:solidFill>
                  <a:srgbClr val="FFFFFF"/>
                </a:solidFill>
                <a:latin typeface="Calibri"/>
                <a:cs typeface="Calibri"/>
              </a:rPr>
              <a:t>months</a:t>
            </a:r>
            <a:r>
              <a:rPr lang="ar-IQ" sz="3200" spc="10" dirty="0" smtClean="0">
                <a:solidFill>
                  <a:srgbClr val="FFFFFF"/>
                </a:solidFill>
                <a:latin typeface="Calibri"/>
                <a:cs typeface="Calibri"/>
              </a:rPr>
              <a:t> </a:t>
            </a:r>
            <a:r>
              <a:rPr lang="en-US" sz="3200" spc="10" dirty="0">
                <a:solidFill>
                  <a:srgbClr val="FFFFFF"/>
                </a:solidFill>
                <a:cs typeface="Calibri"/>
              </a:rPr>
              <a:t>or even years later</a:t>
            </a:r>
            <a:endParaRPr lang="en-US" sz="3200" dirty="0">
              <a:cs typeface="Calibri"/>
            </a:endParaRPr>
          </a:p>
          <a:p>
            <a:pPr marL="0" algn="l" rtl="0">
              <a:lnSpc>
                <a:spcPct val="100000"/>
              </a:lnSpc>
            </a:pPr>
            <a:endParaRPr sz="3200" dirty="0">
              <a:latin typeface="Calibri"/>
              <a:cs typeface="Calibri"/>
            </a:endParaRPr>
          </a:p>
        </p:txBody>
      </p:sp>
      <p:sp>
        <p:nvSpPr>
          <p:cNvPr id="9" name="text 1"/>
          <p:cNvSpPr txBox="1"/>
          <p:nvPr/>
        </p:nvSpPr>
        <p:spPr>
          <a:xfrm>
            <a:off x="3908171" y="4843551"/>
            <a:ext cx="194647" cy="407213"/>
          </a:xfrm>
          <a:prstGeom prst="rect">
            <a:avLst/>
          </a:prstGeom>
        </p:spPr>
        <p:txBody>
          <a:bodyPr vert="horz" wrap="none" lIns="0" tIns="0" rIns="0" bIns="0" rtlCol="0">
            <a:spAutoFit/>
          </a:bodyPr>
          <a:lstStyle/>
          <a:p>
            <a:pPr marL="0">
              <a:lnSpc>
                <a:spcPct val="100000"/>
              </a:lnSpc>
            </a:pPr>
            <a:r>
              <a:rPr sz="3200" spc="10" dirty="0">
                <a:solidFill>
                  <a:srgbClr val="FFFFFF"/>
                </a:solidFill>
                <a:latin typeface="Calibri"/>
                <a:cs typeface="Calibri"/>
              </a:rPr>
              <a:t>.</a:t>
            </a:r>
            <a:endParaRPr sz="32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30753"/>
    </mc:Choice>
    <mc:Fallback xmlns="">
      <p:transition spd="slow" advTm="30753"/>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900074" y="250723"/>
            <a:ext cx="7426550" cy="369112"/>
          </a:xfrm>
          <a:prstGeom prst="rect">
            <a:avLst/>
          </a:prstGeom>
        </p:spPr>
        <p:txBody>
          <a:bodyPr vert="horz" wrap="none" lIns="0" tIns="0" rIns="0" bIns="0" rtlCol="0">
            <a:spAutoFit/>
          </a:bodyPr>
          <a:lstStyle/>
          <a:p>
            <a:pPr marL="0">
              <a:lnSpc>
                <a:spcPct val="100000"/>
              </a:lnSpc>
            </a:pPr>
            <a:r>
              <a:rPr sz="2870" spc="10" dirty="0">
                <a:solidFill>
                  <a:srgbClr val="FFFFFF"/>
                </a:solidFill>
                <a:latin typeface="Calibri"/>
                <a:cs typeface="Calibri"/>
              </a:rPr>
              <a:t>The clinical and biochemical consequences of the</a:t>
            </a:r>
            <a:endParaRPr sz="2800" dirty="0">
              <a:latin typeface="Calibri"/>
              <a:cs typeface="Calibri"/>
            </a:endParaRPr>
          </a:p>
        </p:txBody>
      </p:sp>
      <p:sp>
        <p:nvSpPr>
          <p:cNvPr id="3" name="text 1"/>
          <p:cNvSpPr txBox="1"/>
          <p:nvPr/>
        </p:nvSpPr>
        <p:spPr>
          <a:xfrm>
            <a:off x="1486789" y="696341"/>
            <a:ext cx="6231001" cy="441659"/>
          </a:xfrm>
          <a:prstGeom prst="rect">
            <a:avLst/>
          </a:prstGeom>
        </p:spPr>
        <p:txBody>
          <a:bodyPr vert="horz" wrap="none" lIns="0" tIns="0" rIns="0" bIns="0" rtlCol="0">
            <a:spAutoFit/>
          </a:bodyPr>
          <a:lstStyle/>
          <a:p>
            <a:pPr marL="0" algn="l" rtl="0">
              <a:lnSpc>
                <a:spcPct val="100000"/>
              </a:lnSpc>
            </a:pPr>
            <a:r>
              <a:rPr sz="2870" spc="10" dirty="0">
                <a:solidFill>
                  <a:srgbClr val="FFFFFF"/>
                </a:solidFill>
                <a:latin typeface="Calibri"/>
                <a:cs typeface="Calibri"/>
              </a:rPr>
              <a:t>target-gland failure include the following:</a:t>
            </a:r>
            <a:endParaRPr sz="2800" dirty="0">
              <a:latin typeface="Calibri"/>
              <a:cs typeface="Calibri"/>
            </a:endParaRPr>
          </a:p>
        </p:txBody>
      </p:sp>
      <p:sp>
        <p:nvSpPr>
          <p:cNvPr id="4" name="text 1"/>
          <p:cNvSpPr txBox="1"/>
          <p:nvPr/>
        </p:nvSpPr>
        <p:spPr>
          <a:xfrm>
            <a:off x="548640" y="1594944"/>
            <a:ext cx="306781" cy="310964"/>
          </a:xfrm>
          <a:prstGeom prst="rect">
            <a:avLst/>
          </a:prstGeom>
        </p:spPr>
        <p:txBody>
          <a:bodyPr vert="horz" wrap="none" lIns="0" tIns="0" rIns="0" bIns="0" rtlCol="0">
            <a:spAutoFit/>
          </a:bodyPr>
          <a:lstStyle/>
          <a:p>
            <a:pPr marL="0">
              <a:lnSpc>
                <a:spcPct val="100000"/>
              </a:lnSpc>
            </a:pPr>
            <a:r>
              <a:rPr sz="1960" spc="10" dirty="0">
                <a:solidFill>
                  <a:srgbClr val="FFFFFF"/>
                </a:solidFill>
                <a:latin typeface="Arial"/>
                <a:cs typeface="Arial"/>
              </a:rPr>
              <a:t>•</a:t>
            </a:r>
            <a:endParaRPr sz="1900">
              <a:latin typeface="Arial"/>
              <a:cs typeface="Arial"/>
            </a:endParaRPr>
          </a:p>
        </p:txBody>
      </p:sp>
      <p:sp>
        <p:nvSpPr>
          <p:cNvPr id="5" name="text 1"/>
          <p:cNvSpPr txBox="1"/>
          <p:nvPr/>
        </p:nvSpPr>
        <p:spPr>
          <a:xfrm>
            <a:off x="251594" y="1295400"/>
            <a:ext cx="8892406" cy="5403018"/>
          </a:xfrm>
          <a:prstGeom prst="rect">
            <a:avLst/>
          </a:prstGeom>
        </p:spPr>
        <p:txBody>
          <a:bodyPr vert="horz" wrap="square" lIns="0" tIns="0" rIns="0" bIns="0" rtlCol="0">
            <a:spAutoFit/>
          </a:bodyPr>
          <a:lstStyle/>
          <a:p>
            <a:pPr marL="64008" algn="l" rtl="0">
              <a:lnSpc>
                <a:spcPct val="100000"/>
              </a:lnSpc>
            </a:pPr>
            <a:r>
              <a:rPr sz="2200" i="1" spc="10" dirty="0">
                <a:solidFill>
                  <a:srgbClr val="FFFF00"/>
                </a:solidFill>
                <a:latin typeface="Arial"/>
                <a:cs typeface="Arial"/>
              </a:rPr>
              <a:t>Growth retardation in children </a:t>
            </a:r>
            <a:r>
              <a:rPr sz="2200" spc="10" dirty="0">
                <a:solidFill>
                  <a:srgbClr val="FFFFFF"/>
                </a:solidFill>
                <a:latin typeface="Calibri"/>
                <a:cs typeface="Calibri"/>
              </a:rPr>
              <a:t>This may be due to deficiency of GH;</a:t>
            </a:r>
            <a:endParaRPr sz="2200" dirty="0">
              <a:latin typeface="Calibri"/>
              <a:cs typeface="Calibri"/>
            </a:endParaRPr>
          </a:p>
          <a:p>
            <a:pPr marL="0" algn="l" rtl="0">
              <a:lnSpc>
                <a:spcPct val="100000"/>
              </a:lnSpc>
            </a:pPr>
            <a:r>
              <a:rPr sz="2200" spc="10" dirty="0">
                <a:solidFill>
                  <a:srgbClr val="FFFFFF"/>
                </a:solidFill>
                <a:latin typeface="Calibri"/>
                <a:cs typeface="Calibri"/>
              </a:rPr>
              <a:t>deficiency of TSH, and therefore of thyroid hormone, </a:t>
            </a:r>
            <a:r>
              <a:rPr sz="2200" spc="10" dirty="0" smtClean="0">
                <a:solidFill>
                  <a:srgbClr val="FFFFFF"/>
                </a:solidFill>
                <a:latin typeface="Calibri"/>
                <a:cs typeface="Calibri"/>
              </a:rPr>
              <a:t>may</a:t>
            </a:r>
            <a:r>
              <a:rPr lang="ar-IQ" sz="2200" dirty="0">
                <a:latin typeface="Calibri"/>
                <a:cs typeface="Calibri"/>
              </a:rPr>
              <a:t> </a:t>
            </a:r>
            <a:r>
              <a:rPr sz="2200" spc="10" dirty="0" smtClean="0">
                <a:solidFill>
                  <a:srgbClr val="FFFFFF"/>
                </a:solidFill>
                <a:latin typeface="Calibri"/>
                <a:cs typeface="Calibri"/>
              </a:rPr>
              <a:t>contribute</a:t>
            </a:r>
            <a:endParaRPr lang="ar-IQ" sz="2200" spc="10" dirty="0" smtClean="0">
              <a:solidFill>
                <a:srgbClr val="FFFFFF"/>
              </a:solidFill>
              <a:latin typeface="Calibri"/>
              <a:cs typeface="Calibri"/>
            </a:endParaRPr>
          </a:p>
          <a:p>
            <a:pPr marL="64008" algn="l" rtl="0">
              <a:lnSpc>
                <a:spcPct val="100000"/>
              </a:lnSpc>
            </a:pPr>
            <a:r>
              <a:rPr lang="en-US" sz="2110" i="1" spc="10" dirty="0">
                <a:solidFill>
                  <a:srgbClr val="FFFF00"/>
                </a:solidFill>
                <a:latin typeface="Arial"/>
                <a:cs typeface="Arial"/>
              </a:rPr>
              <a:t>Secondary </a:t>
            </a:r>
            <a:r>
              <a:rPr lang="en-US" sz="2110" i="1" spc="10" dirty="0" err="1">
                <a:solidFill>
                  <a:srgbClr val="FFFF00"/>
                </a:solidFill>
                <a:latin typeface="Arial"/>
                <a:cs typeface="Arial"/>
              </a:rPr>
              <a:t>hypogonadism</a:t>
            </a:r>
            <a:r>
              <a:rPr lang="en-US" sz="2110" i="1" spc="10" dirty="0">
                <a:solidFill>
                  <a:srgbClr val="FFFF00"/>
                </a:solidFill>
                <a:latin typeface="Arial"/>
                <a:cs typeface="Arial"/>
              </a:rPr>
              <a:t> </a:t>
            </a:r>
            <a:r>
              <a:rPr lang="en-US" sz="2110" spc="10" dirty="0">
                <a:solidFill>
                  <a:srgbClr val="FFFFFF"/>
                </a:solidFill>
                <a:cs typeface="Calibri"/>
              </a:rPr>
              <a:t>This is due to </a:t>
            </a:r>
            <a:r>
              <a:rPr lang="en-US" sz="2110" spc="10" dirty="0" err="1">
                <a:solidFill>
                  <a:srgbClr val="FFFFFF"/>
                </a:solidFill>
                <a:cs typeface="Calibri"/>
              </a:rPr>
              <a:t>gonadotrophin</a:t>
            </a:r>
            <a:r>
              <a:rPr lang="en-US" sz="2110" spc="10" dirty="0">
                <a:solidFill>
                  <a:srgbClr val="FFFFFF"/>
                </a:solidFill>
                <a:cs typeface="Calibri"/>
              </a:rPr>
              <a:t> deficiency,</a:t>
            </a:r>
            <a:endParaRPr lang="en-US" sz="2100" dirty="0">
              <a:cs typeface="Calibri"/>
            </a:endParaRPr>
          </a:p>
          <a:p>
            <a:pPr algn="l" rtl="0"/>
            <a:r>
              <a:rPr lang="en-US" sz="2200" spc="10" dirty="0">
                <a:solidFill>
                  <a:srgbClr val="FFFFFF"/>
                </a:solidFill>
                <a:cs typeface="Calibri"/>
              </a:rPr>
              <a:t>presenting as </a:t>
            </a:r>
            <a:r>
              <a:rPr lang="en-US" sz="2200" spc="10" dirty="0" err="1">
                <a:solidFill>
                  <a:srgbClr val="FFFFFF"/>
                </a:solidFill>
                <a:cs typeface="Calibri"/>
              </a:rPr>
              <a:t>amenorrhoea</a:t>
            </a:r>
            <a:r>
              <a:rPr lang="en-US" sz="2200" spc="10" dirty="0">
                <a:solidFill>
                  <a:srgbClr val="FFFFFF"/>
                </a:solidFill>
                <a:cs typeface="Calibri"/>
              </a:rPr>
              <a:t>, infertility and atrophy of </a:t>
            </a:r>
            <a:r>
              <a:rPr lang="en-US" sz="2200" spc="10" dirty="0" smtClean="0">
                <a:solidFill>
                  <a:srgbClr val="FFFFFF"/>
                </a:solidFill>
                <a:cs typeface="Calibri"/>
              </a:rPr>
              <a:t>secondary</a:t>
            </a:r>
            <a:r>
              <a:rPr lang="en-US" sz="2200" dirty="0" smtClean="0">
                <a:cs typeface="Calibri"/>
              </a:rPr>
              <a:t> </a:t>
            </a:r>
            <a:r>
              <a:rPr lang="en-US" sz="2200" spc="10" dirty="0" smtClean="0">
                <a:solidFill>
                  <a:srgbClr val="FFFFFF"/>
                </a:solidFill>
                <a:cs typeface="Calibri"/>
              </a:rPr>
              <a:t>sexual characteristics. </a:t>
            </a:r>
            <a:r>
              <a:rPr lang="en-US" sz="2200" spc="10" dirty="0">
                <a:solidFill>
                  <a:srgbClr val="FFFFFF"/>
                </a:solidFill>
                <a:cs typeface="Calibri"/>
              </a:rPr>
              <a:t>Puberty is delayed in children</a:t>
            </a:r>
            <a:r>
              <a:rPr lang="en-US" sz="2200" spc="10" dirty="0" smtClean="0">
                <a:solidFill>
                  <a:srgbClr val="FFFFFF"/>
                </a:solidFill>
                <a:cs typeface="Calibri"/>
              </a:rPr>
              <a:t>.</a:t>
            </a:r>
          </a:p>
          <a:p>
            <a:pPr algn="l" rtl="0"/>
            <a:endParaRPr lang="en-US" sz="2200" dirty="0">
              <a:cs typeface="Calibri"/>
            </a:endParaRPr>
          </a:p>
          <a:p>
            <a:pPr algn="l" rtl="0"/>
            <a:r>
              <a:rPr lang="en-US" sz="2200" i="1" spc="10" dirty="0">
                <a:solidFill>
                  <a:srgbClr val="FFFF00"/>
                </a:solidFill>
                <a:latin typeface="Arial"/>
                <a:cs typeface="Arial"/>
              </a:rPr>
              <a:t>Secondary adrenocortical </a:t>
            </a:r>
            <a:r>
              <a:rPr lang="en-US" sz="2200" i="1" spc="10" dirty="0" err="1">
                <a:solidFill>
                  <a:srgbClr val="FFFF00"/>
                </a:solidFill>
                <a:latin typeface="Arial"/>
                <a:cs typeface="Arial"/>
              </a:rPr>
              <a:t>hypofunction</a:t>
            </a:r>
            <a:r>
              <a:rPr lang="en-US" sz="2200" i="1" spc="10" dirty="0">
                <a:solidFill>
                  <a:srgbClr val="FFFF00"/>
                </a:solidFill>
                <a:latin typeface="Arial"/>
                <a:cs typeface="Arial"/>
              </a:rPr>
              <a:t> </a:t>
            </a:r>
            <a:r>
              <a:rPr lang="en-US" sz="2200" spc="10" dirty="0">
                <a:solidFill>
                  <a:srgbClr val="FFFFFF"/>
                </a:solidFill>
                <a:cs typeface="Calibri"/>
              </a:rPr>
              <a:t>(ACTH deficiency) In</a:t>
            </a:r>
            <a:endParaRPr lang="en-US" sz="2200" dirty="0">
              <a:cs typeface="Calibri"/>
            </a:endParaRPr>
          </a:p>
          <a:p>
            <a:pPr algn="l" rtl="0"/>
            <a:r>
              <a:rPr lang="en-US" sz="2200" spc="10" dirty="0">
                <a:solidFill>
                  <a:srgbClr val="FFFF00"/>
                </a:solidFill>
                <a:cs typeface="Calibri"/>
              </a:rPr>
              <a:t>contrast to the primary form (Addison’s disease), patients are not</a:t>
            </a:r>
            <a:endParaRPr lang="en-US" sz="2200" dirty="0">
              <a:cs typeface="Calibri"/>
            </a:endParaRPr>
          </a:p>
          <a:p>
            <a:pPr algn="l" rtl="0"/>
            <a:r>
              <a:rPr lang="en-US" sz="2200" spc="10" dirty="0" err="1">
                <a:solidFill>
                  <a:srgbClr val="FFFF00"/>
                </a:solidFill>
                <a:cs typeface="Calibri"/>
              </a:rPr>
              <a:t>hyperpigmented</a:t>
            </a:r>
            <a:r>
              <a:rPr lang="en-US" sz="2200" spc="10" dirty="0">
                <a:solidFill>
                  <a:srgbClr val="FFFF00"/>
                </a:solidFill>
                <a:cs typeface="Calibri"/>
              </a:rPr>
              <a:t> because ACTH secretion is not </a:t>
            </a:r>
            <a:r>
              <a:rPr lang="en-US" sz="2200" spc="10" dirty="0" smtClean="0">
                <a:solidFill>
                  <a:srgbClr val="FFFF00"/>
                </a:solidFill>
                <a:cs typeface="Calibri"/>
              </a:rPr>
              <a:t>raised</a:t>
            </a:r>
            <a:r>
              <a:rPr lang="en-US" sz="2200" spc="10" dirty="0" smtClean="0">
                <a:solidFill>
                  <a:srgbClr val="FFFFFF"/>
                </a:solidFill>
                <a:cs typeface="Calibri"/>
              </a:rPr>
              <a:t>.</a:t>
            </a:r>
          </a:p>
          <a:p>
            <a:pPr algn="l" rtl="0"/>
            <a:endParaRPr lang="en-US" sz="2200" spc="10" dirty="0" smtClean="0">
              <a:solidFill>
                <a:srgbClr val="FFFFFF"/>
              </a:solidFill>
              <a:cs typeface="Calibri"/>
            </a:endParaRPr>
          </a:p>
          <a:p>
            <a:pPr algn="l" rtl="0"/>
            <a:r>
              <a:rPr lang="en-US" sz="2200" spc="10" dirty="0" smtClean="0">
                <a:solidFill>
                  <a:srgbClr val="FFFFFF"/>
                </a:solidFill>
                <a:cs typeface="Calibri"/>
              </a:rPr>
              <a:t>The </a:t>
            </a:r>
            <a:r>
              <a:rPr lang="en-US" sz="2200" spc="10" dirty="0">
                <a:solidFill>
                  <a:srgbClr val="FFC000"/>
                </a:solidFill>
                <a:cs typeface="Calibri"/>
              </a:rPr>
              <a:t>sodium and water deficiency and </a:t>
            </a:r>
            <a:r>
              <a:rPr lang="en-US" sz="2200" spc="10" dirty="0" err="1">
                <a:solidFill>
                  <a:srgbClr val="FFC000"/>
                </a:solidFill>
                <a:cs typeface="Calibri"/>
              </a:rPr>
              <a:t>hyperkalaemia</a:t>
            </a:r>
            <a:r>
              <a:rPr lang="en-US" sz="2200" spc="10" dirty="0">
                <a:solidFill>
                  <a:srgbClr val="FFC000"/>
                </a:solidFill>
                <a:cs typeface="Calibri"/>
              </a:rPr>
              <a:t> characteristic</a:t>
            </a:r>
            <a:endParaRPr lang="en-US" sz="2200" dirty="0">
              <a:cs typeface="Calibri"/>
            </a:endParaRPr>
          </a:p>
          <a:p>
            <a:pPr algn="l" rtl="0"/>
            <a:r>
              <a:rPr lang="en-US" sz="2200" spc="10" dirty="0">
                <a:solidFill>
                  <a:srgbClr val="FFC000"/>
                </a:solidFill>
                <a:cs typeface="Calibri"/>
              </a:rPr>
              <a:t>of Addison’s disease do not usually occur because </a:t>
            </a:r>
            <a:r>
              <a:rPr lang="en-US" sz="2200" spc="10" dirty="0" smtClean="0">
                <a:solidFill>
                  <a:srgbClr val="FFC000"/>
                </a:solidFill>
                <a:cs typeface="Calibri"/>
              </a:rPr>
              <a:t>aldosterone</a:t>
            </a:r>
            <a:r>
              <a:rPr lang="en-US" sz="2200" dirty="0" smtClean="0">
                <a:cs typeface="Calibri"/>
              </a:rPr>
              <a:t> </a:t>
            </a:r>
            <a:r>
              <a:rPr lang="en-US" sz="2200" spc="10" dirty="0" smtClean="0">
                <a:solidFill>
                  <a:srgbClr val="FFC000"/>
                </a:solidFill>
                <a:cs typeface="Calibri"/>
              </a:rPr>
              <a:t>secretion </a:t>
            </a:r>
            <a:r>
              <a:rPr lang="en-US" sz="2200" spc="10" dirty="0">
                <a:solidFill>
                  <a:srgbClr val="FFC000"/>
                </a:solidFill>
                <a:cs typeface="Calibri"/>
              </a:rPr>
              <a:t>(which is controlled by angiotensin and not by ACTH) </a:t>
            </a:r>
            <a:r>
              <a:rPr lang="en-US" sz="2200" spc="10" dirty="0" smtClean="0">
                <a:solidFill>
                  <a:srgbClr val="FFC000"/>
                </a:solidFill>
                <a:cs typeface="Calibri"/>
              </a:rPr>
              <a:t>is</a:t>
            </a:r>
            <a:r>
              <a:rPr lang="en-US" sz="2200" dirty="0" smtClean="0">
                <a:cs typeface="Calibri"/>
              </a:rPr>
              <a:t> </a:t>
            </a:r>
            <a:r>
              <a:rPr lang="en-US" sz="2200" spc="10" dirty="0" smtClean="0">
                <a:solidFill>
                  <a:srgbClr val="FFC000"/>
                </a:solidFill>
                <a:cs typeface="Calibri"/>
              </a:rPr>
              <a:t>normal</a:t>
            </a:r>
            <a:r>
              <a:rPr lang="en-US" sz="2200" spc="10" dirty="0">
                <a:solidFill>
                  <a:srgbClr val="FFC000"/>
                </a:solidFill>
                <a:cs typeface="Calibri"/>
              </a:rPr>
              <a:t>.</a:t>
            </a:r>
            <a:endParaRPr lang="en-US" sz="2200" dirty="0">
              <a:cs typeface="Calibri"/>
            </a:endParaRPr>
          </a:p>
          <a:p>
            <a:pPr algn="l" rtl="0"/>
            <a:endParaRPr lang="en-US" sz="2200" dirty="0">
              <a:cs typeface="Calibri"/>
            </a:endParaRPr>
          </a:p>
          <a:p>
            <a:pPr marL="0" algn="l" rtl="0">
              <a:lnSpc>
                <a:spcPct val="100000"/>
              </a:lnSpc>
            </a:pPr>
            <a:endParaRPr lang="ar-IQ" sz="2200" spc="10" dirty="0" smtClean="0">
              <a:solidFill>
                <a:srgbClr val="FFFFFF"/>
              </a:solidFill>
              <a:latin typeface="Calibri"/>
              <a:cs typeface="Calibri"/>
            </a:endParaRPr>
          </a:p>
          <a:p>
            <a:pPr marL="0" algn="l" rtl="0">
              <a:lnSpc>
                <a:spcPct val="100000"/>
              </a:lnSpc>
            </a:pPr>
            <a:r>
              <a:rPr sz="2200" spc="10" dirty="0" smtClean="0">
                <a:solidFill>
                  <a:srgbClr val="FFFFFF"/>
                </a:solidFill>
                <a:latin typeface="Calibri"/>
                <a:cs typeface="Calibri"/>
              </a:rPr>
              <a:t>.</a:t>
            </a:r>
            <a:endParaRPr sz="2200" dirty="0">
              <a:latin typeface="Calibri"/>
              <a:cs typeface="Calibri"/>
            </a:endParaRPr>
          </a:p>
        </p:txBody>
      </p:sp>
      <p:sp>
        <p:nvSpPr>
          <p:cNvPr id="6" name="text 1"/>
          <p:cNvSpPr txBox="1"/>
          <p:nvPr/>
        </p:nvSpPr>
        <p:spPr>
          <a:xfrm>
            <a:off x="548640" y="2467053"/>
            <a:ext cx="306781" cy="310965"/>
          </a:xfrm>
          <a:prstGeom prst="rect">
            <a:avLst/>
          </a:prstGeom>
        </p:spPr>
        <p:txBody>
          <a:bodyPr vert="horz" wrap="none" lIns="0" tIns="0" rIns="0" bIns="0" rtlCol="0">
            <a:spAutoFit/>
          </a:bodyPr>
          <a:lstStyle/>
          <a:p>
            <a:pPr marL="0">
              <a:lnSpc>
                <a:spcPct val="100000"/>
              </a:lnSpc>
            </a:pPr>
            <a:r>
              <a:rPr sz="1960" spc="10" dirty="0">
                <a:solidFill>
                  <a:srgbClr val="FFFFFF"/>
                </a:solidFill>
                <a:latin typeface="Arial"/>
                <a:cs typeface="Arial"/>
              </a:rPr>
              <a:t>•</a:t>
            </a:r>
            <a:endParaRPr sz="19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0233"/>
    </mc:Choice>
    <mc:Fallback xmlns="">
      <p:transition spd="slow" advTm="2023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548640" y="1612265"/>
            <a:ext cx="419100" cy="424815"/>
          </a:xfrm>
          <a:prstGeom prst="rect">
            <a:avLst/>
          </a:prstGeom>
        </p:spPr>
        <p:txBody>
          <a:bodyPr vert="horz" wrap="none" lIns="0" tIns="0" rIns="0" bIns="0" rtlCol="0">
            <a:spAutoFit/>
          </a:bodyPr>
          <a:lstStyle/>
          <a:p>
            <a:pPr marL="0">
              <a:lnSpc>
                <a:spcPct val="100000"/>
              </a:lnSpc>
            </a:pPr>
            <a:r>
              <a:rPr sz="2700" spc="10" dirty="0">
                <a:solidFill>
                  <a:srgbClr val="FFFFFF"/>
                </a:solidFill>
                <a:latin typeface="Arial"/>
                <a:cs typeface="Arial"/>
              </a:rPr>
              <a:t>•</a:t>
            </a:r>
            <a:endParaRPr sz="2700">
              <a:latin typeface="Arial"/>
              <a:cs typeface="Arial"/>
            </a:endParaRPr>
          </a:p>
        </p:txBody>
      </p:sp>
      <p:sp>
        <p:nvSpPr>
          <p:cNvPr id="3" name="text 1"/>
          <p:cNvSpPr txBox="1"/>
          <p:nvPr/>
        </p:nvSpPr>
        <p:spPr>
          <a:xfrm>
            <a:off x="16896" y="901342"/>
            <a:ext cx="9050904" cy="3693319"/>
          </a:xfrm>
          <a:prstGeom prst="rect">
            <a:avLst/>
          </a:prstGeom>
        </p:spPr>
        <p:txBody>
          <a:bodyPr vert="horz" wrap="square" lIns="0" tIns="0" rIns="0" bIns="0" rtlCol="0">
            <a:spAutoFit/>
          </a:bodyPr>
          <a:lstStyle/>
          <a:p>
            <a:pPr marL="542848" indent="-457200" algn="l" rtl="0">
              <a:lnSpc>
                <a:spcPct val="100000"/>
              </a:lnSpc>
              <a:buFont typeface="Arial" pitchFamily="34" charset="0"/>
              <a:buChar char="•"/>
            </a:pPr>
            <a:r>
              <a:rPr sz="3000" spc="10" dirty="0">
                <a:solidFill>
                  <a:srgbClr val="FFFFFF"/>
                </a:solidFill>
                <a:latin typeface="Calibri"/>
                <a:cs typeface="Calibri"/>
              </a:rPr>
              <a:t>However, cortisol is needed for normal </a:t>
            </a:r>
            <a:r>
              <a:rPr sz="3000" spc="10" dirty="0" smtClean="0">
                <a:solidFill>
                  <a:srgbClr val="FFFFFF"/>
                </a:solidFill>
                <a:latin typeface="Calibri"/>
                <a:cs typeface="Calibri"/>
              </a:rPr>
              <a:t>free</a:t>
            </a:r>
            <a:r>
              <a:rPr lang="ar-IQ" sz="3000" dirty="0">
                <a:latin typeface="Calibri"/>
                <a:cs typeface="Calibri"/>
              </a:rPr>
              <a:t> </a:t>
            </a:r>
            <a:r>
              <a:rPr sz="3000" spc="10" dirty="0" smtClean="0">
                <a:solidFill>
                  <a:srgbClr val="FFFFFF"/>
                </a:solidFill>
                <a:latin typeface="Calibri"/>
                <a:cs typeface="Calibri"/>
              </a:rPr>
              <a:t>water </a:t>
            </a:r>
            <a:r>
              <a:rPr sz="3000" spc="10" dirty="0">
                <a:solidFill>
                  <a:srgbClr val="FFFFFF"/>
                </a:solidFill>
                <a:latin typeface="Calibri"/>
                <a:cs typeface="Calibri"/>
              </a:rPr>
              <a:t>excretion, and consequently there may </a:t>
            </a:r>
            <a:r>
              <a:rPr sz="3000" spc="10" dirty="0" smtClean="0">
                <a:solidFill>
                  <a:srgbClr val="FFFFFF"/>
                </a:solidFill>
                <a:latin typeface="Calibri"/>
                <a:cs typeface="Calibri"/>
              </a:rPr>
              <a:t>be</a:t>
            </a:r>
            <a:r>
              <a:rPr lang="ar-IQ" sz="3000" dirty="0">
                <a:latin typeface="Calibri"/>
                <a:cs typeface="Calibri"/>
              </a:rPr>
              <a:t> </a:t>
            </a:r>
            <a:r>
              <a:rPr sz="3000" spc="10" dirty="0" smtClean="0">
                <a:solidFill>
                  <a:srgbClr val="FFFFFF"/>
                </a:solidFill>
                <a:latin typeface="Calibri"/>
                <a:cs typeface="Calibri"/>
              </a:rPr>
              <a:t>a </a:t>
            </a:r>
            <a:r>
              <a:rPr sz="3000" spc="10" dirty="0">
                <a:solidFill>
                  <a:srgbClr val="FFFFFF"/>
                </a:solidFill>
                <a:latin typeface="Calibri"/>
                <a:cs typeface="Calibri"/>
              </a:rPr>
              <a:t>dilutional </a:t>
            </a:r>
            <a:r>
              <a:rPr sz="3000" spc="10" dirty="0">
                <a:solidFill>
                  <a:srgbClr val="FFFF00"/>
                </a:solidFill>
                <a:latin typeface="Calibri"/>
                <a:cs typeface="Calibri"/>
              </a:rPr>
              <a:t>hyponatraemia due to </a:t>
            </a:r>
            <a:r>
              <a:rPr sz="3000" spc="10" dirty="0" smtClean="0">
                <a:solidFill>
                  <a:srgbClr val="FFFF00"/>
                </a:solidFill>
                <a:latin typeface="Calibri"/>
                <a:cs typeface="Calibri"/>
              </a:rPr>
              <a:t>cortisol</a:t>
            </a:r>
            <a:r>
              <a:rPr lang="ar-IQ" sz="3000" dirty="0">
                <a:solidFill>
                  <a:srgbClr val="FFFF00"/>
                </a:solidFill>
                <a:latin typeface="Calibri"/>
                <a:cs typeface="Calibri"/>
              </a:rPr>
              <a:t> </a:t>
            </a:r>
            <a:r>
              <a:rPr sz="3000" spc="10" dirty="0" smtClean="0">
                <a:solidFill>
                  <a:srgbClr val="FFFF00"/>
                </a:solidFill>
                <a:latin typeface="Calibri"/>
                <a:cs typeface="Calibri"/>
              </a:rPr>
              <a:t>deficiency.</a:t>
            </a:r>
            <a:endParaRPr lang="ar-IQ" sz="3000" spc="10" dirty="0" smtClean="0">
              <a:solidFill>
                <a:srgbClr val="FFFF00"/>
              </a:solidFill>
              <a:latin typeface="Calibri"/>
              <a:cs typeface="Calibri"/>
            </a:endParaRPr>
          </a:p>
          <a:p>
            <a:pPr marL="457200" indent="-457200" algn="l" rtl="0">
              <a:buFont typeface="Arial" pitchFamily="34" charset="0"/>
              <a:buChar char="•"/>
            </a:pPr>
            <a:r>
              <a:rPr lang="en-US" sz="3000" spc="10" dirty="0">
                <a:solidFill>
                  <a:srgbClr val="FFFFFF"/>
                </a:solidFill>
                <a:cs typeface="Calibri"/>
              </a:rPr>
              <a:t>Cortisol is also necessary for the maintenance </a:t>
            </a:r>
            <a:r>
              <a:rPr lang="en-US" sz="3000" spc="10" dirty="0" smtClean="0">
                <a:solidFill>
                  <a:srgbClr val="FFFFFF"/>
                </a:solidFill>
                <a:cs typeface="Calibri"/>
              </a:rPr>
              <a:t>of</a:t>
            </a:r>
            <a:r>
              <a:rPr lang="en-US" sz="3000" dirty="0">
                <a:cs typeface="Calibri"/>
              </a:rPr>
              <a:t> </a:t>
            </a:r>
            <a:r>
              <a:rPr lang="en-US" sz="3000" spc="10" dirty="0" smtClean="0">
                <a:solidFill>
                  <a:srgbClr val="FFFFFF"/>
                </a:solidFill>
                <a:cs typeface="Calibri"/>
              </a:rPr>
              <a:t>normal </a:t>
            </a:r>
            <a:r>
              <a:rPr lang="en-US" sz="3000" spc="10" dirty="0">
                <a:solidFill>
                  <a:srgbClr val="FFFFFF"/>
                </a:solidFill>
                <a:cs typeface="Calibri"/>
              </a:rPr>
              <a:t>blood pressure. </a:t>
            </a:r>
            <a:r>
              <a:rPr lang="en-US" sz="3000" spc="10" dirty="0">
                <a:solidFill>
                  <a:srgbClr val="FFFF00"/>
                </a:solidFill>
                <a:cs typeface="Calibri"/>
              </a:rPr>
              <a:t>Hypotension may </a:t>
            </a:r>
            <a:r>
              <a:rPr lang="en-US" sz="3000" spc="10" dirty="0" smtClean="0">
                <a:solidFill>
                  <a:srgbClr val="FFFF00"/>
                </a:solidFill>
                <a:cs typeface="Calibri"/>
              </a:rPr>
              <a:t>be</a:t>
            </a:r>
            <a:r>
              <a:rPr lang="en-US" sz="3000" dirty="0">
                <a:solidFill>
                  <a:srgbClr val="FFFF00"/>
                </a:solidFill>
                <a:cs typeface="Calibri"/>
              </a:rPr>
              <a:t> </a:t>
            </a:r>
            <a:r>
              <a:rPr lang="en-US" sz="3000" spc="10" dirty="0" smtClean="0">
                <a:solidFill>
                  <a:srgbClr val="FFFF00"/>
                </a:solidFill>
                <a:cs typeface="Calibri"/>
              </a:rPr>
              <a:t>associated </a:t>
            </a:r>
            <a:r>
              <a:rPr lang="en-US" sz="3000" spc="10" dirty="0">
                <a:solidFill>
                  <a:srgbClr val="FFFF00"/>
                </a:solidFill>
                <a:cs typeface="Calibri"/>
              </a:rPr>
              <a:t>with ACTH </a:t>
            </a:r>
            <a:r>
              <a:rPr lang="en-US" sz="3000" spc="10" dirty="0" smtClean="0">
                <a:solidFill>
                  <a:srgbClr val="FFFF00"/>
                </a:solidFill>
                <a:cs typeface="Calibri"/>
              </a:rPr>
              <a:t>deficiency</a:t>
            </a:r>
          </a:p>
          <a:p>
            <a:pPr marL="542848" indent="-457200" algn="l" rtl="0">
              <a:lnSpc>
                <a:spcPct val="100000"/>
              </a:lnSpc>
              <a:buFont typeface="Arial" pitchFamily="34" charset="0"/>
              <a:buChar char="•"/>
            </a:pPr>
            <a:r>
              <a:rPr lang="en-US" sz="3000" spc="10" dirty="0">
                <a:solidFill>
                  <a:srgbClr val="FFFFFF"/>
                </a:solidFill>
                <a:cs typeface="Calibri"/>
              </a:rPr>
              <a:t>Cortisol and/or GH deficiency may </a:t>
            </a:r>
            <a:r>
              <a:rPr lang="en-US" sz="3000" spc="10" dirty="0" smtClean="0">
                <a:solidFill>
                  <a:srgbClr val="FFFFFF"/>
                </a:solidFill>
                <a:cs typeface="Calibri"/>
              </a:rPr>
              <a:t>cause</a:t>
            </a:r>
            <a:r>
              <a:rPr lang="en-US" sz="3000" dirty="0" smtClean="0">
                <a:cs typeface="Calibri"/>
              </a:rPr>
              <a:t> </a:t>
            </a:r>
            <a:r>
              <a:rPr lang="en-US" sz="3000" spc="10" dirty="0" smtClean="0">
                <a:solidFill>
                  <a:srgbClr val="FFFFFF"/>
                </a:solidFill>
                <a:cs typeface="Calibri"/>
              </a:rPr>
              <a:t>increased </a:t>
            </a:r>
            <a:r>
              <a:rPr lang="en-US" sz="3000" spc="10" dirty="0">
                <a:solidFill>
                  <a:srgbClr val="FFFF00"/>
                </a:solidFill>
                <a:cs typeface="Calibri"/>
              </a:rPr>
              <a:t>insulin sensitivity with </a:t>
            </a:r>
            <a:r>
              <a:rPr lang="en-US" sz="3000" spc="10" dirty="0" smtClean="0">
                <a:solidFill>
                  <a:srgbClr val="FFFF00"/>
                </a:solidFill>
                <a:cs typeface="Calibri"/>
              </a:rPr>
              <a:t>fasting</a:t>
            </a:r>
            <a:r>
              <a:rPr lang="en-US" sz="3000" dirty="0" smtClean="0">
                <a:solidFill>
                  <a:srgbClr val="FFFF00"/>
                </a:solidFill>
                <a:cs typeface="Calibri"/>
              </a:rPr>
              <a:t> </a:t>
            </a:r>
            <a:r>
              <a:rPr lang="en-US" sz="3000" spc="10" dirty="0" err="1" smtClean="0">
                <a:solidFill>
                  <a:srgbClr val="FFFF00"/>
                </a:solidFill>
                <a:cs typeface="Calibri"/>
              </a:rPr>
              <a:t>hypoglycaemia</a:t>
            </a:r>
            <a:endParaRPr sz="3000" dirty="0">
              <a:solidFill>
                <a:srgbClr val="FFFF00"/>
              </a:solidFill>
              <a:latin typeface="Calibri"/>
              <a:cs typeface="Calibri"/>
            </a:endParaRPr>
          </a:p>
        </p:txBody>
      </p:sp>
      <p:sp>
        <p:nvSpPr>
          <p:cNvPr id="7" name="text 1"/>
          <p:cNvSpPr txBox="1"/>
          <p:nvPr/>
        </p:nvSpPr>
        <p:spPr>
          <a:xfrm>
            <a:off x="6918422" y="4912594"/>
            <a:ext cx="185627" cy="461665"/>
          </a:xfrm>
          <a:prstGeom prst="rect">
            <a:avLst/>
          </a:prstGeom>
        </p:spPr>
        <p:txBody>
          <a:bodyPr vert="horz" wrap="none" lIns="0" tIns="0" rIns="0" bIns="0" rtlCol="0">
            <a:spAutoFit/>
          </a:bodyPr>
          <a:lstStyle/>
          <a:p>
            <a:pPr marL="85648">
              <a:lnSpc>
                <a:spcPct val="100000"/>
              </a:lnSpc>
            </a:pPr>
            <a:r>
              <a:rPr sz="3000" spc="10" dirty="0" smtClean="0">
                <a:solidFill>
                  <a:srgbClr val="FFFFFF"/>
                </a:solidFill>
                <a:latin typeface="Calibri"/>
                <a:cs typeface="Calibri"/>
              </a:rPr>
              <a:t>.</a:t>
            </a:r>
            <a:endParaRPr sz="3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30731"/>
    </mc:Choice>
    <mc:Fallback xmlns="">
      <p:transition spd="slow" advTm="3073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 1"/>
          <p:cNvSpPr txBox="1"/>
          <p:nvPr/>
        </p:nvSpPr>
        <p:spPr>
          <a:xfrm>
            <a:off x="33680" y="762000"/>
            <a:ext cx="9110320" cy="4387355"/>
          </a:xfrm>
          <a:prstGeom prst="rect">
            <a:avLst/>
          </a:prstGeom>
        </p:spPr>
        <p:txBody>
          <a:bodyPr vert="horz" wrap="square" lIns="0" tIns="0" rIns="0" bIns="0" rtlCol="0">
            <a:spAutoFit/>
          </a:bodyPr>
          <a:lstStyle/>
          <a:p>
            <a:pPr marL="406908" indent="-342900" algn="l" rtl="0">
              <a:lnSpc>
                <a:spcPct val="100000"/>
              </a:lnSpc>
              <a:buFont typeface="Arial" pitchFamily="34" charset="0"/>
              <a:buChar char="•"/>
            </a:pPr>
            <a:r>
              <a:rPr sz="2110" i="1" spc="10" dirty="0">
                <a:solidFill>
                  <a:srgbClr val="FFFF00"/>
                </a:solidFill>
                <a:latin typeface="Arial"/>
                <a:cs typeface="Arial"/>
              </a:rPr>
              <a:t>Secondary hypothyroidism </a:t>
            </a:r>
            <a:r>
              <a:rPr sz="2110" spc="10" dirty="0">
                <a:solidFill>
                  <a:srgbClr val="FFFFFF"/>
                </a:solidFill>
                <a:latin typeface="Calibri"/>
                <a:cs typeface="Calibri"/>
              </a:rPr>
              <a:t>(TSH deficiency) This may sometimes be</a:t>
            </a:r>
            <a:endParaRPr sz="2100" dirty="0">
              <a:latin typeface="Calibri"/>
              <a:cs typeface="Calibri"/>
            </a:endParaRPr>
          </a:p>
          <a:p>
            <a:pPr marL="0" algn="l" rtl="0">
              <a:lnSpc>
                <a:spcPct val="100000"/>
              </a:lnSpc>
            </a:pPr>
            <a:r>
              <a:rPr sz="2200" spc="10" dirty="0">
                <a:solidFill>
                  <a:srgbClr val="FFFFFF"/>
                </a:solidFill>
                <a:latin typeface="Calibri"/>
                <a:cs typeface="Calibri"/>
              </a:rPr>
              <a:t>clinically indistinguishable from primary hypothyroidism</a:t>
            </a:r>
            <a:r>
              <a:rPr sz="2200" spc="10" dirty="0" smtClean="0">
                <a:solidFill>
                  <a:srgbClr val="FFFFFF"/>
                </a:solidFill>
                <a:latin typeface="Calibri"/>
                <a:cs typeface="Calibri"/>
              </a:rPr>
              <a:t>.</a:t>
            </a:r>
            <a:endParaRPr lang="ar-IQ" sz="2200" spc="10" dirty="0" smtClean="0">
              <a:solidFill>
                <a:srgbClr val="FFFFFF"/>
              </a:solidFill>
              <a:latin typeface="Calibri"/>
              <a:cs typeface="Calibri"/>
            </a:endParaRPr>
          </a:p>
          <a:p>
            <a:pPr marL="342900" indent="-342900" algn="l" rtl="0">
              <a:buFont typeface="Arial" pitchFamily="34" charset="0"/>
              <a:buChar char="•"/>
            </a:pPr>
            <a:r>
              <a:rPr lang="en-US" sz="2200" i="1" spc="10" dirty="0">
                <a:solidFill>
                  <a:srgbClr val="FFFF00"/>
                </a:solidFill>
                <a:latin typeface="Arial"/>
                <a:cs typeface="Arial"/>
              </a:rPr>
              <a:t>Prolactin deficiency </a:t>
            </a:r>
            <a:r>
              <a:rPr lang="en-US" sz="2200" spc="10" dirty="0">
                <a:solidFill>
                  <a:srgbClr val="FFFFFF"/>
                </a:solidFill>
                <a:cs typeface="Calibri"/>
              </a:rPr>
              <a:t>Associated with failure to lactate, this </a:t>
            </a:r>
            <a:r>
              <a:rPr lang="en-US" sz="2200" spc="10" dirty="0" smtClean="0">
                <a:solidFill>
                  <a:srgbClr val="FFFFFF"/>
                </a:solidFill>
                <a:cs typeface="Calibri"/>
              </a:rPr>
              <a:t>may</a:t>
            </a:r>
            <a:r>
              <a:rPr lang="en-US" sz="2200" dirty="0" smtClean="0">
                <a:cs typeface="Calibri"/>
              </a:rPr>
              <a:t> </a:t>
            </a:r>
            <a:r>
              <a:rPr lang="en-US" sz="2200" spc="10" dirty="0" smtClean="0">
                <a:solidFill>
                  <a:srgbClr val="FFFFFF"/>
                </a:solidFill>
                <a:cs typeface="Calibri"/>
              </a:rPr>
              <a:t>occur </a:t>
            </a:r>
            <a:r>
              <a:rPr lang="en-US" sz="2200" spc="10" dirty="0">
                <a:solidFill>
                  <a:srgbClr val="FFFFFF"/>
                </a:solidFill>
                <a:cs typeface="Calibri"/>
              </a:rPr>
              <a:t>after post-partum pituitary infarction (Sheehan’s </a:t>
            </a:r>
            <a:r>
              <a:rPr lang="en-US" sz="2200" spc="10" dirty="0" smtClean="0">
                <a:solidFill>
                  <a:srgbClr val="FFFFFF"/>
                </a:solidFill>
                <a:cs typeface="Calibri"/>
              </a:rPr>
              <a:t>syndrome).</a:t>
            </a:r>
          </a:p>
          <a:p>
            <a:pPr marL="64008" algn="l" rtl="0">
              <a:lnSpc>
                <a:spcPct val="100000"/>
              </a:lnSpc>
            </a:pPr>
            <a:r>
              <a:rPr lang="en-US" sz="2200" spc="10" dirty="0">
                <a:solidFill>
                  <a:srgbClr val="FFFFFF"/>
                </a:solidFill>
                <a:cs typeface="Calibri"/>
              </a:rPr>
              <a:t>However, in hypopituitarism due to a </a:t>
            </a:r>
            <a:r>
              <a:rPr lang="en-US" sz="2200" spc="10" dirty="0" err="1">
                <a:solidFill>
                  <a:srgbClr val="FFFFFF"/>
                </a:solidFill>
                <a:cs typeface="Calibri"/>
              </a:rPr>
              <a:t>tumour</a:t>
            </a:r>
            <a:r>
              <a:rPr lang="en-US" sz="2200" spc="10" dirty="0">
                <a:solidFill>
                  <a:srgbClr val="FFFFFF"/>
                </a:solidFill>
                <a:cs typeface="Calibri"/>
              </a:rPr>
              <a:t>, plasma prolactin</a:t>
            </a:r>
            <a:endParaRPr lang="en-US" sz="2200" dirty="0">
              <a:cs typeface="Calibri"/>
            </a:endParaRPr>
          </a:p>
          <a:p>
            <a:pPr algn="l" rtl="0"/>
            <a:r>
              <a:rPr lang="en-US" sz="2200" spc="10" dirty="0">
                <a:solidFill>
                  <a:srgbClr val="FFFFFF"/>
                </a:solidFill>
                <a:cs typeface="Calibri"/>
              </a:rPr>
              <a:t>concentrations are often raised and may cause </a:t>
            </a:r>
            <a:r>
              <a:rPr lang="en-US" sz="2200" spc="10" dirty="0" err="1" smtClean="0">
                <a:solidFill>
                  <a:srgbClr val="FFFFFF"/>
                </a:solidFill>
                <a:cs typeface="Calibri"/>
              </a:rPr>
              <a:t>galactorrhoea</a:t>
            </a:r>
            <a:r>
              <a:rPr lang="en-US" sz="2200" dirty="0" smtClean="0">
                <a:cs typeface="Calibri"/>
              </a:rPr>
              <a:t> </a:t>
            </a:r>
            <a:r>
              <a:rPr lang="en-US" sz="2200" spc="10" dirty="0" smtClean="0">
                <a:solidFill>
                  <a:srgbClr val="FFFFFF"/>
                </a:solidFill>
                <a:cs typeface="Calibri"/>
              </a:rPr>
              <a:t>(secretion </a:t>
            </a:r>
            <a:r>
              <a:rPr lang="en-US" sz="2200" spc="10" dirty="0">
                <a:solidFill>
                  <a:srgbClr val="FFFFFF"/>
                </a:solidFill>
                <a:cs typeface="Calibri"/>
              </a:rPr>
              <a:t>of breast </a:t>
            </a:r>
            <a:r>
              <a:rPr lang="en-US" sz="2200" spc="10" dirty="0" smtClean="0">
                <a:solidFill>
                  <a:srgbClr val="FFFFFF"/>
                </a:solidFill>
                <a:cs typeface="Calibri"/>
              </a:rPr>
              <a:t>fluid)</a:t>
            </a:r>
          </a:p>
          <a:p>
            <a:pPr algn="l" rtl="0"/>
            <a:r>
              <a:rPr lang="en-US" sz="2200" spc="10" dirty="0">
                <a:solidFill>
                  <a:srgbClr val="FFFFFF"/>
                </a:solidFill>
                <a:cs typeface="Calibri"/>
              </a:rPr>
              <a:t>Patients with hypopituitarism, like those with Addison’s </a:t>
            </a:r>
            <a:r>
              <a:rPr lang="en-US" sz="2200" spc="10" dirty="0" smtClean="0">
                <a:solidFill>
                  <a:srgbClr val="FFFFFF"/>
                </a:solidFill>
                <a:cs typeface="Calibri"/>
              </a:rPr>
              <a:t>disease,</a:t>
            </a:r>
            <a:r>
              <a:rPr lang="en-US" sz="2200" dirty="0" smtClean="0">
                <a:cs typeface="Calibri"/>
              </a:rPr>
              <a:t> </a:t>
            </a:r>
            <a:r>
              <a:rPr lang="en-US" sz="2200" spc="10" dirty="0" smtClean="0">
                <a:solidFill>
                  <a:srgbClr val="FFFFFF"/>
                </a:solidFill>
                <a:cs typeface="Calibri"/>
              </a:rPr>
              <a:t>may </a:t>
            </a:r>
            <a:r>
              <a:rPr lang="en-US" sz="2200" spc="10" dirty="0">
                <a:solidFill>
                  <a:srgbClr val="FFFFFF"/>
                </a:solidFill>
                <a:cs typeface="Calibri"/>
              </a:rPr>
              <a:t>die because of an inability to secrete an adequate amount </a:t>
            </a:r>
            <a:r>
              <a:rPr lang="en-US" sz="2200" spc="10" dirty="0" smtClean="0">
                <a:solidFill>
                  <a:srgbClr val="FFFFFF"/>
                </a:solidFill>
                <a:cs typeface="Calibri"/>
              </a:rPr>
              <a:t>of</a:t>
            </a:r>
            <a:r>
              <a:rPr lang="en-US" sz="2200" dirty="0" smtClean="0">
                <a:cs typeface="Calibri"/>
              </a:rPr>
              <a:t> </a:t>
            </a:r>
            <a:r>
              <a:rPr lang="en-US" sz="2200" spc="10" dirty="0" smtClean="0">
                <a:solidFill>
                  <a:srgbClr val="FFFFFF"/>
                </a:solidFill>
                <a:cs typeface="Calibri"/>
              </a:rPr>
              <a:t>cortisol </a:t>
            </a:r>
            <a:r>
              <a:rPr lang="en-US" sz="2200" spc="10" dirty="0">
                <a:solidFill>
                  <a:srgbClr val="FFFFFF"/>
                </a:solidFill>
                <a:cs typeface="Calibri"/>
              </a:rPr>
              <a:t>in response to stress caused by, for example, infection </a:t>
            </a:r>
            <a:r>
              <a:rPr lang="en-US" sz="2200" spc="10" dirty="0" smtClean="0">
                <a:solidFill>
                  <a:srgbClr val="FFFFFF"/>
                </a:solidFill>
                <a:cs typeface="Calibri"/>
              </a:rPr>
              <a:t>or</a:t>
            </a:r>
            <a:r>
              <a:rPr lang="en-US" sz="2200" dirty="0" smtClean="0">
                <a:cs typeface="Calibri"/>
              </a:rPr>
              <a:t> </a:t>
            </a:r>
            <a:r>
              <a:rPr lang="en-US" sz="2200" spc="10" dirty="0" smtClean="0">
                <a:solidFill>
                  <a:srgbClr val="FFFFFF"/>
                </a:solidFill>
                <a:cs typeface="Calibri"/>
              </a:rPr>
              <a:t>Surgery.</a:t>
            </a:r>
          </a:p>
          <a:p>
            <a:pPr algn="l" rtl="0"/>
            <a:r>
              <a:rPr lang="en-US" sz="2200" spc="10" dirty="0">
                <a:solidFill>
                  <a:srgbClr val="FFFF00"/>
                </a:solidFill>
                <a:cs typeface="Calibri"/>
              </a:rPr>
              <a:t>Other life-threatening complications are </a:t>
            </a:r>
            <a:r>
              <a:rPr lang="en-US" sz="2200" spc="10" dirty="0" err="1" smtClean="0">
                <a:solidFill>
                  <a:srgbClr val="FFFF00"/>
                </a:solidFill>
                <a:cs typeface="Calibri"/>
              </a:rPr>
              <a:t>hypoglycaemia</a:t>
            </a:r>
            <a:r>
              <a:rPr lang="en-US" sz="2200" spc="10" dirty="0" smtClean="0">
                <a:solidFill>
                  <a:srgbClr val="FFFF00"/>
                </a:solidFill>
                <a:cs typeface="Calibri"/>
              </a:rPr>
              <a:t>.</a:t>
            </a:r>
            <a:endParaRPr lang="en-US" sz="2200" dirty="0">
              <a:cs typeface="Calibri"/>
            </a:endParaRPr>
          </a:p>
          <a:p>
            <a:pPr algn="l" rtl="0"/>
            <a:endParaRPr lang="en-US" sz="2200" spc="10" dirty="0" smtClean="0">
              <a:solidFill>
                <a:srgbClr val="FFFFFF"/>
              </a:solidFill>
              <a:latin typeface="Calibri"/>
              <a:cs typeface="Calibri"/>
            </a:endParaRPr>
          </a:p>
          <a:p>
            <a:pPr marL="0" algn="l" rtl="0">
              <a:lnSpc>
                <a:spcPct val="100000"/>
              </a:lnSpc>
            </a:pPr>
            <a:endParaRPr sz="2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1830"/>
    </mc:Choice>
    <mc:Fallback xmlns="">
      <p:transition spd="slow" advTm="4183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2715133" y="331724"/>
            <a:ext cx="3830042" cy="487699"/>
          </a:xfrm>
          <a:prstGeom prst="rect">
            <a:avLst/>
          </a:prstGeom>
        </p:spPr>
        <p:txBody>
          <a:bodyPr vert="horz" wrap="none" lIns="0" tIns="0" rIns="0" bIns="0" rtlCol="0">
            <a:spAutoFit/>
          </a:bodyPr>
          <a:lstStyle/>
          <a:p>
            <a:pPr marL="0">
              <a:lnSpc>
                <a:spcPct val="100000"/>
              </a:lnSpc>
            </a:pPr>
            <a:r>
              <a:rPr sz="3610" b="1" spc="10" dirty="0">
                <a:solidFill>
                  <a:srgbClr val="FFFFFF"/>
                </a:solidFill>
                <a:latin typeface="Arial"/>
                <a:cs typeface="Arial"/>
              </a:rPr>
              <a:t>Pituitary tumours</a:t>
            </a:r>
            <a:endParaRPr sz="3600">
              <a:latin typeface="Arial"/>
              <a:cs typeface="Arial"/>
            </a:endParaRPr>
          </a:p>
        </p:txBody>
      </p:sp>
      <p:sp>
        <p:nvSpPr>
          <p:cNvPr id="4" name="text 1"/>
          <p:cNvSpPr txBox="1"/>
          <p:nvPr/>
        </p:nvSpPr>
        <p:spPr>
          <a:xfrm>
            <a:off x="205847" y="901636"/>
            <a:ext cx="7847533" cy="1015663"/>
          </a:xfrm>
          <a:prstGeom prst="rect">
            <a:avLst/>
          </a:prstGeom>
        </p:spPr>
        <p:txBody>
          <a:bodyPr vert="horz" wrap="none" lIns="0" tIns="0" rIns="0" bIns="0" rtlCol="0">
            <a:spAutoFit/>
          </a:bodyPr>
          <a:lstStyle/>
          <a:p>
            <a:pPr marL="0" algn="l" rtl="0">
              <a:lnSpc>
                <a:spcPct val="100000"/>
              </a:lnSpc>
            </a:pPr>
            <a:r>
              <a:rPr sz="2200" spc="10" dirty="0">
                <a:solidFill>
                  <a:srgbClr val="FFFFFF"/>
                </a:solidFill>
                <a:latin typeface="Calibri"/>
                <a:cs typeface="Calibri"/>
              </a:rPr>
              <a:t>The clinical presentation of pituitary tumours depends on </a:t>
            </a:r>
            <a:r>
              <a:rPr sz="2200" spc="10" dirty="0">
                <a:solidFill>
                  <a:srgbClr val="FFFF00"/>
                </a:solidFill>
                <a:latin typeface="Calibri"/>
                <a:cs typeface="Calibri"/>
              </a:rPr>
              <a:t>the type</a:t>
            </a:r>
            <a:endParaRPr sz="2200" dirty="0">
              <a:latin typeface="Calibri"/>
              <a:cs typeface="Calibri"/>
            </a:endParaRPr>
          </a:p>
          <a:p>
            <a:pPr marL="0" algn="l" rtl="0">
              <a:lnSpc>
                <a:spcPct val="100000"/>
              </a:lnSpc>
            </a:pPr>
            <a:r>
              <a:rPr sz="2200" spc="10" dirty="0">
                <a:solidFill>
                  <a:srgbClr val="FFFF00"/>
                </a:solidFill>
                <a:latin typeface="Calibri"/>
                <a:cs typeface="Calibri"/>
              </a:rPr>
              <a:t>of cells involved and on the size of the tumour (microadenomas less</a:t>
            </a:r>
            <a:endParaRPr sz="2200" dirty="0">
              <a:latin typeface="Calibri"/>
              <a:cs typeface="Calibri"/>
            </a:endParaRPr>
          </a:p>
          <a:p>
            <a:pPr marL="0" algn="l" rtl="0">
              <a:lnSpc>
                <a:spcPct val="100000"/>
              </a:lnSpc>
            </a:pPr>
            <a:r>
              <a:rPr sz="2200" spc="10" dirty="0">
                <a:solidFill>
                  <a:srgbClr val="FFFF00"/>
                </a:solidFill>
                <a:latin typeface="Calibri"/>
                <a:cs typeface="Calibri"/>
              </a:rPr>
              <a:t>than 10 mm and macroadenomas more than 10 </a:t>
            </a:r>
            <a:r>
              <a:rPr sz="2200" spc="10" dirty="0" smtClean="0">
                <a:solidFill>
                  <a:srgbClr val="FFFF00"/>
                </a:solidFill>
                <a:latin typeface="Calibri"/>
                <a:cs typeface="Calibri"/>
              </a:rPr>
              <a:t>mm</a:t>
            </a:r>
            <a:r>
              <a:rPr lang="ar-IQ" sz="2200" spc="10" dirty="0" smtClean="0">
                <a:solidFill>
                  <a:srgbClr val="FFFF00"/>
                </a:solidFill>
                <a:latin typeface="Calibri"/>
                <a:cs typeface="Calibri"/>
              </a:rPr>
              <a:t>(</a:t>
            </a:r>
            <a:endParaRPr sz="2200" dirty="0">
              <a:latin typeface="Calibri"/>
              <a:cs typeface="Calibri"/>
            </a:endParaRPr>
          </a:p>
        </p:txBody>
      </p:sp>
      <p:sp>
        <p:nvSpPr>
          <p:cNvPr id="6" name="text 1"/>
          <p:cNvSpPr txBox="1"/>
          <p:nvPr/>
        </p:nvSpPr>
        <p:spPr>
          <a:xfrm>
            <a:off x="205847" y="2171598"/>
            <a:ext cx="8099953" cy="677108"/>
          </a:xfrm>
          <a:prstGeom prst="rect">
            <a:avLst/>
          </a:prstGeom>
        </p:spPr>
        <p:txBody>
          <a:bodyPr vert="horz" wrap="square" lIns="0" tIns="0" rIns="0" bIns="0" rtlCol="0">
            <a:spAutoFit/>
          </a:bodyPr>
          <a:lstStyle/>
          <a:p>
            <a:pPr marL="64008" algn="l" rtl="0">
              <a:lnSpc>
                <a:spcPct val="100000"/>
              </a:lnSpc>
            </a:pPr>
            <a:r>
              <a:rPr sz="2200" spc="10" dirty="0">
                <a:solidFill>
                  <a:srgbClr val="FFFFFF"/>
                </a:solidFill>
                <a:latin typeface="Calibri"/>
                <a:cs typeface="Calibri"/>
              </a:rPr>
              <a:t>Tumours of secretory cells may produce the clinical effects </a:t>
            </a:r>
            <a:r>
              <a:rPr sz="2200" spc="10" dirty="0" smtClean="0">
                <a:solidFill>
                  <a:srgbClr val="FFFFFF"/>
                </a:solidFill>
                <a:latin typeface="Calibri"/>
                <a:cs typeface="Calibri"/>
              </a:rPr>
              <a:t>of</a:t>
            </a:r>
            <a:r>
              <a:rPr lang="ar-IQ" sz="2200" dirty="0">
                <a:latin typeface="Calibri"/>
                <a:cs typeface="Calibri"/>
              </a:rPr>
              <a:t> </a:t>
            </a:r>
            <a:r>
              <a:rPr sz="2200" spc="10" dirty="0" smtClean="0">
                <a:solidFill>
                  <a:srgbClr val="FFFFFF"/>
                </a:solidFill>
                <a:latin typeface="Calibri"/>
                <a:cs typeface="Calibri"/>
              </a:rPr>
              <a:t>excess </a:t>
            </a:r>
            <a:r>
              <a:rPr sz="2200" spc="10" dirty="0">
                <a:solidFill>
                  <a:srgbClr val="FFFFFF"/>
                </a:solidFill>
                <a:latin typeface="Calibri"/>
                <a:cs typeface="Calibri"/>
              </a:rPr>
              <a:t>hormone secretion:</a:t>
            </a:r>
            <a:endParaRPr sz="2200" dirty="0">
              <a:latin typeface="Calibri"/>
              <a:cs typeface="Calibri"/>
            </a:endParaRPr>
          </a:p>
        </p:txBody>
      </p:sp>
      <p:sp>
        <p:nvSpPr>
          <p:cNvPr id="8" name="text 1"/>
          <p:cNvSpPr txBox="1"/>
          <p:nvPr/>
        </p:nvSpPr>
        <p:spPr>
          <a:xfrm>
            <a:off x="782340" y="2995326"/>
            <a:ext cx="7293215" cy="677108"/>
          </a:xfrm>
          <a:prstGeom prst="rect">
            <a:avLst/>
          </a:prstGeom>
        </p:spPr>
        <p:txBody>
          <a:bodyPr vert="horz" wrap="none" lIns="0" tIns="0" rIns="0" bIns="0" rtlCol="0">
            <a:spAutoFit/>
          </a:bodyPr>
          <a:lstStyle/>
          <a:p>
            <a:pPr marL="406908" indent="-342900" algn="l" rtl="0">
              <a:lnSpc>
                <a:spcPct val="100000"/>
              </a:lnSpc>
              <a:buFont typeface="Arial" pitchFamily="34" charset="0"/>
              <a:buChar char="•"/>
            </a:pPr>
            <a:r>
              <a:rPr sz="2200" spc="10" dirty="0">
                <a:solidFill>
                  <a:srgbClr val="FFFF00"/>
                </a:solidFill>
                <a:latin typeface="Calibri"/>
                <a:cs typeface="Calibri"/>
              </a:rPr>
              <a:t>excess prolactin causes infertility, amenorrhoea and varying</a:t>
            </a:r>
            <a:endParaRPr sz="2200" dirty="0">
              <a:latin typeface="Calibri"/>
              <a:cs typeface="Calibri"/>
            </a:endParaRPr>
          </a:p>
          <a:p>
            <a:pPr marL="0" algn="l" rtl="0">
              <a:lnSpc>
                <a:spcPct val="100000"/>
              </a:lnSpc>
            </a:pPr>
            <a:r>
              <a:rPr sz="2200" spc="10" dirty="0">
                <a:solidFill>
                  <a:srgbClr val="FFFF00"/>
                </a:solidFill>
                <a:latin typeface="Calibri"/>
                <a:cs typeface="Calibri"/>
              </a:rPr>
              <a:t>degrees of galactorrhoea .</a:t>
            </a:r>
            <a:endParaRPr sz="2200" dirty="0">
              <a:latin typeface="Calibri"/>
              <a:cs typeface="Calibri"/>
            </a:endParaRPr>
          </a:p>
        </p:txBody>
      </p:sp>
      <p:sp>
        <p:nvSpPr>
          <p:cNvPr id="9" name="text 1"/>
          <p:cNvSpPr txBox="1"/>
          <p:nvPr/>
        </p:nvSpPr>
        <p:spPr>
          <a:xfrm>
            <a:off x="548640" y="3674315"/>
            <a:ext cx="306781" cy="1316804"/>
          </a:xfrm>
          <a:prstGeom prst="rect">
            <a:avLst/>
          </a:prstGeom>
        </p:spPr>
        <p:txBody>
          <a:bodyPr vert="horz" wrap="none" lIns="0" tIns="0" rIns="0" bIns="0" rtlCol="0">
            <a:spAutoFit/>
          </a:bodyPr>
          <a:lstStyle/>
          <a:p>
            <a:pPr marL="0">
              <a:lnSpc>
                <a:spcPct val="100000"/>
              </a:lnSpc>
            </a:pPr>
            <a:r>
              <a:rPr sz="2200" spc="10" dirty="0">
                <a:solidFill>
                  <a:srgbClr val="FFFF00"/>
                </a:solidFill>
                <a:latin typeface="Arial"/>
                <a:cs typeface="Arial"/>
              </a:rPr>
              <a:t>•</a:t>
            </a:r>
            <a:endParaRPr sz="2200">
              <a:latin typeface="Arial"/>
              <a:cs typeface="Arial"/>
            </a:endParaRPr>
          </a:p>
          <a:p>
            <a:pPr marL="0">
              <a:lnSpc>
                <a:spcPct val="100000"/>
              </a:lnSpc>
            </a:pPr>
            <a:r>
              <a:rPr sz="1960" spc="10" dirty="0">
                <a:solidFill>
                  <a:srgbClr val="FFFF00"/>
                </a:solidFill>
                <a:latin typeface="Arial"/>
                <a:cs typeface="Arial"/>
              </a:rPr>
              <a:t>•</a:t>
            </a:r>
            <a:endParaRPr sz="1900">
              <a:latin typeface="Arial"/>
              <a:cs typeface="Arial"/>
            </a:endParaRPr>
          </a:p>
          <a:p>
            <a:pPr marL="0">
              <a:lnSpc>
                <a:spcPct val="100000"/>
              </a:lnSpc>
            </a:pPr>
            <a:r>
              <a:rPr sz="2200" spc="10" dirty="0">
                <a:solidFill>
                  <a:srgbClr val="FFFF00"/>
                </a:solidFill>
                <a:latin typeface="Arial"/>
                <a:cs typeface="Arial"/>
              </a:rPr>
              <a:t>•</a:t>
            </a:r>
            <a:endParaRPr sz="2200">
              <a:latin typeface="Arial"/>
              <a:cs typeface="Arial"/>
            </a:endParaRPr>
          </a:p>
          <a:p>
            <a:pPr marL="0">
              <a:lnSpc>
                <a:spcPct val="100000"/>
              </a:lnSpc>
            </a:pPr>
            <a:r>
              <a:rPr sz="1960" spc="10" dirty="0">
                <a:solidFill>
                  <a:srgbClr val="FFFF00"/>
                </a:solidFill>
                <a:latin typeface="Arial"/>
                <a:cs typeface="Arial"/>
              </a:rPr>
              <a:t>•</a:t>
            </a:r>
            <a:endParaRPr sz="1900">
              <a:latin typeface="Arial"/>
              <a:cs typeface="Arial"/>
            </a:endParaRPr>
          </a:p>
        </p:txBody>
      </p:sp>
      <p:sp>
        <p:nvSpPr>
          <p:cNvPr id="10" name="text 1"/>
          <p:cNvSpPr txBox="1"/>
          <p:nvPr/>
        </p:nvSpPr>
        <p:spPr>
          <a:xfrm>
            <a:off x="955548" y="3717544"/>
            <a:ext cx="4955908" cy="338554"/>
          </a:xfrm>
          <a:prstGeom prst="rect">
            <a:avLst/>
          </a:prstGeom>
        </p:spPr>
        <p:txBody>
          <a:bodyPr vert="horz" wrap="none" lIns="0" tIns="0" rIns="0" bIns="0" rtlCol="0">
            <a:spAutoFit/>
          </a:bodyPr>
          <a:lstStyle/>
          <a:p>
            <a:pPr marL="0" algn="l" rtl="0">
              <a:lnSpc>
                <a:spcPct val="100000"/>
              </a:lnSpc>
            </a:pPr>
            <a:r>
              <a:rPr sz="2200" spc="10" dirty="0">
                <a:solidFill>
                  <a:srgbClr val="FFFF00"/>
                </a:solidFill>
                <a:latin typeface="Calibri"/>
                <a:cs typeface="Calibri"/>
              </a:rPr>
              <a:t>excess GH causes acromegaly or gigantism,</a:t>
            </a:r>
            <a:endParaRPr sz="2200" dirty="0">
              <a:latin typeface="Calibri"/>
              <a:cs typeface="Calibri"/>
            </a:endParaRPr>
          </a:p>
        </p:txBody>
      </p:sp>
      <p:sp>
        <p:nvSpPr>
          <p:cNvPr id="11" name="text 1"/>
          <p:cNvSpPr txBox="1"/>
          <p:nvPr/>
        </p:nvSpPr>
        <p:spPr>
          <a:xfrm>
            <a:off x="955548" y="4052824"/>
            <a:ext cx="4639732" cy="338554"/>
          </a:xfrm>
          <a:prstGeom prst="rect">
            <a:avLst/>
          </a:prstGeom>
        </p:spPr>
        <p:txBody>
          <a:bodyPr vert="horz" wrap="none" lIns="0" tIns="0" rIns="0" bIns="0" rtlCol="0">
            <a:spAutoFit/>
          </a:bodyPr>
          <a:lstStyle/>
          <a:p>
            <a:pPr marL="0" algn="l" rtl="0">
              <a:lnSpc>
                <a:spcPct val="100000"/>
              </a:lnSpc>
            </a:pPr>
            <a:r>
              <a:rPr sz="2200" spc="10" dirty="0">
                <a:solidFill>
                  <a:srgbClr val="FFFF00"/>
                </a:solidFill>
                <a:latin typeface="Calibri"/>
                <a:cs typeface="Calibri"/>
              </a:rPr>
              <a:t>excess ACTH causes Cushing’s syndrome</a:t>
            </a:r>
            <a:endParaRPr sz="2200" dirty="0">
              <a:latin typeface="Calibri"/>
              <a:cs typeface="Calibri"/>
            </a:endParaRPr>
          </a:p>
        </p:txBody>
      </p:sp>
      <p:sp>
        <p:nvSpPr>
          <p:cNvPr id="12" name="text 1"/>
          <p:cNvSpPr txBox="1"/>
          <p:nvPr/>
        </p:nvSpPr>
        <p:spPr>
          <a:xfrm>
            <a:off x="891539" y="4388104"/>
            <a:ext cx="5066772" cy="301621"/>
          </a:xfrm>
          <a:prstGeom prst="rect">
            <a:avLst/>
          </a:prstGeom>
        </p:spPr>
        <p:txBody>
          <a:bodyPr vert="horz" wrap="none" lIns="0" tIns="0" rIns="0" bIns="0" rtlCol="0">
            <a:spAutoFit/>
          </a:bodyPr>
          <a:lstStyle/>
          <a:p>
            <a:pPr marL="0" algn="l" rtl="0">
              <a:lnSpc>
                <a:spcPct val="100000"/>
              </a:lnSpc>
            </a:pPr>
            <a:r>
              <a:rPr sz="1960" b="1" spc="10" dirty="0">
                <a:solidFill>
                  <a:srgbClr val="FFFF00"/>
                </a:solidFill>
                <a:latin typeface="Arial"/>
                <a:cs typeface="Arial"/>
              </a:rPr>
              <a:t>Large pituitary tumours may present with</a:t>
            </a:r>
            <a:r>
              <a:rPr sz="1960" spc="10" dirty="0">
                <a:solidFill>
                  <a:srgbClr val="FFFF00"/>
                </a:solidFill>
                <a:latin typeface="Calibri"/>
                <a:cs typeface="Calibri"/>
              </a:rPr>
              <a:t>:</a:t>
            </a:r>
            <a:endParaRPr sz="1900" dirty="0">
              <a:latin typeface="Calibri"/>
              <a:cs typeface="Calibri"/>
            </a:endParaRPr>
          </a:p>
        </p:txBody>
      </p:sp>
      <p:sp>
        <p:nvSpPr>
          <p:cNvPr id="13" name="text 1"/>
          <p:cNvSpPr txBox="1"/>
          <p:nvPr/>
        </p:nvSpPr>
        <p:spPr>
          <a:xfrm>
            <a:off x="891539" y="4723384"/>
            <a:ext cx="7321428" cy="677108"/>
          </a:xfrm>
          <a:prstGeom prst="rect">
            <a:avLst/>
          </a:prstGeom>
        </p:spPr>
        <p:txBody>
          <a:bodyPr vert="horz" wrap="none" lIns="0" tIns="0" rIns="0" bIns="0" rtlCol="0">
            <a:spAutoFit/>
          </a:bodyPr>
          <a:lstStyle/>
          <a:p>
            <a:pPr marL="64008" algn="l" rtl="0">
              <a:lnSpc>
                <a:spcPct val="100000"/>
              </a:lnSpc>
            </a:pPr>
            <a:r>
              <a:rPr sz="2200" spc="10" dirty="0">
                <a:solidFill>
                  <a:srgbClr val="FFFF00"/>
                </a:solidFill>
                <a:latin typeface="Calibri"/>
                <a:cs typeface="Calibri"/>
              </a:rPr>
              <a:t>visual disturbances caused by pressure on the optic chiasma or</a:t>
            </a:r>
            <a:endParaRPr sz="2200" dirty="0">
              <a:latin typeface="Calibri"/>
              <a:cs typeface="Calibri"/>
            </a:endParaRPr>
          </a:p>
          <a:p>
            <a:pPr marL="0" algn="l" rtl="0">
              <a:lnSpc>
                <a:spcPct val="100000"/>
              </a:lnSpc>
            </a:pPr>
            <a:r>
              <a:rPr sz="2200" spc="10" dirty="0">
                <a:solidFill>
                  <a:srgbClr val="FFFF00"/>
                </a:solidFill>
                <a:latin typeface="Calibri"/>
                <a:cs typeface="Calibri"/>
              </a:rPr>
              <a:t>headache due to raised intracranial pressure,</a:t>
            </a:r>
            <a:endParaRPr sz="2200" dirty="0">
              <a:latin typeface="Calibri"/>
              <a:cs typeface="Calibri"/>
            </a:endParaRPr>
          </a:p>
        </p:txBody>
      </p:sp>
      <p:sp>
        <p:nvSpPr>
          <p:cNvPr id="14" name="text 1"/>
          <p:cNvSpPr txBox="1"/>
          <p:nvPr/>
        </p:nvSpPr>
        <p:spPr>
          <a:xfrm>
            <a:off x="548640" y="5284041"/>
            <a:ext cx="306781" cy="310964"/>
          </a:xfrm>
          <a:prstGeom prst="rect">
            <a:avLst/>
          </a:prstGeom>
        </p:spPr>
        <p:txBody>
          <a:bodyPr vert="horz" wrap="none" lIns="0" tIns="0" rIns="0" bIns="0" rtlCol="0">
            <a:spAutoFit/>
          </a:bodyPr>
          <a:lstStyle/>
          <a:p>
            <a:pPr marL="0">
              <a:lnSpc>
                <a:spcPct val="100000"/>
              </a:lnSpc>
            </a:pPr>
            <a:r>
              <a:rPr sz="1960" spc="10" dirty="0">
                <a:solidFill>
                  <a:srgbClr val="FFFF00"/>
                </a:solidFill>
                <a:latin typeface="Arial"/>
                <a:cs typeface="Arial"/>
              </a:rPr>
              <a:t>•</a:t>
            </a:r>
            <a:endParaRPr sz="1900">
              <a:latin typeface="Arial"/>
              <a:cs typeface="Arial"/>
            </a:endParaRPr>
          </a:p>
        </p:txBody>
      </p:sp>
      <p:sp>
        <p:nvSpPr>
          <p:cNvPr id="15" name="text 1"/>
          <p:cNvSpPr txBox="1"/>
          <p:nvPr/>
        </p:nvSpPr>
        <p:spPr>
          <a:xfrm>
            <a:off x="891539" y="5327269"/>
            <a:ext cx="6677790" cy="677108"/>
          </a:xfrm>
          <a:prstGeom prst="rect">
            <a:avLst/>
          </a:prstGeom>
        </p:spPr>
        <p:txBody>
          <a:bodyPr vert="horz" wrap="none" lIns="0" tIns="0" rIns="0" bIns="0" rtlCol="0">
            <a:spAutoFit/>
          </a:bodyPr>
          <a:lstStyle/>
          <a:p>
            <a:pPr marL="0" algn="l" rtl="0">
              <a:lnSpc>
                <a:spcPct val="100000"/>
              </a:lnSpc>
            </a:pPr>
            <a:r>
              <a:rPr sz="2200" spc="10" dirty="0">
                <a:solidFill>
                  <a:srgbClr val="FFFF00"/>
                </a:solidFill>
                <a:latin typeface="Calibri"/>
                <a:cs typeface="Calibri"/>
              </a:rPr>
              <a:t>deficiency of some or all of the pituitary hormones due to</a:t>
            </a:r>
            <a:endParaRPr sz="2200" dirty="0">
              <a:latin typeface="Calibri"/>
              <a:cs typeface="Calibri"/>
            </a:endParaRPr>
          </a:p>
          <a:p>
            <a:pPr marL="0" algn="l" rtl="0">
              <a:lnSpc>
                <a:spcPct val="100000"/>
              </a:lnSpc>
            </a:pPr>
            <a:r>
              <a:rPr sz="2200" spc="10" dirty="0">
                <a:solidFill>
                  <a:srgbClr val="FFFF00"/>
                </a:solidFill>
                <a:latin typeface="Calibri"/>
                <a:cs typeface="Calibri"/>
              </a:rPr>
              <a:t>destruction of secretory cells in the gland.</a:t>
            </a:r>
            <a:endParaRPr sz="2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4244"/>
    </mc:Choice>
    <mc:Fallback xmlns="">
      <p:transition spd="slow" advTm="6424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0" y="457200"/>
            <a:ext cx="9144000" cy="5539978"/>
          </a:xfrm>
          <a:prstGeom prst="rect">
            <a:avLst/>
          </a:prstGeom>
        </p:spPr>
        <p:txBody>
          <a:bodyPr vert="horz" wrap="square" lIns="0" tIns="0" rIns="0" bIns="0" rtlCol="0">
            <a:spAutoFit/>
          </a:bodyPr>
          <a:lstStyle/>
          <a:p>
            <a:pPr marL="0" algn="l" rtl="0">
              <a:lnSpc>
                <a:spcPct val="100000"/>
              </a:lnSpc>
            </a:pPr>
            <a:r>
              <a:rPr sz="3000" spc="10" dirty="0">
                <a:solidFill>
                  <a:srgbClr val="FFFF00"/>
                </a:solidFill>
                <a:latin typeface="Arial"/>
                <a:cs typeface="Arial"/>
              </a:rPr>
              <a:t>•   </a:t>
            </a:r>
            <a:r>
              <a:rPr sz="3000" spc="10" dirty="0">
                <a:solidFill>
                  <a:srgbClr val="FFFF00"/>
                </a:solidFill>
                <a:latin typeface="Calibri"/>
                <a:cs typeface="Calibri"/>
              </a:rPr>
              <a:t>Non-secreting tumours </a:t>
            </a:r>
            <a:r>
              <a:rPr sz="3000" spc="10" dirty="0">
                <a:solidFill>
                  <a:srgbClr val="FFFFFF"/>
                </a:solidFill>
                <a:latin typeface="Calibri"/>
                <a:cs typeface="Calibri"/>
              </a:rPr>
              <a:t>are difficult to </a:t>
            </a:r>
            <a:r>
              <a:rPr sz="3000" spc="10" dirty="0" smtClean="0">
                <a:solidFill>
                  <a:srgbClr val="FFFFFF"/>
                </a:solidFill>
                <a:latin typeface="Calibri"/>
                <a:cs typeface="Calibri"/>
              </a:rPr>
              <a:t>diagnose</a:t>
            </a:r>
            <a:r>
              <a:rPr lang="en-US" sz="3000" spc="10" dirty="0">
                <a:solidFill>
                  <a:srgbClr val="FFFFFF"/>
                </a:solidFill>
                <a:latin typeface="Calibri"/>
                <a:cs typeface="Calibri"/>
              </a:rPr>
              <a:t> </a:t>
            </a:r>
            <a:r>
              <a:rPr lang="en-US" sz="3000" spc="10" dirty="0" smtClean="0">
                <a:solidFill>
                  <a:srgbClr val="FFFFFF"/>
                </a:solidFill>
                <a:cs typeface="Calibri"/>
              </a:rPr>
              <a:t>using </a:t>
            </a:r>
            <a:r>
              <a:rPr lang="en-US" sz="3000" spc="10" dirty="0">
                <a:solidFill>
                  <a:srgbClr val="FFFFFF"/>
                </a:solidFill>
                <a:cs typeface="Calibri"/>
              </a:rPr>
              <a:t>biochemical tests, although the </a:t>
            </a:r>
            <a:r>
              <a:rPr lang="en-US" sz="3000" spc="10" dirty="0" smtClean="0">
                <a:solidFill>
                  <a:srgbClr val="FFFFFF"/>
                </a:solidFill>
                <a:cs typeface="Calibri"/>
              </a:rPr>
              <a:t>combined</a:t>
            </a:r>
            <a:r>
              <a:rPr lang="en-US" sz="3000" dirty="0" smtClean="0">
                <a:cs typeface="Calibri"/>
              </a:rPr>
              <a:t> </a:t>
            </a:r>
            <a:r>
              <a:rPr lang="en-US" sz="3000" spc="10" dirty="0" smtClean="0">
                <a:solidFill>
                  <a:srgbClr val="FFFFFF"/>
                </a:solidFill>
                <a:cs typeface="Calibri"/>
              </a:rPr>
              <a:t>pituitary stimulation </a:t>
            </a:r>
            <a:r>
              <a:rPr lang="en-US" sz="3000" spc="10" dirty="0">
                <a:solidFill>
                  <a:srgbClr val="FFFFFF"/>
                </a:solidFill>
                <a:cs typeface="Calibri"/>
              </a:rPr>
              <a:t>test may indicate </a:t>
            </a:r>
            <a:r>
              <a:rPr lang="en-US" sz="3000" spc="10" dirty="0" smtClean="0">
                <a:solidFill>
                  <a:srgbClr val="FFFFFF"/>
                </a:solidFill>
                <a:cs typeface="Calibri"/>
              </a:rPr>
              <a:t>subclinical</a:t>
            </a:r>
            <a:r>
              <a:rPr lang="en-US" sz="3000" dirty="0" smtClean="0">
                <a:cs typeface="Calibri"/>
              </a:rPr>
              <a:t> </a:t>
            </a:r>
            <a:r>
              <a:rPr lang="en-US" sz="3000" spc="10" dirty="0" smtClean="0">
                <a:solidFill>
                  <a:srgbClr val="FFFFFF"/>
                </a:solidFill>
                <a:cs typeface="Calibri"/>
              </a:rPr>
              <a:t>impairment </a:t>
            </a:r>
            <a:r>
              <a:rPr lang="en-US" sz="3000" spc="10" dirty="0">
                <a:solidFill>
                  <a:srgbClr val="FFFFFF"/>
                </a:solidFill>
                <a:cs typeface="Calibri"/>
              </a:rPr>
              <a:t>of function</a:t>
            </a:r>
            <a:r>
              <a:rPr lang="en-US" sz="3000" spc="10" dirty="0" smtClean="0">
                <a:solidFill>
                  <a:srgbClr val="FFFFFF"/>
                </a:solidFill>
                <a:cs typeface="Calibri"/>
              </a:rPr>
              <a:t>.</a:t>
            </a:r>
          </a:p>
          <a:p>
            <a:pPr marL="800099" indent="-457200" algn="l" rtl="0">
              <a:lnSpc>
                <a:spcPct val="100000"/>
              </a:lnSpc>
              <a:buFont typeface="Arial" pitchFamily="34" charset="0"/>
              <a:buChar char="•"/>
            </a:pPr>
            <a:r>
              <a:rPr lang="en-US" sz="3000" spc="10" dirty="0" err="1">
                <a:solidFill>
                  <a:srgbClr val="FFFF00"/>
                </a:solidFill>
                <a:cs typeface="Calibri"/>
              </a:rPr>
              <a:t>Hyperprolactinaemia</a:t>
            </a:r>
            <a:r>
              <a:rPr lang="en-US" sz="3000" spc="10" dirty="0">
                <a:solidFill>
                  <a:srgbClr val="FFFF00"/>
                </a:solidFill>
                <a:cs typeface="Calibri"/>
              </a:rPr>
              <a:t>, which may </a:t>
            </a:r>
            <a:r>
              <a:rPr lang="en-US" sz="3000" spc="10" dirty="0" smtClean="0">
                <a:solidFill>
                  <a:srgbClr val="FFFF00"/>
                </a:solidFill>
                <a:cs typeface="Calibri"/>
              </a:rPr>
              <a:t>be </a:t>
            </a:r>
            <a:r>
              <a:rPr lang="en-US" sz="3000" spc="10" dirty="0">
                <a:solidFill>
                  <a:srgbClr val="FFFF00"/>
                </a:solidFill>
                <a:cs typeface="Calibri"/>
              </a:rPr>
              <a:t>asymptomatic, is a valuable biochemical </a:t>
            </a:r>
            <a:r>
              <a:rPr lang="en-US" sz="3000" spc="10" dirty="0" smtClean="0">
                <a:solidFill>
                  <a:srgbClr val="FFFF00"/>
                </a:solidFill>
                <a:cs typeface="Calibri"/>
              </a:rPr>
              <a:t>marker</a:t>
            </a:r>
            <a:r>
              <a:rPr lang="en-US" sz="3000" dirty="0" smtClean="0">
                <a:cs typeface="Calibri"/>
              </a:rPr>
              <a:t> </a:t>
            </a:r>
            <a:r>
              <a:rPr lang="en-US" sz="3000" spc="10" dirty="0" smtClean="0">
                <a:solidFill>
                  <a:srgbClr val="FFFF00"/>
                </a:solidFill>
                <a:cs typeface="Calibri"/>
              </a:rPr>
              <a:t>of </a:t>
            </a:r>
            <a:r>
              <a:rPr lang="en-US" sz="3000" spc="10" dirty="0">
                <a:solidFill>
                  <a:srgbClr val="FFFF00"/>
                </a:solidFill>
                <a:cs typeface="Calibri"/>
              </a:rPr>
              <a:t>the presence of a pituitary </a:t>
            </a:r>
            <a:r>
              <a:rPr lang="en-US" sz="3000" spc="10" dirty="0" err="1" smtClean="0">
                <a:solidFill>
                  <a:srgbClr val="FFFF00"/>
                </a:solidFill>
                <a:cs typeface="Calibri"/>
              </a:rPr>
              <a:t>tumour</a:t>
            </a:r>
            <a:endParaRPr lang="en-US" sz="3000" spc="10" dirty="0" smtClean="0">
              <a:solidFill>
                <a:srgbClr val="FFFF00"/>
              </a:solidFill>
              <a:cs typeface="Calibri"/>
            </a:endParaRPr>
          </a:p>
          <a:p>
            <a:pPr marL="800099" indent="-457200" algn="l" rtl="0">
              <a:lnSpc>
                <a:spcPct val="100000"/>
              </a:lnSpc>
              <a:buFont typeface="Arial" pitchFamily="34" charset="0"/>
              <a:buChar char="•"/>
            </a:pPr>
            <a:r>
              <a:rPr lang="en-US" sz="3000" spc="10" dirty="0">
                <a:solidFill>
                  <a:srgbClr val="FFFFFF"/>
                </a:solidFill>
                <a:cs typeface="Calibri"/>
              </a:rPr>
              <a:t>Prolactin may be secreted by the </a:t>
            </a:r>
            <a:r>
              <a:rPr lang="en-US" sz="3000" spc="10" dirty="0" err="1">
                <a:solidFill>
                  <a:srgbClr val="FFFFFF"/>
                </a:solidFill>
                <a:cs typeface="Calibri"/>
              </a:rPr>
              <a:t>tumour</a:t>
            </a:r>
            <a:r>
              <a:rPr lang="en-US" sz="3000" spc="10" dirty="0">
                <a:solidFill>
                  <a:srgbClr val="FFFFFF"/>
                </a:solidFill>
                <a:cs typeface="Calibri"/>
              </a:rPr>
              <a:t> cells </a:t>
            </a:r>
            <a:r>
              <a:rPr lang="en-US" sz="3000" spc="10" dirty="0" smtClean="0">
                <a:solidFill>
                  <a:srgbClr val="FFFFFF"/>
                </a:solidFill>
                <a:cs typeface="Calibri"/>
              </a:rPr>
              <a:t>or</a:t>
            </a:r>
          </a:p>
          <a:p>
            <a:pPr algn="l" rtl="0"/>
            <a:r>
              <a:rPr lang="en-US" sz="3000" spc="10" dirty="0">
                <a:solidFill>
                  <a:srgbClr val="FFFFFF"/>
                </a:solidFill>
                <a:cs typeface="Calibri"/>
              </a:rPr>
              <a:t>by unaffected </a:t>
            </a:r>
            <a:r>
              <a:rPr lang="en-US" sz="3000" spc="10" dirty="0" err="1">
                <a:solidFill>
                  <a:srgbClr val="FFFFFF"/>
                </a:solidFill>
                <a:cs typeface="Calibri"/>
              </a:rPr>
              <a:t>lactotrophs</a:t>
            </a:r>
            <a:r>
              <a:rPr lang="en-US" sz="3000" spc="10" dirty="0">
                <a:solidFill>
                  <a:srgbClr val="FFFFFF"/>
                </a:solidFill>
                <a:cs typeface="Calibri"/>
              </a:rPr>
              <a:t> if </a:t>
            </a:r>
            <a:r>
              <a:rPr lang="en-US" sz="3000" spc="10" dirty="0" err="1">
                <a:solidFill>
                  <a:srgbClr val="FFFFFF"/>
                </a:solidFill>
                <a:cs typeface="Calibri"/>
              </a:rPr>
              <a:t>tumour</a:t>
            </a:r>
            <a:r>
              <a:rPr lang="en-US" sz="3000" spc="10" dirty="0">
                <a:solidFill>
                  <a:srgbClr val="FFFFFF"/>
                </a:solidFill>
                <a:cs typeface="Calibri"/>
              </a:rPr>
              <a:t> </a:t>
            </a:r>
            <a:r>
              <a:rPr lang="en-US" sz="3000" spc="10" dirty="0" smtClean="0">
                <a:solidFill>
                  <a:srgbClr val="FFFFFF"/>
                </a:solidFill>
                <a:cs typeface="Calibri"/>
              </a:rPr>
              <a:t>growth</a:t>
            </a:r>
            <a:r>
              <a:rPr lang="en-US" sz="3000" dirty="0" smtClean="0">
                <a:cs typeface="Calibri"/>
              </a:rPr>
              <a:t> </a:t>
            </a:r>
            <a:r>
              <a:rPr lang="en-US" sz="3000" spc="10" dirty="0" smtClean="0">
                <a:solidFill>
                  <a:srgbClr val="FFFFFF"/>
                </a:solidFill>
                <a:cs typeface="Calibri"/>
              </a:rPr>
              <a:t>interferes </a:t>
            </a:r>
            <a:r>
              <a:rPr lang="en-US" sz="3000" spc="10" dirty="0">
                <a:solidFill>
                  <a:srgbClr val="FFFFFF"/>
                </a:solidFill>
                <a:cs typeface="Calibri"/>
              </a:rPr>
              <a:t>with the normal inhibition of </a:t>
            </a:r>
            <a:r>
              <a:rPr lang="en-US" sz="3000" spc="10" dirty="0" smtClean="0">
                <a:solidFill>
                  <a:srgbClr val="FFFFFF"/>
                </a:solidFill>
                <a:cs typeface="Calibri"/>
              </a:rPr>
              <a:t>prolactin</a:t>
            </a:r>
            <a:r>
              <a:rPr lang="en-US" sz="3000" dirty="0" smtClean="0">
                <a:cs typeface="Calibri"/>
              </a:rPr>
              <a:t> </a:t>
            </a:r>
            <a:r>
              <a:rPr lang="en-US" sz="3000" spc="10" dirty="0" smtClean="0">
                <a:solidFill>
                  <a:srgbClr val="FFFFFF"/>
                </a:solidFill>
                <a:cs typeface="Calibri"/>
              </a:rPr>
              <a:t>secretion</a:t>
            </a:r>
            <a:endParaRPr lang="en-US" sz="3000" dirty="0">
              <a:cs typeface="Calibri"/>
            </a:endParaRPr>
          </a:p>
          <a:p>
            <a:pPr marL="0" algn="l" rtl="0">
              <a:lnSpc>
                <a:spcPct val="100000"/>
              </a:lnSpc>
            </a:pPr>
            <a:endParaRPr lang="ar-IQ" sz="3000" spc="10" dirty="0" smtClean="0">
              <a:solidFill>
                <a:srgbClr val="FFFFFF"/>
              </a:solidFill>
              <a:latin typeface="Calibri"/>
              <a:cs typeface="Calibri"/>
            </a:endParaRPr>
          </a:p>
          <a:p>
            <a:pPr marL="0" algn="l" rtl="0">
              <a:lnSpc>
                <a:spcPct val="100000"/>
              </a:lnSpc>
            </a:pPr>
            <a:endParaRPr sz="3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37734"/>
    </mc:Choice>
    <mc:Fallback xmlns="">
      <p:transition spd="slow" advTm="3773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0" y="-115418"/>
            <a:ext cx="9144000" cy="6857999"/>
          </a:xfrm>
          <a:prstGeom prst="rect">
            <a:avLst/>
          </a:prstGeom>
        </p:spPr>
      </p:pic>
      <p:sp>
        <p:nvSpPr>
          <p:cNvPr id="2" name="text 1"/>
          <p:cNvSpPr txBox="1"/>
          <p:nvPr/>
        </p:nvSpPr>
        <p:spPr>
          <a:xfrm>
            <a:off x="1889125" y="331724"/>
            <a:ext cx="5479390" cy="507492"/>
          </a:xfrm>
          <a:prstGeom prst="rect">
            <a:avLst/>
          </a:prstGeom>
        </p:spPr>
        <p:txBody>
          <a:bodyPr vert="horz" wrap="none" lIns="0" tIns="0" rIns="0" bIns="0" rtlCol="0">
            <a:spAutoFit/>
          </a:bodyPr>
          <a:lstStyle/>
          <a:p>
            <a:pPr marL="0">
              <a:lnSpc>
                <a:spcPct val="100000"/>
              </a:lnSpc>
            </a:pPr>
            <a:r>
              <a:rPr sz="4000" spc="10" dirty="0">
                <a:solidFill>
                  <a:srgbClr val="FFFF00"/>
                </a:solidFill>
                <a:latin typeface="Calibri"/>
                <a:cs typeface="Calibri"/>
              </a:rPr>
              <a:t>Investigation of suspected</a:t>
            </a:r>
            <a:endParaRPr sz="4000" dirty="0">
              <a:latin typeface="Calibri"/>
              <a:cs typeface="Calibri"/>
            </a:endParaRPr>
          </a:p>
        </p:txBody>
      </p:sp>
      <p:sp>
        <p:nvSpPr>
          <p:cNvPr id="3" name="text 1"/>
          <p:cNvSpPr txBox="1"/>
          <p:nvPr/>
        </p:nvSpPr>
        <p:spPr>
          <a:xfrm>
            <a:off x="2941066" y="944372"/>
            <a:ext cx="3378374" cy="507491"/>
          </a:xfrm>
          <a:prstGeom prst="rect">
            <a:avLst/>
          </a:prstGeom>
        </p:spPr>
        <p:txBody>
          <a:bodyPr vert="horz" wrap="none" lIns="0" tIns="0" rIns="0" bIns="0" rtlCol="0">
            <a:spAutoFit/>
          </a:bodyPr>
          <a:lstStyle/>
          <a:p>
            <a:pPr marL="0">
              <a:lnSpc>
                <a:spcPct val="100000"/>
              </a:lnSpc>
            </a:pPr>
            <a:r>
              <a:rPr sz="4000" spc="10" dirty="0">
                <a:solidFill>
                  <a:srgbClr val="FFFF00"/>
                </a:solidFill>
                <a:latin typeface="Calibri"/>
                <a:cs typeface="Calibri"/>
              </a:rPr>
              <a:t>hypopituitarism</a:t>
            </a:r>
            <a:endParaRPr sz="4000">
              <a:latin typeface="Calibri"/>
              <a:cs typeface="Calibri"/>
            </a:endParaRPr>
          </a:p>
        </p:txBody>
      </p:sp>
      <p:sp>
        <p:nvSpPr>
          <p:cNvPr id="4" name="text 1"/>
          <p:cNvSpPr txBox="1"/>
          <p:nvPr/>
        </p:nvSpPr>
        <p:spPr>
          <a:xfrm>
            <a:off x="548640" y="1587896"/>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5" name="text 1"/>
          <p:cNvSpPr txBox="1"/>
          <p:nvPr/>
        </p:nvSpPr>
        <p:spPr>
          <a:xfrm>
            <a:off x="891539" y="1637030"/>
            <a:ext cx="7417672" cy="769441"/>
          </a:xfrm>
          <a:prstGeom prst="rect">
            <a:avLst/>
          </a:prstGeom>
        </p:spPr>
        <p:txBody>
          <a:bodyPr vert="horz" wrap="none" lIns="0" tIns="0" rIns="0" bIns="0" rtlCol="0">
            <a:spAutoFit/>
          </a:bodyPr>
          <a:lstStyle/>
          <a:p>
            <a:pPr marL="0" algn="l" rtl="0">
              <a:lnSpc>
                <a:spcPct val="100000"/>
              </a:lnSpc>
            </a:pPr>
            <a:r>
              <a:rPr sz="2500" spc="10" dirty="0">
                <a:solidFill>
                  <a:srgbClr val="FFFFFF"/>
                </a:solidFill>
                <a:latin typeface="Calibri"/>
                <a:cs typeface="Calibri"/>
              </a:rPr>
              <a:t>Deficiency of pituitary hormones causes hypofunction of</a:t>
            </a:r>
            <a:endParaRPr sz="2500" dirty="0">
              <a:latin typeface="Calibri"/>
              <a:cs typeface="Calibri"/>
            </a:endParaRPr>
          </a:p>
          <a:p>
            <a:pPr marL="0" algn="l" rtl="0">
              <a:lnSpc>
                <a:spcPct val="100000"/>
              </a:lnSpc>
            </a:pPr>
            <a:r>
              <a:rPr sz="2500" spc="10" dirty="0">
                <a:solidFill>
                  <a:srgbClr val="FFFFFF"/>
                </a:solidFill>
                <a:latin typeface="Calibri"/>
                <a:cs typeface="Calibri"/>
              </a:rPr>
              <a:t>the target endocrine glands.</a:t>
            </a:r>
            <a:endParaRPr sz="2500" dirty="0">
              <a:latin typeface="Calibri"/>
              <a:cs typeface="Calibri"/>
            </a:endParaRPr>
          </a:p>
        </p:txBody>
      </p:sp>
      <p:sp>
        <p:nvSpPr>
          <p:cNvPr id="6" name="text 1"/>
          <p:cNvSpPr txBox="1"/>
          <p:nvPr/>
        </p:nvSpPr>
        <p:spPr>
          <a:xfrm>
            <a:off x="548640" y="2274077"/>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7" name="text 1"/>
          <p:cNvSpPr txBox="1"/>
          <p:nvPr/>
        </p:nvSpPr>
        <p:spPr>
          <a:xfrm>
            <a:off x="891539" y="2359654"/>
            <a:ext cx="8309281" cy="3847207"/>
          </a:xfrm>
          <a:prstGeom prst="rect">
            <a:avLst/>
          </a:prstGeom>
        </p:spPr>
        <p:txBody>
          <a:bodyPr vert="horz" wrap="square" lIns="0" tIns="0" rIns="0" bIns="0" rtlCol="0">
            <a:spAutoFit/>
          </a:bodyPr>
          <a:lstStyle/>
          <a:p>
            <a:pPr marL="0" algn="l" rtl="0">
              <a:lnSpc>
                <a:spcPct val="100000"/>
              </a:lnSpc>
            </a:pPr>
            <a:r>
              <a:rPr sz="2500" spc="10" dirty="0">
                <a:solidFill>
                  <a:srgbClr val="FFFFFF"/>
                </a:solidFill>
                <a:latin typeface="Calibri"/>
                <a:cs typeface="Calibri"/>
              </a:rPr>
              <a:t>Investigation aims </a:t>
            </a:r>
            <a:r>
              <a:rPr sz="2500" spc="10" dirty="0">
                <a:solidFill>
                  <a:srgbClr val="FFFF00"/>
                </a:solidFill>
                <a:latin typeface="Calibri"/>
                <a:cs typeface="Calibri"/>
              </a:rPr>
              <a:t>to confirm such deficiency, to exclude</a:t>
            </a:r>
            <a:endParaRPr sz="2500" dirty="0">
              <a:latin typeface="Calibri"/>
              <a:cs typeface="Calibri"/>
            </a:endParaRPr>
          </a:p>
          <a:p>
            <a:pPr marL="0" algn="l" rtl="0">
              <a:lnSpc>
                <a:spcPct val="100000"/>
              </a:lnSpc>
            </a:pPr>
            <a:r>
              <a:rPr sz="2500" spc="10" dirty="0">
                <a:solidFill>
                  <a:srgbClr val="FFFF00"/>
                </a:solidFill>
                <a:latin typeface="Calibri"/>
                <a:cs typeface="Calibri"/>
              </a:rPr>
              <a:t>disease of the target gland and then to test pituitary</a:t>
            </a:r>
            <a:endParaRPr sz="2500" dirty="0">
              <a:latin typeface="Calibri"/>
              <a:cs typeface="Calibri"/>
            </a:endParaRPr>
          </a:p>
          <a:p>
            <a:pPr marL="0" algn="l" rtl="0">
              <a:lnSpc>
                <a:spcPct val="100000"/>
              </a:lnSpc>
            </a:pPr>
            <a:r>
              <a:rPr sz="2500" spc="10" dirty="0">
                <a:solidFill>
                  <a:srgbClr val="FFFF00"/>
                </a:solidFill>
                <a:latin typeface="Calibri"/>
                <a:cs typeface="Calibri"/>
              </a:rPr>
              <a:t>hormone secretion after maximal stimulation of the </a:t>
            </a:r>
            <a:r>
              <a:rPr sz="2500" spc="10" dirty="0" smtClean="0">
                <a:solidFill>
                  <a:srgbClr val="FFFF00"/>
                </a:solidFill>
                <a:latin typeface="Calibri"/>
                <a:cs typeface="Calibri"/>
              </a:rPr>
              <a:t>gland</a:t>
            </a:r>
            <a:endParaRPr lang="ar-IQ" sz="2500" spc="10" dirty="0" smtClean="0">
              <a:solidFill>
                <a:srgbClr val="FFFF00"/>
              </a:solidFill>
              <a:latin typeface="Calibri"/>
              <a:cs typeface="Calibri"/>
            </a:endParaRPr>
          </a:p>
          <a:p>
            <a:pPr marL="71627" algn="l" rtl="0">
              <a:lnSpc>
                <a:spcPct val="100000"/>
              </a:lnSpc>
            </a:pPr>
            <a:r>
              <a:rPr lang="en-US" sz="2500" spc="10" dirty="0">
                <a:solidFill>
                  <a:srgbClr val="FFFFFF"/>
                </a:solidFill>
                <a:cs typeface="Calibri"/>
              </a:rPr>
              <a:t>Measurement should be made of the </a:t>
            </a:r>
            <a:r>
              <a:rPr lang="en-US" sz="2500" spc="10" dirty="0" smtClean="0">
                <a:solidFill>
                  <a:srgbClr val="FFFFFF"/>
                </a:solidFill>
                <a:cs typeface="Calibri"/>
              </a:rPr>
              <a:t>plasma </a:t>
            </a:r>
            <a:r>
              <a:rPr lang="en-US" sz="2500" spc="10" dirty="0">
                <a:solidFill>
                  <a:srgbClr val="FFFFFF"/>
                </a:solidFill>
                <a:cs typeface="Calibri"/>
              </a:rPr>
              <a:t>concentrations </a:t>
            </a:r>
            <a:r>
              <a:rPr lang="en-US" sz="2500" spc="10" dirty="0" smtClean="0">
                <a:solidFill>
                  <a:srgbClr val="FFFFFF"/>
                </a:solidFill>
                <a:cs typeface="Calibri"/>
              </a:rPr>
              <a:t>of </a:t>
            </a:r>
            <a:r>
              <a:rPr lang="en-US" sz="2500" spc="10" dirty="0">
                <a:solidFill>
                  <a:srgbClr val="FFFF00"/>
                </a:solidFill>
                <a:cs typeface="Calibri"/>
              </a:rPr>
              <a:t>LH, FSH and </a:t>
            </a:r>
            <a:r>
              <a:rPr lang="en-US" sz="2500" spc="10" dirty="0" err="1">
                <a:solidFill>
                  <a:srgbClr val="FFFF00"/>
                </a:solidFill>
                <a:cs typeface="Calibri"/>
              </a:rPr>
              <a:t>oestradiol</a:t>
            </a:r>
            <a:r>
              <a:rPr lang="en-US" sz="2500" spc="10" dirty="0">
                <a:solidFill>
                  <a:srgbClr val="FFFF00"/>
                </a:solidFill>
                <a:cs typeface="Calibri"/>
              </a:rPr>
              <a:t> (female) or testosterone (male</a:t>
            </a:r>
            <a:r>
              <a:rPr lang="en-US" sz="2500" spc="10" dirty="0" smtClean="0">
                <a:solidFill>
                  <a:srgbClr val="FFFF00"/>
                </a:solidFill>
                <a:cs typeface="Calibri"/>
              </a:rPr>
              <a:t>),</a:t>
            </a:r>
            <a:r>
              <a:rPr lang="en-US" sz="2500" spc="10" dirty="0">
                <a:solidFill>
                  <a:srgbClr val="FFFF00"/>
                </a:solidFill>
                <a:cs typeface="Calibri"/>
              </a:rPr>
              <a:t> total or free T4 and </a:t>
            </a:r>
            <a:r>
              <a:rPr lang="en-US" sz="2500" spc="10" dirty="0" smtClean="0">
                <a:solidFill>
                  <a:srgbClr val="FFFF00"/>
                </a:solidFill>
                <a:cs typeface="Calibri"/>
              </a:rPr>
              <a:t>TSH </a:t>
            </a:r>
            <a:r>
              <a:rPr lang="en-US" sz="2500" spc="10" dirty="0">
                <a:solidFill>
                  <a:srgbClr val="FFFF00"/>
                </a:solidFill>
                <a:cs typeface="Calibri"/>
              </a:rPr>
              <a:t>prolactin, to test for hypothalamic or pituitary </a:t>
            </a:r>
            <a:r>
              <a:rPr lang="en-US" sz="2500" spc="10" dirty="0" smtClean="0">
                <a:solidFill>
                  <a:srgbClr val="FFFF00"/>
                </a:solidFill>
                <a:cs typeface="Calibri"/>
              </a:rPr>
              <a:t>stalk</a:t>
            </a:r>
            <a:r>
              <a:rPr lang="en-US" sz="2500" dirty="0" smtClean="0">
                <a:cs typeface="Calibri"/>
              </a:rPr>
              <a:t> </a:t>
            </a:r>
            <a:r>
              <a:rPr lang="en-US" sz="2500" spc="10" dirty="0" smtClean="0">
                <a:solidFill>
                  <a:srgbClr val="FFFF00"/>
                </a:solidFill>
                <a:cs typeface="Calibri"/>
              </a:rPr>
              <a:t>involvement </a:t>
            </a:r>
            <a:r>
              <a:rPr lang="en-US" sz="2500" spc="10" dirty="0">
                <a:solidFill>
                  <a:srgbClr val="FFFF00"/>
                </a:solidFill>
                <a:cs typeface="Calibri"/>
              </a:rPr>
              <a:t>cortisol at 09.00 h, to assess the risk of </a:t>
            </a:r>
            <a:r>
              <a:rPr lang="en-US" sz="2500" spc="10" dirty="0" err="1" smtClean="0">
                <a:solidFill>
                  <a:srgbClr val="FFFF00"/>
                </a:solidFill>
                <a:cs typeface="Calibri"/>
              </a:rPr>
              <a:t>adrenocorticalinsufficiency</a:t>
            </a:r>
            <a:r>
              <a:rPr lang="en-US" sz="2500" spc="10" dirty="0" smtClean="0">
                <a:solidFill>
                  <a:srgbClr val="FFFF00"/>
                </a:solidFill>
                <a:cs typeface="Calibri"/>
              </a:rPr>
              <a:t> </a:t>
            </a:r>
            <a:r>
              <a:rPr lang="en-US" sz="2500" spc="10" dirty="0">
                <a:solidFill>
                  <a:srgbClr val="FFFF00"/>
                </a:solidFill>
                <a:cs typeface="Calibri"/>
              </a:rPr>
              <a:t>during later testing.</a:t>
            </a:r>
            <a:endParaRPr lang="en-US" sz="2500" dirty="0">
              <a:cs typeface="Calibri"/>
            </a:endParaRPr>
          </a:p>
          <a:p>
            <a:pPr marL="71627" algn="l" rtl="0">
              <a:lnSpc>
                <a:spcPct val="100000"/>
              </a:lnSpc>
            </a:pPr>
            <a:endParaRPr lang="en-US" sz="2500" spc="10" dirty="0" smtClean="0">
              <a:solidFill>
                <a:srgbClr val="FFFF00"/>
              </a:solidFill>
              <a:cs typeface="Calibri"/>
            </a:endParaRPr>
          </a:p>
          <a:p>
            <a:pPr algn="l" rtl="0"/>
            <a:endParaRPr lang="en-US" sz="2500" dirty="0">
              <a:cs typeface="Calibri"/>
            </a:endParaRPr>
          </a:p>
        </p:txBody>
      </p:sp>
      <p:sp>
        <p:nvSpPr>
          <p:cNvPr id="8" name="text 1"/>
          <p:cNvSpPr txBox="1"/>
          <p:nvPr/>
        </p:nvSpPr>
        <p:spPr>
          <a:xfrm>
            <a:off x="548640" y="3264401"/>
            <a:ext cx="349026" cy="35378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10" name="text 1"/>
          <p:cNvSpPr txBox="1"/>
          <p:nvPr/>
        </p:nvSpPr>
        <p:spPr>
          <a:xfrm>
            <a:off x="548640" y="3950731"/>
            <a:ext cx="348691" cy="1115446"/>
          </a:xfrm>
          <a:prstGeom prst="rect">
            <a:avLst/>
          </a:prstGeom>
        </p:spPr>
        <p:txBody>
          <a:bodyPr vert="horz" wrap="none" lIns="0" tIns="0" rIns="0" bIns="0" rtlCol="0">
            <a:spAutoFit/>
          </a:bodyPr>
          <a:lstStyle/>
          <a:p>
            <a:pPr marL="0">
              <a:lnSpc>
                <a:spcPct val="100000"/>
              </a:lnSpc>
            </a:pPr>
            <a:r>
              <a:rPr sz="2500" spc="10" dirty="0">
                <a:solidFill>
                  <a:srgbClr val="FFFF00"/>
                </a:solidFill>
                <a:latin typeface="Arial"/>
                <a:cs typeface="Arial"/>
              </a:rPr>
              <a:t>•</a:t>
            </a:r>
            <a:endParaRPr sz="2500">
              <a:latin typeface="Arial"/>
              <a:cs typeface="Arial"/>
            </a:endParaRPr>
          </a:p>
          <a:p>
            <a:pPr marL="0">
              <a:lnSpc>
                <a:spcPct val="100000"/>
              </a:lnSpc>
            </a:pPr>
            <a:r>
              <a:rPr sz="2500" spc="10" dirty="0">
                <a:solidFill>
                  <a:srgbClr val="FFFF00"/>
                </a:solidFill>
                <a:latin typeface="Arial"/>
                <a:cs typeface="Arial"/>
              </a:rPr>
              <a:t>•</a:t>
            </a:r>
            <a:endParaRPr sz="2500">
              <a:latin typeface="Arial"/>
              <a:cs typeface="Arial"/>
            </a:endParaRPr>
          </a:p>
          <a:p>
            <a:pPr marL="0">
              <a:lnSpc>
                <a:spcPct val="100000"/>
              </a:lnSpc>
            </a:pPr>
            <a:r>
              <a:rPr sz="2170" spc="10" dirty="0">
                <a:solidFill>
                  <a:srgbClr val="FFFF00"/>
                </a:solidFill>
                <a:latin typeface="Arial"/>
                <a:cs typeface="Arial"/>
              </a:rPr>
              <a:t>•</a:t>
            </a:r>
            <a:endParaRPr sz="21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8226"/>
    </mc:Choice>
    <mc:Fallback xmlns="">
      <p:transition spd="slow" advTm="2822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1"/>
          <p:cNvSpPr txBox="1"/>
          <p:nvPr/>
        </p:nvSpPr>
        <p:spPr>
          <a:xfrm>
            <a:off x="403368" y="1091057"/>
            <a:ext cx="8740632" cy="2382191"/>
          </a:xfrm>
          <a:prstGeom prst="rect">
            <a:avLst/>
          </a:prstGeom>
        </p:spPr>
        <p:txBody>
          <a:bodyPr vert="horz" wrap="square" lIns="0" tIns="0" rIns="0" bIns="0" rtlCol="0">
            <a:spAutoFit/>
          </a:bodyPr>
          <a:lstStyle/>
          <a:p>
            <a:pPr marL="91439" algn="just" rtl="0"/>
            <a:r>
              <a:rPr lang="en-US" sz="3170" i="1" spc="10" dirty="0" smtClean="0">
                <a:solidFill>
                  <a:srgbClr val="FF0000"/>
                </a:solidFill>
                <a:latin typeface="Arial"/>
                <a:cs typeface="Arial"/>
              </a:rPr>
              <a:t>Stimulation tests </a:t>
            </a:r>
            <a:r>
              <a:rPr lang="en-US" sz="3170" spc="10" dirty="0">
                <a:cs typeface="Calibri"/>
              </a:rPr>
              <a:t>are used mainly for </a:t>
            </a:r>
            <a:r>
              <a:rPr lang="en-US" sz="3170" spc="10" dirty="0" smtClean="0">
                <a:cs typeface="Calibri"/>
              </a:rPr>
              <a:t>the differential</a:t>
            </a:r>
            <a:r>
              <a:rPr lang="ar-IQ" sz="3100" dirty="0" smtClean="0">
                <a:cs typeface="Calibri"/>
              </a:rPr>
              <a:t> </a:t>
            </a:r>
            <a:r>
              <a:rPr sz="3170" spc="10" dirty="0" smtClean="0">
                <a:latin typeface="Calibri"/>
                <a:cs typeface="Calibri"/>
              </a:rPr>
              <a:t>diagnosis </a:t>
            </a:r>
            <a:r>
              <a:rPr sz="3170" spc="10" dirty="0">
                <a:latin typeface="Calibri"/>
                <a:cs typeface="Calibri"/>
              </a:rPr>
              <a:t>of deficient </a:t>
            </a:r>
            <a:r>
              <a:rPr sz="3170" spc="10" dirty="0" smtClean="0">
                <a:latin typeface="Calibri"/>
                <a:cs typeface="Calibri"/>
              </a:rPr>
              <a:t>hormone</a:t>
            </a:r>
            <a:r>
              <a:rPr lang="ar-IQ" sz="3170" spc="10" dirty="0" smtClean="0">
                <a:latin typeface="Calibri"/>
                <a:cs typeface="Calibri"/>
              </a:rPr>
              <a:t> </a:t>
            </a:r>
            <a:r>
              <a:rPr sz="3170" spc="10" dirty="0" smtClean="0">
                <a:latin typeface="Calibri"/>
                <a:cs typeface="Calibri"/>
              </a:rPr>
              <a:t>secretion</a:t>
            </a:r>
            <a:r>
              <a:rPr lang="en-US" sz="3170" spc="10" dirty="0" smtClean="0">
                <a:latin typeface="Calibri"/>
                <a:cs typeface="Calibri"/>
              </a:rPr>
              <a:t>. </a:t>
            </a:r>
            <a:r>
              <a:rPr lang="en-US" sz="2800" spc="10" dirty="0" smtClean="0">
                <a:cs typeface="Calibri"/>
              </a:rPr>
              <a:t>The </a:t>
            </a:r>
            <a:r>
              <a:rPr lang="en-US" sz="2800" spc="10" dirty="0">
                <a:cs typeface="Calibri"/>
              </a:rPr>
              <a:t>trophic hormone that normally </a:t>
            </a:r>
            <a:r>
              <a:rPr lang="en-US" sz="2800" spc="10" dirty="0" smtClean="0">
                <a:cs typeface="Calibri"/>
              </a:rPr>
              <a:t>stimulates</a:t>
            </a:r>
            <a:r>
              <a:rPr lang="en-US" sz="2800" dirty="0" smtClean="0">
                <a:cs typeface="Calibri"/>
              </a:rPr>
              <a:t> </a:t>
            </a:r>
            <a:r>
              <a:rPr lang="en-US" sz="2800" spc="10" dirty="0" smtClean="0">
                <a:cs typeface="Calibri"/>
              </a:rPr>
              <a:t>secretion </a:t>
            </a:r>
            <a:r>
              <a:rPr lang="en-US" sz="2800" spc="10" dirty="0">
                <a:cs typeface="Calibri"/>
              </a:rPr>
              <a:t>is administered and the response </a:t>
            </a:r>
            <a:r>
              <a:rPr lang="en-US" sz="2800" spc="10" dirty="0" smtClean="0">
                <a:cs typeface="Calibri"/>
              </a:rPr>
              <a:t>is</a:t>
            </a:r>
            <a:r>
              <a:rPr lang="en-US" sz="2800" dirty="0" smtClean="0">
                <a:cs typeface="Calibri"/>
              </a:rPr>
              <a:t> </a:t>
            </a:r>
            <a:r>
              <a:rPr lang="en-US" sz="2800" spc="10" dirty="0" smtClean="0">
                <a:cs typeface="Calibri"/>
              </a:rPr>
              <a:t>measured</a:t>
            </a:r>
            <a:r>
              <a:rPr lang="en-US" sz="2800" spc="10" dirty="0">
                <a:solidFill>
                  <a:srgbClr val="FF0000"/>
                </a:solidFill>
                <a:cs typeface="Calibri"/>
              </a:rPr>
              <a:t>.</a:t>
            </a:r>
            <a:endParaRPr lang="en-US" sz="2800" dirty="0">
              <a:solidFill>
                <a:srgbClr val="FF0000"/>
              </a:solidFill>
              <a:cs typeface="Calibri"/>
            </a:endParaRPr>
          </a:p>
          <a:p>
            <a:pPr marL="0" algn="l" rtl="0">
              <a:lnSpc>
                <a:spcPct val="100000"/>
              </a:lnSpc>
            </a:pPr>
            <a:endParaRPr lang="ar-IQ" sz="3170" spc="10" dirty="0" smtClean="0">
              <a:solidFill>
                <a:srgbClr val="FF0000"/>
              </a:solidFill>
              <a:latin typeface="Calibri"/>
              <a:cs typeface="Calibri"/>
            </a:endParaRPr>
          </a:p>
        </p:txBody>
      </p:sp>
      <p:sp>
        <p:nvSpPr>
          <p:cNvPr id="5" name="text 1"/>
          <p:cNvSpPr txBox="1"/>
          <p:nvPr/>
        </p:nvSpPr>
        <p:spPr>
          <a:xfrm>
            <a:off x="243840" y="4407916"/>
            <a:ext cx="8603702" cy="980268"/>
          </a:xfrm>
          <a:prstGeom prst="rect">
            <a:avLst/>
          </a:prstGeom>
        </p:spPr>
        <p:txBody>
          <a:bodyPr vert="horz" wrap="none" lIns="0" tIns="0" rIns="0" bIns="0" rtlCol="0">
            <a:spAutoFit/>
          </a:bodyPr>
          <a:lstStyle/>
          <a:p>
            <a:pPr marL="91439" algn="l" rtl="0">
              <a:lnSpc>
                <a:spcPct val="100000"/>
              </a:lnSpc>
            </a:pPr>
            <a:r>
              <a:rPr sz="3200" spc="10" dirty="0">
                <a:solidFill>
                  <a:srgbClr val="FFC000"/>
                </a:solidFill>
                <a:latin typeface="Calibri"/>
                <a:cs typeface="Calibri"/>
              </a:rPr>
              <a:t>A normal response excludes an abnormality of the</a:t>
            </a:r>
            <a:endParaRPr sz="3200" dirty="0">
              <a:solidFill>
                <a:srgbClr val="FFC000"/>
              </a:solidFill>
              <a:latin typeface="Calibri"/>
              <a:cs typeface="Calibri"/>
            </a:endParaRPr>
          </a:p>
          <a:p>
            <a:pPr marL="0" algn="l" rtl="0">
              <a:lnSpc>
                <a:spcPct val="100000"/>
              </a:lnSpc>
            </a:pPr>
            <a:r>
              <a:rPr sz="3170" spc="10" dirty="0">
                <a:solidFill>
                  <a:srgbClr val="FFC000"/>
                </a:solidFill>
                <a:latin typeface="Calibri"/>
                <a:cs typeface="Calibri"/>
              </a:rPr>
              <a:t>target gland, whereas failure to respond confirms it.</a:t>
            </a:r>
            <a:endParaRPr sz="3100" dirty="0">
              <a:solidFill>
                <a:srgbClr val="FFC000"/>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1244"/>
    </mc:Choice>
    <mc:Fallback xmlns="">
      <p:transition spd="slow" advTm="4124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 1"/>
          <p:cNvSpPr txBox="1"/>
          <p:nvPr/>
        </p:nvSpPr>
        <p:spPr>
          <a:xfrm>
            <a:off x="190500" y="980728"/>
            <a:ext cx="8953500" cy="4062651"/>
          </a:xfrm>
          <a:prstGeom prst="rect">
            <a:avLst/>
          </a:prstGeom>
        </p:spPr>
        <p:txBody>
          <a:bodyPr vert="horz" wrap="square" lIns="0" tIns="0" rIns="0" bIns="0" rtlCol="0">
            <a:spAutoFit/>
          </a:bodyPr>
          <a:lstStyle/>
          <a:p>
            <a:pPr marL="342900" indent="-342900" algn="l" rtl="0">
              <a:lnSpc>
                <a:spcPct val="100000"/>
              </a:lnSpc>
              <a:buFont typeface="Arial" pitchFamily="34" charset="0"/>
              <a:buChar char="•"/>
            </a:pPr>
            <a:r>
              <a:rPr sz="2200" spc="10" dirty="0">
                <a:solidFill>
                  <a:srgbClr val="FFFFFF"/>
                </a:solidFill>
                <a:latin typeface="Calibri"/>
                <a:cs typeface="Calibri"/>
              </a:rPr>
              <a:t>If the plasma concentration of the target gland hormone is </a:t>
            </a:r>
            <a:r>
              <a:rPr sz="2200" spc="10" dirty="0">
                <a:solidFill>
                  <a:srgbClr val="FFFF00"/>
                </a:solidFill>
                <a:latin typeface="Calibri"/>
                <a:cs typeface="Calibri"/>
              </a:rPr>
              <a:t>low and</a:t>
            </a:r>
            <a:endParaRPr sz="2200" dirty="0">
              <a:latin typeface="Calibri"/>
              <a:cs typeface="Calibri"/>
            </a:endParaRPr>
          </a:p>
          <a:p>
            <a:pPr marL="0" algn="l" rtl="0">
              <a:lnSpc>
                <a:spcPct val="100000"/>
              </a:lnSpc>
            </a:pPr>
            <a:r>
              <a:rPr sz="2200" spc="10" dirty="0">
                <a:solidFill>
                  <a:srgbClr val="FFFF00"/>
                </a:solidFill>
                <a:latin typeface="Calibri"/>
                <a:cs typeface="Calibri"/>
              </a:rPr>
              <a:t>the concentration of trophic hormone is raised, the affected target</a:t>
            </a:r>
            <a:endParaRPr sz="2200" dirty="0">
              <a:latin typeface="Calibri"/>
              <a:cs typeface="Calibri"/>
            </a:endParaRPr>
          </a:p>
          <a:p>
            <a:pPr marL="0" algn="l" rtl="0">
              <a:lnSpc>
                <a:spcPct val="100000"/>
              </a:lnSpc>
            </a:pPr>
            <a:r>
              <a:rPr sz="2200" spc="10" dirty="0">
                <a:solidFill>
                  <a:srgbClr val="FFFF00"/>
                </a:solidFill>
                <a:latin typeface="Calibri"/>
                <a:cs typeface="Calibri"/>
              </a:rPr>
              <a:t>gland should be </a:t>
            </a:r>
            <a:r>
              <a:rPr sz="2200" spc="10" dirty="0" smtClean="0">
                <a:solidFill>
                  <a:srgbClr val="FFFF00"/>
                </a:solidFill>
                <a:latin typeface="Calibri"/>
                <a:cs typeface="Calibri"/>
              </a:rPr>
              <a:t>investigated</a:t>
            </a:r>
            <a:r>
              <a:rPr sz="2200" spc="10" dirty="0" smtClean="0">
                <a:solidFill>
                  <a:srgbClr val="FFFFFF"/>
                </a:solidFill>
                <a:latin typeface="Calibri"/>
                <a:cs typeface="Calibri"/>
              </a:rPr>
              <a:t>.</a:t>
            </a:r>
            <a:endParaRPr lang="ar-IQ" sz="2200" spc="10" dirty="0">
              <a:solidFill>
                <a:srgbClr val="FFFFFF"/>
              </a:solidFill>
              <a:latin typeface="Calibri"/>
              <a:cs typeface="Calibri"/>
            </a:endParaRPr>
          </a:p>
          <a:p>
            <a:pPr marL="342900" indent="-342900" algn="l" rtl="0">
              <a:lnSpc>
                <a:spcPct val="100000"/>
              </a:lnSpc>
              <a:buFont typeface="Arial" pitchFamily="34" charset="0"/>
              <a:buChar char="•"/>
            </a:pPr>
            <a:r>
              <a:rPr lang="en-US" sz="2200" spc="10" dirty="0" smtClean="0">
                <a:solidFill>
                  <a:srgbClr val="FFFFFF"/>
                </a:solidFill>
                <a:cs typeface="Calibri"/>
              </a:rPr>
              <a:t>Conversely</a:t>
            </a:r>
            <a:r>
              <a:rPr lang="en-US" sz="2200" spc="10" dirty="0">
                <a:solidFill>
                  <a:srgbClr val="FFFFFF"/>
                </a:solidFill>
                <a:cs typeface="Calibri"/>
              </a:rPr>
              <a:t>, </a:t>
            </a:r>
            <a:r>
              <a:rPr lang="en-US" sz="2200" spc="10" dirty="0">
                <a:solidFill>
                  <a:srgbClr val="FFFF00"/>
                </a:solidFill>
                <a:cs typeface="Calibri"/>
              </a:rPr>
              <a:t>if the plasma concentrations of both the target gland</a:t>
            </a:r>
            <a:endParaRPr lang="en-US" sz="2200" dirty="0">
              <a:cs typeface="Calibri"/>
            </a:endParaRPr>
          </a:p>
          <a:p>
            <a:pPr algn="l" rtl="0"/>
            <a:r>
              <a:rPr lang="en-US" sz="2200" spc="10" dirty="0">
                <a:solidFill>
                  <a:srgbClr val="FFFF00"/>
                </a:solidFill>
                <a:cs typeface="Calibri"/>
              </a:rPr>
              <a:t>and trophic hormones are low or low-normal, consider </a:t>
            </a:r>
            <a:r>
              <a:rPr lang="en-US" sz="2200" u="sng" spc="10" dirty="0">
                <a:solidFill>
                  <a:srgbClr val="FFFF00"/>
                </a:solidFill>
                <a:cs typeface="Calibri"/>
              </a:rPr>
              <a:t>a pituitary</a:t>
            </a:r>
            <a:endParaRPr lang="en-US" sz="2200" u="sng" dirty="0">
              <a:cs typeface="Calibri"/>
            </a:endParaRPr>
          </a:p>
          <a:p>
            <a:pPr algn="l" rtl="0"/>
            <a:r>
              <a:rPr lang="en-US" sz="2200" u="sng" spc="10" dirty="0">
                <a:solidFill>
                  <a:srgbClr val="FFFF00"/>
                </a:solidFill>
                <a:cs typeface="Calibri"/>
              </a:rPr>
              <a:t>stimulation </a:t>
            </a:r>
            <a:r>
              <a:rPr lang="en-US" sz="2200" u="sng" spc="10" dirty="0" smtClean="0">
                <a:solidFill>
                  <a:srgbClr val="FFFF00"/>
                </a:solidFill>
                <a:cs typeface="Calibri"/>
              </a:rPr>
              <a:t>test</a:t>
            </a:r>
          </a:p>
          <a:p>
            <a:pPr marL="406908" indent="-342900" algn="l" rtl="0">
              <a:lnSpc>
                <a:spcPct val="100000"/>
              </a:lnSpc>
              <a:buFont typeface="Arial" pitchFamily="34" charset="0"/>
              <a:buChar char="•"/>
            </a:pPr>
            <a:r>
              <a:rPr lang="en-US" sz="2200" spc="10" dirty="0">
                <a:solidFill>
                  <a:srgbClr val="FFFFFF"/>
                </a:solidFill>
                <a:cs typeface="Calibri"/>
              </a:rPr>
              <a:t>Investigation of the pituitary region using radiological techniques</a:t>
            </a:r>
            <a:endParaRPr lang="en-US" sz="2200" dirty="0">
              <a:cs typeface="Calibri"/>
            </a:endParaRPr>
          </a:p>
          <a:p>
            <a:pPr algn="l"/>
            <a:r>
              <a:rPr lang="en-US" sz="2200" spc="10" dirty="0">
                <a:solidFill>
                  <a:srgbClr val="FFFFFF"/>
                </a:solidFill>
                <a:cs typeface="Calibri"/>
              </a:rPr>
              <a:t>such as CT or MRI scanning may help elucidate a cause of </a:t>
            </a:r>
            <a:r>
              <a:rPr lang="en-US" sz="2200" spc="10" dirty="0" smtClean="0">
                <a:solidFill>
                  <a:srgbClr val="FFFFFF"/>
                </a:solidFill>
                <a:cs typeface="Calibri"/>
              </a:rPr>
              <a:t>the</a:t>
            </a:r>
            <a:r>
              <a:rPr lang="en-US" sz="2200" dirty="0" smtClean="0">
                <a:cs typeface="Calibri"/>
              </a:rPr>
              <a:t> </a:t>
            </a:r>
            <a:r>
              <a:rPr lang="en-US" sz="2200" spc="10" dirty="0" smtClean="0">
                <a:solidFill>
                  <a:srgbClr val="FFFFFF"/>
                </a:solidFill>
                <a:cs typeface="Calibri"/>
              </a:rPr>
              <a:t>Hypopituitarism</a:t>
            </a:r>
            <a:r>
              <a:rPr lang="en-US" sz="2200" spc="10" dirty="0">
                <a:solidFill>
                  <a:srgbClr val="FFFFFF"/>
                </a:solidFill>
                <a:cs typeface="Calibri"/>
              </a:rPr>
              <a:t> </a:t>
            </a:r>
            <a:r>
              <a:rPr lang="en-US" sz="2200" spc="10" dirty="0" smtClean="0">
                <a:solidFill>
                  <a:srgbClr val="FFFFFF"/>
                </a:solidFill>
                <a:cs typeface="Calibri"/>
              </a:rPr>
              <a:t>the </a:t>
            </a:r>
            <a:r>
              <a:rPr lang="en-US" sz="2200" spc="10" dirty="0">
                <a:solidFill>
                  <a:srgbClr val="FFFFFF"/>
                </a:solidFill>
                <a:cs typeface="Calibri"/>
              </a:rPr>
              <a:t>combined pituitary stimulation test (insulin or glucagon </a:t>
            </a:r>
            <a:r>
              <a:rPr lang="en-US" sz="2200" spc="10" dirty="0" smtClean="0">
                <a:solidFill>
                  <a:srgbClr val="FFFFFF"/>
                </a:solidFill>
                <a:cs typeface="Calibri"/>
              </a:rPr>
              <a:t>plus</a:t>
            </a:r>
            <a:r>
              <a:rPr lang="en-US" sz="2200" dirty="0" smtClean="0">
                <a:cs typeface="Calibri"/>
              </a:rPr>
              <a:t> </a:t>
            </a:r>
            <a:r>
              <a:rPr lang="en-US" sz="2200" spc="10" dirty="0" smtClean="0">
                <a:solidFill>
                  <a:srgbClr val="FFFFFF"/>
                </a:solidFill>
                <a:cs typeface="Calibri"/>
              </a:rPr>
              <a:t>TRH </a:t>
            </a:r>
            <a:r>
              <a:rPr lang="en-US" sz="2200" spc="10" dirty="0">
                <a:solidFill>
                  <a:srgbClr val="FFFFFF"/>
                </a:solidFill>
                <a:cs typeface="Calibri"/>
              </a:rPr>
              <a:t>and </a:t>
            </a:r>
            <a:r>
              <a:rPr lang="en-US" sz="2200" spc="10" dirty="0" err="1">
                <a:solidFill>
                  <a:srgbClr val="FFFFFF"/>
                </a:solidFill>
                <a:cs typeface="Calibri"/>
              </a:rPr>
              <a:t>GnRH</a:t>
            </a:r>
            <a:r>
              <a:rPr lang="en-US" sz="2200" spc="10" dirty="0">
                <a:solidFill>
                  <a:srgbClr val="FFFFFF"/>
                </a:solidFill>
                <a:cs typeface="Calibri"/>
              </a:rPr>
              <a:t> given as one test), this is rarely required, as </a:t>
            </a:r>
            <a:r>
              <a:rPr lang="en-US" sz="2200" spc="10" dirty="0" smtClean="0">
                <a:solidFill>
                  <a:srgbClr val="FFFFFF"/>
                </a:solidFill>
                <a:cs typeface="Calibri"/>
              </a:rPr>
              <a:t>useful</a:t>
            </a:r>
            <a:r>
              <a:rPr lang="en-US" sz="2200" dirty="0" smtClean="0">
                <a:cs typeface="Calibri"/>
              </a:rPr>
              <a:t> </a:t>
            </a:r>
            <a:r>
              <a:rPr lang="en-US" sz="2200" spc="10" dirty="0" smtClean="0">
                <a:solidFill>
                  <a:srgbClr val="FFFFFF"/>
                </a:solidFill>
                <a:cs typeface="Calibri"/>
              </a:rPr>
              <a:t>information </a:t>
            </a:r>
            <a:r>
              <a:rPr lang="en-US" sz="2200" spc="10" dirty="0">
                <a:solidFill>
                  <a:srgbClr val="FFFFFF"/>
                </a:solidFill>
                <a:cs typeface="Calibri"/>
              </a:rPr>
              <a:t>can be obtained from the basal pituitary </a:t>
            </a:r>
            <a:r>
              <a:rPr lang="en-US" sz="2200" spc="10" dirty="0" smtClean="0">
                <a:solidFill>
                  <a:srgbClr val="FFFFFF"/>
                </a:solidFill>
                <a:cs typeface="Calibri"/>
              </a:rPr>
              <a:t>hormones</a:t>
            </a:r>
            <a:r>
              <a:rPr lang="en-US" sz="2200" dirty="0" smtClean="0">
                <a:cs typeface="Calibri"/>
              </a:rPr>
              <a:t> </a:t>
            </a:r>
            <a:r>
              <a:rPr lang="en-US" sz="2200" spc="10" dirty="0" smtClean="0">
                <a:solidFill>
                  <a:srgbClr val="FFFFFF"/>
                </a:solidFill>
                <a:cs typeface="Calibri"/>
              </a:rPr>
              <a:t>and</a:t>
            </a:r>
            <a:r>
              <a:rPr lang="en-US" sz="2200" spc="10" dirty="0">
                <a:solidFill>
                  <a:srgbClr val="FFFFFF"/>
                </a:solidFill>
                <a:cs typeface="Calibri"/>
              </a:rPr>
              <a:t>, if indicated, an insulin stimulation/ </a:t>
            </a:r>
            <a:r>
              <a:rPr lang="en-US" sz="2200" spc="10" dirty="0" err="1">
                <a:solidFill>
                  <a:srgbClr val="FFFFFF"/>
                </a:solidFill>
                <a:cs typeface="Calibri"/>
              </a:rPr>
              <a:t>hypoglycaemia</a:t>
            </a:r>
            <a:r>
              <a:rPr lang="en-US" sz="2200" spc="10" dirty="0">
                <a:solidFill>
                  <a:srgbClr val="FFFFFF"/>
                </a:solidFill>
                <a:cs typeface="Calibri"/>
              </a:rPr>
              <a:t> </a:t>
            </a:r>
            <a:r>
              <a:rPr lang="en-US" sz="2200" spc="10" dirty="0" err="1" smtClean="0">
                <a:solidFill>
                  <a:srgbClr val="FFFFFF"/>
                </a:solidFill>
                <a:cs typeface="Calibri"/>
              </a:rPr>
              <a:t>test,although</a:t>
            </a:r>
            <a:r>
              <a:rPr lang="en-US" sz="2200" spc="10" dirty="0" smtClean="0">
                <a:solidFill>
                  <a:srgbClr val="FFFFFF"/>
                </a:solidFill>
                <a:cs typeface="Calibri"/>
              </a:rPr>
              <a:t> </a:t>
            </a:r>
            <a:r>
              <a:rPr lang="en-US" sz="2200" spc="10" dirty="0">
                <a:solidFill>
                  <a:srgbClr val="FFFFFF"/>
                </a:solidFill>
                <a:cs typeface="Calibri"/>
              </a:rPr>
              <a:t>this is not without risk</a:t>
            </a:r>
            <a:endParaRPr sz="2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73811"/>
    </mc:Choice>
    <mc:Fallback xmlns="">
      <p:transition spd="slow" advTm="7381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658977" y="331724"/>
            <a:ext cx="7941233" cy="487699"/>
          </a:xfrm>
          <a:prstGeom prst="rect">
            <a:avLst/>
          </a:prstGeom>
        </p:spPr>
        <p:txBody>
          <a:bodyPr vert="horz" wrap="none" lIns="0" tIns="0" rIns="0" bIns="0" rtlCol="0">
            <a:spAutoFit/>
          </a:bodyPr>
          <a:lstStyle/>
          <a:p>
            <a:pPr marL="0">
              <a:lnSpc>
                <a:spcPct val="100000"/>
              </a:lnSpc>
            </a:pPr>
            <a:r>
              <a:rPr sz="3700" i="1" spc="10" dirty="0">
                <a:solidFill>
                  <a:srgbClr val="FFFFFF"/>
                </a:solidFill>
                <a:latin typeface="Arial"/>
                <a:cs typeface="Arial"/>
              </a:rPr>
              <a:t>Insulin tolerance or insulin stimulation</a:t>
            </a:r>
            <a:endParaRPr sz="3700">
              <a:latin typeface="Arial"/>
              <a:cs typeface="Arial"/>
            </a:endParaRPr>
          </a:p>
        </p:txBody>
      </p:sp>
      <p:sp>
        <p:nvSpPr>
          <p:cNvPr id="3" name="text 1"/>
          <p:cNvSpPr txBox="1"/>
          <p:nvPr/>
        </p:nvSpPr>
        <p:spPr>
          <a:xfrm>
            <a:off x="4187698" y="944372"/>
            <a:ext cx="883543" cy="487699"/>
          </a:xfrm>
          <a:prstGeom prst="rect">
            <a:avLst/>
          </a:prstGeom>
        </p:spPr>
        <p:txBody>
          <a:bodyPr vert="horz" wrap="none" lIns="0" tIns="0" rIns="0" bIns="0" rtlCol="0">
            <a:spAutoFit/>
          </a:bodyPr>
          <a:lstStyle/>
          <a:p>
            <a:pPr marL="0">
              <a:lnSpc>
                <a:spcPct val="100000"/>
              </a:lnSpc>
            </a:pPr>
            <a:r>
              <a:rPr sz="4000" i="1" spc="10" dirty="0">
                <a:solidFill>
                  <a:srgbClr val="FFFFFF"/>
                </a:solidFill>
                <a:latin typeface="Arial"/>
                <a:cs typeface="Arial"/>
              </a:rPr>
              <a:t>test</a:t>
            </a:r>
            <a:endParaRPr sz="4000">
              <a:latin typeface="Arial"/>
              <a:cs typeface="Arial"/>
            </a:endParaRPr>
          </a:p>
        </p:txBody>
      </p:sp>
      <p:sp>
        <p:nvSpPr>
          <p:cNvPr id="4" name="text 1"/>
          <p:cNvSpPr txBox="1"/>
          <p:nvPr/>
        </p:nvSpPr>
        <p:spPr>
          <a:xfrm>
            <a:off x="548640" y="1612265"/>
            <a:ext cx="419100" cy="424815"/>
          </a:xfrm>
          <a:prstGeom prst="rect">
            <a:avLst/>
          </a:prstGeom>
        </p:spPr>
        <p:txBody>
          <a:bodyPr vert="horz" wrap="none" lIns="0" tIns="0" rIns="0" bIns="0" rtlCol="0">
            <a:spAutoFit/>
          </a:bodyPr>
          <a:lstStyle/>
          <a:p>
            <a:pPr marL="0">
              <a:lnSpc>
                <a:spcPct val="100000"/>
              </a:lnSpc>
            </a:pPr>
            <a:r>
              <a:rPr sz="2700" spc="10" dirty="0">
                <a:solidFill>
                  <a:srgbClr val="FFFFFF"/>
                </a:solidFill>
                <a:latin typeface="Arial"/>
                <a:cs typeface="Arial"/>
              </a:rPr>
              <a:t>•</a:t>
            </a:r>
            <a:endParaRPr sz="2700">
              <a:latin typeface="Arial"/>
              <a:cs typeface="Arial"/>
            </a:endParaRPr>
          </a:p>
        </p:txBody>
      </p:sp>
      <p:sp>
        <p:nvSpPr>
          <p:cNvPr id="5" name="text 1"/>
          <p:cNvSpPr txBox="1"/>
          <p:nvPr/>
        </p:nvSpPr>
        <p:spPr>
          <a:xfrm>
            <a:off x="228600" y="1671320"/>
            <a:ext cx="8839199" cy="1846659"/>
          </a:xfrm>
          <a:prstGeom prst="rect">
            <a:avLst/>
          </a:prstGeom>
        </p:spPr>
        <p:txBody>
          <a:bodyPr vert="horz" wrap="square" lIns="0" tIns="0" rIns="0" bIns="0" rtlCol="0">
            <a:spAutoFit/>
          </a:bodyPr>
          <a:lstStyle/>
          <a:p>
            <a:pPr marL="0" algn="just" rtl="0">
              <a:lnSpc>
                <a:spcPct val="100000"/>
              </a:lnSpc>
            </a:pPr>
            <a:r>
              <a:rPr sz="3000" spc="10" dirty="0">
                <a:solidFill>
                  <a:srgbClr val="FFFFFF"/>
                </a:solidFill>
                <a:latin typeface="Calibri"/>
                <a:cs typeface="Calibri"/>
              </a:rPr>
              <a:t>This test is potentially dangerous and must </a:t>
            </a:r>
            <a:r>
              <a:rPr sz="3000" spc="10" dirty="0" smtClean="0">
                <a:solidFill>
                  <a:srgbClr val="FFFFFF"/>
                </a:solidFill>
                <a:latin typeface="Calibri"/>
                <a:cs typeface="Calibri"/>
              </a:rPr>
              <a:t>be</a:t>
            </a:r>
            <a:r>
              <a:rPr lang="ar-IQ" sz="3000" dirty="0">
                <a:latin typeface="Calibri"/>
                <a:cs typeface="Calibri"/>
              </a:rPr>
              <a:t> </a:t>
            </a:r>
            <a:r>
              <a:rPr sz="3000" spc="10" dirty="0" smtClean="0">
                <a:solidFill>
                  <a:srgbClr val="FFFFFF"/>
                </a:solidFill>
                <a:latin typeface="Calibri"/>
                <a:cs typeface="Calibri"/>
              </a:rPr>
              <a:t>done </a:t>
            </a:r>
            <a:r>
              <a:rPr sz="3000" spc="10" dirty="0">
                <a:solidFill>
                  <a:srgbClr val="FFFFFF"/>
                </a:solidFill>
                <a:latin typeface="Calibri"/>
                <a:cs typeface="Calibri"/>
              </a:rPr>
              <a:t>under direct medical supervision due </a:t>
            </a:r>
            <a:r>
              <a:rPr sz="3000" spc="10" dirty="0" smtClean="0">
                <a:solidFill>
                  <a:srgbClr val="FFFFFF"/>
                </a:solidFill>
                <a:latin typeface="Calibri"/>
                <a:cs typeface="Calibri"/>
              </a:rPr>
              <a:t>to</a:t>
            </a:r>
            <a:r>
              <a:rPr lang="ar-IQ" sz="3000" dirty="0">
                <a:latin typeface="Calibri"/>
                <a:cs typeface="Calibri"/>
              </a:rPr>
              <a:t> </a:t>
            </a:r>
            <a:r>
              <a:rPr sz="3000" spc="10" dirty="0" smtClean="0">
                <a:solidFill>
                  <a:srgbClr val="FFFFFF"/>
                </a:solidFill>
                <a:latin typeface="Calibri"/>
                <a:cs typeface="Calibri"/>
              </a:rPr>
              <a:t>severe </a:t>
            </a:r>
            <a:r>
              <a:rPr sz="3000" spc="10" dirty="0">
                <a:solidFill>
                  <a:srgbClr val="FFFFFF"/>
                </a:solidFill>
                <a:latin typeface="Calibri"/>
                <a:cs typeface="Calibri"/>
              </a:rPr>
              <a:t>hypoglycaemia and the test should </a:t>
            </a:r>
            <a:r>
              <a:rPr sz="3000" spc="10" dirty="0" smtClean="0">
                <a:solidFill>
                  <a:srgbClr val="FFFFFF"/>
                </a:solidFill>
                <a:latin typeface="Calibri"/>
                <a:cs typeface="Calibri"/>
              </a:rPr>
              <a:t>be</a:t>
            </a:r>
            <a:r>
              <a:rPr lang="ar-IQ" sz="3000" dirty="0">
                <a:latin typeface="Calibri"/>
                <a:cs typeface="Calibri"/>
              </a:rPr>
              <a:t> </a:t>
            </a:r>
            <a:r>
              <a:rPr sz="3000" spc="10" dirty="0" smtClean="0">
                <a:solidFill>
                  <a:srgbClr val="FFFFFF"/>
                </a:solidFill>
                <a:latin typeface="Calibri"/>
                <a:cs typeface="Calibri"/>
              </a:rPr>
              <a:t>carried </a:t>
            </a:r>
            <a:r>
              <a:rPr sz="3000" spc="10" dirty="0">
                <a:solidFill>
                  <a:srgbClr val="FFFFFF"/>
                </a:solidFill>
                <a:latin typeface="Calibri"/>
                <a:cs typeface="Calibri"/>
              </a:rPr>
              <a:t>out only in specialist units by </a:t>
            </a:r>
            <a:r>
              <a:rPr sz="3000" spc="10" dirty="0" smtClean="0">
                <a:solidFill>
                  <a:srgbClr val="FFFFFF"/>
                </a:solidFill>
                <a:latin typeface="Calibri"/>
                <a:cs typeface="Calibri"/>
              </a:rPr>
              <a:t>experienced</a:t>
            </a:r>
            <a:r>
              <a:rPr lang="ar-IQ" sz="3000" dirty="0">
                <a:latin typeface="Calibri"/>
                <a:cs typeface="Calibri"/>
              </a:rPr>
              <a:t> </a:t>
            </a:r>
            <a:r>
              <a:rPr sz="3000" spc="10" dirty="0" smtClean="0">
                <a:solidFill>
                  <a:srgbClr val="FFFFFF"/>
                </a:solidFill>
                <a:latin typeface="Calibri"/>
                <a:cs typeface="Calibri"/>
              </a:rPr>
              <a:t>staff</a:t>
            </a:r>
            <a:r>
              <a:rPr sz="3000" spc="10" dirty="0">
                <a:solidFill>
                  <a:srgbClr val="FFFFFF"/>
                </a:solidFill>
                <a:latin typeface="Calibri"/>
                <a:cs typeface="Calibri"/>
              </a:rPr>
              <a:t>.</a:t>
            </a:r>
            <a:endParaRPr sz="3000" dirty="0">
              <a:latin typeface="Calibri"/>
              <a:cs typeface="Calibri"/>
            </a:endParaRPr>
          </a:p>
        </p:txBody>
      </p:sp>
      <p:sp>
        <p:nvSpPr>
          <p:cNvPr id="6" name="text 1"/>
          <p:cNvSpPr txBox="1"/>
          <p:nvPr/>
        </p:nvSpPr>
        <p:spPr>
          <a:xfrm>
            <a:off x="548640" y="3761740"/>
            <a:ext cx="419100" cy="424814"/>
          </a:xfrm>
          <a:prstGeom prst="rect">
            <a:avLst/>
          </a:prstGeom>
        </p:spPr>
        <p:txBody>
          <a:bodyPr vert="horz" wrap="none" lIns="0" tIns="0" rIns="0" bIns="0" rtlCol="0">
            <a:spAutoFit/>
          </a:bodyPr>
          <a:lstStyle/>
          <a:p>
            <a:pPr marL="0">
              <a:lnSpc>
                <a:spcPct val="100000"/>
              </a:lnSpc>
            </a:pPr>
            <a:r>
              <a:rPr sz="2700" spc="10" dirty="0">
                <a:solidFill>
                  <a:srgbClr val="FFFFFF"/>
                </a:solidFill>
                <a:latin typeface="Arial"/>
                <a:cs typeface="Arial"/>
              </a:rPr>
              <a:t>•</a:t>
            </a:r>
            <a:endParaRPr sz="2700">
              <a:latin typeface="Arial"/>
              <a:cs typeface="Arial"/>
            </a:endParaRPr>
          </a:p>
        </p:txBody>
      </p:sp>
      <p:sp>
        <p:nvSpPr>
          <p:cNvPr id="7" name="text 1"/>
          <p:cNvSpPr txBox="1"/>
          <p:nvPr/>
        </p:nvSpPr>
        <p:spPr>
          <a:xfrm>
            <a:off x="264631" y="3542026"/>
            <a:ext cx="8803167" cy="2308324"/>
          </a:xfrm>
          <a:prstGeom prst="rect">
            <a:avLst/>
          </a:prstGeom>
        </p:spPr>
        <p:txBody>
          <a:bodyPr vert="horz" wrap="square" lIns="0" tIns="0" rIns="0" bIns="0" rtlCol="0">
            <a:spAutoFit/>
          </a:bodyPr>
          <a:lstStyle/>
          <a:p>
            <a:pPr marL="85648" algn="just" rtl="0">
              <a:lnSpc>
                <a:spcPct val="100000"/>
              </a:lnSpc>
            </a:pPr>
            <a:r>
              <a:rPr sz="3000" spc="10" dirty="0">
                <a:solidFill>
                  <a:srgbClr val="FFFFFF"/>
                </a:solidFill>
                <a:latin typeface="Calibri"/>
                <a:cs typeface="Calibri"/>
              </a:rPr>
              <a:t>It is </a:t>
            </a:r>
            <a:r>
              <a:rPr sz="3000" spc="10" dirty="0">
                <a:solidFill>
                  <a:srgbClr val="FFFF00"/>
                </a:solidFill>
                <a:latin typeface="Calibri"/>
                <a:cs typeface="Calibri"/>
              </a:rPr>
              <a:t>contraindicated </a:t>
            </a:r>
            <a:r>
              <a:rPr sz="3000" spc="10" dirty="0">
                <a:solidFill>
                  <a:srgbClr val="FFFFFF"/>
                </a:solidFill>
                <a:latin typeface="Calibri"/>
                <a:cs typeface="Calibri"/>
              </a:rPr>
              <a:t>in the following patient</a:t>
            </a:r>
            <a:endParaRPr sz="3000" dirty="0">
              <a:latin typeface="Calibri"/>
              <a:cs typeface="Calibri"/>
            </a:endParaRPr>
          </a:p>
          <a:p>
            <a:pPr marL="0" algn="just" rtl="0">
              <a:lnSpc>
                <a:spcPct val="100000"/>
              </a:lnSpc>
            </a:pPr>
            <a:r>
              <a:rPr sz="3000" spc="10" dirty="0">
                <a:solidFill>
                  <a:srgbClr val="FFFFFF"/>
                </a:solidFill>
                <a:latin typeface="Calibri"/>
                <a:cs typeface="Calibri"/>
              </a:rPr>
              <a:t>groups: </a:t>
            </a:r>
            <a:r>
              <a:rPr sz="3000" spc="10" dirty="0">
                <a:solidFill>
                  <a:srgbClr val="FFFF00"/>
                </a:solidFill>
                <a:latin typeface="Calibri"/>
                <a:cs typeface="Calibri"/>
              </a:rPr>
              <a:t>the elderly, patients with ischaemic heart</a:t>
            </a:r>
            <a:endParaRPr sz="3000" dirty="0">
              <a:latin typeface="Calibri"/>
              <a:cs typeface="Calibri"/>
            </a:endParaRPr>
          </a:p>
          <a:p>
            <a:pPr marL="0" algn="just" rtl="0">
              <a:lnSpc>
                <a:spcPct val="100000"/>
              </a:lnSpc>
            </a:pPr>
            <a:r>
              <a:rPr sz="3000" spc="10" dirty="0">
                <a:solidFill>
                  <a:srgbClr val="FFFF00"/>
                </a:solidFill>
                <a:latin typeface="Calibri"/>
                <a:cs typeface="Calibri"/>
              </a:rPr>
              <a:t>disease, epilepsy or severe panhypopituitarism,</a:t>
            </a:r>
            <a:endParaRPr sz="3000" dirty="0">
              <a:latin typeface="Calibri"/>
              <a:cs typeface="Calibri"/>
            </a:endParaRPr>
          </a:p>
          <a:p>
            <a:pPr marL="0" algn="just" rtl="0">
              <a:lnSpc>
                <a:spcPct val="100000"/>
              </a:lnSpc>
            </a:pPr>
            <a:r>
              <a:rPr sz="3000" spc="10" dirty="0">
                <a:solidFill>
                  <a:srgbClr val="FFFF00"/>
                </a:solidFill>
                <a:latin typeface="Calibri"/>
                <a:cs typeface="Calibri"/>
              </a:rPr>
              <a:t>and patients in whom plasma cortisol at 09.00 h</a:t>
            </a:r>
            <a:endParaRPr sz="3000" dirty="0">
              <a:latin typeface="Calibri"/>
              <a:cs typeface="Calibri"/>
            </a:endParaRPr>
          </a:p>
          <a:p>
            <a:pPr marL="0" algn="just" rtl="0">
              <a:lnSpc>
                <a:spcPct val="100000"/>
              </a:lnSpc>
            </a:pPr>
            <a:r>
              <a:rPr sz="3000" spc="10" dirty="0">
                <a:solidFill>
                  <a:srgbClr val="FFFF00"/>
                </a:solidFill>
                <a:latin typeface="Calibri"/>
                <a:cs typeface="Calibri"/>
              </a:rPr>
              <a:t>is less than 100 nmol/L.</a:t>
            </a:r>
            <a:endParaRPr sz="3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2696"/>
    </mc:Choice>
    <mc:Fallback xmlns="">
      <p:transition spd="slow" advTm="4269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548640" y="1603882"/>
            <a:ext cx="251460" cy="529209"/>
          </a:xfrm>
          <a:prstGeom prst="rect">
            <a:avLst/>
          </a:prstGeom>
        </p:spPr>
        <p:txBody>
          <a:bodyPr vert="horz" wrap="none" lIns="0" tIns="0" rIns="0" bIns="0" rtlCol="0">
            <a:spAutoFit/>
          </a:bodyPr>
          <a:lstStyle/>
          <a:p>
            <a:pPr marL="0">
              <a:lnSpc>
                <a:spcPct val="100000"/>
              </a:lnSpc>
            </a:pPr>
            <a:r>
              <a:rPr sz="1800" spc="10" dirty="0">
                <a:solidFill>
                  <a:srgbClr val="FFFFFF"/>
                </a:solidFill>
                <a:latin typeface="Arial"/>
                <a:cs typeface="Arial"/>
              </a:rPr>
              <a:t>•</a:t>
            </a:r>
            <a:endParaRPr sz="1800">
              <a:latin typeface="Arial"/>
              <a:cs typeface="Arial"/>
            </a:endParaRPr>
          </a:p>
          <a:p>
            <a:pPr marL="0">
              <a:lnSpc>
                <a:spcPct val="100000"/>
              </a:lnSpc>
            </a:pPr>
            <a:r>
              <a:rPr sz="1590" spc="10" dirty="0">
                <a:solidFill>
                  <a:srgbClr val="FFFF00"/>
                </a:solidFill>
                <a:latin typeface="Arial"/>
                <a:cs typeface="Arial"/>
              </a:rPr>
              <a:t>•</a:t>
            </a:r>
            <a:endParaRPr sz="1500">
              <a:latin typeface="Arial"/>
              <a:cs typeface="Arial"/>
            </a:endParaRPr>
          </a:p>
        </p:txBody>
      </p:sp>
      <p:sp>
        <p:nvSpPr>
          <p:cNvPr id="3" name="text 1"/>
          <p:cNvSpPr txBox="1"/>
          <p:nvPr/>
        </p:nvSpPr>
        <p:spPr>
          <a:xfrm>
            <a:off x="256838" y="1049884"/>
            <a:ext cx="8056116" cy="1107996"/>
          </a:xfrm>
          <a:prstGeom prst="rect">
            <a:avLst/>
          </a:prstGeom>
        </p:spPr>
        <p:txBody>
          <a:bodyPr vert="horz" wrap="none" lIns="0" tIns="0" rIns="0" bIns="0" rtlCol="0">
            <a:spAutoFit/>
          </a:bodyPr>
          <a:lstStyle/>
          <a:p>
            <a:pPr marL="342899" algn="l" rtl="0">
              <a:lnSpc>
                <a:spcPct val="100000"/>
              </a:lnSpc>
            </a:pPr>
            <a:r>
              <a:rPr sz="1800" spc="10" dirty="0">
                <a:solidFill>
                  <a:srgbClr val="FFFFFF"/>
                </a:solidFill>
                <a:latin typeface="Calibri"/>
                <a:cs typeface="Calibri"/>
              </a:rPr>
              <a:t>A resting </a:t>
            </a:r>
            <a:r>
              <a:rPr sz="1800" spc="10" dirty="0">
                <a:solidFill>
                  <a:srgbClr val="FFFF00"/>
                </a:solidFill>
                <a:latin typeface="Calibri"/>
                <a:cs typeface="Calibri"/>
              </a:rPr>
              <a:t>electrocardiogram should be normal</a:t>
            </a:r>
            <a:r>
              <a:rPr sz="1800" spc="10" dirty="0">
                <a:solidFill>
                  <a:srgbClr val="FFFFFF"/>
                </a:solidFill>
                <a:latin typeface="Calibri"/>
                <a:cs typeface="Calibri"/>
              </a:rPr>
              <a:t>.</a:t>
            </a:r>
            <a:endParaRPr sz="1800" dirty="0">
              <a:latin typeface="Calibri"/>
              <a:cs typeface="Calibri"/>
            </a:endParaRPr>
          </a:p>
          <a:p>
            <a:pPr marL="342899" algn="l" rtl="0">
              <a:lnSpc>
                <a:spcPct val="100000"/>
              </a:lnSpc>
            </a:pPr>
            <a:r>
              <a:rPr sz="1800" spc="10" dirty="0">
                <a:solidFill>
                  <a:srgbClr val="FFFF00"/>
                </a:solidFill>
                <a:latin typeface="Calibri"/>
                <a:cs typeface="Calibri"/>
              </a:rPr>
              <a:t>Hypothyroidism should be treated before </a:t>
            </a:r>
            <a:r>
              <a:rPr sz="1800" spc="10" dirty="0">
                <a:solidFill>
                  <a:srgbClr val="FFFFFF"/>
                </a:solidFill>
                <a:latin typeface="Calibri"/>
                <a:cs typeface="Calibri"/>
              </a:rPr>
              <a:t>hand as this can impair the cortisol and</a:t>
            </a:r>
            <a:endParaRPr sz="1800" dirty="0">
              <a:latin typeface="Calibri"/>
              <a:cs typeface="Calibri"/>
            </a:endParaRPr>
          </a:p>
          <a:p>
            <a:pPr marL="342899" algn="l" rtl="0">
              <a:lnSpc>
                <a:spcPct val="100000"/>
              </a:lnSpc>
            </a:pPr>
            <a:r>
              <a:rPr sz="1800" spc="10" dirty="0">
                <a:solidFill>
                  <a:srgbClr val="FFFFFF"/>
                </a:solidFill>
                <a:latin typeface="Calibri"/>
                <a:cs typeface="Calibri"/>
              </a:rPr>
              <a:t>GH responses.</a:t>
            </a:r>
            <a:endParaRPr sz="1800" dirty="0">
              <a:latin typeface="Calibri"/>
              <a:cs typeface="Calibri"/>
            </a:endParaRPr>
          </a:p>
          <a:p>
            <a:pPr marL="0" algn="l" rtl="0">
              <a:lnSpc>
                <a:spcPct val="100000"/>
              </a:lnSpc>
            </a:pPr>
            <a:r>
              <a:rPr sz="1800" spc="10" dirty="0">
                <a:solidFill>
                  <a:srgbClr val="FFFFFF"/>
                </a:solidFill>
                <a:latin typeface="Arial"/>
                <a:cs typeface="Arial"/>
              </a:rPr>
              <a:t>•    </a:t>
            </a:r>
            <a:r>
              <a:rPr sz="1800" spc="10" dirty="0">
                <a:solidFill>
                  <a:srgbClr val="FFFFFF"/>
                </a:solidFill>
                <a:latin typeface="Calibri"/>
                <a:cs typeface="Calibri"/>
              </a:rPr>
              <a:t>However, note that treatment with thyroxine can precipitate an adrenal crisis in</a:t>
            </a:r>
            <a:endParaRPr sz="1800" dirty="0">
              <a:latin typeface="Calibri"/>
              <a:cs typeface="Calibri"/>
            </a:endParaRPr>
          </a:p>
        </p:txBody>
      </p:sp>
      <p:sp>
        <p:nvSpPr>
          <p:cNvPr id="4" name="text 1"/>
          <p:cNvSpPr txBox="1"/>
          <p:nvPr/>
        </p:nvSpPr>
        <p:spPr>
          <a:xfrm>
            <a:off x="434892" y="2627249"/>
            <a:ext cx="6798977" cy="553998"/>
          </a:xfrm>
          <a:prstGeom prst="rect">
            <a:avLst/>
          </a:prstGeom>
        </p:spPr>
        <p:txBody>
          <a:bodyPr vert="horz" wrap="none" lIns="0" tIns="0" rIns="0" bIns="0" rtlCol="0">
            <a:spAutoFit/>
          </a:bodyPr>
          <a:lstStyle/>
          <a:p>
            <a:pPr marL="342899" algn="r" rtl="0">
              <a:lnSpc>
                <a:spcPct val="100000"/>
              </a:lnSpc>
            </a:pPr>
            <a:r>
              <a:rPr sz="1800" spc="10" dirty="0">
                <a:solidFill>
                  <a:srgbClr val="FFFFFF"/>
                </a:solidFill>
                <a:latin typeface="Calibri"/>
                <a:cs typeface="Calibri"/>
              </a:rPr>
              <a:t>such patients and thus corticosteroid replacement is also necessary.</a:t>
            </a:r>
            <a:endParaRPr sz="1800" dirty="0">
              <a:latin typeface="Calibri"/>
              <a:cs typeface="Calibri"/>
            </a:endParaRPr>
          </a:p>
          <a:p>
            <a:pPr marL="0" algn="r" rtl="0">
              <a:lnSpc>
                <a:spcPct val="100000"/>
              </a:lnSpc>
            </a:pPr>
            <a:r>
              <a:rPr sz="1800" spc="10" dirty="0">
                <a:solidFill>
                  <a:srgbClr val="FFFF00"/>
                </a:solidFill>
                <a:latin typeface="Arial"/>
                <a:cs typeface="Arial"/>
              </a:rPr>
              <a:t>•    </a:t>
            </a:r>
            <a:r>
              <a:rPr sz="1800" spc="10" dirty="0">
                <a:solidFill>
                  <a:srgbClr val="FFFF00"/>
                </a:solidFill>
                <a:latin typeface="Calibri"/>
                <a:cs typeface="Calibri"/>
              </a:rPr>
              <a:t>Indications of the insulin stimulation test may include:</a:t>
            </a:r>
            <a:endParaRPr sz="1800" dirty="0">
              <a:latin typeface="Calibri"/>
              <a:cs typeface="Calibri"/>
            </a:endParaRPr>
          </a:p>
        </p:txBody>
      </p:sp>
      <p:sp>
        <p:nvSpPr>
          <p:cNvPr id="5" name="text 1"/>
          <p:cNvSpPr txBox="1"/>
          <p:nvPr/>
        </p:nvSpPr>
        <p:spPr>
          <a:xfrm>
            <a:off x="548640" y="3140456"/>
            <a:ext cx="251460" cy="529209"/>
          </a:xfrm>
          <a:prstGeom prst="rect">
            <a:avLst/>
          </a:prstGeom>
        </p:spPr>
        <p:txBody>
          <a:bodyPr vert="horz" wrap="none" lIns="0" tIns="0" rIns="0" bIns="0" rtlCol="0">
            <a:spAutoFit/>
          </a:bodyPr>
          <a:lstStyle/>
          <a:p>
            <a:pPr marL="0">
              <a:lnSpc>
                <a:spcPct val="100000"/>
              </a:lnSpc>
            </a:pPr>
            <a:r>
              <a:rPr sz="1800" spc="10" dirty="0">
                <a:solidFill>
                  <a:srgbClr val="FFFF00"/>
                </a:solidFill>
                <a:latin typeface="Arial"/>
                <a:cs typeface="Arial"/>
              </a:rPr>
              <a:t>•</a:t>
            </a:r>
            <a:endParaRPr sz="1800">
              <a:latin typeface="Arial"/>
              <a:cs typeface="Arial"/>
            </a:endParaRPr>
          </a:p>
          <a:p>
            <a:pPr marL="0">
              <a:lnSpc>
                <a:spcPct val="100000"/>
              </a:lnSpc>
            </a:pPr>
            <a:r>
              <a:rPr sz="1590" spc="10" dirty="0">
                <a:solidFill>
                  <a:srgbClr val="FFFFFF"/>
                </a:solidFill>
                <a:latin typeface="Arial"/>
                <a:cs typeface="Arial"/>
              </a:rPr>
              <a:t>•</a:t>
            </a:r>
            <a:endParaRPr sz="1500">
              <a:latin typeface="Arial"/>
              <a:cs typeface="Arial"/>
            </a:endParaRPr>
          </a:p>
        </p:txBody>
      </p:sp>
      <p:sp>
        <p:nvSpPr>
          <p:cNvPr id="6" name="text 1"/>
          <p:cNvSpPr txBox="1"/>
          <p:nvPr/>
        </p:nvSpPr>
        <p:spPr>
          <a:xfrm>
            <a:off x="548640" y="3322330"/>
            <a:ext cx="8170506" cy="1384995"/>
          </a:xfrm>
          <a:prstGeom prst="rect">
            <a:avLst/>
          </a:prstGeom>
        </p:spPr>
        <p:txBody>
          <a:bodyPr vert="horz" wrap="none" lIns="0" tIns="0" rIns="0" bIns="0" rtlCol="0">
            <a:spAutoFit/>
          </a:bodyPr>
          <a:lstStyle/>
          <a:p>
            <a:pPr marL="342899" algn="l" rtl="0">
              <a:lnSpc>
                <a:spcPct val="100000"/>
              </a:lnSpc>
            </a:pPr>
            <a:r>
              <a:rPr sz="1800" spc="10" dirty="0">
                <a:solidFill>
                  <a:srgbClr val="FFFF00"/>
                </a:solidFill>
                <a:latin typeface="Calibri"/>
                <a:cs typeface="Calibri"/>
              </a:rPr>
              <a:t>assessment of GH in growth deficiency, assessment of ACTH/cortisol reserve</a:t>
            </a:r>
            <a:endParaRPr sz="1800" dirty="0">
              <a:latin typeface="Calibri"/>
              <a:cs typeface="Calibri"/>
            </a:endParaRPr>
          </a:p>
          <a:p>
            <a:pPr marL="342899" algn="l" rtl="0">
              <a:lnSpc>
                <a:spcPct val="100000"/>
              </a:lnSpc>
            </a:pPr>
            <a:r>
              <a:rPr sz="1800" spc="10" dirty="0">
                <a:solidFill>
                  <a:srgbClr val="FFFFFF"/>
                </a:solidFill>
                <a:latin typeface="Calibri"/>
                <a:cs typeface="Calibri"/>
              </a:rPr>
              <a:t>differentiation of Cushing’s syndrome from pseudo- Cushing’s syndrome, for</a:t>
            </a:r>
            <a:endParaRPr sz="1800" dirty="0">
              <a:latin typeface="Calibri"/>
              <a:cs typeface="Calibri"/>
            </a:endParaRPr>
          </a:p>
          <a:p>
            <a:pPr marL="342899" algn="l" rtl="0">
              <a:lnSpc>
                <a:spcPct val="100000"/>
              </a:lnSpc>
            </a:pPr>
            <a:r>
              <a:rPr sz="1800" spc="10" dirty="0">
                <a:solidFill>
                  <a:srgbClr val="FFFFFF"/>
                </a:solidFill>
                <a:latin typeface="Calibri"/>
                <a:cs typeface="Calibri"/>
              </a:rPr>
              <a:t>example depression or alcohol excess. Both ACTH and GH are released in response</a:t>
            </a:r>
            <a:endParaRPr sz="1800" dirty="0">
              <a:latin typeface="Calibri"/>
              <a:cs typeface="Calibri"/>
            </a:endParaRPr>
          </a:p>
          <a:p>
            <a:pPr marL="342899" algn="l" rtl="0">
              <a:lnSpc>
                <a:spcPct val="100000"/>
              </a:lnSpc>
            </a:pPr>
            <a:r>
              <a:rPr sz="1800" spc="10" dirty="0">
                <a:solidFill>
                  <a:srgbClr val="FFFFFF"/>
                </a:solidFill>
                <a:latin typeface="Calibri"/>
                <a:cs typeface="Calibri"/>
              </a:rPr>
              <a:t>to the stress of hypoglycaemia.</a:t>
            </a:r>
            <a:endParaRPr sz="1800" dirty="0">
              <a:latin typeface="Calibri"/>
              <a:cs typeface="Calibri"/>
            </a:endParaRPr>
          </a:p>
          <a:p>
            <a:pPr marL="0">
              <a:lnSpc>
                <a:spcPct val="100000"/>
              </a:lnSpc>
            </a:pPr>
            <a:r>
              <a:rPr sz="1800" spc="10" dirty="0">
                <a:solidFill>
                  <a:srgbClr val="FFFFFF"/>
                </a:solidFill>
                <a:latin typeface="Arial"/>
                <a:cs typeface="Arial"/>
              </a:rPr>
              <a:t>•    </a:t>
            </a:r>
            <a:r>
              <a:rPr sz="1800" spc="10" dirty="0">
                <a:solidFill>
                  <a:srgbClr val="FFFFFF"/>
                </a:solidFill>
                <a:latin typeface="Calibri"/>
                <a:cs typeface="Calibri"/>
              </a:rPr>
              <a:t>Fifty millilitres of 20 per cent glucose for intravenous administration must be</a:t>
            </a:r>
            <a:endParaRPr sz="1800" dirty="0">
              <a:latin typeface="Calibri"/>
              <a:cs typeface="Calibri"/>
            </a:endParaRPr>
          </a:p>
        </p:txBody>
      </p:sp>
      <p:sp>
        <p:nvSpPr>
          <p:cNvPr id="7" name="text 1"/>
          <p:cNvSpPr txBox="1"/>
          <p:nvPr/>
        </p:nvSpPr>
        <p:spPr>
          <a:xfrm>
            <a:off x="548640" y="4695779"/>
            <a:ext cx="7870744" cy="553998"/>
          </a:xfrm>
          <a:prstGeom prst="rect">
            <a:avLst/>
          </a:prstGeom>
        </p:spPr>
        <p:txBody>
          <a:bodyPr vert="horz" wrap="none" lIns="0" tIns="0" rIns="0" bIns="0" rtlCol="0">
            <a:spAutoFit/>
          </a:bodyPr>
          <a:lstStyle/>
          <a:p>
            <a:pPr marL="342899" algn="l" rtl="0">
              <a:lnSpc>
                <a:spcPct val="100000"/>
              </a:lnSpc>
            </a:pPr>
            <a:r>
              <a:rPr sz="1800" spc="10" dirty="0">
                <a:solidFill>
                  <a:srgbClr val="FFFFFF"/>
                </a:solidFill>
                <a:latin typeface="Calibri"/>
                <a:cs typeface="Calibri"/>
              </a:rPr>
              <a:t>immediately available in case severe symptomatic hypoglycaemia develops.</a:t>
            </a:r>
            <a:endParaRPr sz="1800" dirty="0">
              <a:latin typeface="Calibri"/>
              <a:cs typeface="Calibri"/>
            </a:endParaRPr>
          </a:p>
          <a:p>
            <a:pPr marL="0">
              <a:lnSpc>
                <a:spcPct val="100000"/>
              </a:lnSpc>
            </a:pPr>
            <a:r>
              <a:rPr sz="1800" spc="10" dirty="0">
                <a:solidFill>
                  <a:srgbClr val="FFFFFF"/>
                </a:solidFill>
                <a:latin typeface="Arial"/>
                <a:cs typeface="Arial"/>
              </a:rPr>
              <a:t>•    </a:t>
            </a:r>
            <a:r>
              <a:rPr sz="1800" spc="10" dirty="0">
                <a:solidFill>
                  <a:srgbClr val="FFFFFF"/>
                </a:solidFill>
                <a:latin typeface="Calibri"/>
                <a:cs typeface="Calibri"/>
              </a:rPr>
              <a:t>Care should be taken not to induce severe hyperglycaemia during infusion, as it</a:t>
            </a:r>
            <a:endParaRPr sz="1800" dirty="0">
              <a:latin typeface="Calibri"/>
              <a:cs typeface="Calibri"/>
            </a:endParaRPr>
          </a:p>
        </p:txBody>
      </p:sp>
      <p:sp>
        <p:nvSpPr>
          <p:cNvPr id="8" name="text 1"/>
          <p:cNvSpPr txBox="1"/>
          <p:nvPr/>
        </p:nvSpPr>
        <p:spPr>
          <a:xfrm>
            <a:off x="674370" y="5298659"/>
            <a:ext cx="6619761" cy="553998"/>
          </a:xfrm>
          <a:prstGeom prst="rect">
            <a:avLst/>
          </a:prstGeom>
        </p:spPr>
        <p:txBody>
          <a:bodyPr vert="horz" wrap="none" lIns="0" tIns="0" rIns="0" bIns="0" rtlCol="0">
            <a:spAutoFit/>
          </a:bodyPr>
          <a:lstStyle/>
          <a:p>
            <a:pPr marL="342899" algn="l" rtl="0">
              <a:lnSpc>
                <a:spcPct val="100000"/>
              </a:lnSpc>
            </a:pPr>
            <a:r>
              <a:rPr sz="1800" spc="10" dirty="0">
                <a:solidFill>
                  <a:srgbClr val="FFFFFF"/>
                </a:solidFill>
                <a:latin typeface="Calibri"/>
                <a:cs typeface="Calibri"/>
              </a:rPr>
              <a:t>may cause hyperosmolality, which can be dangerous.</a:t>
            </a:r>
            <a:endParaRPr sz="1800" dirty="0">
              <a:latin typeface="Calibri"/>
              <a:cs typeface="Calibri"/>
            </a:endParaRPr>
          </a:p>
          <a:p>
            <a:pPr marL="0" algn="l" rtl="0">
              <a:lnSpc>
                <a:spcPct val="100000"/>
              </a:lnSpc>
            </a:pPr>
            <a:r>
              <a:rPr sz="1800" spc="10" dirty="0">
                <a:solidFill>
                  <a:srgbClr val="FFFFFF"/>
                </a:solidFill>
                <a:latin typeface="Arial"/>
                <a:cs typeface="Arial"/>
              </a:rPr>
              <a:t>•    </a:t>
            </a:r>
            <a:r>
              <a:rPr sz="1800" spc="10" dirty="0">
                <a:solidFill>
                  <a:srgbClr val="FFFFFF"/>
                </a:solidFill>
                <a:latin typeface="Calibri"/>
                <a:cs typeface="Calibri"/>
              </a:rPr>
              <a:t>Plasma cortisol is usually measured as an index of ACTH secretion.</a:t>
            </a:r>
            <a:endParaRPr sz="1800" dirty="0">
              <a:latin typeface="Calibri"/>
              <a:cs typeface="Calibri"/>
            </a:endParaRPr>
          </a:p>
        </p:txBody>
      </p:sp>
      <p:sp>
        <p:nvSpPr>
          <p:cNvPr id="9" name="text 1"/>
          <p:cNvSpPr txBox="1"/>
          <p:nvPr/>
        </p:nvSpPr>
        <p:spPr>
          <a:xfrm>
            <a:off x="548640" y="5390464"/>
            <a:ext cx="251460" cy="254889"/>
          </a:xfrm>
          <a:prstGeom prst="rect">
            <a:avLst/>
          </a:prstGeom>
        </p:spPr>
        <p:txBody>
          <a:bodyPr vert="horz" wrap="none" lIns="0" tIns="0" rIns="0" bIns="0" rtlCol="0">
            <a:spAutoFit/>
          </a:bodyPr>
          <a:lstStyle/>
          <a:p>
            <a:pPr marL="0">
              <a:lnSpc>
                <a:spcPct val="100000"/>
              </a:lnSpc>
            </a:pPr>
            <a:r>
              <a:rPr sz="1590" spc="10" dirty="0">
                <a:solidFill>
                  <a:srgbClr val="FFFFFF"/>
                </a:solidFill>
                <a:latin typeface="Arial"/>
                <a:cs typeface="Arial"/>
              </a:rPr>
              <a:t>•</a:t>
            </a:r>
            <a:endParaRPr sz="1500">
              <a:latin typeface="Arial"/>
              <a:cs typeface="Arial"/>
            </a:endParaRPr>
          </a:p>
        </p:txBody>
      </p:sp>
      <p:sp>
        <p:nvSpPr>
          <p:cNvPr id="10" name="text 1"/>
          <p:cNvSpPr txBox="1"/>
          <p:nvPr/>
        </p:nvSpPr>
        <p:spPr>
          <a:xfrm>
            <a:off x="1043608" y="5864153"/>
            <a:ext cx="5399042" cy="276999"/>
          </a:xfrm>
          <a:prstGeom prst="rect">
            <a:avLst/>
          </a:prstGeom>
        </p:spPr>
        <p:txBody>
          <a:bodyPr vert="horz" wrap="none" lIns="0" tIns="0" rIns="0" bIns="0" rtlCol="0">
            <a:spAutoFit/>
          </a:bodyPr>
          <a:lstStyle/>
          <a:p>
            <a:pPr marL="0" algn="l" rtl="0">
              <a:lnSpc>
                <a:spcPct val="100000"/>
              </a:lnSpc>
            </a:pPr>
            <a:r>
              <a:rPr sz="1800" spc="10" dirty="0">
                <a:solidFill>
                  <a:srgbClr val="FFFFFF"/>
                </a:solidFill>
                <a:latin typeface="Calibri"/>
                <a:cs typeface="Calibri"/>
              </a:rPr>
              <a:t>If glucose needs to be given, continue with the sampling.</a:t>
            </a:r>
            <a:endParaRPr sz="1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39728"/>
    </mc:Choice>
    <mc:Fallback xmlns="">
      <p:transition spd="slow" advTm="3972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 y="-76200"/>
            <a:ext cx="9144000" cy="6857999"/>
          </a:xfrm>
          <a:prstGeom prst="rect">
            <a:avLst/>
          </a:prstGeom>
        </p:spPr>
      </p:pic>
      <p:sp>
        <p:nvSpPr>
          <p:cNvPr id="2" name="text 1"/>
          <p:cNvSpPr txBox="1"/>
          <p:nvPr/>
        </p:nvSpPr>
        <p:spPr>
          <a:xfrm>
            <a:off x="548640" y="1638173"/>
            <a:ext cx="7903126" cy="615553"/>
          </a:xfrm>
          <a:prstGeom prst="rect">
            <a:avLst/>
          </a:prstGeom>
        </p:spPr>
        <p:txBody>
          <a:bodyPr vert="horz" wrap="none" lIns="0" tIns="0" rIns="0" bIns="0" rtlCol="0">
            <a:spAutoFit/>
          </a:bodyPr>
          <a:lstStyle/>
          <a:p>
            <a:pPr marL="0" algn="l" rtl="0">
              <a:lnSpc>
                <a:spcPct val="100000"/>
              </a:lnSpc>
            </a:pPr>
            <a:r>
              <a:rPr sz="2000" b="1" i="1" spc="10" dirty="0">
                <a:solidFill>
                  <a:srgbClr val="FFFFFF"/>
                </a:solidFill>
                <a:latin typeface="Arial"/>
                <a:cs typeface="Arial"/>
              </a:rPr>
              <a:t>Procedure</a:t>
            </a:r>
            <a:endParaRPr sz="2000" dirty="0">
              <a:latin typeface="Arial"/>
              <a:cs typeface="Arial"/>
            </a:endParaRPr>
          </a:p>
          <a:p>
            <a:pPr marL="0" algn="l" rtl="0">
              <a:lnSpc>
                <a:spcPct val="100000"/>
              </a:lnSpc>
            </a:pPr>
            <a:r>
              <a:rPr sz="2000" spc="10" dirty="0">
                <a:solidFill>
                  <a:srgbClr val="FFFFFF"/>
                </a:solidFill>
                <a:latin typeface="Arial"/>
                <a:cs typeface="Arial"/>
              </a:rPr>
              <a:t>•   </a:t>
            </a:r>
            <a:r>
              <a:rPr sz="2000" spc="10" dirty="0">
                <a:solidFill>
                  <a:srgbClr val="FFFFFF"/>
                </a:solidFill>
                <a:latin typeface="Calibri"/>
                <a:cs typeface="Calibri"/>
              </a:rPr>
              <a:t>After an overnight fast, fter at least 30 min, take basal samples at time 0</a:t>
            </a:r>
            <a:endParaRPr sz="2000" dirty="0">
              <a:latin typeface="Calibri"/>
              <a:cs typeface="Calibri"/>
            </a:endParaRPr>
          </a:p>
        </p:txBody>
      </p:sp>
      <p:sp>
        <p:nvSpPr>
          <p:cNvPr id="3" name="text 1"/>
          <p:cNvSpPr txBox="1"/>
          <p:nvPr/>
        </p:nvSpPr>
        <p:spPr>
          <a:xfrm>
            <a:off x="479261" y="2187194"/>
            <a:ext cx="7182479" cy="615553"/>
          </a:xfrm>
          <a:prstGeom prst="rect">
            <a:avLst/>
          </a:prstGeom>
        </p:spPr>
        <p:txBody>
          <a:bodyPr vert="horz" wrap="none" lIns="0" tIns="0" rIns="0" bIns="0" rtlCol="0">
            <a:spAutoFit/>
          </a:bodyPr>
          <a:lstStyle/>
          <a:p>
            <a:pPr marL="342899">
              <a:lnSpc>
                <a:spcPct val="100000"/>
              </a:lnSpc>
            </a:pPr>
            <a:r>
              <a:rPr sz="2000" spc="10" dirty="0">
                <a:solidFill>
                  <a:srgbClr val="FFFFFF"/>
                </a:solidFill>
                <a:latin typeface="Calibri"/>
                <a:cs typeface="Calibri"/>
              </a:rPr>
              <a:t>min for </a:t>
            </a:r>
            <a:r>
              <a:rPr sz="2000" spc="10" dirty="0">
                <a:solidFill>
                  <a:srgbClr val="FFFF00"/>
                </a:solidFill>
                <a:latin typeface="Calibri"/>
                <a:cs typeface="Calibri"/>
              </a:rPr>
              <a:t>cortisol, GH and glucose</a:t>
            </a:r>
            <a:r>
              <a:rPr sz="2000" spc="10" dirty="0">
                <a:solidFill>
                  <a:srgbClr val="FFFFFF"/>
                </a:solidFill>
                <a:latin typeface="Calibri"/>
                <a:cs typeface="Calibri"/>
              </a:rPr>
              <a:t>.</a:t>
            </a:r>
            <a:endParaRPr sz="2000" dirty="0">
              <a:latin typeface="Calibri"/>
              <a:cs typeface="Calibri"/>
            </a:endParaRPr>
          </a:p>
          <a:p>
            <a:pPr marL="0" algn="l">
              <a:lnSpc>
                <a:spcPct val="100000"/>
              </a:lnSpc>
            </a:pPr>
            <a:r>
              <a:rPr sz="2000" spc="10" dirty="0">
                <a:solidFill>
                  <a:srgbClr val="FFFFFF"/>
                </a:solidFill>
                <a:latin typeface="Arial"/>
                <a:cs typeface="Arial"/>
              </a:rPr>
              <a:t>•    </a:t>
            </a:r>
            <a:r>
              <a:rPr sz="2000" spc="10" dirty="0">
                <a:solidFill>
                  <a:srgbClr val="FFFFFF"/>
                </a:solidFill>
                <a:latin typeface="Calibri"/>
                <a:cs typeface="Calibri"/>
              </a:rPr>
              <a:t>Inject soluble insulin in a dose sufficient to lower plasma glucose</a:t>
            </a:r>
            <a:endParaRPr sz="2000" dirty="0">
              <a:latin typeface="Calibri"/>
              <a:cs typeface="Calibri"/>
            </a:endParaRPr>
          </a:p>
        </p:txBody>
      </p:sp>
      <p:sp>
        <p:nvSpPr>
          <p:cNvPr id="4" name="text 1"/>
          <p:cNvSpPr txBox="1"/>
          <p:nvPr/>
        </p:nvSpPr>
        <p:spPr>
          <a:xfrm>
            <a:off x="548640" y="2735834"/>
            <a:ext cx="8172943" cy="923330"/>
          </a:xfrm>
          <a:prstGeom prst="rect">
            <a:avLst/>
          </a:prstGeom>
        </p:spPr>
        <p:txBody>
          <a:bodyPr vert="horz" wrap="none" lIns="0" tIns="0" rIns="0" bIns="0" rtlCol="0">
            <a:spAutoFit/>
          </a:bodyPr>
          <a:lstStyle/>
          <a:p>
            <a:pPr marL="342899" algn="r" rtl="0">
              <a:lnSpc>
                <a:spcPct val="100000"/>
              </a:lnSpc>
            </a:pPr>
            <a:r>
              <a:rPr sz="2000" spc="10" dirty="0">
                <a:solidFill>
                  <a:srgbClr val="FFFFFF"/>
                </a:solidFill>
                <a:latin typeface="Calibri"/>
                <a:cs typeface="Calibri"/>
              </a:rPr>
              <a:t>concentrations to less than 2.5 mmol/L and evoke symptomatic</a:t>
            </a:r>
            <a:endParaRPr sz="2000" dirty="0">
              <a:latin typeface="Calibri"/>
              <a:cs typeface="Calibri"/>
            </a:endParaRPr>
          </a:p>
          <a:p>
            <a:pPr marL="342899">
              <a:lnSpc>
                <a:spcPct val="100000"/>
              </a:lnSpc>
            </a:pPr>
            <a:r>
              <a:rPr sz="2000" spc="10" dirty="0">
                <a:solidFill>
                  <a:srgbClr val="FFFFFF"/>
                </a:solidFill>
                <a:latin typeface="Calibri"/>
                <a:cs typeface="Calibri"/>
              </a:rPr>
              <a:t>hypoglycaemia.</a:t>
            </a:r>
            <a:endParaRPr sz="2000" dirty="0">
              <a:latin typeface="Calibri"/>
              <a:cs typeface="Calibri"/>
            </a:endParaRPr>
          </a:p>
          <a:p>
            <a:pPr marL="0">
              <a:lnSpc>
                <a:spcPct val="100000"/>
              </a:lnSpc>
            </a:pPr>
            <a:r>
              <a:rPr sz="2000" spc="10" dirty="0">
                <a:solidFill>
                  <a:srgbClr val="FFFFFF"/>
                </a:solidFill>
                <a:latin typeface="Arial"/>
                <a:cs typeface="Arial"/>
              </a:rPr>
              <a:t>•    </a:t>
            </a:r>
            <a:r>
              <a:rPr sz="2000" spc="10" dirty="0">
                <a:solidFill>
                  <a:srgbClr val="FFFFFF"/>
                </a:solidFill>
                <a:latin typeface="Calibri"/>
                <a:cs typeface="Calibri"/>
              </a:rPr>
              <a:t>The recommended dose of insulin must be adjusted for the patient’s body</a:t>
            </a:r>
            <a:endParaRPr sz="2000" dirty="0">
              <a:latin typeface="Calibri"/>
              <a:cs typeface="Calibri"/>
            </a:endParaRPr>
          </a:p>
        </p:txBody>
      </p:sp>
      <p:sp>
        <p:nvSpPr>
          <p:cNvPr id="5" name="text 1"/>
          <p:cNvSpPr txBox="1"/>
          <p:nvPr/>
        </p:nvSpPr>
        <p:spPr>
          <a:xfrm>
            <a:off x="446954" y="3528085"/>
            <a:ext cx="7406451" cy="615553"/>
          </a:xfrm>
          <a:prstGeom prst="rect">
            <a:avLst/>
          </a:prstGeom>
        </p:spPr>
        <p:txBody>
          <a:bodyPr vert="horz" wrap="none" lIns="0" tIns="0" rIns="0" bIns="0" rtlCol="0">
            <a:spAutoFit/>
          </a:bodyPr>
          <a:lstStyle/>
          <a:p>
            <a:pPr marL="342899">
              <a:lnSpc>
                <a:spcPct val="100000"/>
              </a:lnSpc>
            </a:pPr>
            <a:r>
              <a:rPr sz="2000" spc="10" dirty="0">
                <a:solidFill>
                  <a:srgbClr val="FFFFFF"/>
                </a:solidFill>
                <a:latin typeface="Calibri"/>
                <a:cs typeface="Calibri"/>
              </a:rPr>
              <a:t>weight and for the suspected clinical condition under investigation.</a:t>
            </a:r>
            <a:endParaRPr sz="2000" dirty="0">
              <a:latin typeface="Calibri"/>
              <a:cs typeface="Calibri"/>
            </a:endParaRPr>
          </a:p>
          <a:p>
            <a:pPr marL="0" algn="l">
              <a:lnSpc>
                <a:spcPct val="100000"/>
              </a:lnSpc>
            </a:pPr>
            <a:r>
              <a:rPr sz="2000" spc="10" dirty="0">
                <a:solidFill>
                  <a:srgbClr val="FFFFFF"/>
                </a:solidFill>
                <a:latin typeface="Arial"/>
                <a:cs typeface="Arial"/>
              </a:rPr>
              <a:t>•   </a:t>
            </a:r>
            <a:r>
              <a:rPr sz="2000" spc="10" dirty="0">
                <a:solidFill>
                  <a:srgbClr val="FFFFFF"/>
                </a:solidFill>
                <a:latin typeface="Calibri"/>
                <a:cs typeface="Calibri"/>
              </a:rPr>
              <a:t>The usual dose is 0.15 U/kg body weight.</a:t>
            </a:r>
            <a:endParaRPr sz="2000" dirty="0">
              <a:latin typeface="Calibri"/>
              <a:cs typeface="Calibri"/>
            </a:endParaRPr>
          </a:p>
        </p:txBody>
      </p:sp>
      <p:sp>
        <p:nvSpPr>
          <p:cNvPr id="6" name="text 1"/>
          <p:cNvSpPr txBox="1"/>
          <p:nvPr/>
        </p:nvSpPr>
        <p:spPr>
          <a:xfrm>
            <a:off x="548640" y="4098719"/>
            <a:ext cx="279958" cy="283776"/>
          </a:xfrm>
          <a:prstGeom prst="rect">
            <a:avLst/>
          </a:prstGeom>
        </p:spPr>
        <p:txBody>
          <a:bodyPr vert="horz" wrap="none" lIns="0" tIns="0" rIns="0" bIns="0" rtlCol="0">
            <a:spAutoFit/>
          </a:bodyPr>
          <a:lstStyle/>
          <a:p>
            <a:pPr marL="0">
              <a:lnSpc>
                <a:spcPct val="100000"/>
              </a:lnSpc>
            </a:pPr>
            <a:r>
              <a:rPr sz="1820" spc="10" dirty="0">
                <a:solidFill>
                  <a:srgbClr val="FFFFFF"/>
                </a:solidFill>
                <a:latin typeface="Arial"/>
                <a:cs typeface="Arial"/>
              </a:rPr>
              <a:t>•</a:t>
            </a:r>
            <a:endParaRPr sz="1800">
              <a:latin typeface="Arial"/>
              <a:cs typeface="Arial"/>
            </a:endParaRPr>
          </a:p>
        </p:txBody>
      </p:sp>
      <p:sp>
        <p:nvSpPr>
          <p:cNvPr id="7" name="text 1"/>
          <p:cNvSpPr txBox="1"/>
          <p:nvPr/>
        </p:nvSpPr>
        <p:spPr>
          <a:xfrm>
            <a:off x="434187" y="4138168"/>
            <a:ext cx="7996676" cy="1231106"/>
          </a:xfrm>
          <a:prstGeom prst="rect">
            <a:avLst/>
          </a:prstGeom>
        </p:spPr>
        <p:txBody>
          <a:bodyPr vert="horz" wrap="none" lIns="0" tIns="0" rIns="0" bIns="0" rtlCol="0">
            <a:spAutoFit/>
          </a:bodyPr>
          <a:lstStyle/>
          <a:p>
            <a:pPr marL="342899">
              <a:lnSpc>
                <a:spcPct val="100000"/>
              </a:lnSpc>
            </a:pPr>
            <a:r>
              <a:rPr sz="2000" spc="10" dirty="0">
                <a:solidFill>
                  <a:srgbClr val="FFFFFF"/>
                </a:solidFill>
                <a:latin typeface="Calibri"/>
                <a:cs typeface="Calibri"/>
              </a:rPr>
              <a:t>If either pituitary or adrenocortical hypofunction is suspected, or if a low</a:t>
            </a:r>
            <a:endParaRPr sz="2000" dirty="0">
              <a:latin typeface="Calibri"/>
              <a:cs typeface="Calibri"/>
            </a:endParaRPr>
          </a:p>
          <a:p>
            <a:pPr marL="342899">
              <a:lnSpc>
                <a:spcPct val="100000"/>
              </a:lnSpc>
            </a:pPr>
            <a:r>
              <a:rPr sz="2000" spc="10" dirty="0">
                <a:solidFill>
                  <a:srgbClr val="FFFFFF"/>
                </a:solidFill>
                <a:latin typeface="Calibri"/>
                <a:cs typeface="Calibri"/>
              </a:rPr>
              <a:t>fasting glucose concentration has been found, reduce the dose to 0.1 or</a:t>
            </a:r>
            <a:endParaRPr sz="2000" dirty="0">
              <a:latin typeface="Calibri"/>
              <a:cs typeface="Calibri"/>
            </a:endParaRPr>
          </a:p>
          <a:p>
            <a:pPr marL="342899">
              <a:lnSpc>
                <a:spcPct val="100000"/>
              </a:lnSpc>
            </a:pPr>
            <a:r>
              <a:rPr sz="2000" spc="10" dirty="0">
                <a:solidFill>
                  <a:srgbClr val="FFFFFF"/>
                </a:solidFill>
                <a:latin typeface="Calibri"/>
                <a:cs typeface="Calibri"/>
              </a:rPr>
              <a:t>0.05 U/kg.</a:t>
            </a:r>
            <a:endParaRPr sz="2000" dirty="0">
              <a:latin typeface="Calibri"/>
              <a:cs typeface="Calibri"/>
            </a:endParaRPr>
          </a:p>
          <a:p>
            <a:pPr marL="0" algn="l">
              <a:lnSpc>
                <a:spcPct val="100000"/>
              </a:lnSpc>
            </a:pPr>
            <a:r>
              <a:rPr sz="2000" spc="10" dirty="0">
                <a:solidFill>
                  <a:srgbClr val="FFFFFF"/>
                </a:solidFill>
                <a:latin typeface="Arial"/>
                <a:cs typeface="Arial"/>
              </a:rPr>
              <a:t>•    </a:t>
            </a:r>
            <a:r>
              <a:rPr sz="2000" spc="10" dirty="0">
                <a:solidFill>
                  <a:srgbClr val="FFFFFF"/>
                </a:solidFill>
                <a:latin typeface="Calibri"/>
                <a:cs typeface="Calibri"/>
              </a:rPr>
              <a:t>If there is likely to be resistance to the action of insulin because of</a:t>
            </a:r>
            <a:endParaRPr sz="2000" dirty="0">
              <a:latin typeface="Calibri"/>
              <a:cs typeface="Calibri"/>
            </a:endParaRPr>
          </a:p>
        </p:txBody>
      </p:sp>
      <p:sp>
        <p:nvSpPr>
          <p:cNvPr id="8" name="text 1"/>
          <p:cNvSpPr txBox="1"/>
          <p:nvPr/>
        </p:nvSpPr>
        <p:spPr>
          <a:xfrm>
            <a:off x="515704" y="5282417"/>
            <a:ext cx="7973721" cy="923330"/>
          </a:xfrm>
          <a:prstGeom prst="rect">
            <a:avLst/>
          </a:prstGeom>
        </p:spPr>
        <p:txBody>
          <a:bodyPr vert="horz" wrap="none" lIns="0" tIns="0" rIns="0" bIns="0" rtlCol="0">
            <a:spAutoFit/>
          </a:bodyPr>
          <a:lstStyle/>
          <a:p>
            <a:pPr marL="342899" algn="r" rtl="0">
              <a:lnSpc>
                <a:spcPct val="100000"/>
              </a:lnSpc>
            </a:pPr>
            <a:r>
              <a:rPr sz="2000" spc="10" dirty="0">
                <a:solidFill>
                  <a:srgbClr val="FFFFFF"/>
                </a:solidFill>
                <a:latin typeface="Calibri"/>
                <a:cs typeface="Calibri"/>
              </a:rPr>
              <a:t>Cushing’s syndrome, acromegaly or obesity, 0.2 or 0.3 U/kg may be</a:t>
            </a:r>
            <a:endParaRPr sz="2000" dirty="0">
              <a:latin typeface="Calibri"/>
              <a:cs typeface="Calibri"/>
            </a:endParaRPr>
          </a:p>
          <a:p>
            <a:pPr marL="342899">
              <a:lnSpc>
                <a:spcPct val="100000"/>
              </a:lnSpc>
            </a:pPr>
            <a:r>
              <a:rPr sz="2000" spc="10" dirty="0">
                <a:solidFill>
                  <a:srgbClr val="FFFFFF"/>
                </a:solidFill>
                <a:latin typeface="Calibri"/>
                <a:cs typeface="Calibri"/>
              </a:rPr>
              <a:t>needed.</a:t>
            </a:r>
            <a:endParaRPr sz="2000" dirty="0">
              <a:latin typeface="Calibri"/>
              <a:cs typeface="Calibri"/>
            </a:endParaRPr>
          </a:p>
          <a:p>
            <a:pPr marL="0">
              <a:lnSpc>
                <a:spcPct val="100000"/>
              </a:lnSpc>
            </a:pPr>
            <a:r>
              <a:rPr sz="2000" spc="10" dirty="0">
                <a:solidFill>
                  <a:srgbClr val="FFFFFF"/>
                </a:solidFill>
                <a:latin typeface="Arial"/>
                <a:cs typeface="Arial"/>
              </a:rPr>
              <a:t>•    </a:t>
            </a:r>
            <a:r>
              <a:rPr sz="2000" spc="10" dirty="0">
                <a:solidFill>
                  <a:srgbClr val="FFFFFF"/>
                </a:solidFill>
                <a:latin typeface="Calibri"/>
                <a:cs typeface="Calibri"/>
              </a:rPr>
              <a:t>Take blood samples at 30, 45, 60, 90 and 120 min after the injections for</a:t>
            </a:r>
            <a:endParaRPr sz="2000" dirty="0">
              <a:latin typeface="Calibri"/>
              <a:cs typeface="Calibri"/>
            </a:endParaRPr>
          </a:p>
        </p:txBody>
      </p:sp>
      <p:sp>
        <p:nvSpPr>
          <p:cNvPr id="9" name="text 1"/>
          <p:cNvSpPr txBox="1"/>
          <p:nvPr/>
        </p:nvSpPr>
        <p:spPr>
          <a:xfrm>
            <a:off x="891539" y="6205747"/>
            <a:ext cx="3314966" cy="254508"/>
          </a:xfrm>
          <a:prstGeom prst="rect">
            <a:avLst/>
          </a:prstGeom>
        </p:spPr>
        <p:txBody>
          <a:bodyPr vert="horz" wrap="none" lIns="0" tIns="0" rIns="0" bIns="0" rtlCol="0">
            <a:spAutoFit/>
          </a:bodyPr>
          <a:lstStyle/>
          <a:p>
            <a:pPr marL="0">
              <a:lnSpc>
                <a:spcPct val="100000"/>
              </a:lnSpc>
            </a:pPr>
            <a:r>
              <a:rPr sz="2000" spc="10" dirty="0">
                <a:solidFill>
                  <a:srgbClr val="FFFFFF"/>
                </a:solidFill>
                <a:latin typeface="Calibri"/>
                <a:cs typeface="Calibri"/>
              </a:rPr>
              <a:t>cortisol, GH and glucose assays.</a:t>
            </a:r>
            <a:endParaRPr sz="2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24237"/>
    </mc:Choice>
    <mc:Fallback xmlns="">
      <p:transition spd="slow" advTm="24237"/>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3137662" y="331724"/>
            <a:ext cx="2984559" cy="487699"/>
          </a:xfrm>
          <a:prstGeom prst="rect">
            <a:avLst/>
          </a:prstGeom>
        </p:spPr>
        <p:txBody>
          <a:bodyPr vert="horz" wrap="none" lIns="0" tIns="0" rIns="0" bIns="0" rtlCol="0">
            <a:spAutoFit/>
          </a:bodyPr>
          <a:lstStyle/>
          <a:p>
            <a:pPr marL="0">
              <a:lnSpc>
                <a:spcPct val="100000"/>
              </a:lnSpc>
            </a:pPr>
            <a:r>
              <a:rPr sz="3910" i="1" spc="10" dirty="0">
                <a:solidFill>
                  <a:srgbClr val="FFFFFF"/>
                </a:solidFill>
                <a:latin typeface="Arial"/>
                <a:cs typeface="Arial"/>
              </a:rPr>
              <a:t>Interpretation</a:t>
            </a:r>
            <a:endParaRPr sz="3900">
              <a:latin typeface="Arial"/>
              <a:cs typeface="Arial"/>
            </a:endParaRPr>
          </a:p>
        </p:txBody>
      </p:sp>
      <p:sp>
        <p:nvSpPr>
          <p:cNvPr id="3" name="text 1"/>
          <p:cNvSpPr txBox="1"/>
          <p:nvPr/>
        </p:nvSpPr>
        <p:spPr>
          <a:xfrm>
            <a:off x="548640" y="1587896"/>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4" name="text 1"/>
          <p:cNvSpPr txBox="1"/>
          <p:nvPr/>
        </p:nvSpPr>
        <p:spPr>
          <a:xfrm>
            <a:off x="583827" y="1167505"/>
            <a:ext cx="7836889" cy="1154162"/>
          </a:xfrm>
          <a:prstGeom prst="rect">
            <a:avLst/>
          </a:prstGeom>
        </p:spPr>
        <p:txBody>
          <a:bodyPr vert="horz" wrap="none" lIns="0" tIns="0" rIns="0" bIns="0" rtlCol="0">
            <a:spAutoFit/>
          </a:bodyPr>
          <a:lstStyle/>
          <a:p>
            <a:pPr marL="0" algn="l" rtl="0">
              <a:lnSpc>
                <a:spcPct val="100000"/>
              </a:lnSpc>
            </a:pPr>
            <a:r>
              <a:rPr sz="2500" spc="10" dirty="0">
                <a:solidFill>
                  <a:srgbClr val="FFFFFF"/>
                </a:solidFill>
                <a:latin typeface="Calibri"/>
                <a:cs typeface="Calibri"/>
              </a:rPr>
              <a:t>Interpretation is not possible if hypoglycaemia is not</a:t>
            </a:r>
            <a:endParaRPr sz="2500" dirty="0">
              <a:latin typeface="Calibri"/>
              <a:cs typeface="Calibri"/>
            </a:endParaRPr>
          </a:p>
          <a:p>
            <a:pPr marL="0" algn="l" rtl="0">
              <a:lnSpc>
                <a:spcPct val="100000"/>
              </a:lnSpc>
            </a:pPr>
            <a:r>
              <a:rPr sz="2500" spc="10" dirty="0">
                <a:solidFill>
                  <a:srgbClr val="FFFFFF"/>
                </a:solidFill>
                <a:latin typeface="Calibri"/>
                <a:cs typeface="Calibri"/>
              </a:rPr>
              <a:t>attained, and the dose of insulin can cautiously be repeated</a:t>
            </a:r>
            <a:endParaRPr sz="2500" dirty="0">
              <a:latin typeface="Calibri"/>
              <a:cs typeface="Calibri"/>
            </a:endParaRPr>
          </a:p>
          <a:p>
            <a:pPr marL="0" algn="l" rtl="0">
              <a:lnSpc>
                <a:spcPct val="100000"/>
              </a:lnSpc>
            </a:pPr>
            <a:r>
              <a:rPr sz="2500" spc="10" dirty="0">
                <a:solidFill>
                  <a:srgbClr val="FFFFFF"/>
                </a:solidFill>
                <a:latin typeface="Calibri"/>
                <a:cs typeface="Calibri"/>
              </a:rPr>
              <a:t>if this is not attained in the 45-min blood sample.</a:t>
            </a:r>
            <a:endParaRPr sz="2500" dirty="0">
              <a:latin typeface="Calibri"/>
              <a:cs typeface="Calibri"/>
            </a:endParaRPr>
          </a:p>
        </p:txBody>
      </p:sp>
      <p:sp>
        <p:nvSpPr>
          <p:cNvPr id="5" name="text 1"/>
          <p:cNvSpPr txBox="1"/>
          <p:nvPr/>
        </p:nvSpPr>
        <p:spPr>
          <a:xfrm>
            <a:off x="548640" y="2578877"/>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6" name="text 1"/>
          <p:cNvSpPr txBox="1"/>
          <p:nvPr/>
        </p:nvSpPr>
        <p:spPr>
          <a:xfrm>
            <a:off x="581830" y="2355662"/>
            <a:ext cx="7529177" cy="1923604"/>
          </a:xfrm>
          <a:prstGeom prst="rect">
            <a:avLst/>
          </a:prstGeom>
        </p:spPr>
        <p:txBody>
          <a:bodyPr vert="horz" wrap="none" lIns="0" tIns="0" rIns="0" bIns="0" rtlCol="0">
            <a:spAutoFit/>
          </a:bodyPr>
          <a:lstStyle/>
          <a:p>
            <a:pPr marL="0" algn="l" rtl="0">
              <a:lnSpc>
                <a:spcPct val="100000"/>
              </a:lnSpc>
            </a:pPr>
            <a:r>
              <a:rPr sz="2500" spc="10" dirty="0">
                <a:solidFill>
                  <a:srgbClr val="FFFFFF"/>
                </a:solidFill>
                <a:latin typeface="Calibri"/>
                <a:cs typeface="Calibri"/>
              </a:rPr>
              <a:t>If hypoglycaemia has been adequate, plasma cortisol</a:t>
            </a:r>
            <a:endParaRPr sz="2500" dirty="0">
              <a:latin typeface="Calibri"/>
              <a:cs typeface="Calibri"/>
            </a:endParaRPr>
          </a:p>
          <a:p>
            <a:pPr marL="0" algn="l" rtl="0">
              <a:lnSpc>
                <a:spcPct val="100000"/>
              </a:lnSpc>
            </a:pPr>
            <a:r>
              <a:rPr sz="2500" spc="10" dirty="0">
                <a:solidFill>
                  <a:srgbClr val="FFFFFF"/>
                </a:solidFill>
                <a:latin typeface="Calibri"/>
                <a:cs typeface="Calibri"/>
              </a:rPr>
              <a:t>concentrations should rise by more than 200 nmol/L and</a:t>
            </a:r>
            <a:endParaRPr sz="2500" dirty="0">
              <a:latin typeface="Calibri"/>
              <a:cs typeface="Calibri"/>
            </a:endParaRPr>
          </a:p>
          <a:p>
            <a:pPr marL="0" algn="l" rtl="0">
              <a:lnSpc>
                <a:spcPct val="100000"/>
              </a:lnSpc>
            </a:pPr>
            <a:r>
              <a:rPr sz="2500" spc="10" dirty="0">
                <a:solidFill>
                  <a:srgbClr val="FFFFFF"/>
                </a:solidFill>
                <a:latin typeface="Calibri"/>
                <a:cs typeface="Calibri"/>
              </a:rPr>
              <a:t>exceed 580 nmol/L, and an adequate GH response occurs</a:t>
            </a:r>
            <a:endParaRPr sz="2500" dirty="0">
              <a:latin typeface="Calibri"/>
              <a:cs typeface="Calibri"/>
            </a:endParaRPr>
          </a:p>
          <a:p>
            <a:pPr marL="0" algn="l" rtl="0">
              <a:lnSpc>
                <a:spcPct val="100000"/>
              </a:lnSpc>
            </a:pPr>
            <a:r>
              <a:rPr sz="2500" spc="10" dirty="0">
                <a:solidFill>
                  <a:srgbClr val="FFFFFF"/>
                </a:solidFill>
                <a:latin typeface="Calibri"/>
                <a:cs typeface="Calibri"/>
              </a:rPr>
              <a:t>with an absolute response of greater than 20 mU/L (7</a:t>
            </a:r>
            <a:endParaRPr sz="2500" dirty="0">
              <a:latin typeface="Calibri"/>
              <a:cs typeface="Calibri"/>
            </a:endParaRPr>
          </a:p>
          <a:p>
            <a:pPr marL="0">
              <a:lnSpc>
                <a:spcPct val="100000"/>
              </a:lnSpc>
            </a:pPr>
            <a:r>
              <a:rPr sz="2500" spc="10" dirty="0">
                <a:solidFill>
                  <a:srgbClr val="FFFFFF"/>
                </a:solidFill>
                <a:latin typeface="Calibri"/>
                <a:cs typeface="Calibri"/>
              </a:rPr>
              <a:t>μg/L).</a:t>
            </a:r>
            <a:endParaRPr sz="2500" dirty="0">
              <a:latin typeface="Calibri"/>
              <a:cs typeface="Calibri"/>
            </a:endParaRPr>
          </a:p>
        </p:txBody>
      </p:sp>
      <p:sp>
        <p:nvSpPr>
          <p:cNvPr id="7" name="text 1"/>
          <p:cNvSpPr txBox="1"/>
          <p:nvPr/>
        </p:nvSpPr>
        <p:spPr>
          <a:xfrm>
            <a:off x="548640" y="4179331"/>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8" name="text 1"/>
          <p:cNvSpPr txBox="1"/>
          <p:nvPr/>
        </p:nvSpPr>
        <p:spPr>
          <a:xfrm>
            <a:off x="891539" y="4228465"/>
            <a:ext cx="7499008" cy="926591"/>
          </a:xfrm>
          <a:prstGeom prst="rect">
            <a:avLst/>
          </a:prstGeom>
        </p:spPr>
        <p:txBody>
          <a:bodyPr vert="horz" wrap="none" lIns="0" tIns="0" rIns="0" bIns="0" rtlCol="0">
            <a:spAutoFit/>
          </a:bodyPr>
          <a:lstStyle/>
          <a:p>
            <a:pPr marL="71627">
              <a:lnSpc>
                <a:spcPct val="100000"/>
              </a:lnSpc>
            </a:pPr>
            <a:r>
              <a:rPr sz="2500" spc="10" dirty="0">
                <a:solidFill>
                  <a:srgbClr val="FFFFFF"/>
                </a:solidFill>
                <a:latin typeface="Calibri"/>
                <a:cs typeface="Calibri"/>
              </a:rPr>
              <a:t>In Cushing’s syndrome, neither plasma cortisol nor GH</a:t>
            </a:r>
            <a:endParaRPr sz="2500" dirty="0">
              <a:latin typeface="Calibri"/>
              <a:cs typeface="Calibri"/>
            </a:endParaRPr>
          </a:p>
          <a:p>
            <a:pPr marL="0">
              <a:lnSpc>
                <a:spcPct val="100000"/>
              </a:lnSpc>
            </a:pPr>
            <a:r>
              <a:rPr sz="2500" spc="10" dirty="0">
                <a:solidFill>
                  <a:srgbClr val="FFFFFF"/>
                </a:solidFill>
                <a:latin typeface="Calibri"/>
                <a:cs typeface="Calibri"/>
              </a:rPr>
              <a:t>concentrations rise signifi cantly, although they usually do</a:t>
            </a:r>
            <a:endParaRPr sz="2500" dirty="0">
              <a:latin typeface="Calibri"/>
              <a:cs typeface="Calibri"/>
            </a:endParaRPr>
          </a:p>
          <a:p>
            <a:pPr marL="0">
              <a:lnSpc>
                <a:spcPct val="100000"/>
              </a:lnSpc>
            </a:pPr>
            <a:r>
              <a:rPr sz="2500" spc="10" dirty="0">
                <a:solidFill>
                  <a:srgbClr val="FFFFFF"/>
                </a:solidFill>
                <a:latin typeface="Calibri"/>
                <a:cs typeface="Calibri"/>
              </a:rPr>
              <a:t>in cases of pseudo-Cushing’s syndrome.</a:t>
            </a:r>
            <a:endParaRPr sz="2500" dirty="0">
              <a:latin typeface="Calibri"/>
              <a:cs typeface="Calibri"/>
            </a:endParaRPr>
          </a:p>
        </p:txBody>
      </p:sp>
      <p:sp>
        <p:nvSpPr>
          <p:cNvPr id="9" name="text 1"/>
          <p:cNvSpPr txBox="1"/>
          <p:nvPr/>
        </p:nvSpPr>
        <p:spPr>
          <a:xfrm>
            <a:off x="548640" y="5170312"/>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10" name="text 1"/>
          <p:cNvSpPr txBox="1"/>
          <p:nvPr/>
        </p:nvSpPr>
        <p:spPr>
          <a:xfrm>
            <a:off x="891539" y="5219446"/>
            <a:ext cx="7489292" cy="621741"/>
          </a:xfrm>
          <a:prstGeom prst="rect">
            <a:avLst/>
          </a:prstGeom>
        </p:spPr>
        <p:txBody>
          <a:bodyPr vert="horz" wrap="none" lIns="0" tIns="0" rIns="0" bIns="0" rtlCol="0">
            <a:spAutoFit/>
          </a:bodyPr>
          <a:lstStyle/>
          <a:p>
            <a:pPr marL="71627">
              <a:lnSpc>
                <a:spcPct val="100000"/>
              </a:lnSpc>
            </a:pPr>
            <a:r>
              <a:rPr sz="2500" spc="10" dirty="0">
                <a:solidFill>
                  <a:srgbClr val="FFFFFF"/>
                </a:solidFill>
                <a:latin typeface="Calibri"/>
                <a:cs typeface="Calibri"/>
              </a:rPr>
              <a:t>After the test, a supervised meal should be given and the</a:t>
            </a:r>
            <a:endParaRPr sz="2500">
              <a:latin typeface="Calibri"/>
              <a:cs typeface="Calibri"/>
            </a:endParaRPr>
          </a:p>
          <a:p>
            <a:pPr marL="0">
              <a:lnSpc>
                <a:spcPct val="100000"/>
              </a:lnSpc>
            </a:pPr>
            <a:r>
              <a:rPr sz="2500" spc="10" dirty="0">
                <a:solidFill>
                  <a:srgbClr val="FFFFFF"/>
                </a:solidFill>
                <a:latin typeface="Calibri"/>
                <a:cs typeface="Calibri"/>
              </a:rPr>
              <a:t>patient should not drive for at least 2 hours.</a:t>
            </a:r>
            <a:endParaRPr sz="25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0692"/>
    </mc:Choice>
    <mc:Fallback xmlns="">
      <p:transition spd="slow" advTm="10692"/>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1268882" y="26314"/>
            <a:ext cx="6719168" cy="507797"/>
          </a:xfrm>
          <a:prstGeom prst="rect">
            <a:avLst/>
          </a:prstGeom>
        </p:spPr>
        <p:txBody>
          <a:bodyPr vert="horz" wrap="none" lIns="0" tIns="0" rIns="0" bIns="0" rtlCol="0">
            <a:spAutoFit/>
          </a:bodyPr>
          <a:lstStyle/>
          <a:p>
            <a:pPr marL="0">
              <a:lnSpc>
                <a:spcPct val="100000"/>
              </a:lnSpc>
            </a:pPr>
            <a:r>
              <a:rPr sz="4000" spc="10" dirty="0">
                <a:solidFill>
                  <a:srgbClr val="FFFFFF"/>
                </a:solidFill>
                <a:latin typeface="Calibri"/>
                <a:cs typeface="Calibri"/>
              </a:rPr>
              <a:t>Glucagon stimulation test of the</a:t>
            </a:r>
            <a:endParaRPr sz="4000" dirty="0">
              <a:latin typeface="Calibri"/>
              <a:cs typeface="Calibri"/>
            </a:endParaRPr>
          </a:p>
        </p:txBody>
      </p:sp>
      <p:sp>
        <p:nvSpPr>
          <p:cNvPr id="3" name="text 1"/>
          <p:cNvSpPr txBox="1"/>
          <p:nvPr/>
        </p:nvSpPr>
        <p:spPr>
          <a:xfrm>
            <a:off x="2979166" y="636524"/>
            <a:ext cx="3301378" cy="507492"/>
          </a:xfrm>
          <a:prstGeom prst="rect">
            <a:avLst/>
          </a:prstGeom>
        </p:spPr>
        <p:txBody>
          <a:bodyPr vert="horz" wrap="none" lIns="0" tIns="0" rIns="0" bIns="0" rtlCol="0">
            <a:spAutoFit/>
          </a:bodyPr>
          <a:lstStyle/>
          <a:p>
            <a:pPr marL="0">
              <a:lnSpc>
                <a:spcPct val="100000"/>
              </a:lnSpc>
            </a:pPr>
            <a:r>
              <a:rPr sz="4000" spc="10" dirty="0">
                <a:solidFill>
                  <a:srgbClr val="FFFFFF"/>
                </a:solidFill>
                <a:latin typeface="Calibri"/>
                <a:cs typeface="Calibri"/>
              </a:rPr>
              <a:t>hypothalamus–</a:t>
            </a:r>
            <a:endParaRPr sz="4000" dirty="0">
              <a:latin typeface="Calibri"/>
              <a:cs typeface="Calibri"/>
            </a:endParaRPr>
          </a:p>
        </p:txBody>
      </p:sp>
      <p:sp>
        <p:nvSpPr>
          <p:cNvPr id="4" name="text 1"/>
          <p:cNvSpPr txBox="1"/>
          <p:nvPr/>
        </p:nvSpPr>
        <p:spPr>
          <a:xfrm>
            <a:off x="3251962" y="1249172"/>
            <a:ext cx="2755173" cy="507491"/>
          </a:xfrm>
          <a:prstGeom prst="rect">
            <a:avLst/>
          </a:prstGeom>
        </p:spPr>
        <p:txBody>
          <a:bodyPr vert="horz" wrap="none" lIns="0" tIns="0" rIns="0" bIns="0" rtlCol="0">
            <a:spAutoFit/>
          </a:bodyPr>
          <a:lstStyle/>
          <a:p>
            <a:pPr marL="0">
              <a:lnSpc>
                <a:spcPct val="100000"/>
              </a:lnSpc>
            </a:pPr>
            <a:r>
              <a:rPr sz="4000" spc="10" dirty="0">
                <a:solidFill>
                  <a:srgbClr val="FFFFFF"/>
                </a:solidFill>
                <a:latin typeface="Calibri"/>
                <a:cs typeface="Calibri"/>
              </a:rPr>
              <a:t>pituitary axis</a:t>
            </a:r>
            <a:endParaRPr sz="4000">
              <a:latin typeface="Calibri"/>
              <a:cs typeface="Calibri"/>
            </a:endParaRPr>
          </a:p>
        </p:txBody>
      </p:sp>
      <p:sp>
        <p:nvSpPr>
          <p:cNvPr id="5" name="text 1"/>
          <p:cNvSpPr txBox="1"/>
          <p:nvPr/>
        </p:nvSpPr>
        <p:spPr>
          <a:xfrm>
            <a:off x="548640" y="1616265"/>
            <a:ext cx="377190" cy="382334"/>
          </a:xfrm>
          <a:prstGeom prst="rect">
            <a:avLst/>
          </a:prstGeom>
        </p:spPr>
        <p:txBody>
          <a:bodyPr vert="horz" wrap="none" lIns="0" tIns="0" rIns="0" bIns="0" rtlCol="0">
            <a:spAutoFit/>
          </a:bodyPr>
          <a:lstStyle/>
          <a:p>
            <a:pPr marL="0">
              <a:lnSpc>
                <a:spcPct val="100000"/>
              </a:lnSpc>
            </a:pPr>
            <a:r>
              <a:rPr sz="2400" spc="10" dirty="0">
                <a:solidFill>
                  <a:srgbClr val="FFFFFF"/>
                </a:solidFill>
                <a:latin typeface="Arial"/>
                <a:cs typeface="Arial"/>
              </a:rPr>
              <a:t>•</a:t>
            </a:r>
            <a:endParaRPr sz="2400">
              <a:latin typeface="Arial"/>
              <a:cs typeface="Arial"/>
            </a:endParaRPr>
          </a:p>
        </p:txBody>
      </p:sp>
      <p:sp>
        <p:nvSpPr>
          <p:cNvPr id="6" name="text 1"/>
          <p:cNvSpPr txBox="1"/>
          <p:nvPr/>
        </p:nvSpPr>
        <p:spPr>
          <a:xfrm>
            <a:off x="381000" y="1669415"/>
            <a:ext cx="7840815" cy="830997"/>
          </a:xfrm>
          <a:prstGeom prst="rect">
            <a:avLst/>
          </a:prstGeom>
        </p:spPr>
        <p:txBody>
          <a:bodyPr vert="horz" wrap="square" lIns="0" tIns="0" rIns="0" bIns="0" rtlCol="0">
            <a:spAutoFit/>
          </a:bodyPr>
          <a:lstStyle/>
          <a:p>
            <a:pPr marL="0" algn="l" rtl="0">
              <a:lnSpc>
                <a:spcPct val="100000"/>
              </a:lnSpc>
            </a:pPr>
            <a:r>
              <a:rPr sz="2700" spc="10" dirty="0">
                <a:solidFill>
                  <a:srgbClr val="FFFFFF"/>
                </a:solidFill>
                <a:latin typeface="Calibri"/>
                <a:cs typeface="Calibri"/>
              </a:rPr>
              <a:t>This test is useful if the insulin hypoglycaemic test is</a:t>
            </a:r>
            <a:endParaRPr sz="2700" dirty="0">
              <a:latin typeface="Calibri"/>
              <a:cs typeface="Calibri"/>
            </a:endParaRPr>
          </a:p>
          <a:p>
            <a:pPr marL="0" algn="l" rtl="0">
              <a:lnSpc>
                <a:spcPct val="100000"/>
              </a:lnSpc>
            </a:pPr>
            <a:r>
              <a:rPr sz="2700" spc="10" dirty="0">
                <a:solidFill>
                  <a:srgbClr val="FFFFFF"/>
                </a:solidFill>
                <a:latin typeface="Calibri"/>
                <a:cs typeface="Calibri"/>
              </a:rPr>
              <a:t>contraindicated.</a:t>
            </a:r>
            <a:endParaRPr sz="2700" dirty="0">
              <a:latin typeface="Calibri"/>
              <a:cs typeface="Calibri"/>
            </a:endParaRPr>
          </a:p>
        </p:txBody>
      </p:sp>
      <p:sp>
        <p:nvSpPr>
          <p:cNvPr id="7" name="text 1"/>
          <p:cNvSpPr txBox="1"/>
          <p:nvPr/>
        </p:nvSpPr>
        <p:spPr>
          <a:xfrm>
            <a:off x="548640" y="2439606"/>
            <a:ext cx="7826373" cy="406265"/>
          </a:xfrm>
          <a:prstGeom prst="rect">
            <a:avLst/>
          </a:prstGeom>
        </p:spPr>
        <p:txBody>
          <a:bodyPr vert="horz" wrap="none" lIns="0" tIns="0" rIns="0" bIns="0" rtlCol="0">
            <a:spAutoFit/>
          </a:bodyPr>
          <a:lstStyle/>
          <a:p>
            <a:pPr marL="0" algn="l">
              <a:lnSpc>
                <a:spcPct val="100000"/>
              </a:lnSpc>
            </a:pPr>
            <a:r>
              <a:rPr sz="2640" spc="10" dirty="0">
                <a:solidFill>
                  <a:srgbClr val="FFFFFF"/>
                </a:solidFill>
                <a:latin typeface="Arial"/>
                <a:cs typeface="Arial"/>
              </a:rPr>
              <a:t>•   </a:t>
            </a:r>
            <a:r>
              <a:rPr sz="2640" spc="10" dirty="0">
                <a:solidFill>
                  <a:srgbClr val="FFFFFF"/>
                </a:solidFill>
                <a:latin typeface="Calibri"/>
                <a:cs typeface="Calibri"/>
              </a:rPr>
              <a:t>However, it is essential that the test is carried out in a</a:t>
            </a:r>
            <a:endParaRPr sz="2600" dirty="0">
              <a:latin typeface="Calibri"/>
              <a:cs typeface="Calibri"/>
            </a:endParaRPr>
          </a:p>
        </p:txBody>
      </p:sp>
      <p:sp>
        <p:nvSpPr>
          <p:cNvPr id="8" name="text 1"/>
          <p:cNvSpPr txBox="1"/>
          <p:nvPr/>
        </p:nvSpPr>
        <p:spPr>
          <a:xfrm>
            <a:off x="891539" y="2863088"/>
            <a:ext cx="4963475" cy="415498"/>
          </a:xfrm>
          <a:prstGeom prst="rect">
            <a:avLst/>
          </a:prstGeom>
        </p:spPr>
        <p:txBody>
          <a:bodyPr vert="horz" wrap="none" lIns="0" tIns="0" rIns="0" bIns="0" rtlCol="0">
            <a:spAutoFit/>
          </a:bodyPr>
          <a:lstStyle/>
          <a:p>
            <a:pPr marL="0" algn="l">
              <a:lnSpc>
                <a:spcPct val="100000"/>
              </a:lnSpc>
            </a:pPr>
            <a:r>
              <a:rPr sz="2700" spc="10" dirty="0">
                <a:solidFill>
                  <a:srgbClr val="FFFFFF"/>
                </a:solidFill>
                <a:latin typeface="Calibri"/>
                <a:cs typeface="Calibri"/>
              </a:rPr>
              <a:t>specialist unit by experienced staff.</a:t>
            </a:r>
            <a:endParaRPr sz="2700" dirty="0">
              <a:latin typeface="Calibri"/>
              <a:cs typeface="Calibri"/>
            </a:endParaRPr>
          </a:p>
        </p:txBody>
      </p:sp>
      <p:sp>
        <p:nvSpPr>
          <p:cNvPr id="9" name="text 1"/>
          <p:cNvSpPr txBox="1"/>
          <p:nvPr/>
        </p:nvSpPr>
        <p:spPr>
          <a:xfrm>
            <a:off x="548640" y="3262290"/>
            <a:ext cx="377525" cy="382673"/>
          </a:xfrm>
          <a:prstGeom prst="rect">
            <a:avLst/>
          </a:prstGeom>
        </p:spPr>
        <p:txBody>
          <a:bodyPr vert="horz" wrap="none" lIns="0" tIns="0" rIns="0" bIns="0" rtlCol="0">
            <a:spAutoFit/>
          </a:bodyPr>
          <a:lstStyle/>
          <a:p>
            <a:pPr marL="0">
              <a:lnSpc>
                <a:spcPct val="100000"/>
              </a:lnSpc>
            </a:pPr>
            <a:r>
              <a:rPr sz="2400" spc="10" dirty="0">
                <a:solidFill>
                  <a:srgbClr val="FFFFFF"/>
                </a:solidFill>
                <a:latin typeface="Arial"/>
                <a:cs typeface="Arial"/>
              </a:rPr>
              <a:t>•</a:t>
            </a:r>
            <a:endParaRPr sz="2400">
              <a:latin typeface="Arial"/>
              <a:cs typeface="Arial"/>
            </a:endParaRPr>
          </a:p>
        </p:txBody>
      </p:sp>
      <p:sp>
        <p:nvSpPr>
          <p:cNvPr id="10" name="text 1"/>
          <p:cNvSpPr txBox="1"/>
          <p:nvPr/>
        </p:nvSpPr>
        <p:spPr>
          <a:xfrm>
            <a:off x="891539" y="3315487"/>
            <a:ext cx="7678962" cy="830997"/>
          </a:xfrm>
          <a:prstGeom prst="rect">
            <a:avLst/>
          </a:prstGeom>
        </p:spPr>
        <p:txBody>
          <a:bodyPr vert="horz" wrap="none" lIns="0" tIns="0" rIns="0" bIns="0" rtlCol="0">
            <a:spAutoFit/>
          </a:bodyPr>
          <a:lstStyle/>
          <a:p>
            <a:pPr marL="78028" algn="l">
              <a:lnSpc>
                <a:spcPct val="100000"/>
              </a:lnSpc>
            </a:pPr>
            <a:r>
              <a:rPr sz="2700" spc="10" dirty="0">
                <a:solidFill>
                  <a:srgbClr val="FFFFFF"/>
                </a:solidFill>
                <a:latin typeface="Calibri"/>
                <a:cs typeface="Calibri"/>
              </a:rPr>
              <a:t>The basic principle is that glucagon stimulates GH and</a:t>
            </a:r>
            <a:endParaRPr sz="2700" dirty="0">
              <a:latin typeface="Calibri"/>
              <a:cs typeface="Calibri"/>
            </a:endParaRPr>
          </a:p>
          <a:p>
            <a:pPr marL="0" algn="l">
              <a:lnSpc>
                <a:spcPct val="100000"/>
              </a:lnSpc>
            </a:pPr>
            <a:r>
              <a:rPr sz="2700" spc="10" dirty="0">
                <a:solidFill>
                  <a:srgbClr val="FFFFFF"/>
                </a:solidFill>
                <a:latin typeface="Calibri"/>
                <a:cs typeface="Calibri"/>
              </a:rPr>
              <a:t>ACTH release probably via a hypothalamic route.</a:t>
            </a:r>
            <a:endParaRPr sz="2700" dirty="0">
              <a:latin typeface="Calibri"/>
              <a:cs typeface="Calibri"/>
            </a:endParaRPr>
          </a:p>
        </p:txBody>
      </p:sp>
      <p:sp>
        <p:nvSpPr>
          <p:cNvPr id="11" name="text 1"/>
          <p:cNvSpPr txBox="1"/>
          <p:nvPr/>
        </p:nvSpPr>
        <p:spPr>
          <a:xfrm>
            <a:off x="548640" y="4085780"/>
            <a:ext cx="377190" cy="382333"/>
          </a:xfrm>
          <a:prstGeom prst="rect">
            <a:avLst/>
          </a:prstGeom>
        </p:spPr>
        <p:txBody>
          <a:bodyPr vert="horz" wrap="none" lIns="0" tIns="0" rIns="0" bIns="0" rtlCol="0">
            <a:spAutoFit/>
          </a:bodyPr>
          <a:lstStyle/>
          <a:p>
            <a:pPr marL="0">
              <a:lnSpc>
                <a:spcPct val="100000"/>
              </a:lnSpc>
            </a:pPr>
            <a:r>
              <a:rPr sz="2400" spc="10" dirty="0">
                <a:solidFill>
                  <a:srgbClr val="FFFFFF"/>
                </a:solidFill>
                <a:latin typeface="Arial"/>
                <a:cs typeface="Arial"/>
              </a:rPr>
              <a:t>•</a:t>
            </a:r>
            <a:endParaRPr sz="2400">
              <a:latin typeface="Arial"/>
              <a:cs typeface="Arial"/>
            </a:endParaRPr>
          </a:p>
        </p:txBody>
      </p:sp>
      <p:sp>
        <p:nvSpPr>
          <p:cNvPr id="12" name="text 1"/>
          <p:cNvSpPr txBox="1"/>
          <p:nvPr/>
        </p:nvSpPr>
        <p:spPr>
          <a:xfrm>
            <a:off x="891539" y="4138930"/>
            <a:ext cx="7284687" cy="1246495"/>
          </a:xfrm>
          <a:prstGeom prst="rect">
            <a:avLst/>
          </a:prstGeom>
        </p:spPr>
        <p:txBody>
          <a:bodyPr vert="horz" wrap="none" lIns="0" tIns="0" rIns="0" bIns="0" rtlCol="0">
            <a:spAutoFit/>
          </a:bodyPr>
          <a:lstStyle/>
          <a:p>
            <a:pPr marL="0" algn="l" rtl="0">
              <a:lnSpc>
                <a:spcPct val="100000"/>
              </a:lnSpc>
            </a:pPr>
            <a:r>
              <a:rPr sz="2700" spc="10" dirty="0">
                <a:solidFill>
                  <a:srgbClr val="FFFFFF"/>
                </a:solidFill>
                <a:latin typeface="Calibri"/>
                <a:cs typeface="Calibri"/>
              </a:rPr>
              <a:t>The test is contraindicated if there is severe adrenal</a:t>
            </a:r>
            <a:endParaRPr sz="2700" dirty="0">
              <a:latin typeface="Calibri"/>
              <a:cs typeface="Calibri"/>
            </a:endParaRPr>
          </a:p>
          <a:p>
            <a:pPr marL="0" algn="l" rtl="0">
              <a:lnSpc>
                <a:spcPct val="100000"/>
              </a:lnSpc>
            </a:pPr>
            <a:r>
              <a:rPr sz="2700" spc="10" dirty="0">
                <a:solidFill>
                  <a:srgbClr val="FFFFFF"/>
                </a:solidFill>
                <a:latin typeface="Calibri"/>
                <a:cs typeface="Calibri"/>
              </a:rPr>
              <a:t>failure, for example if cortisol at 09.00 h is less than</a:t>
            </a:r>
            <a:endParaRPr sz="2700" dirty="0">
              <a:latin typeface="Calibri"/>
              <a:cs typeface="Calibri"/>
            </a:endParaRPr>
          </a:p>
          <a:p>
            <a:pPr marL="0" algn="l" rtl="0">
              <a:lnSpc>
                <a:spcPct val="100000"/>
              </a:lnSpc>
            </a:pPr>
            <a:r>
              <a:rPr sz="2700" spc="10" dirty="0">
                <a:solidFill>
                  <a:srgbClr val="FFFFFF"/>
                </a:solidFill>
                <a:latin typeface="Calibri"/>
                <a:cs typeface="Calibri"/>
              </a:rPr>
              <a:t>100 nmol/L or in hypothyroidism.</a:t>
            </a:r>
            <a:endParaRPr sz="2700" dirty="0">
              <a:latin typeface="Calibri"/>
              <a:cs typeface="Calibri"/>
            </a:endParaRPr>
          </a:p>
        </p:txBody>
      </p:sp>
      <p:sp>
        <p:nvSpPr>
          <p:cNvPr id="13" name="text 1"/>
          <p:cNvSpPr txBox="1"/>
          <p:nvPr/>
        </p:nvSpPr>
        <p:spPr>
          <a:xfrm>
            <a:off x="548640" y="5279403"/>
            <a:ext cx="377190" cy="382333"/>
          </a:xfrm>
          <a:prstGeom prst="rect">
            <a:avLst/>
          </a:prstGeom>
        </p:spPr>
        <p:txBody>
          <a:bodyPr vert="horz" wrap="none" lIns="0" tIns="0" rIns="0" bIns="0" rtlCol="0">
            <a:spAutoFit/>
          </a:bodyPr>
          <a:lstStyle/>
          <a:p>
            <a:pPr marL="0">
              <a:lnSpc>
                <a:spcPct val="100000"/>
              </a:lnSpc>
            </a:pPr>
            <a:r>
              <a:rPr sz="2400" spc="10" dirty="0">
                <a:solidFill>
                  <a:srgbClr val="FFFFFF"/>
                </a:solidFill>
                <a:latin typeface="Arial"/>
                <a:cs typeface="Arial"/>
              </a:rPr>
              <a:t>•</a:t>
            </a:r>
            <a:endParaRPr sz="2400">
              <a:latin typeface="Arial"/>
              <a:cs typeface="Arial"/>
            </a:endParaRPr>
          </a:p>
        </p:txBody>
      </p:sp>
      <p:sp>
        <p:nvSpPr>
          <p:cNvPr id="14" name="text 1"/>
          <p:cNvSpPr txBox="1"/>
          <p:nvPr/>
        </p:nvSpPr>
        <p:spPr>
          <a:xfrm>
            <a:off x="548640" y="5332552"/>
            <a:ext cx="7826373" cy="415498"/>
          </a:xfrm>
          <a:prstGeom prst="rect">
            <a:avLst/>
          </a:prstGeom>
        </p:spPr>
        <p:txBody>
          <a:bodyPr vert="horz" wrap="square" lIns="0" tIns="0" rIns="0" bIns="0" rtlCol="0">
            <a:spAutoFit/>
          </a:bodyPr>
          <a:lstStyle/>
          <a:p>
            <a:pPr marL="0" algn="l" rtl="0">
              <a:lnSpc>
                <a:spcPct val="100000"/>
              </a:lnSpc>
            </a:pPr>
            <a:r>
              <a:rPr sz="2700" spc="10" dirty="0">
                <a:solidFill>
                  <a:srgbClr val="FFFFFF"/>
                </a:solidFill>
                <a:latin typeface="Calibri"/>
                <a:cs typeface="Calibri"/>
              </a:rPr>
              <a:t>It is also unreliable in the presence of </a:t>
            </a:r>
            <a:r>
              <a:rPr sz="2700" spc="10" dirty="0" smtClean="0">
                <a:solidFill>
                  <a:srgbClr val="FFFFFF"/>
                </a:solidFill>
                <a:latin typeface="Calibri"/>
                <a:cs typeface="Calibri"/>
              </a:rPr>
              <a:t>diabetes</a:t>
            </a:r>
            <a:r>
              <a:rPr lang="ar-IQ" sz="2700" dirty="0">
                <a:latin typeface="Calibri"/>
                <a:cs typeface="Calibri"/>
              </a:rPr>
              <a:t> </a:t>
            </a:r>
            <a:r>
              <a:rPr sz="2700" spc="10" dirty="0" smtClean="0">
                <a:solidFill>
                  <a:srgbClr val="FFFFFF"/>
                </a:solidFill>
                <a:latin typeface="Calibri"/>
                <a:cs typeface="Calibri"/>
              </a:rPr>
              <a:t>mellitus</a:t>
            </a:r>
            <a:r>
              <a:rPr sz="2700" spc="10" dirty="0">
                <a:solidFill>
                  <a:srgbClr val="FFFFFF"/>
                </a:solidFill>
                <a:latin typeface="Calibri"/>
                <a:cs typeface="Calibri"/>
              </a:rPr>
              <a:t>.</a:t>
            </a:r>
            <a:endParaRPr sz="27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1744"/>
    </mc:Choice>
    <mc:Fallback xmlns="">
      <p:transition spd="slow" advTm="41744"/>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548640" y="1658646"/>
            <a:ext cx="2056044" cy="454449"/>
          </a:xfrm>
          <a:prstGeom prst="rect">
            <a:avLst/>
          </a:prstGeom>
        </p:spPr>
        <p:txBody>
          <a:bodyPr vert="horz" wrap="none" lIns="0" tIns="0" rIns="0" bIns="0" rtlCol="0">
            <a:spAutoFit/>
          </a:bodyPr>
          <a:lstStyle/>
          <a:p>
            <a:pPr marL="0">
              <a:lnSpc>
                <a:spcPct val="100000"/>
              </a:lnSpc>
            </a:pPr>
            <a:r>
              <a:rPr sz="2570" spc="10" dirty="0">
                <a:solidFill>
                  <a:srgbClr val="FFFFFF"/>
                </a:solidFill>
                <a:latin typeface="Arial"/>
                <a:cs typeface="Arial"/>
              </a:rPr>
              <a:t>•   </a:t>
            </a:r>
            <a:r>
              <a:rPr sz="2570" b="1" i="1" spc="10" dirty="0">
                <a:solidFill>
                  <a:srgbClr val="FFFFFF"/>
                </a:solidFill>
                <a:latin typeface="Arial"/>
                <a:cs typeface="Arial"/>
              </a:rPr>
              <a:t>Procedure</a:t>
            </a:r>
            <a:endParaRPr sz="2500">
              <a:latin typeface="Arial"/>
              <a:cs typeface="Arial"/>
            </a:endParaRPr>
          </a:p>
        </p:txBody>
      </p:sp>
      <p:sp>
        <p:nvSpPr>
          <p:cNvPr id="3" name="text 1"/>
          <p:cNvSpPr txBox="1"/>
          <p:nvPr/>
        </p:nvSpPr>
        <p:spPr>
          <a:xfrm>
            <a:off x="548640" y="2244519"/>
            <a:ext cx="447598" cy="453702"/>
          </a:xfrm>
          <a:prstGeom prst="rect">
            <a:avLst/>
          </a:prstGeom>
        </p:spPr>
        <p:txBody>
          <a:bodyPr vert="horz" wrap="none" lIns="0" tIns="0" rIns="0" bIns="0" rtlCol="0">
            <a:spAutoFit/>
          </a:bodyPr>
          <a:lstStyle/>
          <a:p>
            <a:pPr marL="0">
              <a:lnSpc>
                <a:spcPct val="100000"/>
              </a:lnSpc>
            </a:pPr>
            <a:r>
              <a:rPr sz="2840" spc="10" dirty="0">
                <a:solidFill>
                  <a:srgbClr val="FFFFFF"/>
                </a:solidFill>
                <a:latin typeface="Arial"/>
                <a:cs typeface="Arial"/>
              </a:rPr>
              <a:t>•</a:t>
            </a:r>
            <a:endParaRPr sz="2800">
              <a:latin typeface="Arial"/>
              <a:cs typeface="Arial"/>
            </a:endParaRPr>
          </a:p>
        </p:txBody>
      </p:sp>
      <p:sp>
        <p:nvSpPr>
          <p:cNvPr id="4" name="text 1"/>
          <p:cNvSpPr txBox="1"/>
          <p:nvPr/>
        </p:nvSpPr>
        <p:spPr>
          <a:xfrm>
            <a:off x="891539" y="2307590"/>
            <a:ext cx="7429085" cy="980268"/>
          </a:xfrm>
          <a:prstGeom prst="rect">
            <a:avLst/>
          </a:prstGeom>
        </p:spPr>
        <p:txBody>
          <a:bodyPr vert="horz" wrap="none" lIns="0" tIns="0" rIns="0" bIns="0" rtlCol="0">
            <a:spAutoFit/>
          </a:bodyPr>
          <a:lstStyle/>
          <a:p>
            <a:pPr marL="0" algn="l">
              <a:lnSpc>
                <a:spcPct val="100000"/>
              </a:lnSpc>
            </a:pPr>
            <a:r>
              <a:rPr sz="3170" spc="10" dirty="0">
                <a:solidFill>
                  <a:srgbClr val="FFFFFF"/>
                </a:solidFill>
                <a:latin typeface="Calibri"/>
                <a:cs typeface="Calibri"/>
              </a:rPr>
              <a:t>Patients should fast overnight, although they</a:t>
            </a:r>
            <a:endParaRPr sz="3100" dirty="0">
              <a:latin typeface="Calibri"/>
              <a:cs typeface="Calibri"/>
            </a:endParaRPr>
          </a:p>
          <a:p>
            <a:pPr marL="0" algn="l">
              <a:lnSpc>
                <a:spcPct val="100000"/>
              </a:lnSpc>
            </a:pPr>
            <a:r>
              <a:rPr sz="3200" spc="10" dirty="0">
                <a:solidFill>
                  <a:srgbClr val="FFFFFF"/>
                </a:solidFill>
                <a:latin typeface="Calibri"/>
                <a:cs typeface="Calibri"/>
              </a:rPr>
              <a:t>can drink water.</a:t>
            </a:r>
            <a:endParaRPr sz="3200" dirty="0">
              <a:latin typeface="Calibri"/>
              <a:cs typeface="Calibri"/>
            </a:endParaRPr>
          </a:p>
        </p:txBody>
      </p:sp>
      <p:sp>
        <p:nvSpPr>
          <p:cNvPr id="5" name="text 1"/>
          <p:cNvSpPr txBox="1"/>
          <p:nvPr/>
        </p:nvSpPr>
        <p:spPr>
          <a:xfrm>
            <a:off x="548640" y="3317139"/>
            <a:ext cx="447934" cy="454042"/>
          </a:xfrm>
          <a:prstGeom prst="rect">
            <a:avLst/>
          </a:prstGeom>
        </p:spPr>
        <p:txBody>
          <a:bodyPr vert="horz" wrap="none" lIns="0" tIns="0" rIns="0" bIns="0" rtlCol="0">
            <a:spAutoFit/>
          </a:bodyPr>
          <a:lstStyle/>
          <a:p>
            <a:pPr marL="0">
              <a:lnSpc>
                <a:spcPct val="100000"/>
              </a:lnSpc>
            </a:pPr>
            <a:r>
              <a:rPr sz="2840" spc="10" dirty="0">
                <a:solidFill>
                  <a:srgbClr val="FFFFFF"/>
                </a:solidFill>
                <a:latin typeface="Arial"/>
                <a:cs typeface="Arial"/>
              </a:rPr>
              <a:t>•</a:t>
            </a:r>
            <a:endParaRPr sz="2800">
              <a:latin typeface="Arial"/>
              <a:cs typeface="Arial"/>
            </a:endParaRPr>
          </a:p>
        </p:txBody>
      </p:sp>
      <p:sp>
        <p:nvSpPr>
          <p:cNvPr id="6" name="text 1"/>
          <p:cNvSpPr txBox="1"/>
          <p:nvPr/>
        </p:nvSpPr>
        <p:spPr>
          <a:xfrm>
            <a:off x="891539" y="3380257"/>
            <a:ext cx="6450420" cy="980268"/>
          </a:xfrm>
          <a:prstGeom prst="rect">
            <a:avLst/>
          </a:prstGeom>
        </p:spPr>
        <p:txBody>
          <a:bodyPr vert="horz" wrap="none" lIns="0" tIns="0" rIns="0" bIns="0" rtlCol="0">
            <a:spAutoFit/>
          </a:bodyPr>
          <a:lstStyle/>
          <a:p>
            <a:pPr marL="0" algn="l" rtl="0">
              <a:lnSpc>
                <a:spcPct val="100000"/>
              </a:lnSpc>
            </a:pPr>
            <a:r>
              <a:rPr sz="3170" spc="10" dirty="0">
                <a:solidFill>
                  <a:srgbClr val="FFFFFF"/>
                </a:solidFill>
                <a:latin typeface="Calibri"/>
                <a:cs typeface="Calibri"/>
              </a:rPr>
              <a:t>For adults, 1 mg of glucagon is injected</a:t>
            </a:r>
            <a:endParaRPr sz="3100" dirty="0">
              <a:latin typeface="Calibri"/>
              <a:cs typeface="Calibri"/>
            </a:endParaRPr>
          </a:p>
          <a:p>
            <a:pPr marL="0" algn="l" rtl="0">
              <a:lnSpc>
                <a:spcPct val="100000"/>
              </a:lnSpc>
            </a:pPr>
            <a:r>
              <a:rPr sz="3200" spc="10" dirty="0">
                <a:solidFill>
                  <a:srgbClr val="FFFFFF"/>
                </a:solidFill>
                <a:latin typeface="Calibri"/>
                <a:cs typeface="Calibri"/>
              </a:rPr>
              <a:t>subcutaneously at 09.00 h.</a:t>
            </a:r>
            <a:endParaRPr sz="3200" dirty="0">
              <a:latin typeface="Calibri"/>
              <a:cs typeface="Calibri"/>
            </a:endParaRPr>
          </a:p>
        </p:txBody>
      </p:sp>
      <p:sp>
        <p:nvSpPr>
          <p:cNvPr id="7" name="text 1"/>
          <p:cNvSpPr txBox="1"/>
          <p:nvPr/>
        </p:nvSpPr>
        <p:spPr>
          <a:xfrm>
            <a:off x="548640" y="4390565"/>
            <a:ext cx="447598" cy="453703"/>
          </a:xfrm>
          <a:prstGeom prst="rect">
            <a:avLst/>
          </a:prstGeom>
        </p:spPr>
        <p:txBody>
          <a:bodyPr vert="horz" wrap="none" lIns="0" tIns="0" rIns="0" bIns="0" rtlCol="0">
            <a:spAutoFit/>
          </a:bodyPr>
          <a:lstStyle/>
          <a:p>
            <a:pPr marL="0">
              <a:lnSpc>
                <a:spcPct val="100000"/>
              </a:lnSpc>
            </a:pPr>
            <a:r>
              <a:rPr sz="2840" spc="10" dirty="0">
                <a:solidFill>
                  <a:srgbClr val="FFFFFF"/>
                </a:solidFill>
                <a:latin typeface="Arial"/>
                <a:cs typeface="Arial"/>
              </a:rPr>
              <a:t>•</a:t>
            </a:r>
            <a:endParaRPr sz="2800">
              <a:latin typeface="Arial"/>
              <a:cs typeface="Arial"/>
            </a:endParaRPr>
          </a:p>
        </p:txBody>
      </p:sp>
      <p:sp>
        <p:nvSpPr>
          <p:cNvPr id="8" name="text 1"/>
          <p:cNvSpPr txBox="1"/>
          <p:nvPr/>
        </p:nvSpPr>
        <p:spPr>
          <a:xfrm>
            <a:off x="983284" y="4453636"/>
            <a:ext cx="7122847" cy="487826"/>
          </a:xfrm>
          <a:prstGeom prst="rect">
            <a:avLst/>
          </a:prstGeom>
        </p:spPr>
        <p:txBody>
          <a:bodyPr vert="horz" wrap="none" lIns="0" tIns="0" rIns="0" bIns="0" rtlCol="0">
            <a:spAutoFit/>
          </a:bodyPr>
          <a:lstStyle/>
          <a:p>
            <a:pPr marL="0" algn="r" rtl="0">
              <a:lnSpc>
                <a:spcPct val="100000"/>
              </a:lnSpc>
            </a:pPr>
            <a:r>
              <a:rPr sz="3170" spc="10" dirty="0">
                <a:solidFill>
                  <a:srgbClr val="FFFFFF"/>
                </a:solidFill>
                <a:latin typeface="Calibri"/>
                <a:cs typeface="Calibri"/>
              </a:rPr>
              <a:t>Blood samples are taken at 0, 90, 120, 150,</a:t>
            </a:r>
            <a:endParaRPr sz="3100" dirty="0">
              <a:latin typeface="Calibri"/>
              <a:cs typeface="Calibri"/>
            </a:endParaRPr>
          </a:p>
        </p:txBody>
      </p:sp>
      <p:sp>
        <p:nvSpPr>
          <p:cNvPr id="9" name="text 1"/>
          <p:cNvSpPr txBox="1"/>
          <p:nvPr/>
        </p:nvSpPr>
        <p:spPr>
          <a:xfrm>
            <a:off x="891539" y="4944135"/>
            <a:ext cx="6920741" cy="487826"/>
          </a:xfrm>
          <a:prstGeom prst="rect">
            <a:avLst/>
          </a:prstGeom>
        </p:spPr>
        <p:txBody>
          <a:bodyPr vert="horz" wrap="none" lIns="0" tIns="0" rIns="0" bIns="0" rtlCol="0">
            <a:spAutoFit/>
          </a:bodyPr>
          <a:lstStyle/>
          <a:p>
            <a:pPr marL="0" algn="l" rtl="0">
              <a:lnSpc>
                <a:spcPct val="100000"/>
              </a:lnSpc>
            </a:pPr>
            <a:r>
              <a:rPr sz="3170" spc="10" dirty="0">
                <a:solidFill>
                  <a:srgbClr val="FFFFFF"/>
                </a:solidFill>
                <a:latin typeface="Calibri"/>
                <a:cs typeface="Calibri"/>
              </a:rPr>
              <a:t>180, 210 and 240 min for cortisol and GH.</a:t>
            </a:r>
            <a:endParaRPr sz="31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30731"/>
    </mc:Choice>
    <mc:Fallback xmlns="">
      <p:transition spd="slow" advTm="3073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857999"/>
          </a:xfrm>
          <a:prstGeom prst="rect">
            <a:avLst/>
          </a:prstGeom>
        </p:spPr>
      </p:pic>
      <p:sp>
        <p:nvSpPr>
          <p:cNvPr id="2" name="text 1"/>
          <p:cNvSpPr txBox="1"/>
          <p:nvPr/>
        </p:nvSpPr>
        <p:spPr>
          <a:xfrm>
            <a:off x="548640" y="1658646"/>
            <a:ext cx="2725502" cy="454449"/>
          </a:xfrm>
          <a:prstGeom prst="rect">
            <a:avLst/>
          </a:prstGeom>
        </p:spPr>
        <p:txBody>
          <a:bodyPr vert="horz" wrap="none" lIns="0" tIns="0" rIns="0" bIns="0" rtlCol="0">
            <a:spAutoFit/>
          </a:bodyPr>
          <a:lstStyle/>
          <a:p>
            <a:pPr marL="0">
              <a:lnSpc>
                <a:spcPct val="100000"/>
              </a:lnSpc>
            </a:pPr>
            <a:r>
              <a:rPr sz="2810" spc="10" dirty="0">
                <a:solidFill>
                  <a:srgbClr val="FFFFFF"/>
                </a:solidFill>
                <a:latin typeface="Arial"/>
                <a:cs typeface="Arial"/>
              </a:rPr>
              <a:t>•   </a:t>
            </a:r>
            <a:r>
              <a:rPr sz="2810" b="1" i="1" spc="10" dirty="0">
                <a:solidFill>
                  <a:srgbClr val="FFFFFF"/>
                </a:solidFill>
                <a:latin typeface="Arial"/>
                <a:cs typeface="Arial"/>
              </a:rPr>
              <a:t>Interpretation</a:t>
            </a:r>
            <a:endParaRPr sz="2800">
              <a:latin typeface="Arial"/>
              <a:cs typeface="Arial"/>
            </a:endParaRPr>
          </a:p>
        </p:txBody>
      </p:sp>
      <p:sp>
        <p:nvSpPr>
          <p:cNvPr id="3" name="text 1"/>
          <p:cNvSpPr txBox="1"/>
          <p:nvPr/>
        </p:nvSpPr>
        <p:spPr>
          <a:xfrm>
            <a:off x="548640" y="2244519"/>
            <a:ext cx="447598" cy="453702"/>
          </a:xfrm>
          <a:prstGeom prst="rect">
            <a:avLst/>
          </a:prstGeom>
        </p:spPr>
        <p:txBody>
          <a:bodyPr vert="horz" wrap="none" lIns="0" tIns="0" rIns="0" bIns="0" rtlCol="0">
            <a:spAutoFit/>
          </a:bodyPr>
          <a:lstStyle/>
          <a:p>
            <a:pPr marL="0">
              <a:lnSpc>
                <a:spcPct val="100000"/>
              </a:lnSpc>
            </a:pPr>
            <a:r>
              <a:rPr sz="2840" spc="10" dirty="0">
                <a:solidFill>
                  <a:srgbClr val="FFFFFF"/>
                </a:solidFill>
                <a:latin typeface="Arial"/>
                <a:cs typeface="Arial"/>
              </a:rPr>
              <a:t>•</a:t>
            </a:r>
            <a:endParaRPr sz="2800">
              <a:latin typeface="Arial"/>
              <a:cs typeface="Arial"/>
            </a:endParaRPr>
          </a:p>
        </p:txBody>
      </p:sp>
      <p:sp>
        <p:nvSpPr>
          <p:cNvPr id="4" name="text 1"/>
          <p:cNvSpPr txBox="1"/>
          <p:nvPr/>
        </p:nvSpPr>
        <p:spPr>
          <a:xfrm>
            <a:off x="891539" y="2307590"/>
            <a:ext cx="7589835" cy="1965153"/>
          </a:xfrm>
          <a:prstGeom prst="rect">
            <a:avLst/>
          </a:prstGeom>
        </p:spPr>
        <p:txBody>
          <a:bodyPr vert="horz" wrap="none" lIns="0" tIns="0" rIns="0" bIns="0" rtlCol="0">
            <a:spAutoFit/>
          </a:bodyPr>
          <a:lstStyle/>
          <a:p>
            <a:pPr marL="0" algn="l" rtl="0">
              <a:lnSpc>
                <a:spcPct val="100000"/>
              </a:lnSpc>
            </a:pPr>
            <a:r>
              <a:rPr sz="3200" spc="10" dirty="0">
                <a:solidFill>
                  <a:srgbClr val="FFFFFF"/>
                </a:solidFill>
                <a:latin typeface="Calibri"/>
                <a:cs typeface="Calibri"/>
              </a:rPr>
              <a:t>Plasma cortisol should normally rise by at</a:t>
            </a:r>
            <a:endParaRPr sz="3200" dirty="0">
              <a:latin typeface="Calibri"/>
              <a:cs typeface="Calibri"/>
            </a:endParaRPr>
          </a:p>
          <a:p>
            <a:pPr marL="0" algn="l" rtl="0">
              <a:lnSpc>
                <a:spcPct val="100000"/>
              </a:lnSpc>
            </a:pPr>
            <a:r>
              <a:rPr sz="3200" spc="10" dirty="0">
                <a:solidFill>
                  <a:srgbClr val="FFFFFF"/>
                </a:solidFill>
                <a:latin typeface="Calibri"/>
                <a:cs typeface="Calibri"/>
              </a:rPr>
              <a:t>least 200 nmol/L to more than 580 nmol/L,</a:t>
            </a:r>
            <a:endParaRPr sz="3200" dirty="0">
              <a:latin typeface="Calibri"/>
              <a:cs typeface="Calibri"/>
            </a:endParaRPr>
          </a:p>
          <a:p>
            <a:pPr marL="0" algn="l" rtl="0">
              <a:lnSpc>
                <a:spcPct val="100000"/>
              </a:lnSpc>
            </a:pPr>
            <a:r>
              <a:rPr sz="3200" spc="10" dirty="0">
                <a:solidFill>
                  <a:srgbClr val="FFFFFF"/>
                </a:solidFill>
                <a:latin typeface="Calibri"/>
                <a:cs typeface="Calibri"/>
              </a:rPr>
              <a:t>and an adequate GH response occurs with an</a:t>
            </a:r>
            <a:endParaRPr sz="3200" dirty="0">
              <a:latin typeface="Calibri"/>
              <a:cs typeface="Calibri"/>
            </a:endParaRPr>
          </a:p>
          <a:p>
            <a:pPr marL="0" algn="l" rtl="0">
              <a:lnSpc>
                <a:spcPct val="100000"/>
              </a:lnSpc>
            </a:pPr>
            <a:r>
              <a:rPr sz="3170" spc="10" dirty="0">
                <a:solidFill>
                  <a:srgbClr val="FFFFFF"/>
                </a:solidFill>
                <a:latin typeface="Calibri"/>
                <a:cs typeface="Calibri"/>
              </a:rPr>
              <a:t>absolute response of greater than 20 mU/L (7</a:t>
            </a:r>
            <a:endParaRPr sz="3100" dirty="0">
              <a:latin typeface="Calibri"/>
              <a:cs typeface="Calibri"/>
            </a:endParaRPr>
          </a:p>
        </p:txBody>
      </p:sp>
      <p:sp>
        <p:nvSpPr>
          <p:cNvPr id="5" name="text 1"/>
          <p:cNvSpPr txBox="1"/>
          <p:nvPr/>
        </p:nvSpPr>
        <p:spPr>
          <a:xfrm>
            <a:off x="891539" y="4261612"/>
            <a:ext cx="1003352" cy="492443"/>
          </a:xfrm>
          <a:prstGeom prst="rect">
            <a:avLst/>
          </a:prstGeom>
        </p:spPr>
        <p:txBody>
          <a:bodyPr vert="horz" wrap="none" lIns="0" tIns="0" rIns="0" bIns="0" rtlCol="0">
            <a:spAutoFit/>
          </a:bodyPr>
          <a:lstStyle/>
          <a:p>
            <a:pPr marL="0" algn="l">
              <a:lnSpc>
                <a:spcPct val="100000"/>
              </a:lnSpc>
            </a:pPr>
            <a:r>
              <a:rPr sz="3200" spc="10" dirty="0">
                <a:solidFill>
                  <a:srgbClr val="FFFFFF"/>
                </a:solidFill>
                <a:latin typeface="Calibri"/>
                <a:cs typeface="Calibri"/>
              </a:rPr>
              <a:t>μg/L).</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0223"/>
    </mc:Choice>
    <mc:Fallback xmlns="">
      <p:transition spd="slow" advTm="10223"/>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548640" y="1587896"/>
            <a:ext cx="349026" cy="734510"/>
          </a:xfrm>
          <a:prstGeom prst="rect">
            <a:avLst/>
          </a:prstGeom>
        </p:spPr>
        <p:txBody>
          <a:bodyPr vert="horz" wrap="none" lIns="0" tIns="0" rIns="0" bIns="0" rtlCol="0">
            <a:spAutoFit/>
          </a:bodyPr>
          <a:lstStyle/>
          <a:p>
            <a:pPr marL="0">
              <a:lnSpc>
                <a:spcPct val="100000"/>
              </a:lnSpc>
            </a:pPr>
            <a:r>
              <a:rPr sz="2500" spc="10" dirty="0">
                <a:solidFill>
                  <a:srgbClr val="FFFFFF"/>
                </a:solidFill>
                <a:latin typeface="Arial"/>
                <a:cs typeface="Arial"/>
              </a:rPr>
              <a:t>•</a:t>
            </a:r>
            <a:endParaRPr sz="2500">
              <a:latin typeface="Arial"/>
              <a:cs typeface="Arial"/>
            </a:endParaRPr>
          </a:p>
          <a:p>
            <a:pPr marL="0">
              <a:lnSpc>
                <a:spcPct val="100000"/>
              </a:lnSpc>
            </a:pPr>
            <a:r>
              <a:rPr sz="2170" spc="10" dirty="0">
                <a:solidFill>
                  <a:srgbClr val="FFFFFF"/>
                </a:solidFill>
                <a:latin typeface="Arial"/>
                <a:cs typeface="Arial"/>
              </a:rPr>
              <a:t>•</a:t>
            </a:r>
            <a:endParaRPr sz="2100">
              <a:latin typeface="Arial"/>
              <a:cs typeface="Arial"/>
            </a:endParaRPr>
          </a:p>
        </p:txBody>
      </p:sp>
      <p:sp>
        <p:nvSpPr>
          <p:cNvPr id="3" name="text 1"/>
          <p:cNvSpPr txBox="1"/>
          <p:nvPr/>
        </p:nvSpPr>
        <p:spPr>
          <a:xfrm>
            <a:off x="891539" y="1637030"/>
            <a:ext cx="3960182" cy="304629"/>
          </a:xfrm>
          <a:prstGeom prst="rect">
            <a:avLst/>
          </a:prstGeom>
        </p:spPr>
        <p:txBody>
          <a:bodyPr vert="horz" wrap="none" lIns="0" tIns="0" rIns="0" bIns="0" rtlCol="0">
            <a:spAutoFit/>
          </a:bodyPr>
          <a:lstStyle/>
          <a:p>
            <a:pPr marL="0">
              <a:lnSpc>
                <a:spcPct val="100000"/>
              </a:lnSpc>
            </a:pPr>
            <a:r>
              <a:rPr sz="2260" b="1" spc="10" dirty="0">
                <a:solidFill>
                  <a:srgbClr val="FFFFFF"/>
                </a:solidFill>
                <a:latin typeface="Arial"/>
                <a:cs typeface="Arial"/>
              </a:rPr>
              <a:t>Treatment of hypopituitarism</a:t>
            </a:r>
            <a:endParaRPr sz="2200">
              <a:latin typeface="Arial"/>
              <a:cs typeface="Arial"/>
            </a:endParaRPr>
          </a:p>
        </p:txBody>
      </p:sp>
      <p:sp>
        <p:nvSpPr>
          <p:cNvPr id="4" name="text 1"/>
          <p:cNvSpPr txBox="1"/>
          <p:nvPr/>
        </p:nvSpPr>
        <p:spPr>
          <a:xfrm>
            <a:off x="891539" y="2017801"/>
            <a:ext cx="7778283" cy="769441"/>
          </a:xfrm>
          <a:prstGeom prst="rect">
            <a:avLst/>
          </a:prstGeom>
        </p:spPr>
        <p:txBody>
          <a:bodyPr vert="horz" wrap="none" lIns="0" tIns="0" rIns="0" bIns="0" rtlCol="0">
            <a:spAutoFit/>
          </a:bodyPr>
          <a:lstStyle/>
          <a:p>
            <a:pPr marL="0" algn="l">
              <a:lnSpc>
                <a:spcPct val="100000"/>
              </a:lnSpc>
            </a:pPr>
            <a:r>
              <a:rPr sz="2500" spc="10" dirty="0">
                <a:solidFill>
                  <a:srgbClr val="FFFFFF"/>
                </a:solidFill>
                <a:latin typeface="Calibri"/>
                <a:cs typeface="Calibri"/>
              </a:rPr>
              <a:t>This consists of specific therapy depending on its cause and</a:t>
            </a:r>
            <a:endParaRPr sz="2500" dirty="0">
              <a:latin typeface="Calibri"/>
              <a:cs typeface="Calibri"/>
            </a:endParaRPr>
          </a:p>
          <a:p>
            <a:pPr marL="0" algn="l">
              <a:lnSpc>
                <a:spcPct val="100000"/>
              </a:lnSpc>
            </a:pPr>
            <a:r>
              <a:rPr sz="2500" spc="10" dirty="0">
                <a:solidFill>
                  <a:srgbClr val="FFFFFF"/>
                </a:solidFill>
                <a:latin typeface="Calibri"/>
                <a:cs typeface="Calibri"/>
              </a:rPr>
              <a:t>may include </a:t>
            </a:r>
            <a:r>
              <a:rPr sz="2500" spc="10" dirty="0">
                <a:solidFill>
                  <a:srgbClr val="FFFF00"/>
                </a:solidFill>
                <a:latin typeface="Calibri"/>
                <a:cs typeface="Calibri"/>
              </a:rPr>
              <a:t>surgical removal of a large adenoma.</a:t>
            </a:r>
            <a:endParaRPr sz="2500" dirty="0">
              <a:latin typeface="Calibri"/>
              <a:cs typeface="Calibri"/>
            </a:endParaRPr>
          </a:p>
        </p:txBody>
      </p:sp>
      <p:sp>
        <p:nvSpPr>
          <p:cNvPr id="5" name="text 1"/>
          <p:cNvSpPr txBox="1"/>
          <p:nvPr/>
        </p:nvSpPr>
        <p:spPr>
          <a:xfrm>
            <a:off x="548640" y="2655077"/>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6" name="text 1"/>
          <p:cNvSpPr txBox="1"/>
          <p:nvPr/>
        </p:nvSpPr>
        <p:spPr>
          <a:xfrm>
            <a:off x="891539" y="2704211"/>
            <a:ext cx="7363811" cy="1154162"/>
          </a:xfrm>
          <a:prstGeom prst="rect">
            <a:avLst/>
          </a:prstGeom>
        </p:spPr>
        <p:txBody>
          <a:bodyPr vert="horz" wrap="none" lIns="0" tIns="0" rIns="0" bIns="0" rtlCol="0">
            <a:spAutoFit/>
          </a:bodyPr>
          <a:lstStyle/>
          <a:p>
            <a:pPr marL="71627" algn="l">
              <a:lnSpc>
                <a:spcPct val="100000"/>
              </a:lnSpc>
            </a:pPr>
            <a:r>
              <a:rPr sz="2500" spc="10" dirty="0">
                <a:solidFill>
                  <a:srgbClr val="FFFFFF"/>
                </a:solidFill>
                <a:latin typeface="Calibri"/>
                <a:cs typeface="Calibri"/>
              </a:rPr>
              <a:t>If the ACTH axis is impaired, it is essential to prescribe a</a:t>
            </a:r>
            <a:endParaRPr sz="2500" dirty="0">
              <a:latin typeface="Calibri"/>
              <a:cs typeface="Calibri"/>
            </a:endParaRPr>
          </a:p>
          <a:p>
            <a:pPr marL="0" algn="l">
              <a:lnSpc>
                <a:spcPct val="100000"/>
              </a:lnSpc>
            </a:pPr>
            <a:r>
              <a:rPr sz="2500" spc="10" dirty="0">
                <a:solidFill>
                  <a:srgbClr val="FFFF00"/>
                </a:solidFill>
                <a:latin typeface="Calibri"/>
                <a:cs typeface="Calibri"/>
              </a:rPr>
              <a:t>glucocorticoid, for example hydrocortisone in the acute</a:t>
            </a:r>
            <a:endParaRPr sz="2500" dirty="0">
              <a:latin typeface="Calibri"/>
              <a:cs typeface="Calibri"/>
            </a:endParaRPr>
          </a:p>
          <a:p>
            <a:pPr marL="0" algn="l">
              <a:lnSpc>
                <a:spcPct val="100000"/>
              </a:lnSpc>
            </a:pPr>
            <a:r>
              <a:rPr sz="2500" spc="10" dirty="0">
                <a:solidFill>
                  <a:srgbClr val="FFFF00"/>
                </a:solidFill>
                <a:latin typeface="Calibri"/>
                <a:cs typeface="Calibri"/>
              </a:rPr>
              <a:t>situation or prednisolone for maintenance</a:t>
            </a:r>
            <a:r>
              <a:rPr sz="2500" spc="10" dirty="0">
                <a:solidFill>
                  <a:srgbClr val="FFFFFF"/>
                </a:solidFill>
                <a:latin typeface="Calibri"/>
                <a:cs typeface="Calibri"/>
              </a:rPr>
              <a:t>.</a:t>
            </a:r>
            <a:endParaRPr sz="2500" dirty="0">
              <a:latin typeface="Calibri"/>
              <a:cs typeface="Calibri"/>
            </a:endParaRPr>
          </a:p>
        </p:txBody>
      </p:sp>
      <p:sp>
        <p:nvSpPr>
          <p:cNvPr id="7" name="text 1"/>
          <p:cNvSpPr txBox="1"/>
          <p:nvPr/>
        </p:nvSpPr>
        <p:spPr>
          <a:xfrm>
            <a:off x="548640" y="3645931"/>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8" name="text 1"/>
          <p:cNvSpPr txBox="1"/>
          <p:nvPr/>
        </p:nvSpPr>
        <p:spPr>
          <a:xfrm>
            <a:off x="812208" y="3858373"/>
            <a:ext cx="7733848" cy="1923604"/>
          </a:xfrm>
          <a:prstGeom prst="rect">
            <a:avLst/>
          </a:prstGeom>
        </p:spPr>
        <p:txBody>
          <a:bodyPr vert="horz" wrap="none" lIns="0" tIns="0" rIns="0" bIns="0" rtlCol="0">
            <a:spAutoFit/>
          </a:bodyPr>
          <a:lstStyle/>
          <a:p>
            <a:pPr marL="71627" algn="l">
              <a:lnSpc>
                <a:spcPct val="100000"/>
              </a:lnSpc>
            </a:pPr>
            <a:r>
              <a:rPr sz="2500" spc="10" dirty="0">
                <a:solidFill>
                  <a:srgbClr val="FFFFFF"/>
                </a:solidFill>
                <a:latin typeface="Calibri"/>
                <a:cs typeface="Calibri"/>
              </a:rPr>
              <a:t>Secondary hypothyroidism will need </a:t>
            </a:r>
            <a:r>
              <a:rPr sz="2500" spc="10" dirty="0">
                <a:solidFill>
                  <a:srgbClr val="FFFF00"/>
                </a:solidFill>
                <a:latin typeface="Calibri"/>
                <a:cs typeface="Calibri"/>
              </a:rPr>
              <a:t>thyroid replacement</a:t>
            </a:r>
            <a:r>
              <a:rPr sz="2500" spc="10" dirty="0">
                <a:solidFill>
                  <a:srgbClr val="FFFFFF"/>
                </a:solidFill>
                <a:latin typeface="Calibri"/>
                <a:cs typeface="Calibri"/>
              </a:rPr>
              <a:t>.</a:t>
            </a:r>
            <a:endParaRPr sz="2500" dirty="0">
              <a:latin typeface="Calibri"/>
              <a:cs typeface="Calibri"/>
            </a:endParaRPr>
          </a:p>
          <a:p>
            <a:pPr marL="0" algn="l">
              <a:lnSpc>
                <a:spcPct val="100000"/>
              </a:lnSpc>
            </a:pPr>
            <a:r>
              <a:rPr sz="2500" spc="10" dirty="0">
                <a:solidFill>
                  <a:srgbClr val="FFFFFF"/>
                </a:solidFill>
                <a:latin typeface="Calibri"/>
                <a:cs typeface="Calibri"/>
              </a:rPr>
              <a:t>Adrenal replacement should precede T4 therapy to avoid</a:t>
            </a:r>
            <a:endParaRPr sz="2500" dirty="0">
              <a:latin typeface="Calibri"/>
              <a:cs typeface="Calibri"/>
            </a:endParaRPr>
          </a:p>
          <a:p>
            <a:pPr marL="0" algn="l">
              <a:lnSpc>
                <a:spcPct val="100000"/>
              </a:lnSpc>
            </a:pPr>
            <a:r>
              <a:rPr sz="2500" spc="10" dirty="0">
                <a:solidFill>
                  <a:srgbClr val="FFFFFF"/>
                </a:solidFill>
                <a:latin typeface="Calibri"/>
                <a:cs typeface="Calibri"/>
              </a:rPr>
              <a:t>an Addisonian crisis Gonadotrophin deficiency may require</a:t>
            </a:r>
            <a:endParaRPr sz="2500" dirty="0">
              <a:latin typeface="Calibri"/>
              <a:cs typeface="Calibri"/>
            </a:endParaRPr>
          </a:p>
          <a:p>
            <a:pPr marL="0" algn="l">
              <a:lnSpc>
                <a:spcPct val="100000"/>
              </a:lnSpc>
            </a:pPr>
            <a:r>
              <a:rPr sz="2500" spc="10" dirty="0">
                <a:solidFill>
                  <a:srgbClr val="FFFF00"/>
                </a:solidFill>
                <a:latin typeface="Calibri"/>
                <a:cs typeface="Calibri"/>
              </a:rPr>
              <a:t>testosterone in males and oestrogen replacement in</a:t>
            </a:r>
            <a:endParaRPr sz="2500" dirty="0">
              <a:latin typeface="Calibri"/>
              <a:cs typeface="Calibri"/>
            </a:endParaRPr>
          </a:p>
          <a:p>
            <a:pPr marL="0">
              <a:lnSpc>
                <a:spcPct val="100000"/>
              </a:lnSpc>
            </a:pPr>
            <a:r>
              <a:rPr sz="2500" spc="10" dirty="0">
                <a:solidFill>
                  <a:srgbClr val="FFFF00"/>
                </a:solidFill>
                <a:latin typeface="Calibri"/>
                <a:cs typeface="Calibri"/>
              </a:rPr>
              <a:t>women, </a:t>
            </a:r>
            <a:r>
              <a:rPr sz="2500" spc="10" dirty="0">
                <a:solidFill>
                  <a:srgbClr val="FFFFFF"/>
                </a:solidFill>
                <a:latin typeface="Calibri"/>
                <a:cs typeface="Calibri"/>
              </a:rPr>
              <a:t>with or without progesterone as appropriate.</a:t>
            </a:r>
            <a:endParaRPr sz="2500" dirty="0">
              <a:latin typeface="Calibri"/>
              <a:cs typeface="Calibri"/>
            </a:endParaRPr>
          </a:p>
        </p:txBody>
      </p:sp>
      <p:sp>
        <p:nvSpPr>
          <p:cNvPr id="9" name="text 1"/>
          <p:cNvSpPr txBox="1"/>
          <p:nvPr/>
        </p:nvSpPr>
        <p:spPr>
          <a:xfrm>
            <a:off x="548640" y="5246512"/>
            <a:ext cx="348691" cy="353446"/>
          </a:xfrm>
          <a:prstGeom prst="rect">
            <a:avLst/>
          </a:prstGeom>
        </p:spPr>
        <p:txBody>
          <a:bodyPr vert="horz" wrap="none" lIns="0" tIns="0" rIns="0" bIns="0" rtlCol="0">
            <a:spAutoFit/>
          </a:bodyPr>
          <a:lstStyle/>
          <a:p>
            <a:pPr marL="0">
              <a:lnSpc>
                <a:spcPct val="100000"/>
              </a:lnSpc>
            </a:pPr>
            <a:r>
              <a:rPr sz="2170" spc="10" dirty="0">
                <a:solidFill>
                  <a:srgbClr val="FFFFFF"/>
                </a:solidFill>
                <a:latin typeface="Arial"/>
                <a:cs typeface="Arial"/>
              </a:rPr>
              <a:t>•</a:t>
            </a:r>
            <a:endParaRPr sz="2100">
              <a:latin typeface="Arial"/>
              <a:cs typeface="Arial"/>
            </a:endParaRPr>
          </a:p>
        </p:txBody>
      </p:sp>
      <p:sp>
        <p:nvSpPr>
          <p:cNvPr id="10" name="text 1"/>
          <p:cNvSpPr txBox="1"/>
          <p:nvPr/>
        </p:nvSpPr>
        <p:spPr>
          <a:xfrm>
            <a:off x="897666" y="5867400"/>
            <a:ext cx="7556385" cy="316992"/>
          </a:xfrm>
          <a:prstGeom prst="rect">
            <a:avLst/>
          </a:prstGeom>
        </p:spPr>
        <p:txBody>
          <a:bodyPr vert="horz" wrap="none" lIns="0" tIns="0" rIns="0" bIns="0" rtlCol="0">
            <a:spAutoFit/>
          </a:bodyPr>
          <a:lstStyle/>
          <a:p>
            <a:pPr marL="0">
              <a:lnSpc>
                <a:spcPct val="100000"/>
              </a:lnSpc>
            </a:pPr>
            <a:r>
              <a:rPr sz="2500" spc="10" dirty="0">
                <a:solidFill>
                  <a:srgbClr val="FFFFFF"/>
                </a:solidFill>
                <a:latin typeface="Calibri"/>
                <a:cs typeface="Calibri"/>
              </a:rPr>
              <a:t>In children and sometimes in adults, </a:t>
            </a:r>
            <a:r>
              <a:rPr sz="2500" spc="10" dirty="0">
                <a:solidFill>
                  <a:srgbClr val="FFFF00"/>
                </a:solidFill>
                <a:latin typeface="Calibri"/>
                <a:cs typeface="Calibri"/>
              </a:rPr>
              <a:t>GH may be indicated</a:t>
            </a:r>
            <a:r>
              <a:rPr sz="2500" spc="10" dirty="0">
                <a:solidFill>
                  <a:srgbClr val="FFFFFF"/>
                </a:solidFill>
                <a:latin typeface="Calibri"/>
                <a:cs typeface="Calibri"/>
              </a:rPr>
              <a:t>.</a:t>
            </a:r>
            <a:endParaRPr sz="2500" dirty="0">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1082954" y="331724"/>
            <a:ext cx="7092708" cy="487699"/>
          </a:xfrm>
          <a:prstGeom prst="rect">
            <a:avLst/>
          </a:prstGeom>
        </p:spPr>
        <p:txBody>
          <a:bodyPr vert="horz" wrap="none" lIns="0" tIns="0" rIns="0" bIns="0" rtlCol="0">
            <a:spAutoFit/>
          </a:bodyPr>
          <a:lstStyle/>
          <a:p>
            <a:pPr marL="0">
              <a:lnSpc>
                <a:spcPct val="100000"/>
              </a:lnSpc>
            </a:pPr>
            <a:r>
              <a:rPr sz="3400" b="1" spc="10" dirty="0">
                <a:solidFill>
                  <a:srgbClr val="FFFF00"/>
                </a:solidFill>
                <a:latin typeface="Arial"/>
                <a:cs typeface="Arial"/>
              </a:rPr>
              <a:t>HYPOTHALAMUS AND PITUITARY</a:t>
            </a:r>
            <a:endParaRPr sz="3400">
              <a:latin typeface="Arial"/>
              <a:cs typeface="Arial"/>
            </a:endParaRPr>
          </a:p>
        </p:txBody>
      </p:sp>
      <p:sp>
        <p:nvSpPr>
          <p:cNvPr id="3" name="text 1"/>
          <p:cNvSpPr txBox="1"/>
          <p:nvPr/>
        </p:nvSpPr>
        <p:spPr>
          <a:xfrm>
            <a:off x="3821938" y="944372"/>
            <a:ext cx="1614331" cy="487699"/>
          </a:xfrm>
          <a:prstGeom prst="rect">
            <a:avLst/>
          </a:prstGeom>
        </p:spPr>
        <p:txBody>
          <a:bodyPr vert="horz" wrap="none" lIns="0" tIns="0" rIns="0" bIns="0" rtlCol="0">
            <a:spAutoFit/>
          </a:bodyPr>
          <a:lstStyle/>
          <a:p>
            <a:pPr marL="0">
              <a:lnSpc>
                <a:spcPct val="100000"/>
              </a:lnSpc>
            </a:pPr>
            <a:r>
              <a:rPr sz="3550" b="1" spc="10" dirty="0">
                <a:solidFill>
                  <a:srgbClr val="FFFF00"/>
                </a:solidFill>
                <a:latin typeface="Arial"/>
                <a:cs typeface="Arial"/>
              </a:rPr>
              <a:t>GLAND</a:t>
            </a:r>
            <a:endParaRPr sz="3500">
              <a:latin typeface="Arial"/>
              <a:cs typeface="Arial"/>
            </a:endParaRPr>
          </a:p>
        </p:txBody>
      </p:sp>
      <p:sp>
        <p:nvSpPr>
          <p:cNvPr id="4" name="text 1"/>
          <p:cNvSpPr txBox="1"/>
          <p:nvPr/>
        </p:nvSpPr>
        <p:spPr>
          <a:xfrm>
            <a:off x="1" y="1432071"/>
            <a:ext cx="9144000" cy="4154984"/>
          </a:xfrm>
          <a:prstGeom prst="rect">
            <a:avLst/>
          </a:prstGeom>
        </p:spPr>
        <p:txBody>
          <a:bodyPr vert="horz" wrap="square" lIns="0" tIns="0" rIns="0" bIns="0" rtlCol="0">
            <a:spAutoFit/>
          </a:bodyPr>
          <a:lstStyle/>
          <a:p>
            <a:pPr marL="0" algn="l" rtl="0">
              <a:lnSpc>
                <a:spcPct val="100000"/>
              </a:lnSpc>
            </a:pPr>
            <a:r>
              <a:rPr sz="3000" spc="10" dirty="0">
                <a:solidFill>
                  <a:srgbClr val="FFC000"/>
                </a:solidFill>
                <a:latin typeface="Calibri"/>
                <a:cs typeface="Calibri"/>
              </a:rPr>
              <a:t>There are two lobes of pituitary gland  anterior and</a:t>
            </a:r>
            <a:endParaRPr sz="3000" dirty="0">
              <a:latin typeface="Calibri"/>
              <a:cs typeface="Calibri"/>
            </a:endParaRPr>
          </a:p>
          <a:p>
            <a:pPr marL="0" algn="l" rtl="0">
              <a:lnSpc>
                <a:spcPct val="100000"/>
              </a:lnSpc>
            </a:pPr>
            <a:r>
              <a:rPr sz="3000" spc="10" dirty="0">
                <a:solidFill>
                  <a:srgbClr val="FFC000"/>
                </a:solidFill>
                <a:latin typeface="Calibri"/>
                <a:cs typeface="Calibri"/>
              </a:rPr>
              <a:t>posterior </a:t>
            </a:r>
            <a:r>
              <a:rPr sz="3000" spc="10" dirty="0" smtClean="0">
                <a:solidFill>
                  <a:srgbClr val="FFC000"/>
                </a:solidFill>
                <a:latin typeface="Calibri"/>
                <a:cs typeface="Calibri"/>
              </a:rPr>
              <a:t>lobe</a:t>
            </a:r>
            <a:r>
              <a:rPr lang="en-US" sz="3000" spc="10" dirty="0" smtClean="0">
                <a:solidFill>
                  <a:srgbClr val="FFC000"/>
                </a:solidFill>
                <a:latin typeface="Calibri"/>
                <a:cs typeface="Calibri"/>
              </a:rPr>
              <a:t>s.</a:t>
            </a:r>
            <a:r>
              <a:rPr lang="ar-IQ" sz="3000" dirty="0" smtClean="0">
                <a:latin typeface="Calibri"/>
                <a:cs typeface="Calibri"/>
              </a:rPr>
              <a:t> </a:t>
            </a:r>
            <a:r>
              <a:rPr lang="en-US" sz="3000" spc="10" dirty="0">
                <a:solidFill>
                  <a:srgbClr val="FFC000"/>
                </a:solidFill>
                <a:latin typeface="Calibri"/>
                <a:cs typeface="Calibri"/>
              </a:rPr>
              <a:t>B</a:t>
            </a:r>
            <a:r>
              <a:rPr sz="3000" spc="10" dirty="0" smtClean="0">
                <a:solidFill>
                  <a:srgbClr val="FFC000"/>
                </a:solidFill>
                <a:latin typeface="Calibri"/>
                <a:cs typeface="Calibri"/>
              </a:rPr>
              <a:t>oth </a:t>
            </a:r>
            <a:r>
              <a:rPr sz="3000" spc="10" dirty="0">
                <a:solidFill>
                  <a:srgbClr val="FFC000"/>
                </a:solidFill>
                <a:latin typeface="Calibri"/>
                <a:cs typeface="Calibri"/>
              </a:rPr>
              <a:t>depend on hormones synthesized in </a:t>
            </a:r>
            <a:r>
              <a:rPr sz="3000" spc="10" dirty="0" smtClean="0">
                <a:solidFill>
                  <a:srgbClr val="FFC000"/>
                </a:solidFill>
                <a:latin typeface="Calibri"/>
                <a:cs typeface="Calibri"/>
              </a:rPr>
              <a:t>the</a:t>
            </a:r>
            <a:r>
              <a:rPr lang="ar-IQ" sz="3000" dirty="0">
                <a:latin typeface="Calibri"/>
                <a:cs typeface="Calibri"/>
              </a:rPr>
              <a:t> </a:t>
            </a:r>
            <a:r>
              <a:rPr sz="3000" spc="10" dirty="0" smtClean="0">
                <a:solidFill>
                  <a:srgbClr val="FFC000"/>
                </a:solidFill>
                <a:latin typeface="Calibri"/>
                <a:cs typeface="Calibri"/>
              </a:rPr>
              <a:t>hypothalamus </a:t>
            </a:r>
            <a:r>
              <a:rPr sz="3000" spc="10" dirty="0">
                <a:solidFill>
                  <a:srgbClr val="FFC000"/>
                </a:solidFill>
                <a:latin typeface="Calibri"/>
                <a:cs typeface="Calibri"/>
              </a:rPr>
              <a:t>for normal </a:t>
            </a:r>
            <a:r>
              <a:rPr sz="3000" spc="10" dirty="0" smtClean="0">
                <a:solidFill>
                  <a:srgbClr val="FFC000"/>
                </a:solidFill>
                <a:latin typeface="Calibri"/>
                <a:cs typeface="Calibri"/>
              </a:rPr>
              <a:t>function</a:t>
            </a:r>
            <a:endParaRPr lang="ar-IQ" sz="3000" spc="10" dirty="0" smtClean="0">
              <a:solidFill>
                <a:srgbClr val="FFC000"/>
              </a:solidFill>
              <a:latin typeface="Calibri"/>
              <a:cs typeface="Calibri"/>
            </a:endParaRPr>
          </a:p>
          <a:p>
            <a:pPr algn="just" rtl="0"/>
            <a:r>
              <a:rPr lang="en-US" sz="3000" spc="10" dirty="0">
                <a:solidFill>
                  <a:schemeClr val="tx1">
                    <a:lumMod val="50000"/>
                    <a:lumOff val="50000"/>
                  </a:schemeClr>
                </a:solidFill>
                <a:cs typeface="Calibri"/>
              </a:rPr>
              <a:t>The hypothalamus also has extensive </a:t>
            </a:r>
            <a:r>
              <a:rPr lang="en-US" sz="3000" spc="10" dirty="0" smtClean="0">
                <a:solidFill>
                  <a:schemeClr val="tx1">
                    <a:lumMod val="50000"/>
                    <a:lumOff val="50000"/>
                  </a:schemeClr>
                </a:solidFill>
                <a:cs typeface="Calibri"/>
              </a:rPr>
              <a:t>neural</a:t>
            </a:r>
            <a:r>
              <a:rPr lang="en-US" sz="3000" dirty="0" smtClean="0">
                <a:solidFill>
                  <a:schemeClr val="tx1">
                    <a:lumMod val="50000"/>
                    <a:lumOff val="50000"/>
                  </a:schemeClr>
                </a:solidFill>
                <a:cs typeface="Calibri"/>
              </a:rPr>
              <a:t> </a:t>
            </a:r>
            <a:r>
              <a:rPr lang="en-US" sz="3000" spc="10" dirty="0" smtClean="0">
                <a:solidFill>
                  <a:schemeClr val="tx1">
                    <a:lumMod val="50000"/>
                    <a:lumOff val="50000"/>
                  </a:schemeClr>
                </a:solidFill>
                <a:cs typeface="Calibri"/>
              </a:rPr>
              <a:t>connections </a:t>
            </a:r>
            <a:r>
              <a:rPr lang="en-US" sz="3000" spc="10" dirty="0">
                <a:solidFill>
                  <a:schemeClr val="tx1">
                    <a:lumMod val="50000"/>
                    <a:lumOff val="50000"/>
                  </a:schemeClr>
                </a:solidFill>
                <a:cs typeface="Calibri"/>
              </a:rPr>
              <a:t>with the rest of the </a:t>
            </a:r>
            <a:r>
              <a:rPr lang="en-US" sz="3000" spc="10" dirty="0" smtClean="0">
                <a:solidFill>
                  <a:schemeClr val="tx1">
                    <a:lumMod val="50000"/>
                    <a:lumOff val="50000"/>
                  </a:schemeClr>
                </a:solidFill>
                <a:cs typeface="Calibri"/>
              </a:rPr>
              <a:t>brain.</a:t>
            </a:r>
            <a:r>
              <a:rPr lang="en-US" sz="3000" dirty="0" smtClean="0">
                <a:solidFill>
                  <a:schemeClr val="tx1">
                    <a:lumMod val="50000"/>
                    <a:lumOff val="50000"/>
                  </a:schemeClr>
                </a:solidFill>
                <a:cs typeface="Calibri"/>
              </a:rPr>
              <a:t> </a:t>
            </a:r>
            <a:r>
              <a:rPr lang="en-US" sz="3000" spc="10" dirty="0">
                <a:solidFill>
                  <a:schemeClr val="tx1">
                    <a:lumMod val="50000"/>
                    <a:lumOff val="50000"/>
                  </a:schemeClr>
                </a:solidFill>
                <a:cs typeface="Calibri"/>
              </a:rPr>
              <a:t>S</a:t>
            </a:r>
            <a:r>
              <a:rPr lang="en-US" sz="3000" spc="10" dirty="0" smtClean="0">
                <a:solidFill>
                  <a:schemeClr val="tx1">
                    <a:lumMod val="50000"/>
                    <a:lumOff val="50000"/>
                  </a:schemeClr>
                </a:solidFill>
                <a:cs typeface="Calibri"/>
              </a:rPr>
              <a:t>tress </a:t>
            </a:r>
            <a:r>
              <a:rPr lang="en-US" sz="3000" spc="10" dirty="0">
                <a:solidFill>
                  <a:schemeClr val="tx1">
                    <a:lumMod val="50000"/>
                    <a:lumOff val="50000"/>
                  </a:schemeClr>
                </a:solidFill>
                <a:cs typeface="Calibri"/>
              </a:rPr>
              <a:t>and some psychological disorders </a:t>
            </a:r>
            <a:r>
              <a:rPr lang="en-US" sz="3000" spc="10" dirty="0" smtClean="0">
                <a:solidFill>
                  <a:schemeClr val="tx1">
                    <a:lumMod val="50000"/>
                    <a:lumOff val="50000"/>
                  </a:schemeClr>
                </a:solidFill>
                <a:cs typeface="Calibri"/>
              </a:rPr>
              <a:t>affect</a:t>
            </a:r>
            <a:r>
              <a:rPr lang="en-US" sz="3000" dirty="0" smtClean="0">
                <a:solidFill>
                  <a:schemeClr val="tx1">
                    <a:lumMod val="50000"/>
                    <a:lumOff val="50000"/>
                  </a:schemeClr>
                </a:solidFill>
                <a:cs typeface="Calibri"/>
              </a:rPr>
              <a:t> </a:t>
            </a:r>
            <a:r>
              <a:rPr lang="en-US" sz="3000" spc="10" dirty="0" smtClean="0">
                <a:solidFill>
                  <a:schemeClr val="tx1">
                    <a:lumMod val="50000"/>
                    <a:lumOff val="50000"/>
                  </a:schemeClr>
                </a:solidFill>
                <a:cs typeface="Calibri"/>
              </a:rPr>
              <a:t>the </a:t>
            </a:r>
            <a:r>
              <a:rPr lang="en-US" sz="3000" spc="10" dirty="0">
                <a:solidFill>
                  <a:schemeClr val="tx1">
                    <a:lumMod val="50000"/>
                    <a:lumOff val="50000"/>
                  </a:schemeClr>
                </a:solidFill>
                <a:cs typeface="Calibri"/>
              </a:rPr>
              <a:t>secretion of pituitary hormones and of </a:t>
            </a:r>
            <a:r>
              <a:rPr lang="en-US" sz="3000" spc="10" dirty="0" smtClean="0">
                <a:solidFill>
                  <a:schemeClr val="tx1">
                    <a:lumMod val="50000"/>
                    <a:lumOff val="50000"/>
                  </a:schemeClr>
                </a:solidFill>
                <a:cs typeface="Calibri"/>
              </a:rPr>
              <a:t>the</a:t>
            </a:r>
            <a:r>
              <a:rPr lang="en-US" sz="3000" dirty="0" smtClean="0">
                <a:solidFill>
                  <a:schemeClr val="tx1">
                    <a:lumMod val="50000"/>
                    <a:lumOff val="50000"/>
                  </a:schemeClr>
                </a:solidFill>
                <a:cs typeface="Calibri"/>
              </a:rPr>
              <a:t> </a:t>
            </a:r>
            <a:r>
              <a:rPr lang="en-US" sz="3000" spc="10" dirty="0" smtClean="0">
                <a:solidFill>
                  <a:schemeClr val="tx1">
                    <a:lumMod val="50000"/>
                    <a:lumOff val="50000"/>
                  </a:schemeClr>
                </a:solidFill>
                <a:cs typeface="Calibri"/>
              </a:rPr>
              <a:t>hormones </a:t>
            </a:r>
            <a:r>
              <a:rPr lang="en-US" sz="3000" spc="10" dirty="0">
                <a:solidFill>
                  <a:schemeClr val="tx1">
                    <a:lumMod val="50000"/>
                    <a:lumOff val="50000"/>
                  </a:schemeClr>
                </a:solidFill>
                <a:cs typeface="Calibri"/>
              </a:rPr>
              <a:t>from other endocrine glands</a:t>
            </a:r>
            <a:endParaRPr lang="en-US" sz="3000" dirty="0">
              <a:solidFill>
                <a:schemeClr val="tx1">
                  <a:lumMod val="50000"/>
                  <a:lumOff val="50000"/>
                </a:schemeClr>
              </a:solidFill>
              <a:cs typeface="Calibri"/>
            </a:endParaRPr>
          </a:p>
          <a:p>
            <a:pPr marL="0" algn="l" rtl="0">
              <a:lnSpc>
                <a:spcPct val="100000"/>
              </a:lnSpc>
            </a:pPr>
            <a:endParaRPr lang="ar-IQ" sz="3000" spc="10" dirty="0">
              <a:solidFill>
                <a:srgbClr val="FFC000"/>
              </a:solidFill>
              <a:latin typeface="Calibri"/>
              <a:cs typeface="Calibri"/>
            </a:endParaRPr>
          </a:p>
          <a:p>
            <a:pPr marL="0" algn="l" rtl="0">
              <a:lnSpc>
                <a:spcPct val="100000"/>
              </a:lnSpc>
            </a:pPr>
            <a:r>
              <a:rPr sz="3000" spc="10" dirty="0" smtClean="0">
                <a:solidFill>
                  <a:srgbClr val="FFC000"/>
                </a:solidFill>
                <a:latin typeface="Calibri"/>
                <a:cs typeface="Calibri"/>
              </a:rPr>
              <a:t>.</a:t>
            </a:r>
            <a:endParaRPr sz="30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78260"/>
    </mc:Choice>
    <mc:Fallback xmlns="">
      <p:transition spd="slow" advTm="7826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1"/>
          <p:cNvSpPr txBox="1"/>
          <p:nvPr/>
        </p:nvSpPr>
        <p:spPr>
          <a:xfrm>
            <a:off x="91440" y="426593"/>
            <a:ext cx="6617139" cy="406908"/>
          </a:xfrm>
          <a:prstGeom prst="rect">
            <a:avLst/>
          </a:prstGeom>
        </p:spPr>
        <p:txBody>
          <a:bodyPr vert="horz" wrap="none" lIns="0" tIns="0" rIns="0" bIns="0" rtlCol="0">
            <a:spAutoFit/>
          </a:bodyPr>
          <a:lstStyle/>
          <a:p>
            <a:pPr marL="0">
              <a:lnSpc>
                <a:spcPct val="100000"/>
              </a:lnSpc>
            </a:pPr>
            <a:r>
              <a:rPr sz="3170" spc="10" dirty="0">
                <a:solidFill>
                  <a:srgbClr val="FFFF00"/>
                </a:solidFill>
                <a:latin typeface="Calibri"/>
                <a:cs typeface="Calibri"/>
              </a:rPr>
              <a:t>Control of posterior pituitary hormones</a:t>
            </a:r>
            <a:endParaRPr sz="3100" dirty="0">
              <a:latin typeface="Calibri"/>
              <a:cs typeface="Calibri"/>
            </a:endParaRPr>
          </a:p>
        </p:txBody>
      </p:sp>
      <p:sp>
        <p:nvSpPr>
          <p:cNvPr id="4" name="text 1"/>
          <p:cNvSpPr txBox="1"/>
          <p:nvPr/>
        </p:nvSpPr>
        <p:spPr>
          <a:xfrm>
            <a:off x="179512" y="1437590"/>
            <a:ext cx="9052560" cy="5407634"/>
          </a:xfrm>
          <a:prstGeom prst="rect">
            <a:avLst/>
          </a:prstGeom>
        </p:spPr>
        <p:txBody>
          <a:bodyPr vert="horz" wrap="square" lIns="0" tIns="0" rIns="0" bIns="0" rtlCol="0">
            <a:spAutoFit/>
          </a:bodyPr>
          <a:lstStyle/>
          <a:p>
            <a:pPr algn="l" rtl="0"/>
            <a:r>
              <a:rPr lang="en-US" sz="3170" spc="10" dirty="0">
                <a:solidFill>
                  <a:schemeClr val="tx1">
                    <a:lumMod val="50000"/>
                    <a:lumOff val="50000"/>
                  </a:schemeClr>
                </a:solidFill>
                <a:cs typeface="Calibri"/>
              </a:rPr>
              <a:t>Two structurally similar peptide hormones</a:t>
            </a:r>
            <a:endParaRPr lang="ar-IQ" sz="3170" spc="10" dirty="0" smtClean="0">
              <a:solidFill>
                <a:schemeClr val="tx1">
                  <a:lumMod val="50000"/>
                  <a:lumOff val="50000"/>
                </a:schemeClr>
              </a:solidFill>
              <a:latin typeface="Calibri"/>
              <a:cs typeface="Calibri"/>
            </a:endParaRPr>
          </a:p>
          <a:p>
            <a:pPr marL="0" algn="l" rtl="0">
              <a:lnSpc>
                <a:spcPct val="100000"/>
              </a:lnSpc>
            </a:pPr>
            <a:r>
              <a:rPr sz="3170" spc="10" dirty="0" smtClean="0">
                <a:solidFill>
                  <a:srgbClr val="FF0000"/>
                </a:solidFill>
                <a:latin typeface="Calibri"/>
                <a:cs typeface="Calibri"/>
              </a:rPr>
              <a:t>antidiuretic </a:t>
            </a:r>
            <a:r>
              <a:rPr sz="3170" spc="10" dirty="0">
                <a:solidFill>
                  <a:srgbClr val="FF0000"/>
                </a:solidFill>
                <a:latin typeface="Calibri"/>
                <a:cs typeface="Calibri"/>
              </a:rPr>
              <a:t>hormone (ADH) –– and oxytocin</a:t>
            </a:r>
            <a:r>
              <a:rPr sz="3170" spc="10" dirty="0">
                <a:solidFill>
                  <a:schemeClr val="tx1">
                    <a:lumMod val="50000"/>
                    <a:lumOff val="50000"/>
                  </a:schemeClr>
                </a:solidFill>
                <a:latin typeface="Calibri"/>
                <a:cs typeface="Calibri"/>
              </a:rPr>
              <a:t>, are</a:t>
            </a:r>
            <a:endParaRPr sz="3100" dirty="0">
              <a:solidFill>
                <a:schemeClr val="tx1">
                  <a:lumMod val="50000"/>
                  <a:lumOff val="50000"/>
                </a:schemeClr>
              </a:solidFill>
              <a:latin typeface="Calibri"/>
              <a:cs typeface="Calibri"/>
            </a:endParaRPr>
          </a:p>
          <a:p>
            <a:pPr marL="91440" algn="l" rtl="0">
              <a:lnSpc>
                <a:spcPct val="100000"/>
              </a:lnSpc>
            </a:pPr>
            <a:r>
              <a:rPr sz="3200" spc="10" dirty="0" smtClean="0">
                <a:solidFill>
                  <a:schemeClr val="tx1">
                    <a:lumMod val="50000"/>
                    <a:lumOff val="50000"/>
                  </a:schemeClr>
                </a:solidFill>
                <a:latin typeface="Calibri"/>
                <a:cs typeface="Calibri"/>
              </a:rPr>
              <a:t>synthesized in</a:t>
            </a:r>
            <a:r>
              <a:rPr lang="en-US" sz="3200" spc="10" dirty="0" smtClean="0">
                <a:solidFill>
                  <a:schemeClr val="tx1">
                    <a:lumMod val="50000"/>
                    <a:lumOff val="50000"/>
                  </a:schemeClr>
                </a:solidFill>
                <a:latin typeface="Calibri"/>
                <a:cs typeface="Calibri"/>
              </a:rPr>
              <a:t> </a:t>
            </a:r>
            <a:r>
              <a:rPr lang="en-US" sz="3200" spc="10" dirty="0" smtClean="0">
                <a:solidFill>
                  <a:schemeClr val="tx1">
                    <a:lumMod val="50000"/>
                    <a:lumOff val="50000"/>
                  </a:schemeClr>
                </a:solidFill>
                <a:cs typeface="Calibri"/>
              </a:rPr>
              <a:t>the hypothalamus and transported to pituitary stalk attached to specific carrier proteins – </a:t>
            </a:r>
            <a:r>
              <a:rPr lang="en-US" sz="3200" spc="10" dirty="0" err="1" smtClean="0">
                <a:solidFill>
                  <a:schemeClr val="tx1">
                    <a:lumMod val="50000"/>
                    <a:lumOff val="50000"/>
                  </a:schemeClr>
                </a:solidFill>
                <a:cs typeface="Calibri"/>
              </a:rPr>
              <a:t>neurophysins</a:t>
            </a:r>
            <a:r>
              <a:rPr lang="en-US" sz="3200" spc="10" dirty="0" smtClean="0">
                <a:solidFill>
                  <a:schemeClr val="tx1">
                    <a:lumMod val="50000"/>
                    <a:lumOff val="50000"/>
                  </a:schemeClr>
                </a:solidFill>
                <a:cs typeface="Calibri"/>
              </a:rPr>
              <a:t>.</a:t>
            </a:r>
          </a:p>
          <a:p>
            <a:pPr marL="91440" algn="l" rtl="0">
              <a:lnSpc>
                <a:spcPct val="100000"/>
              </a:lnSpc>
            </a:pPr>
            <a:r>
              <a:rPr lang="en-US" sz="3200" spc="10" dirty="0" smtClean="0">
                <a:solidFill>
                  <a:schemeClr val="tx1">
                    <a:lumMod val="50000"/>
                    <a:lumOff val="50000"/>
                  </a:schemeClr>
                </a:solidFill>
                <a:cs typeface="Calibri"/>
              </a:rPr>
              <a:t> </a:t>
            </a:r>
            <a:r>
              <a:rPr lang="en-US" sz="3200" spc="10" dirty="0">
                <a:solidFill>
                  <a:schemeClr val="tx1">
                    <a:lumMod val="50000"/>
                    <a:lumOff val="50000"/>
                  </a:schemeClr>
                </a:solidFill>
                <a:cs typeface="Calibri"/>
              </a:rPr>
              <a:t>Then stored in the posterior pituitary gland and are</a:t>
            </a:r>
            <a:endParaRPr lang="en-US" sz="3200" dirty="0">
              <a:solidFill>
                <a:schemeClr val="tx1">
                  <a:lumMod val="50000"/>
                  <a:lumOff val="50000"/>
                </a:schemeClr>
              </a:solidFill>
              <a:cs typeface="Calibri"/>
            </a:endParaRPr>
          </a:p>
          <a:p>
            <a:pPr algn="l" rtl="0"/>
            <a:r>
              <a:rPr lang="en-US" sz="3200" spc="10" dirty="0">
                <a:solidFill>
                  <a:schemeClr val="tx1">
                    <a:lumMod val="50000"/>
                    <a:lumOff val="50000"/>
                  </a:schemeClr>
                </a:solidFill>
                <a:cs typeface="Calibri"/>
              </a:rPr>
              <a:t>released into the bloodstream under hypothalamic</a:t>
            </a:r>
            <a:endParaRPr lang="en-US" sz="3200" dirty="0">
              <a:solidFill>
                <a:schemeClr val="tx1">
                  <a:lumMod val="50000"/>
                  <a:lumOff val="50000"/>
                </a:schemeClr>
              </a:solidFill>
              <a:cs typeface="Calibri"/>
            </a:endParaRPr>
          </a:p>
          <a:p>
            <a:pPr algn="l" rtl="0"/>
            <a:r>
              <a:rPr lang="en-US" sz="3200" spc="10" dirty="0">
                <a:solidFill>
                  <a:schemeClr val="tx1">
                    <a:lumMod val="50000"/>
                    <a:lumOff val="50000"/>
                  </a:schemeClr>
                </a:solidFill>
                <a:cs typeface="Calibri"/>
              </a:rPr>
              <a:t>control, together with </a:t>
            </a:r>
            <a:r>
              <a:rPr lang="en-US" sz="3200" spc="10" dirty="0" err="1" smtClean="0">
                <a:solidFill>
                  <a:schemeClr val="tx1">
                    <a:lumMod val="50000"/>
                    <a:lumOff val="50000"/>
                  </a:schemeClr>
                </a:solidFill>
                <a:cs typeface="Calibri"/>
              </a:rPr>
              <a:t>neurophysin</a:t>
            </a:r>
            <a:endParaRPr lang="en-US" sz="3200" spc="10" dirty="0" smtClean="0">
              <a:solidFill>
                <a:schemeClr val="tx1">
                  <a:lumMod val="50000"/>
                  <a:lumOff val="50000"/>
                </a:schemeClr>
              </a:solidFill>
              <a:cs typeface="Calibri"/>
            </a:endParaRPr>
          </a:p>
          <a:p>
            <a:pPr algn="l" rtl="0"/>
            <a:r>
              <a:rPr lang="en-US" sz="3200" spc="10" dirty="0" err="1">
                <a:solidFill>
                  <a:schemeClr val="tx1">
                    <a:lumMod val="50000"/>
                    <a:lumOff val="50000"/>
                  </a:schemeClr>
                </a:solidFill>
                <a:cs typeface="Calibri"/>
              </a:rPr>
              <a:t>Neurophysin</a:t>
            </a:r>
            <a:r>
              <a:rPr lang="en-US" sz="3200" spc="10" dirty="0">
                <a:solidFill>
                  <a:schemeClr val="tx1">
                    <a:lumMod val="50000"/>
                    <a:lumOff val="50000"/>
                  </a:schemeClr>
                </a:solidFill>
                <a:cs typeface="Calibri"/>
              </a:rPr>
              <a:t> has no apparent biological function and</a:t>
            </a:r>
            <a:endParaRPr lang="en-US" sz="3200" dirty="0">
              <a:solidFill>
                <a:schemeClr val="tx1">
                  <a:lumMod val="50000"/>
                  <a:lumOff val="50000"/>
                </a:schemeClr>
              </a:solidFill>
              <a:cs typeface="Calibri"/>
            </a:endParaRPr>
          </a:p>
          <a:p>
            <a:pPr algn="l" rtl="0"/>
            <a:r>
              <a:rPr lang="en-US" sz="3200" spc="10" dirty="0">
                <a:solidFill>
                  <a:schemeClr val="tx1">
                    <a:lumMod val="50000"/>
                    <a:lumOff val="50000"/>
                  </a:schemeClr>
                </a:solidFill>
                <a:cs typeface="Calibri"/>
              </a:rPr>
              <a:t>is rapidly cleared from </a:t>
            </a:r>
            <a:r>
              <a:rPr lang="en-US" sz="3200" spc="10" dirty="0" smtClean="0">
                <a:solidFill>
                  <a:schemeClr val="tx1">
                    <a:lumMod val="50000"/>
                    <a:lumOff val="50000"/>
                  </a:schemeClr>
                </a:solidFill>
                <a:cs typeface="Calibri"/>
              </a:rPr>
              <a:t>plasma. </a:t>
            </a:r>
            <a:endParaRPr lang="en-US" sz="3200" dirty="0" smtClean="0">
              <a:solidFill>
                <a:schemeClr val="tx1">
                  <a:lumMod val="50000"/>
                  <a:lumOff val="50000"/>
                </a:schemeClr>
              </a:solidFill>
              <a:cs typeface="Calibri"/>
            </a:endParaRPr>
          </a:p>
          <a:p>
            <a:pPr marL="0" algn="l" rtl="0">
              <a:lnSpc>
                <a:spcPct val="100000"/>
              </a:lnSpc>
            </a:pPr>
            <a:endParaRPr sz="3200" dirty="0">
              <a:latin typeface="Calibri"/>
              <a:cs typeface="Calibri"/>
            </a:endParaRPr>
          </a:p>
        </p:txBody>
      </p:sp>
      <p:sp>
        <p:nvSpPr>
          <p:cNvPr id="6" name="text 1"/>
          <p:cNvSpPr txBox="1"/>
          <p:nvPr/>
        </p:nvSpPr>
        <p:spPr>
          <a:xfrm>
            <a:off x="8615630" y="3063494"/>
            <a:ext cx="103875" cy="487826"/>
          </a:xfrm>
          <a:prstGeom prst="rect">
            <a:avLst/>
          </a:prstGeom>
        </p:spPr>
        <p:txBody>
          <a:bodyPr vert="horz" wrap="none" lIns="0" tIns="0" rIns="0" bIns="0" rtlCol="0">
            <a:spAutoFit/>
          </a:bodyPr>
          <a:lstStyle/>
          <a:p>
            <a:pPr marL="0">
              <a:lnSpc>
                <a:spcPct val="100000"/>
              </a:lnSpc>
            </a:pPr>
            <a:r>
              <a:rPr sz="3170" spc="10" dirty="0" smtClean="0">
                <a:solidFill>
                  <a:srgbClr val="FFFFFF"/>
                </a:solidFill>
                <a:latin typeface="Calibri"/>
                <a:cs typeface="Calibri"/>
              </a:rPr>
              <a:t>.</a:t>
            </a:r>
            <a:endParaRPr sz="3100" dirty="0">
              <a:latin typeface="Calibri"/>
              <a:cs typeface="Calibri"/>
            </a:endParaRPr>
          </a:p>
        </p:txBody>
      </p:sp>
      <p:sp>
        <p:nvSpPr>
          <p:cNvPr id="7" name="text 1"/>
          <p:cNvSpPr txBox="1"/>
          <p:nvPr/>
        </p:nvSpPr>
        <p:spPr>
          <a:xfrm>
            <a:off x="8558227" y="3648964"/>
            <a:ext cx="197810" cy="492443"/>
          </a:xfrm>
          <a:prstGeom prst="rect">
            <a:avLst/>
          </a:prstGeom>
        </p:spPr>
        <p:txBody>
          <a:bodyPr vert="horz" wrap="none" lIns="0" tIns="0" rIns="0" bIns="0" rtlCol="0">
            <a:spAutoFit/>
          </a:bodyPr>
          <a:lstStyle/>
          <a:p>
            <a:pPr marL="91440">
              <a:lnSpc>
                <a:spcPct val="100000"/>
              </a:lnSpc>
            </a:pPr>
            <a:r>
              <a:rPr sz="3200" spc="10" dirty="0" smtClean="0">
                <a:solidFill>
                  <a:srgbClr val="FFFFFF"/>
                </a:solidFill>
                <a:latin typeface="Calibri"/>
                <a:cs typeface="Calibri"/>
              </a:rPr>
              <a:t>.</a:t>
            </a:r>
            <a:endParaRPr sz="32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9277"/>
    </mc:Choice>
    <mc:Fallback xmlns="">
      <p:transition spd="slow" advTm="6927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1"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8153400" cy="5102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1718"/>
    </mc:Choice>
    <mc:Fallback xmlns="">
      <p:transition spd="slow" advTm="717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 1"/>
          <p:cNvSpPr txBox="1"/>
          <p:nvPr/>
        </p:nvSpPr>
        <p:spPr>
          <a:xfrm>
            <a:off x="0" y="841121"/>
            <a:ext cx="9144000" cy="4431983"/>
          </a:xfrm>
          <a:prstGeom prst="rect">
            <a:avLst/>
          </a:prstGeom>
        </p:spPr>
        <p:txBody>
          <a:bodyPr vert="horz" wrap="square" lIns="0" tIns="0" rIns="0" bIns="0" rtlCol="0">
            <a:spAutoFit/>
          </a:bodyPr>
          <a:lstStyle/>
          <a:p>
            <a:pPr algn="l" rtl="0"/>
            <a:r>
              <a:rPr lang="en-US" sz="3200" i="1" spc="10" dirty="0" smtClean="0">
                <a:solidFill>
                  <a:srgbClr val="FFFF00"/>
                </a:solidFill>
                <a:latin typeface="Arial"/>
                <a:cs typeface="Arial"/>
              </a:rPr>
              <a:t>Antidiuretic hormone </a:t>
            </a:r>
            <a:r>
              <a:rPr lang="en-US" sz="3200" spc="10" dirty="0">
                <a:solidFill>
                  <a:srgbClr val="FFFFFF"/>
                </a:solidFill>
                <a:cs typeface="Calibri"/>
              </a:rPr>
              <a:t>(arginine vasopressin) is</a:t>
            </a:r>
            <a:endParaRPr lang="en-US" sz="3200" dirty="0">
              <a:cs typeface="Calibri"/>
            </a:endParaRPr>
          </a:p>
          <a:p>
            <a:pPr marL="0" algn="l" rtl="0">
              <a:lnSpc>
                <a:spcPct val="100000"/>
              </a:lnSpc>
            </a:pPr>
            <a:r>
              <a:rPr sz="3200" spc="10" dirty="0" smtClean="0">
                <a:solidFill>
                  <a:srgbClr val="FFFFFF"/>
                </a:solidFill>
                <a:latin typeface="Calibri"/>
                <a:cs typeface="Calibri"/>
              </a:rPr>
              <a:t>mainly synthesized in the </a:t>
            </a:r>
            <a:r>
              <a:rPr sz="3200" spc="10" dirty="0" smtClean="0">
                <a:solidFill>
                  <a:srgbClr val="FFFF00"/>
                </a:solidFill>
                <a:latin typeface="Calibri"/>
                <a:cs typeface="Calibri"/>
              </a:rPr>
              <a:t>hypothalamus </a:t>
            </a:r>
            <a:r>
              <a:rPr sz="3200" spc="10" dirty="0" smtClean="0">
                <a:solidFill>
                  <a:srgbClr val="FFFFFF"/>
                </a:solidFill>
                <a:latin typeface="Calibri"/>
                <a:cs typeface="Calibri"/>
              </a:rPr>
              <a:t>and enhances water reabsorption</a:t>
            </a:r>
            <a:r>
              <a:rPr lang="ar-IQ" sz="3200" dirty="0" smtClean="0">
                <a:latin typeface="Calibri"/>
                <a:cs typeface="Calibri"/>
              </a:rPr>
              <a:t> </a:t>
            </a:r>
            <a:r>
              <a:rPr sz="3200" spc="10" dirty="0" smtClean="0">
                <a:solidFill>
                  <a:srgbClr val="FFFFFF"/>
                </a:solidFill>
                <a:latin typeface="Calibri"/>
                <a:cs typeface="Calibri"/>
              </a:rPr>
              <a:t>from the collecting ducts in the kidneys </a:t>
            </a:r>
            <a:endParaRPr lang="ar-IQ" sz="3200" spc="10" dirty="0" smtClean="0">
              <a:solidFill>
                <a:srgbClr val="FFFFFF"/>
              </a:solidFill>
              <a:latin typeface="Calibri"/>
              <a:cs typeface="Calibri"/>
            </a:endParaRPr>
          </a:p>
          <a:p>
            <a:pPr algn="l" rtl="0"/>
            <a:r>
              <a:rPr sz="3200" spc="10" dirty="0" smtClean="0">
                <a:solidFill>
                  <a:srgbClr val="FFFFFF"/>
                </a:solidFill>
                <a:latin typeface="Calibri"/>
                <a:cs typeface="Calibri"/>
              </a:rPr>
              <a:t>.</a:t>
            </a:r>
            <a:r>
              <a:rPr lang="en-US" sz="3200" i="1" spc="10" dirty="0" smtClean="0">
                <a:solidFill>
                  <a:srgbClr val="FFFF00"/>
                </a:solidFill>
                <a:latin typeface="Arial"/>
                <a:cs typeface="Arial"/>
              </a:rPr>
              <a:t> Oxytocin </a:t>
            </a:r>
            <a:r>
              <a:rPr lang="en-US" sz="3200" spc="10" dirty="0">
                <a:solidFill>
                  <a:srgbClr val="FFFFFF"/>
                </a:solidFill>
                <a:cs typeface="Calibri"/>
              </a:rPr>
              <a:t>is synthesized in the </a:t>
            </a:r>
            <a:r>
              <a:rPr lang="en-US" sz="3200" spc="10" dirty="0" err="1" smtClean="0">
                <a:solidFill>
                  <a:srgbClr val="FFFF00"/>
                </a:solidFill>
                <a:cs typeface="Calibri"/>
              </a:rPr>
              <a:t>the</a:t>
            </a:r>
            <a:r>
              <a:rPr lang="en-US" sz="3200" spc="10" dirty="0" smtClean="0">
                <a:solidFill>
                  <a:srgbClr val="FFFF00"/>
                </a:solidFill>
                <a:cs typeface="Calibri"/>
              </a:rPr>
              <a:t> </a:t>
            </a:r>
            <a:r>
              <a:rPr lang="en-US" sz="3200" spc="10" dirty="0">
                <a:solidFill>
                  <a:srgbClr val="FFFF00"/>
                </a:solidFill>
                <a:cs typeface="Calibri"/>
              </a:rPr>
              <a:t>hypothalamus. </a:t>
            </a:r>
            <a:r>
              <a:rPr lang="en-US" sz="3200" spc="10" dirty="0">
                <a:solidFill>
                  <a:srgbClr val="FFFFFF"/>
                </a:solidFill>
                <a:cs typeface="Calibri"/>
              </a:rPr>
              <a:t>It controls the ejection of </a:t>
            </a:r>
            <a:r>
              <a:rPr lang="en-US" sz="3200" spc="10" dirty="0" smtClean="0">
                <a:solidFill>
                  <a:srgbClr val="FFFFFF"/>
                </a:solidFill>
                <a:cs typeface="Calibri"/>
              </a:rPr>
              <a:t>milk</a:t>
            </a:r>
            <a:r>
              <a:rPr lang="en-US" sz="3200" dirty="0" smtClean="0">
                <a:cs typeface="Calibri"/>
              </a:rPr>
              <a:t> </a:t>
            </a:r>
            <a:r>
              <a:rPr lang="en-US" sz="3200" spc="10" dirty="0" smtClean="0">
                <a:solidFill>
                  <a:srgbClr val="FFFFFF"/>
                </a:solidFill>
                <a:cs typeface="Calibri"/>
              </a:rPr>
              <a:t>from </a:t>
            </a:r>
            <a:r>
              <a:rPr lang="en-US" sz="3200" spc="10" dirty="0">
                <a:solidFill>
                  <a:srgbClr val="FFFFFF"/>
                </a:solidFill>
                <a:cs typeface="Calibri"/>
              </a:rPr>
              <a:t>the lactating breast and may have a role </a:t>
            </a:r>
            <a:r>
              <a:rPr lang="en-US" sz="3200" spc="10" dirty="0" smtClean="0">
                <a:solidFill>
                  <a:srgbClr val="FFFFFF"/>
                </a:solidFill>
                <a:cs typeface="Calibri"/>
              </a:rPr>
              <a:t>in initiating </a:t>
            </a:r>
            <a:r>
              <a:rPr lang="en-US" sz="3200" spc="10" dirty="0">
                <a:solidFill>
                  <a:srgbClr val="FFFFFF"/>
                </a:solidFill>
                <a:cs typeface="Calibri"/>
              </a:rPr>
              <a:t>uterine contractions</a:t>
            </a:r>
            <a:r>
              <a:rPr lang="en-US" sz="3200" spc="10" dirty="0" smtClean="0">
                <a:solidFill>
                  <a:srgbClr val="FFFFFF"/>
                </a:solidFill>
                <a:cs typeface="Calibri"/>
              </a:rPr>
              <a:t> </a:t>
            </a:r>
            <a:r>
              <a:rPr lang="en-US" sz="3200" spc="10" dirty="0">
                <a:solidFill>
                  <a:srgbClr val="FFFFFF"/>
                </a:solidFill>
                <a:cs typeface="Calibri"/>
              </a:rPr>
              <a:t>It may be used therapeutically to induce </a:t>
            </a:r>
            <a:r>
              <a:rPr lang="en-US" sz="3200" spc="10" dirty="0" err="1">
                <a:solidFill>
                  <a:srgbClr val="FFFFFF"/>
                </a:solidFill>
                <a:cs typeface="Calibri"/>
              </a:rPr>
              <a:t>labour</a:t>
            </a:r>
            <a:r>
              <a:rPr lang="en-US" sz="3200" spc="10" dirty="0" smtClean="0">
                <a:solidFill>
                  <a:srgbClr val="FFFFFF"/>
                </a:solidFill>
                <a:cs typeface="Calibri"/>
              </a:rPr>
              <a:t> </a:t>
            </a:r>
            <a:endParaRPr lang="en-US" sz="3200" dirty="0">
              <a:cs typeface="Calibri"/>
            </a:endParaRPr>
          </a:p>
          <a:p>
            <a:pPr marL="0" algn="l" rtl="0">
              <a:lnSpc>
                <a:spcPct val="100000"/>
              </a:lnSpc>
            </a:pPr>
            <a:endParaRPr sz="3200" dirty="0">
              <a:latin typeface="Calibri"/>
              <a:cs typeface="Calibri"/>
            </a:endParaRPr>
          </a:p>
        </p:txBody>
      </p:sp>
      <p:sp>
        <p:nvSpPr>
          <p:cNvPr id="6" name="text 1"/>
          <p:cNvSpPr txBox="1"/>
          <p:nvPr/>
        </p:nvSpPr>
        <p:spPr>
          <a:xfrm>
            <a:off x="335280" y="5621350"/>
            <a:ext cx="103875" cy="487826"/>
          </a:xfrm>
          <a:prstGeom prst="rect">
            <a:avLst/>
          </a:prstGeom>
        </p:spPr>
        <p:txBody>
          <a:bodyPr vert="horz" wrap="none" lIns="0" tIns="0" rIns="0" bIns="0" rtlCol="0">
            <a:spAutoFit/>
          </a:bodyPr>
          <a:lstStyle/>
          <a:p>
            <a:pPr marL="0" algn="l" rtl="0">
              <a:lnSpc>
                <a:spcPct val="100000"/>
              </a:lnSpc>
            </a:pPr>
            <a:r>
              <a:rPr sz="3170" spc="10" dirty="0" smtClean="0">
                <a:solidFill>
                  <a:srgbClr val="FFFFFF"/>
                </a:solidFill>
                <a:latin typeface="Calibri"/>
                <a:cs typeface="Calibri"/>
              </a:rPr>
              <a:t>.</a:t>
            </a:r>
            <a:endParaRPr sz="31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51746"/>
    </mc:Choice>
    <mc:Fallback xmlns="">
      <p:transition spd="slow" advTm="5174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1"/>
          <p:cNvSpPr txBox="1"/>
          <p:nvPr/>
        </p:nvSpPr>
        <p:spPr>
          <a:xfrm>
            <a:off x="1377061" y="618998"/>
            <a:ext cx="6513702" cy="559308"/>
          </a:xfrm>
          <a:prstGeom prst="rect">
            <a:avLst/>
          </a:prstGeom>
        </p:spPr>
        <p:txBody>
          <a:bodyPr vert="horz" wrap="none" lIns="0" tIns="0" rIns="0" bIns="0" rtlCol="0">
            <a:spAutoFit/>
          </a:bodyPr>
          <a:lstStyle/>
          <a:p>
            <a:pPr marL="0">
              <a:lnSpc>
                <a:spcPct val="100000"/>
              </a:lnSpc>
            </a:pPr>
            <a:r>
              <a:rPr sz="4400" spc="10" dirty="0">
                <a:solidFill>
                  <a:srgbClr val="FFFF00"/>
                </a:solidFill>
                <a:latin typeface="Calibri"/>
                <a:cs typeface="Calibri"/>
              </a:rPr>
              <a:t>Anterior pituitary hormones</a:t>
            </a:r>
            <a:endParaRPr sz="4400">
              <a:latin typeface="Calibri"/>
              <a:cs typeface="Calibri"/>
            </a:endParaRPr>
          </a:p>
        </p:txBody>
      </p:sp>
      <p:sp>
        <p:nvSpPr>
          <p:cNvPr id="3" name="text 1"/>
          <p:cNvSpPr txBox="1"/>
          <p:nvPr/>
        </p:nvSpPr>
        <p:spPr>
          <a:xfrm>
            <a:off x="0" y="1637030"/>
            <a:ext cx="9144000" cy="5001369"/>
          </a:xfrm>
          <a:prstGeom prst="rect">
            <a:avLst/>
          </a:prstGeom>
        </p:spPr>
        <p:txBody>
          <a:bodyPr vert="horz" wrap="square" lIns="0" tIns="0" rIns="0" bIns="0" rtlCol="0">
            <a:spAutoFit/>
          </a:bodyPr>
          <a:lstStyle/>
          <a:p>
            <a:pPr marL="0" algn="just" rtl="0">
              <a:lnSpc>
                <a:spcPct val="100000"/>
              </a:lnSpc>
            </a:pPr>
            <a:r>
              <a:rPr sz="2500" spc="10" dirty="0">
                <a:solidFill>
                  <a:srgbClr val="FFFFFF"/>
                </a:solidFill>
                <a:latin typeface="Calibri"/>
                <a:cs typeface="Calibri"/>
              </a:rPr>
              <a:t>There is </a:t>
            </a:r>
            <a:r>
              <a:rPr sz="2500" spc="10" dirty="0">
                <a:solidFill>
                  <a:srgbClr val="9BBB59"/>
                </a:solidFill>
                <a:latin typeface="Calibri"/>
                <a:cs typeface="Calibri"/>
              </a:rPr>
              <a:t>no direct neural connection between </a:t>
            </a:r>
            <a:r>
              <a:rPr sz="2500" spc="10" dirty="0" smtClean="0">
                <a:solidFill>
                  <a:srgbClr val="9BBB59"/>
                </a:solidFill>
                <a:latin typeface="Calibri"/>
                <a:cs typeface="Calibri"/>
              </a:rPr>
              <a:t>the</a:t>
            </a:r>
            <a:r>
              <a:rPr lang="ar-IQ" sz="2500" dirty="0">
                <a:latin typeface="Calibri"/>
                <a:cs typeface="Calibri"/>
              </a:rPr>
              <a:t> </a:t>
            </a:r>
            <a:r>
              <a:rPr sz="2500" spc="10" dirty="0" smtClean="0">
                <a:solidFill>
                  <a:srgbClr val="9BBB59"/>
                </a:solidFill>
                <a:latin typeface="Calibri"/>
                <a:cs typeface="Calibri"/>
              </a:rPr>
              <a:t>hypothalamus </a:t>
            </a:r>
            <a:r>
              <a:rPr sz="2500" spc="10" dirty="0">
                <a:solidFill>
                  <a:srgbClr val="9BBB59"/>
                </a:solidFill>
                <a:latin typeface="Calibri"/>
                <a:cs typeface="Calibri"/>
              </a:rPr>
              <a:t>and the anterior pituitary </a:t>
            </a:r>
            <a:r>
              <a:rPr sz="2500" spc="10" dirty="0" smtClean="0">
                <a:solidFill>
                  <a:srgbClr val="9BBB59"/>
                </a:solidFill>
                <a:latin typeface="Calibri"/>
                <a:cs typeface="Calibri"/>
              </a:rPr>
              <a:t>gland</a:t>
            </a:r>
            <a:endParaRPr lang="ar-IQ" sz="2500" spc="10" dirty="0" smtClean="0">
              <a:solidFill>
                <a:srgbClr val="9BBB59"/>
              </a:solidFill>
              <a:latin typeface="Calibri"/>
              <a:cs typeface="Calibri"/>
            </a:endParaRPr>
          </a:p>
          <a:p>
            <a:pPr marL="71627" algn="just" rtl="0">
              <a:lnSpc>
                <a:spcPct val="100000"/>
              </a:lnSpc>
            </a:pPr>
            <a:r>
              <a:rPr lang="en-US" sz="2500" spc="10" dirty="0">
                <a:solidFill>
                  <a:srgbClr val="FFFFFF"/>
                </a:solidFill>
                <a:latin typeface="Calibri"/>
                <a:cs typeface="Calibri"/>
              </a:rPr>
              <a:t> </a:t>
            </a:r>
            <a:r>
              <a:rPr lang="en-US" sz="2500" spc="10" dirty="0" smtClean="0">
                <a:solidFill>
                  <a:srgbClr val="FFFFFF"/>
                </a:solidFill>
                <a:latin typeface="Calibri"/>
                <a:cs typeface="Calibri"/>
              </a:rPr>
              <a:t>  </a:t>
            </a:r>
            <a:r>
              <a:rPr lang="en-US" sz="2500" spc="10" dirty="0" smtClean="0">
                <a:solidFill>
                  <a:srgbClr val="FFFFFF"/>
                </a:solidFill>
                <a:cs typeface="Calibri"/>
              </a:rPr>
              <a:t>The </a:t>
            </a:r>
            <a:r>
              <a:rPr lang="en-US" sz="2500" spc="10" dirty="0">
                <a:solidFill>
                  <a:srgbClr val="FFFFFF"/>
                </a:solidFill>
                <a:cs typeface="Calibri"/>
              </a:rPr>
              <a:t>hypothalamus synthesizes small molecules (</a:t>
            </a:r>
            <a:r>
              <a:rPr lang="en-US" sz="2500" spc="10" dirty="0" smtClean="0">
                <a:solidFill>
                  <a:srgbClr val="FFFFFF"/>
                </a:solidFill>
                <a:cs typeface="Calibri"/>
              </a:rPr>
              <a:t>regulating</a:t>
            </a:r>
            <a:r>
              <a:rPr lang="en-US" sz="2500" dirty="0" smtClean="0">
                <a:cs typeface="Calibri"/>
              </a:rPr>
              <a:t> </a:t>
            </a:r>
            <a:r>
              <a:rPr lang="en-US" sz="2500" spc="10" dirty="0" smtClean="0">
                <a:solidFill>
                  <a:srgbClr val="FFFFFF"/>
                </a:solidFill>
                <a:cs typeface="Calibri"/>
              </a:rPr>
              <a:t>hormones </a:t>
            </a:r>
            <a:r>
              <a:rPr lang="en-US" sz="2500" spc="10" dirty="0">
                <a:solidFill>
                  <a:srgbClr val="FFFFFF"/>
                </a:solidFill>
                <a:cs typeface="Calibri"/>
              </a:rPr>
              <a:t>or factors) that are carried to the cells of </a:t>
            </a:r>
            <a:r>
              <a:rPr lang="en-US" sz="2500" spc="10" dirty="0" smtClean="0">
                <a:solidFill>
                  <a:srgbClr val="FFFFFF"/>
                </a:solidFill>
                <a:cs typeface="Calibri"/>
              </a:rPr>
              <a:t>the</a:t>
            </a:r>
            <a:r>
              <a:rPr lang="en-US" sz="2500" dirty="0" smtClean="0">
                <a:cs typeface="Calibri"/>
              </a:rPr>
              <a:t> </a:t>
            </a:r>
            <a:r>
              <a:rPr lang="en-US" sz="2500" spc="10" dirty="0" smtClean="0">
                <a:solidFill>
                  <a:srgbClr val="FFFFFF"/>
                </a:solidFill>
                <a:cs typeface="Calibri"/>
              </a:rPr>
              <a:t>anterior </a:t>
            </a:r>
            <a:r>
              <a:rPr lang="en-US" sz="2500" spc="10" dirty="0">
                <a:solidFill>
                  <a:srgbClr val="FFFFFF"/>
                </a:solidFill>
                <a:cs typeface="Calibri"/>
              </a:rPr>
              <a:t>pituitary lobe by the hypothalamic portal </a:t>
            </a:r>
            <a:r>
              <a:rPr lang="en-US" sz="2500" spc="10" dirty="0" smtClean="0">
                <a:solidFill>
                  <a:srgbClr val="FFFFFF"/>
                </a:solidFill>
                <a:cs typeface="Calibri"/>
              </a:rPr>
              <a:t>system</a:t>
            </a:r>
          </a:p>
          <a:p>
            <a:pPr algn="just" rtl="0"/>
            <a:endParaRPr lang="en-US" sz="2500" spc="10" dirty="0">
              <a:solidFill>
                <a:srgbClr val="FFFFFF"/>
              </a:solidFill>
              <a:cs typeface="Calibri"/>
            </a:endParaRPr>
          </a:p>
          <a:p>
            <a:pPr algn="just" rtl="0"/>
            <a:r>
              <a:rPr lang="en-US" sz="2500" spc="10" dirty="0" smtClean="0">
                <a:solidFill>
                  <a:srgbClr val="FFFFFF"/>
                </a:solidFill>
                <a:cs typeface="Calibri"/>
              </a:rPr>
              <a:t>T</a:t>
            </a:r>
            <a:r>
              <a:rPr lang="en-US" sz="2500" spc="10" dirty="0">
                <a:solidFill>
                  <a:srgbClr val="FFFF00"/>
                </a:solidFill>
                <a:cs typeface="Calibri"/>
              </a:rPr>
              <a:t>his network of capillary loops, which, after passing down </a:t>
            </a:r>
            <a:r>
              <a:rPr lang="en-US" sz="2500" spc="10" dirty="0" smtClean="0">
                <a:solidFill>
                  <a:srgbClr val="FFFF00"/>
                </a:solidFill>
                <a:cs typeface="Calibri"/>
              </a:rPr>
              <a:t>the</a:t>
            </a:r>
            <a:r>
              <a:rPr lang="en-US" sz="2500" dirty="0" smtClean="0">
                <a:cs typeface="Calibri"/>
              </a:rPr>
              <a:t> </a:t>
            </a:r>
            <a:r>
              <a:rPr lang="en-US" sz="2500" spc="10" dirty="0" smtClean="0">
                <a:solidFill>
                  <a:srgbClr val="FFFF00"/>
                </a:solidFill>
                <a:cs typeface="Calibri"/>
              </a:rPr>
              <a:t>pituitary </a:t>
            </a:r>
            <a:r>
              <a:rPr lang="en-US" sz="2500" spc="10" dirty="0">
                <a:solidFill>
                  <a:srgbClr val="FFFF00"/>
                </a:solidFill>
                <a:cs typeface="Calibri"/>
              </a:rPr>
              <a:t>stalk, divide into a second capillary network in </a:t>
            </a:r>
            <a:r>
              <a:rPr lang="en-US" sz="2500" spc="10" dirty="0" smtClean="0">
                <a:solidFill>
                  <a:srgbClr val="FFFF00"/>
                </a:solidFill>
                <a:cs typeface="Calibri"/>
              </a:rPr>
              <a:t>the</a:t>
            </a:r>
            <a:r>
              <a:rPr lang="en-US" sz="2500" dirty="0" smtClean="0">
                <a:cs typeface="Calibri"/>
              </a:rPr>
              <a:t> </a:t>
            </a:r>
            <a:r>
              <a:rPr lang="en-US" sz="2500" spc="10" dirty="0" smtClean="0">
                <a:solidFill>
                  <a:srgbClr val="FFFF00"/>
                </a:solidFill>
                <a:cs typeface="Calibri"/>
              </a:rPr>
              <a:t>anterior </a:t>
            </a:r>
            <a:r>
              <a:rPr lang="en-US" sz="2500" spc="10" dirty="0">
                <a:solidFill>
                  <a:srgbClr val="FFFF00"/>
                </a:solidFill>
                <a:cs typeface="Calibri"/>
              </a:rPr>
              <a:t>pituitary gland, from where hypothalamic </a:t>
            </a:r>
            <a:r>
              <a:rPr lang="en-US" sz="2500" spc="10" dirty="0" smtClean="0">
                <a:solidFill>
                  <a:srgbClr val="FFFF00"/>
                </a:solidFill>
                <a:cs typeface="Calibri"/>
              </a:rPr>
              <a:t>hormones</a:t>
            </a:r>
            <a:r>
              <a:rPr lang="en-US" sz="2500" dirty="0" smtClean="0">
                <a:cs typeface="Calibri"/>
              </a:rPr>
              <a:t> </a:t>
            </a:r>
            <a:r>
              <a:rPr lang="en-US" sz="2500" spc="10" dirty="0" smtClean="0">
                <a:solidFill>
                  <a:srgbClr val="FFFF00"/>
                </a:solidFill>
                <a:cs typeface="Calibri"/>
              </a:rPr>
              <a:t>stimulate </a:t>
            </a:r>
            <a:r>
              <a:rPr lang="en-US" sz="2500" spc="10" dirty="0">
                <a:solidFill>
                  <a:srgbClr val="FFFF00"/>
                </a:solidFill>
                <a:cs typeface="Calibri"/>
              </a:rPr>
              <a:t>or inhibit pituitary hormone secretion into </a:t>
            </a:r>
            <a:r>
              <a:rPr lang="en-US" sz="2500" spc="10" dirty="0" smtClean="0">
                <a:solidFill>
                  <a:srgbClr val="FFFF00"/>
                </a:solidFill>
                <a:cs typeface="Calibri"/>
              </a:rPr>
              <a:t>the</a:t>
            </a:r>
            <a:r>
              <a:rPr lang="en-US" sz="2500" dirty="0" smtClean="0">
                <a:cs typeface="Calibri"/>
              </a:rPr>
              <a:t> </a:t>
            </a:r>
            <a:r>
              <a:rPr lang="en-US" sz="2500" spc="10" dirty="0" smtClean="0">
                <a:solidFill>
                  <a:srgbClr val="FFFF00"/>
                </a:solidFill>
                <a:cs typeface="Calibri"/>
              </a:rPr>
              <a:t>systemic </a:t>
            </a:r>
            <a:r>
              <a:rPr lang="en-US" sz="2500" spc="10" dirty="0">
                <a:solidFill>
                  <a:srgbClr val="FFFF00"/>
                </a:solidFill>
                <a:cs typeface="Calibri"/>
              </a:rPr>
              <a:t>circulation.</a:t>
            </a:r>
            <a:endParaRPr lang="en-US" sz="2500" dirty="0">
              <a:cs typeface="Calibri"/>
            </a:endParaRPr>
          </a:p>
          <a:p>
            <a:pPr algn="l" rtl="0"/>
            <a:endParaRPr lang="en-US" sz="2500" spc="10" dirty="0" smtClean="0">
              <a:solidFill>
                <a:srgbClr val="FFFFFF"/>
              </a:solidFill>
              <a:cs typeface="Calibri"/>
            </a:endParaRPr>
          </a:p>
          <a:p>
            <a:pPr algn="l" rtl="0"/>
            <a:endParaRPr lang="en-US" sz="2500" spc="10" dirty="0" smtClean="0">
              <a:solidFill>
                <a:srgbClr val="FFFFFF"/>
              </a:solidFill>
              <a:latin typeface="Calibri"/>
              <a:cs typeface="Calibri"/>
            </a:endParaRPr>
          </a:p>
          <a:p>
            <a:pPr marL="0" algn="l" rtl="0">
              <a:lnSpc>
                <a:spcPct val="100000"/>
              </a:lnSpc>
            </a:pPr>
            <a:endParaRPr sz="2500" dirty="0">
              <a:latin typeface="Calibri"/>
              <a:cs typeface="Calibri"/>
            </a:endParaRPr>
          </a:p>
        </p:txBody>
      </p:sp>
      <p:sp>
        <p:nvSpPr>
          <p:cNvPr id="4" name="text 1"/>
          <p:cNvSpPr txBox="1"/>
          <p:nvPr/>
        </p:nvSpPr>
        <p:spPr>
          <a:xfrm>
            <a:off x="8045766" y="2323211"/>
            <a:ext cx="153888" cy="384721"/>
          </a:xfrm>
          <a:prstGeom prst="rect">
            <a:avLst/>
          </a:prstGeom>
        </p:spPr>
        <p:txBody>
          <a:bodyPr vert="horz" wrap="none" lIns="0" tIns="0" rIns="0" bIns="0" rtlCol="0">
            <a:spAutoFit/>
          </a:bodyPr>
          <a:lstStyle/>
          <a:p>
            <a:pPr marL="71627">
              <a:lnSpc>
                <a:spcPct val="100000"/>
              </a:lnSpc>
            </a:pPr>
            <a:r>
              <a:rPr sz="2500" spc="10" dirty="0" smtClean="0">
                <a:solidFill>
                  <a:srgbClr val="FFFFFF"/>
                </a:solidFill>
                <a:latin typeface="Calibri"/>
                <a:cs typeface="Calibri"/>
              </a:rPr>
              <a:t>.</a:t>
            </a:r>
            <a:endParaRPr sz="25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51718"/>
    </mc:Choice>
    <mc:Fallback xmlns="">
      <p:transition spd="slow" advTm="5171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9831</TotalTime>
  <Words>3732</Words>
  <Application>Microsoft Office PowerPoint</Application>
  <PresentationFormat>On-screen Show (4:3)</PresentationFormat>
  <Paragraphs>437</Paragraphs>
  <Slides>48</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Avenir-Light</vt:lpstr>
      <vt:lpstr>Calibri</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68</cp:revision>
  <cp:lastPrinted>2018-10-15T03:48:22Z</cp:lastPrinted>
  <dcterms:created xsi:type="dcterms:W3CDTF">2018-10-14T22:19:30Z</dcterms:created>
  <dcterms:modified xsi:type="dcterms:W3CDTF">2021-10-17T09:55:37Z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2018-10-14T00:00:00Z</vt:filetime>
  </property>
  <property fmtid="{D5CDD505-2E9C-101B-9397-08002B2CF9AE}" pid="3" name="LastSaved">
    <vt:filetime>2018-10-14T00:00:00Z</vt:filetime>
  </property>
</Properties>
</file>