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71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72" r:id="rId13"/>
    <p:sldId id="274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9F9B-CD35-46ED-8938-6A93F347CBD0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4ABF-DE6A-4295-94D8-8D263C892EA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70" cy="635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6324600"/>
          </a:xfrm>
        </p:spPr>
        <p:txBody>
          <a:bodyPr>
            <a:normAutofit fontScale="325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5500" dirty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sz="5500" i="1" dirty="0"/>
              <a:t>When you complete this chapter, you should be able to:</a:t>
            </a:r>
            <a:r>
              <a:rPr lang="en-US" sz="5500" dirty="0"/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5500" dirty="0"/>
              <a:t>Describe the "dopamine hypothesis" of schizophrenia.</a:t>
            </a:r>
          </a:p>
          <a:p>
            <a:pPr algn="l" rtl="0">
              <a:lnSpc>
                <a:spcPct val="170000"/>
              </a:lnSpc>
            </a:pPr>
            <a:r>
              <a:rPr lang="en-US" sz="5500" dirty="0"/>
              <a:t>Identify 4 receptors blocked by antipsychotic drugs.</a:t>
            </a:r>
          </a:p>
          <a:p>
            <a:pPr algn="l" rtl="0">
              <a:lnSpc>
                <a:spcPct val="170000"/>
              </a:lnSpc>
            </a:pPr>
            <a:r>
              <a:rPr lang="en-US" sz="5500" dirty="0"/>
              <a:t>Describe the relationship of receptor-blocking actions to the </a:t>
            </a:r>
            <a:r>
              <a:rPr lang="en-US" sz="5500" dirty="0" err="1"/>
              <a:t>pharmacodynamics</a:t>
            </a:r>
            <a:r>
              <a:rPr lang="en-US" sz="5500" dirty="0"/>
              <a:t> of both the older and the newer (atypical) antipsychotics.</a:t>
            </a:r>
          </a:p>
          <a:p>
            <a:pPr algn="l" rtl="0">
              <a:lnSpc>
                <a:spcPct val="170000"/>
              </a:lnSpc>
            </a:pPr>
            <a:r>
              <a:rPr lang="en-US" sz="5500" dirty="0"/>
              <a:t>Identify the established toxicities of each of the following drugs: chlorpromazine, </a:t>
            </a:r>
            <a:r>
              <a:rPr lang="en-US" sz="5500" dirty="0" err="1"/>
              <a:t>clozapine</a:t>
            </a:r>
            <a:r>
              <a:rPr lang="en-US" sz="5500" dirty="0"/>
              <a:t>, haloperidol, </a:t>
            </a:r>
            <a:r>
              <a:rPr lang="en-US" sz="5500" dirty="0" err="1"/>
              <a:t>thioridazine</a:t>
            </a:r>
            <a:r>
              <a:rPr lang="en-US" sz="5500" dirty="0"/>
              <a:t>, </a:t>
            </a:r>
            <a:r>
              <a:rPr lang="en-US" sz="5500" dirty="0" err="1"/>
              <a:t>ziprasidone</a:t>
            </a:r>
            <a:r>
              <a:rPr lang="en-US" sz="5500" dirty="0"/>
              <a:t>.</a:t>
            </a:r>
          </a:p>
          <a:p>
            <a:pPr algn="l" rtl="0">
              <a:lnSpc>
                <a:spcPct val="170000"/>
              </a:lnSpc>
            </a:pPr>
            <a:r>
              <a:rPr lang="en-US" sz="5500" dirty="0"/>
              <a:t>Describe </a:t>
            </a:r>
            <a:r>
              <a:rPr lang="en-US" sz="5500" dirty="0" err="1"/>
              <a:t>tardive</a:t>
            </a:r>
            <a:r>
              <a:rPr lang="en-US" sz="5500" dirty="0"/>
              <a:t> </a:t>
            </a:r>
            <a:r>
              <a:rPr lang="en-US" sz="5500" dirty="0" err="1"/>
              <a:t>dyskinesia</a:t>
            </a:r>
            <a:r>
              <a:rPr lang="en-US" sz="5500" dirty="0"/>
              <a:t> and the </a:t>
            </a:r>
            <a:r>
              <a:rPr lang="en-US" sz="5500" dirty="0" err="1"/>
              <a:t>neuroleptic</a:t>
            </a:r>
            <a:r>
              <a:rPr lang="en-US" sz="5500" dirty="0"/>
              <a:t> malignant syndrome.</a:t>
            </a:r>
          </a:p>
          <a:p>
            <a:pPr algn="l" rtl="0">
              <a:lnSpc>
                <a:spcPct val="170000"/>
              </a:lnSpc>
            </a:pPr>
            <a:r>
              <a:rPr lang="en-US" sz="5500" dirty="0"/>
              <a:t>Identify the distinctive pharmacokinetic features of lithium, and list its adverse effects and toxicities.</a:t>
            </a:r>
          </a:p>
          <a:p>
            <a:pPr algn="l" rtl="0">
              <a:lnSpc>
                <a:spcPct val="170000"/>
              </a:lnSpc>
            </a:pPr>
            <a:r>
              <a:rPr lang="en-US" sz="5500" dirty="0"/>
              <a:t>List the "alternative" drugs used in bipolar disorder.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/>
              <a:t>A 28-year-old woman with schizoid affective disorder and difficulty sleeping would be most benefited by</a:t>
            </a:r>
          </a:p>
          <a:p>
            <a:pPr algn="l"/>
            <a:r>
              <a:rPr lang="en-US" sz="3600" b="1" dirty="0"/>
              <a:t>which of the following drugs?</a:t>
            </a:r>
          </a:p>
          <a:p>
            <a:pPr algn="l"/>
            <a:r>
              <a:rPr lang="en-US" sz="3600" dirty="0"/>
              <a:t>A. </a:t>
            </a:r>
            <a:r>
              <a:rPr lang="en-US" sz="3600" dirty="0" err="1"/>
              <a:t>Aripiprazole</a:t>
            </a:r>
            <a:r>
              <a:rPr lang="en-US" sz="3600" dirty="0"/>
              <a:t>.</a:t>
            </a:r>
          </a:p>
          <a:p>
            <a:pPr algn="l"/>
            <a:r>
              <a:rPr lang="en-US" sz="3600" dirty="0"/>
              <a:t>B. Chlorpromazine.</a:t>
            </a:r>
          </a:p>
          <a:p>
            <a:pPr algn="l"/>
            <a:r>
              <a:rPr lang="en-US" sz="3600" dirty="0"/>
              <a:t>C. Haloperidol.</a:t>
            </a:r>
          </a:p>
          <a:p>
            <a:pPr algn="l"/>
            <a:r>
              <a:rPr lang="en-US" sz="3600" dirty="0"/>
              <a:t>D. </a:t>
            </a:r>
            <a:r>
              <a:rPr lang="en-US" sz="3600" dirty="0" err="1"/>
              <a:t>Risperidone</a:t>
            </a:r>
            <a:r>
              <a:rPr lang="en-US" sz="3600" dirty="0"/>
              <a:t>.</a:t>
            </a:r>
          </a:p>
          <a:p>
            <a:pPr algn="l"/>
            <a:r>
              <a:rPr lang="en-US" sz="3600" dirty="0"/>
              <a:t>E. </a:t>
            </a:r>
            <a:r>
              <a:rPr lang="en-US" sz="3600" dirty="0" err="1"/>
              <a:t>Ziprasidone</a:t>
            </a:r>
            <a:r>
              <a:rPr lang="en-US" sz="3600" dirty="0"/>
              <a:t>.</a:t>
            </a:r>
            <a:endParaRPr lang="ar-IQ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"/>
            <a:ext cx="4267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467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562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5531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034088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"/>
            <a:ext cx="2438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248525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44196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149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8</cp:revision>
  <dcterms:created xsi:type="dcterms:W3CDTF">2012-10-20T05:47:43Z</dcterms:created>
  <dcterms:modified xsi:type="dcterms:W3CDTF">2021-09-21T20:57:38Z</dcterms:modified>
</cp:coreProperties>
</file>