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83" r:id="rId3"/>
    <p:sldId id="286" r:id="rId4"/>
    <p:sldId id="277" r:id="rId5"/>
    <p:sldId id="269" r:id="rId6"/>
    <p:sldId id="291" r:id="rId7"/>
    <p:sldId id="270" r:id="rId8"/>
    <p:sldId id="273" r:id="rId9"/>
    <p:sldId id="271" r:id="rId10"/>
    <p:sldId id="282" r:id="rId11"/>
    <p:sldId id="272" r:id="rId12"/>
    <p:sldId id="297" r:id="rId13"/>
    <p:sldId id="257" r:id="rId14"/>
    <p:sldId id="285" r:id="rId15"/>
    <p:sldId id="258" r:id="rId16"/>
    <p:sldId id="279" r:id="rId17"/>
    <p:sldId id="284" r:id="rId18"/>
    <p:sldId id="259" r:id="rId19"/>
    <p:sldId id="260" r:id="rId20"/>
    <p:sldId id="261" r:id="rId21"/>
    <p:sldId id="298" r:id="rId22"/>
    <p:sldId id="295" r:id="rId23"/>
    <p:sldId id="287" r:id="rId24"/>
    <p:sldId id="262" r:id="rId25"/>
    <p:sldId id="263" r:id="rId26"/>
    <p:sldId id="280" r:id="rId27"/>
    <p:sldId id="281" r:id="rId28"/>
    <p:sldId id="264" r:id="rId29"/>
    <p:sldId id="290" r:id="rId30"/>
    <p:sldId id="265" r:id="rId31"/>
    <p:sldId id="289" r:id="rId32"/>
    <p:sldId id="266" r:id="rId33"/>
    <p:sldId id="288" r:id="rId34"/>
    <p:sldId id="267" r:id="rId35"/>
    <p:sldId id="274" r:id="rId36"/>
    <p:sldId id="278" r:id="rId37"/>
    <p:sldId id="293" r:id="rId3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92B1-9DEA-4B94-B193-4CD4A600A2F2}" type="datetimeFigureOut">
              <a:rPr lang="ar-IQ" smtClean="0"/>
              <a:pPr/>
              <a:t>14/02/1443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163B-1185-4885-9A9B-8A867ED74EE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6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http://1.bp.blogspot.com/-cF0jPvDF55w/TZg8s9w7_BI/AAAAAAAAAIY/OuzTjMEitxo/s1600/opioid%2Bmechan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229600" cy="5068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77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http://basic-clinical-pharmacology.net/chapter%2026_%20local%20anesthetics_files/image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7096125" cy="627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"/>
            <a:ext cx="4038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9938" name="Picture 2" descr="http://o.quizlet.com/i/USfUDpBauJhrjbY7xGQpiw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334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37909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2533"/>
            <a:ext cx="4648200" cy="678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8914" name="Picture 2" descr="http://4.bp.blogspot.com/_jGxusgAiXRQ/S49F2Y85ijI/AAAAAAAAGDU/hwjs3uBU0nM/s320/Fullscreen+capture+342010+101754+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7903688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5532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943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7890" name="Picture 2" descr="http://virtualmedicalcentre.com/uploads/VMC/DiseaseImages/920_opio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05000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"/>
            <a:ext cx="3048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1828800"/>
            <a:ext cx="6553200" cy="1048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363"/>
            <a:ext cx="955357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1986" name="Picture 2" descr="http://img.medscape.com/slide/migrated/editorial/cmecircle/2008/9146/images/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867650" cy="5909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48005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8674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0989"/>
            <a:ext cx="4114799" cy="675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0916"/>
            <a:ext cx="4038600" cy="66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495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5058" name="Picture 2" descr="http://upload.wikimedia.org/wikipedia/commons/thumb/6/63/Side_effects_of_Tramadol.png/280px-Side_effects_of_Tramad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69322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62" name="Picture 2" descr="http://www.cancernetwork.com/sites/default/files/cn_import/200410special-1500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511020" cy="4939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553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4034" name="Picture 2" descr="https://www.butrans.com/images/opioidReceptorActivity_MO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533400"/>
            <a:ext cx="10578392" cy="4960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467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3010" name="Picture 2" descr="http://img.medscape.com/slide/migrated/editorial/cmecircle/2007/6694/images/wilkins/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721042" cy="5048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009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38225"/>
            <a:ext cx="7620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686800" cy="6477000"/>
          </a:xfrm>
        </p:spPr>
        <p:txBody>
          <a:bodyPr>
            <a:normAutofit fontScale="325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6200" dirty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sz="6200" i="1" dirty="0"/>
              <a:t>When you complete this chapter, you should be able to:</a:t>
            </a:r>
            <a:endParaRPr lang="en-US" sz="6200" dirty="0"/>
          </a:p>
          <a:p>
            <a:pPr algn="l" rtl="0">
              <a:lnSpc>
                <a:spcPct val="170000"/>
              </a:lnSpc>
            </a:pPr>
            <a:r>
              <a:rPr lang="en-US" sz="6200" dirty="0"/>
              <a:t>Identify 3 </a:t>
            </a:r>
            <a:r>
              <a:rPr lang="en-US" sz="6200" dirty="0" err="1"/>
              <a:t>opioid</a:t>
            </a:r>
            <a:r>
              <a:rPr lang="en-US" sz="6200" dirty="0"/>
              <a:t> receptor subtypes and describe 2 ionic mechanisms that result from such activation.</a:t>
            </a:r>
          </a:p>
          <a:p>
            <a:pPr algn="l" rtl="0">
              <a:lnSpc>
                <a:spcPct val="170000"/>
              </a:lnSpc>
            </a:pPr>
            <a:r>
              <a:rPr lang="en-US" sz="6200" dirty="0"/>
              <a:t>Name the major </a:t>
            </a:r>
            <a:r>
              <a:rPr lang="en-US" sz="6200" dirty="0" err="1"/>
              <a:t>opioid</a:t>
            </a:r>
            <a:r>
              <a:rPr lang="en-US" sz="6200" dirty="0"/>
              <a:t> agonists, rank them in terms of analgesic efficacy, and identify specific dynamic or kinetic characteristics.</a:t>
            </a:r>
          </a:p>
          <a:p>
            <a:pPr algn="l" rtl="0">
              <a:lnSpc>
                <a:spcPct val="170000"/>
              </a:lnSpc>
            </a:pPr>
            <a:r>
              <a:rPr lang="en-US" sz="6200" dirty="0"/>
              <a:t>Describe the cardinal signs and treatment of </a:t>
            </a:r>
            <a:r>
              <a:rPr lang="en-US" sz="6200" dirty="0" err="1"/>
              <a:t>opioid</a:t>
            </a:r>
            <a:r>
              <a:rPr lang="en-US" sz="6200" dirty="0"/>
              <a:t> drug "overdose" and of the "withdrawal" syndrome.</a:t>
            </a:r>
          </a:p>
          <a:p>
            <a:pPr algn="l" rtl="0">
              <a:lnSpc>
                <a:spcPct val="170000"/>
              </a:lnSpc>
            </a:pPr>
            <a:r>
              <a:rPr lang="en-US" sz="6200" dirty="0"/>
              <a:t>List acute and chronic adverse effects of </a:t>
            </a:r>
            <a:r>
              <a:rPr lang="en-US" sz="6200" dirty="0" err="1"/>
              <a:t>opioid</a:t>
            </a:r>
            <a:r>
              <a:rPr lang="en-US" sz="6200" dirty="0"/>
              <a:t> analgesics.</a:t>
            </a:r>
          </a:p>
          <a:p>
            <a:pPr algn="l" rtl="0">
              <a:lnSpc>
                <a:spcPct val="170000"/>
              </a:lnSpc>
            </a:pPr>
            <a:r>
              <a:rPr lang="en-US" sz="6200" dirty="0"/>
              <a:t>Identify an </a:t>
            </a:r>
            <a:r>
              <a:rPr lang="en-US" sz="6200" dirty="0" err="1"/>
              <a:t>opioid</a:t>
            </a:r>
            <a:r>
              <a:rPr lang="en-US" sz="6200" dirty="0"/>
              <a:t> receptor antagonist and a mixed agonist-antagonist.</a:t>
            </a:r>
          </a:p>
          <a:p>
            <a:pPr algn="l" rtl="0">
              <a:lnSpc>
                <a:spcPct val="170000"/>
              </a:lnSpc>
            </a:pPr>
            <a:r>
              <a:rPr lang="en-US" sz="6200" dirty="0"/>
              <a:t>Identify </a:t>
            </a:r>
            <a:r>
              <a:rPr lang="en-US" sz="6200" dirty="0" err="1"/>
              <a:t>opioids</a:t>
            </a:r>
            <a:r>
              <a:rPr lang="en-US" sz="6200" dirty="0"/>
              <a:t> used for </a:t>
            </a:r>
            <a:r>
              <a:rPr lang="en-US" sz="6200" dirty="0" err="1"/>
              <a:t>antitussive</a:t>
            </a:r>
            <a:r>
              <a:rPr lang="en-US" sz="6200" dirty="0"/>
              <a:t> effects and for </a:t>
            </a:r>
            <a:r>
              <a:rPr lang="en-US" sz="6200" dirty="0" err="1"/>
              <a:t>antidiarrheal</a:t>
            </a:r>
            <a:r>
              <a:rPr lang="en-US" sz="6200" dirty="0"/>
              <a:t> effects.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0" y="38100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/>
              <a:t>Which of the following statements about morphine is correct?</a:t>
            </a:r>
          </a:p>
          <a:p>
            <a:pPr algn="l"/>
            <a:r>
              <a:rPr lang="en-US" sz="3600" dirty="0"/>
              <a:t>A. It is used therapeutically to relieve pain caused by severe head injury.</a:t>
            </a:r>
          </a:p>
          <a:p>
            <a:pPr algn="l"/>
            <a:r>
              <a:rPr lang="en-US" sz="3600" dirty="0"/>
              <a:t>B. Its withdrawal symptoms can be relieved by </a:t>
            </a:r>
            <a:r>
              <a:rPr lang="en-US" sz="3600" dirty="0" err="1"/>
              <a:t>naloxone</a:t>
            </a:r>
            <a:r>
              <a:rPr lang="en-US" sz="3600" dirty="0"/>
              <a:t>.</a:t>
            </a:r>
          </a:p>
          <a:p>
            <a:pPr algn="l"/>
            <a:r>
              <a:rPr lang="en-US" sz="3600" dirty="0"/>
              <a:t>C. It causes diarrhea.</a:t>
            </a:r>
          </a:p>
          <a:p>
            <a:pPr algn="l"/>
            <a:r>
              <a:rPr lang="en-US" sz="3600" dirty="0"/>
              <a:t>D. It is most effective by oral administration.</a:t>
            </a:r>
          </a:p>
          <a:p>
            <a:pPr algn="l"/>
            <a:r>
              <a:rPr lang="en-US" sz="3600" dirty="0"/>
              <a:t>E. It rapidly enters all body tissues, including the fetus.</a:t>
            </a:r>
            <a:endParaRPr lang="ar-IQ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7650"/>
            <a:ext cx="38862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84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6082" name="Picture 2" descr="http://www.change-pain.com/cms/cda/_common/inc/display_file.jsp?fileID=88600145&amp;isVersionedItem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618288"/>
            <a:ext cx="8280602" cy="5183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b="1" dirty="0"/>
              <a:t>Opiate</a:t>
            </a:r>
            <a:r>
              <a:rPr lang="en-US" dirty="0"/>
              <a:t>   A drug derived from alkaloids of the opium poppy </a:t>
            </a:r>
          </a:p>
          <a:p>
            <a:endParaRPr lang="en-US" b="1" dirty="0"/>
          </a:p>
          <a:p>
            <a:pPr algn="l" rtl="0"/>
            <a:r>
              <a:rPr lang="en-US" b="1" dirty="0" err="1"/>
              <a:t>Opioid</a:t>
            </a:r>
            <a:r>
              <a:rPr lang="en-US" dirty="0"/>
              <a:t>  The class of drugs that includes opiates, </a:t>
            </a:r>
            <a:r>
              <a:rPr lang="en-US" dirty="0" err="1"/>
              <a:t>opiopeptins</a:t>
            </a:r>
            <a:r>
              <a:rPr lang="en-US" dirty="0"/>
              <a:t>, and all synthetic and </a:t>
            </a:r>
            <a:r>
              <a:rPr lang="en-US" dirty="0" err="1"/>
              <a:t>semisynthetic</a:t>
            </a:r>
            <a:r>
              <a:rPr lang="en-US" dirty="0"/>
              <a:t> drugs that mimic the actions of the opiates </a:t>
            </a:r>
          </a:p>
          <a:p>
            <a:endParaRPr lang="en-US" b="1" dirty="0"/>
          </a:p>
          <a:p>
            <a:pPr algn="l" rtl="0"/>
            <a:r>
              <a:rPr lang="en-US" b="1" dirty="0" err="1"/>
              <a:t>Opioid</a:t>
            </a:r>
            <a:r>
              <a:rPr lang="en-US" b="1" dirty="0"/>
              <a:t> peptides</a:t>
            </a:r>
            <a:r>
              <a:rPr lang="en-US" dirty="0"/>
              <a:t>   Endogenous peptides that act on </a:t>
            </a:r>
            <a:r>
              <a:rPr lang="en-US" dirty="0" err="1"/>
              <a:t>opioid</a:t>
            </a:r>
            <a:r>
              <a:rPr lang="en-US" dirty="0"/>
              <a:t> receptors </a:t>
            </a:r>
            <a:endParaRPr lang="ar-IQ" dirty="0"/>
          </a:p>
          <a:p>
            <a:endParaRPr lang="ar-IQ" b="1" dirty="0"/>
          </a:p>
          <a:p>
            <a:pPr algn="l" rtl="0"/>
            <a:r>
              <a:rPr lang="en-US" b="1" dirty="0" err="1"/>
              <a:t>Opioid</a:t>
            </a:r>
            <a:r>
              <a:rPr lang="en-US" b="1" dirty="0"/>
              <a:t> agonist</a:t>
            </a:r>
            <a:r>
              <a:rPr lang="en-US" dirty="0"/>
              <a:t>   A drug that activates some or all </a:t>
            </a:r>
            <a:r>
              <a:rPr lang="en-US" dirty="0" err="1"/>
              <a:t>opioid</a:t>
            </a:r>
            <a:r>
              <a:rPr lang="en-US" dirty="0"/>
              <a:t> receptor subtypes and does not block any</a:t>
            </a:r>
          </a:p>
          <a:p>
            <a:endParaRPr lang="en-US" dirty="0"/>
          </a:p>
          <a:p>
            <a:pPr algn="l" rtl="0"/>
            <a:r>
              <a:rPr lang="en-US" dirty="0"/>
              <a:t> </a:t>
            </a:r>
            <a:r>
              <a:rPr lang="en-US" b="1" dirty="0"/>
              <a:t>Partial agonist</a:t>
            </a:r>
            <a:r>
              <a:rPr lang="en-US" dirty="0"/>
              <a:t>  A drug that can activate an </a:t>
            </a:r>
            <a:r>
              <a:rPr lang="en-US" dirty="0" err="1"/>
              <a:t>opioid</a:t>
            </a:r>
            <a:r>
              <a:rPr lang="en-US" dirty="0"/>
              <a:t> receptor to effect a </a:t>
            </a:r>
            <a:r>
              <a:rPr lang="en-US" dirty="0" err="1"/>
              <a:t>submaximal</a:t>
            </a:r>
            <a:r>
              <a:rPr lang="en-US" dirty="0"/>
              <a:t> response </a:t>
            </a:r>
          </a:p>
          <a:p>
            <a:endParaRPr lang="en-US" b="1" dirty="0"/>
          </a:p>
          <a:p>
            <a:pPr algn="l" rtl="0"/>
            <a:r>
              <a:rPr lang="en-US" b="1" dirty="0" err="1"/>
              <a:t>Opioid</a:t>
            </a:r>
            <a:r>
              <a:rPr lang="en-US" b="1" dirty="0"/>
              <a:t> antagonist</a:t>
            </a:r>
            <a:r>
              <a:rPr lang="en-US" dirty="0"/>
              <a:t>   A drug that blocks some or all </a:t>
            </a:r>
            <a:r>
              <a:rPr lang="en-US" dirty="0" err="1"/>
              <a:t>opioid</a:t>
            </a:r>
            <a:r>
              <a:rPr lang="en-US" dirty="0"/>
              <a:t> receptor subtypes</a:t>
            </a:r>
          </a:p>
          <a:p>
            <a:endParaRPr lang="en-US" dirty="0"/>
          </a:p>
          <a:p>
            <a:pPr algn="l" rtl="0"/>
            <a:r>
              <a:rPr lang="en-US" dirty="0"/>
              <a:t> </a:t>
            </a:r>
            <a:r>
              <a:rPr lang="en-US" b="1" dirty="0"/>
              <a:t>Mixed agonist-antagonist</a:t>
            </a:r>
            <a:r>
              <a:rPr lang="en-US" dirty="0"/>
              <a:t>   A drug that activates some </a:t>
            </a:r>
            <a:r>
              <a:rPr lang="en-US" dirty="0" err="1"/>
              <a:t>opioid</a:t>
            </a:r>
            <a:r>
              <a:rPr lang="en-US" dirty="0"/>
              <a:t> receptor subtypes and blocks other </a:t>
            </a:r>
            <a:r>
              <a:rPr lang="en-US" dirty="0" err="1"/>
              <a:t>opioid</a:t>
            </a:r>
            <a:r>
              <a:rPr lang="en-US" dirty="0"/>
              <a:t> receptor subtypes</a:t>
            </a: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272</Words>
  <Application>Microsoft Office PowerPoint</Application>
  <PresentationFormat>On-screen Show (4:3)</PresentationFormat>
  <Paragraphs>27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26</cp:revision>
  <dcterms:created xsi:type="dcterms:W3CDTF">2012-10-20T05:59:07Z</dcterms:created>
  <dcterms:modified xsi:type="dcterms:W3CDTF">2021-09-21T20:58:37Z</dcterms:modified>
</cp:coreProperties>
</file>