
<file path=[Content_Types].xml><?xml version="1.0" encoding="utf-8"?>
<Types xmlns="http://schemas.openxmlformats.org/package/2006/content-types">
  <Default Extension="jfif" ContentType="image/jpeg"/>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6" d="100"/>
          <a:sy n="46" d="100"/>
        </p:scale>
        <p:origin x="-732" y="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3496248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528817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761B42-F574-40E2-B884-A757F35A332C}"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5953925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ED6D501-A434-45E8-A864-28889832E923}"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103752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ED6D501-A434-45E8-A864-28889832E923}"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761B42-F574-40E2-B884-A757F35A332C}"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341981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ED6D501-A434-45E8-A864-28889832E923}"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37701651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330822954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43460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3006443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ED6D501-A434-45E8-A864-28889832E923}" type="datetimeFigureOut">
              <a:rPr lang="en-US" smtClean="0"/>
              <a:pPr/>
              <a:t>9/22/2021</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1403882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ED6D501-A434-45E8-A864-28889832E923}"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8570739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ED6D501-A434-45E8-A864-28889832E923}" type="datetimeFigureOut">
              <a:rPr lang="en-US" smtClean="0"/>
              <a:pPr/>
              <a:t>9/22/2021</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4264936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ED6D501-A434-45E8-A864-28889832E923}" type="datetimeFigureOut">
              <a:rPr lang="en-US" smtClean="0"/>
              <a:pPr/>
              <a:t>9/22/2021</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2262630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D6D501-A434-45E8-A864-28889832E923}" type="datetimeFigureOut">
              <a:rPr lang="en-US" smtClean="0"/>
              <a:pPr/>
              <a:t>9/22/2021</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16168165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D6D501-A434-45E8-A864-28889832E923}"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1929493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ED6D501-A434-45E8-A864-28889832E923}" type="datetimeFigureOut">
              <a:rPr lang="en-US" smtClean="0"/>
              <a:pPr/>
              <a:t>9/22/2021</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C761B42-F574-40E2-B884-A757F35A332C}" type="slidenum">
              <a:rPr lang="en-US" smtClean="0"/>
              <a:pPr/>
              <a:t>‹#›</a:t>
            </a:fld>
            <a:endParaRPr lang="en-US"/>
          </a:p>
        </p:txBody>
      </p:sp>
    </p:spTree>
    <p:extLst>
      <p:ext uri="{BB962C8B-B14F-4D97-AF65-F5344CB8AC3E}">
        <p14:creationId xmlns:p14="http://schemas.microsoft.com/office/powerpoint/2010/main" val="1164478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ED6D501-A434-45E8-A864-28889832E923}" type="datetimeFigureOut">
              <a:rPr lang="en-US" smtClean="0"/>
              <a:pPr/>
              <a:t>9/22/2021</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C761B42-F574-40E2-B884-A757F35A332C}" type="slidenum">
              <a:rPr lang="en-US" smtClean="0"/>
              <a:pPr/>
              <a:t>‹#›</a:t>
            </a:fld>
            <a:endParaRPr lang="en-US"/>
          </a:p>
        </p:txBody>
      </p:sp>
    </p:spTree>
    <p:extLst>
      <p:ext uri="{BB962C8B-B14F-4D97-AF65-F5344CB8AC3E}">
        <p14:creationId xmlns:p14="http://schemas.microsoft.com/office/powerpoint/2010/main" val="42307994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gradFill>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87940" y="380332"/>
            <a:ext cx="11204060" cy="2262781"/>
          </a:xfrm>
        </p:spPr>
        <p:txBody>
          <a:bodyPr>
            <a:normAutofit/>
          </a:bodyPr>
          <a:lstStyle/>
          <a:p>
            <a:r>
              <a:rPr lang="en-US" sz="4800" b="1" dirty="0">
                <a:solidFill>
                  <a:srgbClr val="FF0000"/>
                </a:solidFill>
                <a:latin typeface="Times New Roman" panose="02020603050405020304" pitchFamily="18" charset="0"/>
                <a:cs typeface="Times New Roman" panose="02020603050405020304" pitchFamily="18" charset="0"/>
              </a:rPr>
              <a:t>Determination of the Blood Pressure</a:t>
            </a:r>
            <a:br>
              <a:rPr lang="en-US" sz="4800" b="1" dirty="0">
                <a:solidFill>
                  <a:srgbClr val="FF0000"/>
                </a:solidFill>
                <a:latin typeface="Times New Roman" panose="02020603050405020304" pitchFamily="18" charset="0"/>
                <a:cs typeface="Times New Roman" panose="02020603050405020304" pitchFamily="18" charset="0"/>
              </a:rPr>
            </a:br>
            <a:endParaRPr lang="en-US" sz="4800" dirty="0">
              <a:solidFill>
                <a:srgbClr val="FF0000"/>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409175" y="2834354"/>
            <a:ext cx="9133010" cy="2150772"/>
          </a:xfrm>
        </p:spPr>
        <p:txBody>
          <a:bodyPr>
            <a:normAutofit fontScale="85000" lnSpcReduction="20000"/>
          </a:bodyPr>
          <a:lstStyle/>
          <a:p>
            <a:pPr algn="ctr"/>
            <a:r>
              <a:rPr lang="en-US" sz="3300" b="1" dirty="0">
                <a:solidFill>
                  <a:schemeClr val="tx1"/>
                </a:solidFill>
              </a:rPr>
              <a:t>Physiology lab-8</a:t>
            </a:r>
          </a:p>
          <a:p>
            <a:pPr algn="ctr"/>
            <a:endParaRPr lang="en-US" sz="3500" b="1" dirty="0">
              <a:solidFill>
                <a:schemeClr val="tx1"/>
              </a:solidFill>
            </a:endParaRPr>
          </a:p>
          <a:p>
            <a:pPr algn="ctr"/>
            <a:r>
              <a:rPr lang="en-US" sz="1900" b="1" dirty="0">
                <a:solidFill>
                  <a:schemeClr val="tx1"/>
                </a:solidFill>
              </a:rPr>
              <a:t>College of Pharmacy/ Department of pharmacology and Toxicology</a:t>
            </a:r>
          </a:p>
          <a:p>
            <a:pPr algn="ctr"/>
            <a:r>
              <a:rPr lang="en-US" sz="1900" b="1" dirty="0">
                <a:solidFill>
                  <a:schemeClr val="tx1"/>
                </a:solidFill>
              </a:rPr>
              <a:t>2020-2021</a:t>
            </a:r>
            <a:endParaRPr lang="en-US" sz="2800" b="1" dirty="0">
              <a:solidFill>
                <a:schemeClr val="tx1"/>
              </a:solidFill>
            </a:endParaRPr>
          </a:p>
          <a:p>
            <a:pPr algn="ctr"/>
            <a:endParaRPr lang="en-US" sz="1200" b="1" dirty="0">
              <a:solidFill>
                <a:schemeClr val="tx1"/>
              </a:solidFill>
            </a:endParaRPr>
          </a:p>
          <a:p>
            <a:pPr algn="ctr"/>
            <a:r>
              <a:rPr lang="en-US" sz="1900" b="1" smtClean="0">
                <a:solidFill>
                  <a:schemeClr val="tx1"/>
                </a:solidFill>
              </a:rPr>
              <a:t> </a:t>
            </a:r>
            <a:endParaRPr lang="en-US" sz="1900" b="1" dirty="0">
              <a:solidFill>
                <a:schemeClr val="tx1"/>
              </a:solidFill>
            </a:endParaRPr>
          </a:p>
        </p:txBody>
      </p:sp>
    </p:spTree>
    <p:extLst>
      <p:ext uri="{BB962C8B-B14F-4D97-AF65-F5344CB8AC3E}">
        <p14:creationId xmlns:p14="http://schemas.microsoft.com/office/powerpoint/2010/main" val="91593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9DB135D-A349-4142-9751-2B50782ED010}"/>
              </a:ext>
            </a:extLst>
          </p:cNvPr>
          <p:cNvSpPr>
            <a:spLocks noGrp="1"/>
          </p:cNvSpPr>
          <p:nvPr>
            <p:ph type="title"/>
          </p:nvPr>
        </p:nvSpPr>
        <p:spPr>
          <a:xfrm>
            <a:off x="2193430" y="280300"/>
            <a:ext cx="8911687" cy="1280890"/>
          </a:xfrm>
        </p:spPr>
        <p:txBody>
          <a:bodyPr/>
          <a:lstStyle/>
          <a:p>
            <a:r>
              <a:rPr lang="en-US" b="1" dirty="0">
                <a:latin typeface="Times New Roman" panose="02020603050405020304" pitchFamily="18" charset="0"/>
                <a:cs typeface="Times New Roman" panose="02020603050405020304" pitchFamily="18" charset="0"/>
              </a:rPr>
              <a:t>procedure</a:t>
            </a:r>
          </a:p>
        </p:txBody>
      </p:sp>
      <p:sp>
        <p:nvSpPr>
          <p:cNvPr id="3" name="Content Placeholder 2">
            <a:extLst>
              <a:ext uri="{FF2B5EF4-FFF2-40B4-BE49-F238E27FC236}">
                <a16:creationId xmlns:a16="http://schemas.microsoft.com/office/drawing/2014/main" xmlns="" id="{62D3A410-DF81-41C8-A886-3A88189B20B1}"/>
              </a:ext>
            </a:extLst>
          </p:cNvPr>
          <p:cNvSpPr>
            <a:spLocks noGrp="1"/>
          </p:cNvSpPr>
          <p:nvPr>
            <p:ph idx="1"/>
          </p:nvPr>
        </p:nvSpPr>
        <p:spPr>
          <a:xfrm>
            <a:off x="1852366" y="1157056"/>
            <a:ext cx="8915400" cy="3777622"/>
          </a:xfrm>
        </p:spPr>
        <p:txBody>
          <a:bodyPr>
            <a:normAutofit/>
          </a:bodyPr>
          <a:lstStyle/>
          <a:p>
            <a:pPr algn="just"/>
            <a:r>
              <a:rPr lang="en-US" sz="2400" b="1" dirty="0">
                <a:solidFill>
                  <a:schemeClr val="tx1"/>
                </a:solidFill>
                <a:latin typeface="Times New Roman" pitchFamily="18" charset="0"/>
                <a:cs typeface="Times New Roman" pitchFamily="18" charset="0"/>
              </a:rPr>
              <a:t>Oscillatory method: </a:t>
            </a:r>
            <a:r>
              <a:rPr lang="en-US" sz="2400" dirty="0">
                <a:solidFill>
                  <a:schemeClr val="tx1"/>
                </a:solidFill>
                <a:latin typeface="Times New Roman" pitchFamily="18" charset="0"/>
                <a:cs typeface="Times New Roman" pitchFamily="18" charset="0"/>
              </a:rPr>
              <a:t>This is another method of determining blood pressure. By this method, both the systolic and diastolic blood pressure are determined. The pressure at which oscillations appear in the mercury manometer gives the systolic pressure and the pressure at which it disappears give the diastolic blood pressure. However, this method is not accurate.</a:t>
            </a:r>
            <a:endParaRPr lang="en-US" sz="2400" dirty="0"/>
          </a:p>
        </p:txBody>
      </p:sp>
      <p:pic>
        <p:nvPicPr>
          <p:cNvPr id="5" name="Picture 4">
            <a:extLst>
              <a:ext uri="{FF2B5EF4-FFF2-40B4-BE49-F238E27FC236}">
                <a16:creationId xmlns:a16="http://schemas.microsoft.com/office/drawing/2014/main" xmlns="" id="{8417D286-C16D-4835-9909-818E3EBD799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5031" y="3045867"/>
            <a:ext cx="3810000" cy="3496322"/>
          </a:xfrm>
          <a:prstGeom prst="rect">
            <a:avLst/>
          </a:prstGeom>
        </p:spPr>
      </p:pic>
    </p:spTree>
    <p:extLst>
      <p:ext uri="{BB962C8B-B14F-4D97-AF65-F5344CB8AC3E}">
        <p14:creationId xmlns:p14="http://schemas.microsoft.com/office/powerpoint/2010/main" val="1788321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796D9C4D-97B6-4A11-9C03-7CB68D53CF05}"/>
              </a:ext>
            </a:extLst>
          </p:cNvPr>
          <p:cNvSpPr>
            <a:spLocks noGrp="1"/>
          </p:cNvSpPr>
          <p:nvPr>
            <p:ph idx="1"/>
          </p:nvPr>
        </p:nvSpPr>
        <p:spPr>
          <a:xfrm>
            <a:off x="2198595" y="1201445"/>
            <a:ext cx="8915400" cy="3777622"/>
          </a:xfrm>
        </p:spPr>
        <p:txBody>
          <a:bodyPr/>
          <a:lstStyle/>
          <a:p>
            <a:r>
              <a:rPr lang="en-US" sz="2400" b="1" dirty="0">
                <a:solidFill>
                  <a:schemeClr val="tx1"/>
                </a:solidFill>
                <a:latin typeface="Times New Roman" pitchFamily="18" charset="0"/>
                <a:cs typeface="Times New Roman" pitchFamily="18" charset="0"/>
              </a:rPr>
              <a:t>Important precautions in the use of sphygmomanometer:</a:t>
            </a:r>
          </a:p>
          <a:p>
            <a:pPr marL="0" indent="0">
              <a:buNone/>
            </a:pPr>
            <a:r>
              <a:rPr lang="en-US" b="1" dirty="0">
                <a:solidFill>
                  <a:schemeClr val="tx1"/>
                </a:solidFill>
                <a:latin typeface="Times New Roman" pitchFamily="18" charset="0"/>
                <a:cs typeface="Times New Roman" pitchFamily="18" charset="0"/>
              </a:rPr>
              <a:t>     </a:t>
            </a:r>
            <a:r>
              <a:rPr lang="en-US" sz="2400" dirty="0">
                <a:solidFill>
                  <a:schemeClr val="tx1"/>
                </a:solidFill>
                <a:latin typeface="Times New Roman" pitchFamily="18" charset="0"/>
                <a:cs typeface="Times New Roman" pitchFamily="18" charset="0"/>
              </a:rPr>
              <a:t>1. </a:t>
            </a:r>
            <a:r>
              <a:rPr lang="en-US" sz="2000" dirty="0">
                <a:solidFill>
                  <a:schemeClr val="tx1"/>
                </a:solidFill>
                <a:latin typeface="Times New Roman" pitchFamily="18" charset="0"/>
                <a:cs typeface="Times New Roman" pitchFamily="18" charset="0"/>
              </a:rPr>
              <a:t>The manometer should be placed at the level of the heart.</a:t>
            </a:r>
          </a:p>
          <a:p>
            <a:pPr marL="0" indent="0">
              <a:buNone/>
            </a:pPr>
            <a:endParaRPr lang="en-US" sz="2000" dirty="0">
              <a:solidFill>
                <a:schemeClr val="tx1"/>
              </a:solidFill>
              <a:latin typeface="Times New Roman" pitchFamily="18" charset="0"/>
              <a:cs typeface="Times New Roman" pitchFamily="18" charset="0"/>
            </a:endParaRPr>
          </a:p>
          <a:p>
            <a:pPr marL="0" indent="0">
              <a:buNone/>
            </a:pPr>
            <a:r>
              <a:rPr lang="en-US" sz="2000" dirty="0">
                <a:solidFill>
                  <a:schemeClr val="tx1"/>
                </a:solidFill>
                <a:latin typeface="Times New Roman" pitchFamily="18" charset="0"/>
                <a:cs typeface="Times New Roman" pitchFamily="18" charset="0"/>
              </a:rPr>
              <a:t>    2. The lower border of the cuff should be 2.5 cm above the cubital  </a:t>
            </a:r>
          </a:p>
          <a:p>
            <a:pPr marL="0" indent="0">
              <a:buNone/>
            </a:pPr>
            <a:r>
              <a:rPr lang="en-US" sz="2000" dirty="0">
                <a:solidFill>
                  <a:schemeClr val="tx1"/>
                </a:solidFill>
                <a:latin typeface="Times New Roman" pitchFamily="18" charset="0"/>
                <a:cs typeface="Times New Roman" pitchFamily="18" charset="0"/>
              </a:rPr>
              <a:t>         fossa. For children, a narrow cuff should be used.</a:t>
            </a:r>
          </a:p>
          <a:p>
            <a:pPr marL="0" indent="0">
              <a:buNone/>
            </a:pPr>
            <a:endParaRPr lang="en-US" sz="2000" dirty="0">
              <a:solidFill>
                <a:schemeClr val="tx1"/>
              </a:solidFill>
              <a:latin typeface="Times New Roman" pitchFamily="18" charset="0"/>
              <a:cs typeface="Times New Roman" pitchFamily="18" charset="0"/>
            </a:endParaRPr>
          </a:p>
          <a:p>
            <a:pPr marL="0" indent="0">
              <a:buNone/>
            </a:pPr>
            <a:r>
              <a:rPr lang="en-US" sz="2000" dirty="0">
                <a:solidFill>
                  <a:schemeClr val="tx1"/>
                </a:solidFill>
                <a:latin typeface="Times New Roman" pitchFamily="18" charset="0"/>
                <a:cs typeface="Times New Roman" pitchFamily="18" charset="0"/>
              </a:rPr>
              <a:t>     3. Blood pressure should be preferably taken in the left arm</a:t>
            </a:r>
            <a:endParaRPr lang="en-US" sz="2000" dirty="0"/>
          </a:p>
        </p:txBody>
      </p:sp>
    </p:spTree>
    <p:extLst>
      <p:ext uri="{BB962C8B-B14F-4D97-AF65-F5344CB8AC3E}">
        <p14:creationId xmlns:p14="http://schemas.microsoft.com/office/powerpoint/2010/main" val="29859098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1AC308A-103C-4FD7-BB2B-50811F2B16B5}"/>
              </a:ext>
            </a:extLst>
          </p:cNvPr>
          <p:cNvSpPr>
            <a:spLocks noGrp="1"/>
          </p:cNvSpPr>
          <p:nvPr>
            <p:ph type="title"/>
          </p:nvPr>
        </p:nvSpPr>
        <p:spPr/>
        <p:txBody>
          <a:bodyPr/>
          <a:lstStyle/>
          <a:p>
            <a:r>
              <a:rPr lang="en-US" b="1" dirty="0">
                <a:solidFill>
                  <a:schemeClr val="tx1"/>
                </a:solidFill>
                <a:latin typeface="Swiss721BT-BoldCondensed"/>
              </a:rPr>
              <a:t>NORMAL VALUES</a:t>
            </a:r>
            <a:br>
              <a:rPr lang="en-US" b="1" dirty="0">
                <a:solidFill>
                  <a:schemeClr val="tx1"/>
                </a:solidFill>
                <a:latin typeface="Swiss721BT-BoldCondensed"/>
              </a:rPr>
            </a:br>
            <a:endParaRPr lang="en-US" dirty="0"/>
          </a:p>
        </p:txBody>
      </p:sp>
      <p:sp>
        <p:nvSpPr>
          <p:cNvPr id="3" name="Content Placeholder 2">
            <a:extLst>
              <a:ext uri="{FF2B5EF4-FFF2-40B4-BE49-F238E27FC236}">
                <a16:creationId xmlns:a16="http://schemas.microsoft.com/office/drawing/2014/main" xmlns="" id="{66BB07BC-0EF3-497E-8570-A063C643296D}"/>
              </a:ext>
            </a:extLst>
          </p:cNvPr>
          <p:cNvSpPr>
            <a:spLocks noGrp="1"/>
          </p:cNvSpPr>
          <p:nvPr>
            <p:ph idx="1"/>
          </p:nvPr>
        </p:nvSpPr>
        <p:spPr/>
        <p:txBody>
          <a:bodyPr/>
          <a:lstStyle/>
          <a:p>
            <a:pPr algn="just">
              <a:lnSpc>
                <a:spcPct val="150000"/>
              </a:lnSpc>
            </a:pPr>
            <a:r>
              <a:rPr lang="en-US" sz="2400" dirty="0">
                <a:solidFill>
                  <a:schemeClr val="tx1"/>
                </a:solidFill>
                <a:latin typeface="Times New Roman" pitchFamily="18" charset="0"/>
                <a:cs typeface="Times New Roman" pitchFamily="18" charset="0"/>
              </a:rPr>
              <a:t>The average systolic pressure in healthy adults is 100–140 mm Hg. The average diastolic pressure is 60–90 mm Hg. In children it is closer to the lower end of the scale and in the elderly, it reaches or even exceeds the higher figure. The difference between the systolic and diastolic pressure is the pulse pressure 40–60 mm Hg.</a:t>
            </a:r>
          </a:p>
          <a:p>
            <a:endParaRPr lang="en-US" dirty="0"/>
          </a:p>
        </p:txBody>
      </p:sp>
    </p:spTree>
    <p:extLst>
      <p:ext uri="{BB962C8B-B14F-4D97-AF65-F5344CB8AC3E}">
        <p14:creationId xmlns:p14="http://schemas.microsoft.com/office/powerpoint/2010/main" val="29514035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FBBDD8-3626-4826-8227-09450212F610}"/>
              </a:ext>
            </a:extLst>
          </p:cNvPr>
          <p:cNvSpPr>
            <a:spLocks noGrp="1"/>
          </p:cNvSpPr>
          <p:nvPr>
            <p:ph type="title"/>
          </p:nvPr>
        </p:nvSpPr>
        <p:spPr>
          <a:xfrm>
            <a:off x="2495271" y="411046"/>
            <a:ext cx="8911687" cy="1280890"/>
          </a:xfrm>
        </p:spPr>
        <p:txBody>
          <a:bodyPr/>
          <a:lstStyle/>
          <a:p>
            <a:r>
              <a:rPr lang="en-US" b="1" dirty="0">
                <a:latin typeface="Times New Roman" panose="02020603050405020304" pitchFamily="18" charset="0"/>
                <a:cs typeface="Times New Roman" panose="02020603050405020304" pitchFamily="18" charset="0"/>
              </a:rPr>
              <a:t>Observing the Effect of Various Factors</a:t>
            </a:r>
            <a:br>
              <a:rPr lang="en-US" b="1"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on Blood Pressure and Heart Rate</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F965CF97-D26B-41DA-9BE8-94F4B3960E8E}"/>
              </a:ext>
            </a:extLst>
          </p:cNvPr>
          <p:cNvSpPr>
            <a:spLocks noGrp="1"/>
          </p:cNvSpPr>
          <p:nvPr>
            <p:ph idx="1"/>
          </p:nvPr>
        </p:nvSpPr>
        <p:spPr/>
        <p:txBody>
          <a:bodyPr/>
          <a:lstStyle/>
          <a:p>
            <a:r>
              <a:rPr lang="en-US" sz="2400" dirty="0">
                <a:solidFill>
                  <a:srgbClr val="000000"/>
                </a:solidFill>
                <a:latin typeface="Times New Roman" pitchFamily="18" charset="0"/>
                <a:cs typeface="Times New Roman" pitchFamily="18" charset="0"/>
              </a:rPr>
              <a:t>Arterial blood pressure is directly proportional to cardiac output (CO, amount of blood pumped out of the left ventricle per unit time) and peripheral resistance (PR) to blood flow, that is,</a:t>
            </a:r>
          </a:p>
          <a:p>
            <a:pPr marL="0" indent="0">
              <a:buNone/>
            </a:pPr>
            <a:r>
              <a:rPr lang="en-US" sz="2400" dirty="0">
                <a:solidFill>
                  <a:srgbClr val="000000"/>
                </a:solidFill>
                <a:latin typeface="Times New Roman" pitchFamily="18" charset="0"/>
                <a:cs typeface="Times New Roman" pitchFamily="18" charset="0"/>
              </a:rPr>
              <a:t>                         BP = CO * PR</a:t>
            </a:r>
          </a:p>
          <a:p>
            <a:r>
              <a:rPr lang="en-US" sz="2400" dirty="0">
                <a:solidFill>
                  <a:srgbClr val="000000"/>
                </a:solidFill>
                <a:latin typeface="Times New Roman" pitchFamily="18" charset="0"/>
                <a:cs typeface="Times New Roman" pitchFamily="18" charset="0"/>
              </a:rPr>
              <a:t>Peripheral resistance is increased by blood vessel constriction (most importantly the arterioles), by an increase in blood viscosity, and by a loss of elasticity of the arteries (seen in arteriosclerosis). Any factor that increases either the cardiac output or the peripheral resistance causes an almost immediate reflex rise in blood pressure.</a:t>
            </a:r>
          </a:p>
          <a:p>
            <a:endParaRPr lang="en-US" dirty="0"/>
          </a:p>
        </p:txBody>
      </p:sp>
    </p:spTree>
    <p:extLst>
      <p:ext uri="{BB962C8B-B14F-4D97-AF65-F5344CB8AC3E}">
        <p14:creationId xmlns:p14="http://schemas.microsoft.com/office/powerpoint/2010/main" val="26044330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CB6A9A8-364C-48B1-8E10-EEA148D5B1A8}"/>
              </a:ext>
            </a:extLst>
          </p:cNvPr>
          <p:cNvSpPr>
            <a:spLocks noGrp="1"/>
          </p:cNvSpPr>
          <p:nvPr>
            <p:ph type="title"/>
          </p:nvPr>
        </p:nvSpPr>
        <p:spPr/>
        <p:txBody>
          <a:bodyPr>
            <a:normAutofit/>
          </a:bodyPr>
          <a:lstStyle/>
          <a:p>
            <a:r>
              <a:rPr lang="en-US" b="1" dirty="0">
                <a:solidFill>
                  <a:schemeClr val="tx1"/>
                </a:solidFill>
                <a:latin typeface="Times New Roman" panose="02020603050405020304" pitchFamily="18" charset="0"/>
                <a:cs typeface="Times New Roman" panose="02020603050405020304" pitchFamily="18" charset="0"/>
              </a:rPr>
              <a:t>Physiological Variations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BE1D55AF-8CDD-4AA4-A1C1-7C9212602BBC}"/>
              </a:ext>
            </a:extLst>
          </p:cNvPr>
          <p:cNvSpPr>
            <a:spLocks noGrp="1"/>
          </p:cNvSpPr>
          <p:nvPr>
            <p:ph idx="1"/>
          </p:nvPr>
        </p:nvSpPr>
        <p:spPr>
          <a:xfrm>
            <a:off x="2592925" y="1654206"/>
            <a:ext cx="8915400" cy="3777622"/>
          </a:xfrm>
        </p:spPr>
        <p:txBody>
          <a:bodyPr>
            <a:normAutofit lnSpcReduction="10000"/>
          </a:bodyPr>
          <a:lstStyle/>
          <a:p>
            <a:pPr marL="457200" indent="-457200">
              <a:buFont typeface="+mj-lt"/>
              <a:buAutoNum type="arabicPeriod"/>
            </a:pPr>
            <a:r>
              <a:rPr lang="en-US" sz="2400" dirty="0">
                <a:solidFill>
                  <a:schemeClr val="tx1"/>
                </a:solidFill>
                <a:latin typeface="Times New Roman" pitchFamily="18" charset="0"/>
                <a:cs typeface="Times New Roman" pitchFamily="18" charset="0"/>
              </a:rPr>
              <a:t>Blood pressure is slightly lower in women than men. </a:t>
            </a:r>
          </a:p>
          <a:p>
            <a:pPr marL="457200" indent="-457200">
              <a:buFont typeface="+mj-lt"/>
              <a:buAutoNum type="arabicPeriod"/>
            </a:pPr>
            <a:r>
              <a:rPr lang="en-US" sz="2400" dirty="0">
                <a:solidFill>
                  <a:schemeClr val="tx1"/>
                </a:solidFill>
                <a:latin typeface="Times New Roman" pitchFamily="18" charset="0"/>
                <a:cs typeface="Times New Roman" pitchFamily="18" charset="0"/>
              </a:rPr>
              <a:t>Persons with slender build have got a lower blood pressure than those of heavy build. </a:t>
            </a:r>
          </a:p>
          <a:p>
            <a:pPr marL="457200" indent="-457200">
              <a:buFont typeface="+mj-lt"/>
              <a:buAutoNum type="arabicPeriod"/>
            </a:pPr>
            <a:r>
              <a:rPr lang="en-US" sz="2400" dirty="0">
                <a:solidFill>
                  <a:schemeClr val="tx1"/>
                </a:solidFill>
                <a:latin typeface="Times New Roman" pitchFamily="18" charset="0"/>
                <a:cs typeface="Times New Roman" pitchFamily="18" charset="0"/>
              </a:rPr>
              <a:t>During sleep, systolic pressure is less.</a:t>
            </a:r>
          </a:p>
          <a:p>
            <a:pPr marL="457200" indent="-457200">
              <a:buFont typeface="+mj-lt"/>
              <a:buAutoNum type="arabicPeriod"/>
            </a:pPr>
            <a:r>
              <a:rPr lang="en-US" sz="2400" dirty="0">
                <a:solidFill>
                  <a:schemeClr val="tx1"/>
                </a:solidFill>
                <a:latin typeface="Times New Roman" pitchFamily="18" charset="0"/>
                <a:cs typeface="Times New Roman" pitchFamily="18" charset="0"/>
              </a:rPr>
              <a:t>Emotional excitement and muscular exercise cause an increase in the blood pressure. It is also increased after meals. </a:t>
            </a:r>
          </a:p>
          <a:p>
            <a:pPr marL="457200" indent="-457200">
              <a:buFont typeface="+mj-lt"/>
              <a:buAutoNum type="arabicPeriod"/>
            </a:pPr>
            <a:r>
              <a:rPr lang="en-US" sz="2400" dirty="0">
                <a:solidFill>
                  <a:schemeClr val="tx1"/>
                </a:solidFill>
                <a:latin typeface="Times New Roman" pitchFamily="18" charset="0"/>
                <a:cs typeface="Times New Roman" pitchFamily="18" charset="0"/>
              </a:rPr>
              <a:t>The blood pressure especially the diastolic is highest in the standing position, lower in the sitting and lowest while the subject is lying down.</a:t>
            </a:r>
          </a:p>
          <a:p>
            <a:endParaRPr lang="en-US" dirty="0"/>
          </a:p>
        </p:txBody>
      </p:sp>
    </p:spTree>
    <p:extLst>
      <p:ext uri="{BB962C8B-B14F-4D97-AF65-F5344CB8AC3E}">
        <p14:creationId xmlns:p14="http://schemas.microsoft.com/office/powerpoint/2010/main" val="547070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4EA042-48D5-4439-8488-518D2D4B03F4}"/>
              </a:ext>
            </a:extLst>
          </p:cNvPr>
          <p:cNvSpPr>
            <a:spLocks noGrp="1"/>
          </p:cNvSpPr>
          <p:nvPr>
            <p:ph type="title"/>
          </p:nvPr>
        </p:nvSpPr>
        <p:spPr/>
        <p:txBody>
          <a:bodyPr>
            <a:normAutofit fontScale="90000"/>
          </a:bodyPr>
          <a:lstStyle/>
          <a:p>
            <a:r>
              <a:rPr lang="en-US" b="1" dirty="0">
                <a:latin typeface="Times New Roman" pitchFamily="18" charset="0"/>
                <a:cs typeface="Times New Roman" pitchFamily="18" charset="0"/>
              </a:rPr>
              <a:t>Effect of moderate exercise on blood pressure</a:t>
            </a:r>
            <a:br>
              <a:rPr lang="en-US"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xmlns="" id="{489B53D2-B088-4C97-9B2F-0C6C2E2D32F5}"/>
              </a:ext>
            </a:extLst>
          </p:cNvPr>
          <p:cNvSpPr>
            <a:spLocks noGrp="1"/>
          </p:cNvSpPr>
          <p:nvPr>
            <p:ph idx="1"/>
          </p:nvPr>
        </p:nvSpPr>
        <p:spPr>
          <a:xfrm>
            <a:off x="2589212" y="1615736"/>
            <a:ext cx="8915400" cy="4295486"/>
          </a:xfrm>
        </p:spPr>
        <p:txBody>
          <a:bodyPr>
            <a:normAutofit/>
          </a:bodyPr>
          <a:lstStyle/>
          <a:p>
            <a:r>
              <a:rPr lang="en-US" sz="2400" dirty="0">
                <a:latin typeface="Times New Roman" panose="02020603050405020304" pitchFamily="18" charset="0"/>
                <a:cs typeface="Times New Roman" panose="02020603050405020304" pitchFamily="18" charset="0"/>
              </a:rPr>
              <a:t>During exercise, there is a moderate increase in systolic blood pressure. This is due to an increase in cardiac output caused by an increased heart rate and myocardial contractility (stroke volume increases) due to increased sympathetic activity, and increased venous return.</a:t>
            </a:r>
          </a:p>
          <a:p>
            <a:r>
              <a:rPr lang="en-US" sz="2400" dirty="0">
                <a:latin typeface="Times New Roman" panose="02020603050405020304" pitchFamily="18" charset="0"/>
                <a:cs typeface="Times New Roman" panose="02020603050405020304" pitchFamily="18" charset="0"/>
              </a:rPr>
              <a:t> The effects of vasoconstriction in inactive regions are overcome by vasodilatation in active muscles. Hence, the diastolic pressure at the pre-exercise level is slightly reduced. </a:t>
            </a:r>
          </a:p>
          <a:p>
            <a:r>
              <a:rPr lang="en-US" sz="2400" dirty="0">
                <a:latin typeface="Times New Roman" panose="02020603050405020304" pitchFamily="18" charset="0"/>
                <a:cs typeface="Times New Roman" panose="02020603050405020304" pitchFamily="18" charset="0"/>
              </a:rPr>
              <a:t>Pulse pressure is increased.</a:t>
            </a:r>
          </a:p>
          <a:p>
            <a:endParaRPr lang="en-US" dirty="0"/>
          </a:p>
        </p:txBody>
      </p:sp>
    </p:spTree>
    <p:extLst>
      <p:ext uri="{BB962C8B-B14F-4D97-AF65-F5344CB8AC3E}">
        <p14:creationId xmlns:p14="http://schemas.microsoft.com/office/powerpoint/2010/main" val="108231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4722335-CE24-40D3-BADE-6186A363CFA9}"/>
              </a:ext>
            </a:extLst>
          </p:cNvPr>
          <p:cNvSpPr>
            <a:spLocks noGrp="1"/>
          </p:cNvSpPr>
          <p:nvPr>
            <p:ph type="title"/>
          </p:nvPr>
        </p:nvSpPr>
        <p:spPr/>
        <p:txBody>
          <a:bodyPr/>
          <a:lstStyle/>
          <a:p>
            <a:r>
              <a:rPr lang="en-US" sz="4000" b="1" dirty="0">
                <a:solidFill>
                  <a:prstClr val="black"/>
                </a:solidFill>
                <a:latin typeface="Times New Roman" panose="02020603050405020304" pitchFamily="18" charset="0"/>
                <a:cs typeface="Times New Roman" panose="02020603050405020304" pitchFamily="18" charset="0"/>
              </a:rPr>
              <a:t>The Pulse</a:t>
            </a:r>
            <a:br>
              <a:rPr lang="en-US" sz="4000" b="1" dirty="0">
                <a:solidFill>
                  <a:prstClr val="black"/>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836E90A0-8CB7-40AB-B13E-CF324FF717E8}"/>
              </a:ext>
            </a:extLst>
          </p:cNvPr>
          <p:cNvSpPr>
            <a:spLocks noGrp="1"/>
          </p:cNvSpPr>
          <p:nvPr>
            <p:ph idx="1"/>
          </p:nvPr>
        </p:nvSpPr>
        <p:spPr>
          <a:xfrm>
            <a:off x="2589212" y="1660124"/>
            <a:ext cx="8915400" cy="4251098"/>
          </a:xfrm>
        </p:spPr>
        <p:txBody>
          <a:bodyPr>
            <a:normAutofit fontScale="92500" lnSpcReduction="20000"/>
          </a:bodyPr>
          <a:lstStyle/>
          <a:p>
            <a:r>
              <a:rPr lang="en-US" sz="2600" dirty="0">
                <a:latin typeface="Times New Roman" panose="02020603050405020304" pitchFamily="18" charset="0"/>
                <a:cs typeface="Times New Roman" panose="02020603050405020304" pitchFamily="18" charset="0"/>
              </a:rPr>
              <a:t>The term pulse refers to the alternating flows of pressure (expansion and then recoil) in an artery that occur with each contraction and relaxation of the left ventricle.</a:t>
            </a: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Normally the pulse rate (or the count of arterial pulse per minute) equals the heart rate (beats per minute), and the pulse averages 70 to 76 beats per minute in the resting state.</a:t>
            </a:r>
          </a:p>
          <a:p>
            <a:endParaRPr lang="en-US" sz="2600" dirty="0">
              <a:latin typeface="Times New Roman" panose="02020603050405020304" pitchFamily="18" charset="0"/>
              <a:cs typeface="Times New Roman" panose="02020603050405020304" pitchFamily="18" charset="0"/>
            </a:endParaRPr>
          </a:p>
          <a:p>
            <a:r>
              <a:rPr lang="en-US" sz="2600" dirty="0">
                <a:latin typeface="Times New Roman" panose="02020603050405020304" pitchFamily="18" charset="0"/>
                <a:cs typeface="Times New Roman" panose="02020603050405020304" pitchFamily="18" charset="0"/>
              </a:rPr>
              <a:t>The pulse may be felt easily on any superficial artery when the artery is compressed over a bone or firm tissue such as at the neck (carotid artery), on the inside of the elbow (brachial artery), at the wrist (radial artery).</a:t>
            </a:r>
          </a:p>
          <a:p>
            <a:endParaRPr lang="en-US" dirty="0"/>
          </a:p>
        </p:txBody>
      </p:sp>
    </p:spTree>
    <p:extLst>
      <p:ext uri="{BB962C8B-B14F-4D97-AF65-F5344CB8AC3E}">
        <p14:creationId xmlns:p14="http://schemas.microsoft.com/office/powerpoint/2010/main" val="39192476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E11762-B5B8-4A4D-995E-DEB1E48F01D9}"/>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A733B073-C734-4092-91B4-6DD16D770948}"/>
              </a:ext>
            </a:extLst>
          </p:cNvPr>
          <p:cNvSpPr>
            <a:spLocks noGrp="1"/>
          </p:cNvSpPr>
          <p:nvPr>
            <p:ph idx="1"/>
          </p:nvPr>
        </p:nvSpPr>
        <p:spPr>
          <a:xfrm>
            <a:off x="1908699" y="2201661"/>
            <a:ext cx="9098764" cy="3736193"/>
          </a:xfrm>
        </p:spPr>
        <p:txBody>
          <a:bodyPr>
            <a:normAutofit/>
          </a:bodyPr>
          <a:lstStyle/>
          <a:p>
            <a:pPr marL="457200" lvl="1" indent="0" algn="ctr">
              <a:buNone/>
            </a:pPr>
            <a:r>
              <a:rPr lang="en-US" sz="8800" b="1" dirty="0">
                <a:solidFill>
                  <a:srgbClr val="FF0000"/>
                </a:solidFill>
                <a:latin typeface="Times New Roman" panose="02020603050405020304" pitchFamily="18" charset="0"/>
                <a:cs typeface="Times New Roman" panose="02020603050405020304" pitchFamily="18" charset="0"/>
              </a:rPr>
              <a:t>Thank you</a:t>
            </a:r>
          </a:p>
        </p:txBody>
      </p:sp>
    </p:spTree>
    <p:extLst>
      <p:ext uri="{BB962C8B-B14F-4D97-AF65-F5344CB8AC3E}">
        <p14:creationId xmlns:p14="http://schemas.microsoft.com/office/powerpoint/2010/main" val="2091108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0AA4FA-B559-4697-A448-BD74A627FABB}"/>
              </a:ext>
            </a:extLst>
          </p:cNvPr>
          <p:cNvSpPr>
            <a:spLocks noGrp="1"/>
          </p:cNvSpPr>
          <p:nvPr>
            <p:ph type="title"/>
          </p:nvPr>
        </p:nvSpPr>
        <p:spPr>
          <a:xfrm>
            <a:off x="2477515" y="91449"/>
            <a:ext cx="8911687" cy="1280890"/>
          </a:xfrm>
        </p:spPr>
        <p:txBody>
          <a:bodyPr>
            <a:normAutofit fontScale="90000"/>
          </a:bodyPr>
          <a:lstStyle/>
          <a:p>
            <a:r>
              <a:rPr lang="en-US" b="1" dirty="0">
                <a:solidFill>
                  <a:schemeClr val="tx1"/>
                </a:solidFill>
              </a:rPr>
              <a:t/>
            </a:r>
            <a:br>
              <a:rPr lang="en-US" b="1" dirty="0">
                <a:solidFill>
                  <a:schemeClr val="tx1"/>
                </a:solidFill>
              </a:rPr>
            </a:br>
            <a:r>
              <a:rPr lang="en-US" b="1" dirty="0">
                <a:latin typeface="Times New Roman" pitchFamily="18" charset="0"/>
                <a:cs typeface="Times New Roman" pitchFamily="18" charset="0"/>
              </a:rPr>
              <a:t>DEFINITION</a:t>
            </a:r>
            <a:br>
              <a:rPr lang="en-US" b="1" dirty="0">
                <a:latin typeface="Times New Roman" pitchFamily="18" charset="0"/>
                <a:cs typeface="Times New Roman" pitchFamily="18" charset="0"/>
              </a:rPr>
            </a:br>
            <a:endParaRPr lang="en-US" dirty="0"/>
          </a:p>
        </p:txBody>
      </p:sp>
      <p:sp>
        <p:nvSpPr>
          <p:cNvPr id="3" name="Content Placeholder 2">
            <a:extLst>
              <a:ext uri="{FF2B5EF4-FFF2-40B4-BE49-F238E27FC236}">
                <a16:creationId xmlns:a16="http://schemas.microsoft.com/office/drawing/2014/main" xmlns="" id="{AACBA73A-E24F-44D3-A766-7A847AEE850B}"/>
              </a:ext>
            </a:extLst>
          </p:cNvPr>
          <p:cNvSpPr>
            <a:spLocks noGrp="1"/>
          </p:cNvSpPr>
          <p:nvPr>
            <p:ph idx="1"/>
          </p:nvPr>
        </p:nvSpPr>
        <p:spPr>
          <a:xfrm>
            <a:off x="2269616" y="1476653"/>
            <a:ext cx="8915400" cy="3777622"/>
          </a:xfrm>
        </p:spPr>
        <p:txBody>
          <a:bodyPr/>
          <a:lstStyle/>
          <a:p>
            <a:r>
              <a:rPr lang="en-US" sz="2800" dirty="0">
                <a:latin typeface="Times New Roman" pitchFamily="18" charset="0"/>
                <a:cs typeface="Times New Roman" pitchFamily="18" charset="0"/>
              </a:rPr>
              <a:t>Blood pressure (BP) is the lateral pressure exerted by the column of blood on the wall of the artery.</a:t>
            </a:r>
          </a:p>
          <a:p>
            <a:endParaRPr lang="en-US" dirty="0"/>
          </a:p>
        </p:txBody>
      </p:sp>
      <p:pic>
        <p:nvPicPr>
          <p:cNvPr id="5" name="Picture 4">
            <a:extLst>
              <a:ext uri="{FF2B5EF4-FFF2-40B4-BE49-F238E27FC236}">
                <a16:creationId xmlns:a16="http://schemas.microsoft.com/office/drawing/2014/main" xmlns="" id="{4629B90E-4EA7-4E74-9E1E-49393C2236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50059" y="2787588"/>
            <a:ext cx="3746376" cy="3480047"/>
          </a:xfrm>
          <a:prstGeom prst="rect">
            <a:avLst/>
          </a:prstGeom>
        </p:spPr>
      </p:pic>
    </p:spTree>
    <p:extLst>
      <p:ext uri="{BB962C8B-B14F-4D97-AF65-F5344CB8AC3E}">
        <p14:creationId xmlns:p14="http://schemas.microsoft.com/office/powerpoint/2010/main" val="3204635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F1E80DF-8753-4238-AF65-58BB3493E808}"/>
              </a:ext>
            </a:extLst>
          </p:cNvPr>
          <p:cNvSpPr>
            <a:spLocks noGrp="1"/>
          </p:cNvSpPr>
          <p:nvPr>
            <p:ph idx="1"/>
          </p:nvPr>
        </p:nvSpPr>
        <p:spPr>
          <a:xfrm>
            <a:off x="1926453" y="585925"/>
            <a:ext cx="10049523" cy="6045693"/>
          </a:xfrm>
        </p:spPr>
        <p:txBody>
          <a:bodyPr>
            <a:normAutofit lnSpcReduction="10000"/>
          </a:bodyPr>
          <a:lstStyle/>
          <a:p>
            <a:r>
              <a:rPr lang="en-US" sz="2400" b="1" dirty="0">
                <a:latin typeface="Times New Roman" pitchFamily="18" charset="0"/>
                <a:cs typeface="Times New Roman" pitchFamily="18" charset="0"/>
              </a:rPr>
              <a:t>Systolic pressure </a:t>
            </a:r>
            <a:r>
              <a:rPr lang="en-US" sz="2400" dirty="0">
                <a:latin typeface="Times New Roman" pitchFamily="18" charset="0"/>
                <a:cs typeface="Times New Roman" pitchFamily="18" charset="0"/>
              </a:rPr>
              <a:t>is the maximum pressure in the arteries during systole. It indicates:</a:t>
            </a:r>
          </a:p>
          <a:p>
            <a:r>
              <a:rPr lang="en-US" sz="2400" dirty="0">
                <a:latin typeface="Times New Roman" pitchFamily="18" charset="0"/>
                <a:cs typeface="Times New Roman" pitchFamily="18" charset="0"/>
              </a:rPr>
              <a:t>a. The extent of work done by the heart</a:t>
            </a:r>
          </a:p>
          <a:p>
            <a:r>
              <a:rPr lang="en-US" sz="2400" dirty="0">
                <a:latin typeface="Times New Roman" pitchFamily="18" charset="0"/>
                <a:cs typeface="Times New Roman" pitchFamily="18" charset="0"/>
              </a:rPr>
              <a:t>b. The force with which the heart is working</a:t>
            </a:r>
          </a:p>
          <a:p>
            <a:r>
              <a:rPr lang="en-US" sz="2400" dirty="0">
                <a:latin typeface="Times New Roman" pitchFamily="18" charset="0"/>
                <a:cs typeface="Times New Roman" pitchFamily="18" charset="0"/>
              </a:rPr>
              <a:t>c. The degree of pressure which the arterial walls have to withstand. </a:t>
            </a:r>
          </a:p>
          <a:p>
            <a:endParaRPr lang="en-US" dirty="0">
              <a:latin typeface="Times New Roman" pitchFamily="18" charset="0"/>
              <a:cs typeface="Times New Roman" pitchFamily="18" charset="0"/>
            </a:endParaRPr>
          </a:p>
          <a:p>
            <a:pPr marL="0" indent="0">
              <a:buNone/>
            </a:pPr>
            <a:endParaRPr lang="en-US" b="1" dirty="0">
              <a:latin typeface="Times New Roman" pitchFamily="18" charset="0"/>
              <a:cs typeface="Times New Roman" pitchFamily="18" charset="0"/>
            </a:endParaRPr>
          </a:p>
          <a:p>
            <a:r>
              <a:rPr lang="en-US" sz="2400" b="1" dirty="0">
                <a:latin typeface="Times New Roman" pitchFamily="18" charset="0"/>
                <a:cs typeface="Times New Roman" pitchFamily="18" charset="0"/>
              </a:rPr>
              <a:t>Diastolic pressure </a:t>
            </a:r>
            <a:r>
              <a:rPr lang="en-US" sz="2400" dirty="0">
                <a:latin typeface="Times New Roman" pitchFamily="18" charset="0"/>
                <a:cs typeface="Times New Roman" pitchFamily="18" charset="0"/>
              </a:rPr>
              <a:t>is the minimum pressure at the end of ventricular diastole. It is the measure of constant stretch to which walls of the arteries are subjected. It is more important than systolic pressure because:</a:t>
            </a:r>
          </a:p>
          <a:p>
            <a:r>
              <a:rPr lang="en-US" sz="2400" dirty="0">
                <a:latin typeface="Times New Roman" pitchFamily="18" charset="0"/>
                <a:cs typeface="Times New Roman" pitchFamily="18" charset="0"/>
              </a:rPr>
              <a:t>a. It is less fluctuating</a:t>
            </a:r>
          </a:p>
          <a:p>
            <a:r>
              <a:rPr lang="en-US" sz="2400" dirty="0">
                <a:latin typeface="Times New Roman" pitchFamily="18" charset="0"/>
                <a:cs typeface="Times New Roman" pitchFamily="18" charset="0"/>
              </a:rPr>
              <a:t>b. It is the constant load against which the heart has to work</a:t>
            </a:r>
          </a:p>
          <a:p>
            <a:r>
              <a:rPr lang="en-US" sz="2400" dirty="0">
                <a:latin typeface="Times New Roman" pitchFamily="18" charset="0"/>
                <a:cs typeface="Times New Roman" pitchFamily="18" charset="0"/>
              </a:rPr>
              <a:t>c. It is the pressure of peripheral resistance and depends mainly on the tone of the arteries.</a:t>
            </a:r>
          </a:p>
          <a:p>
            <a:endParaRPr lang="en-US" dirty="0"/>
          </a:p>
        </p:txBody>
      </p:sp>
    </p:spTree>
    <p:extLst>
      <p:ext uri="{BB962C8B-B14F-4D97-AF65-F5344CB8AC3E}">
        <p14:creationId xmlns:p14="http://schemas.microsoft.com/office/powerpoint/2010/main" val="1634881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A53E96A-322B-4901-B6DC-0643089BC77E}"/>
              </a:ext>
            </a:extLst>
          </p:cNvPr>
          <p:cNvSpPr>
            <a:spLocks noGrp="1"/>
          </p:cNvSpPr>
          <p:nvPr>
            <p:ph idx="1"/>
          </p:nvPr>
        </p:nvSpPr>
        <p:spPr>
          <a:xfrm>
            <a:off x="2589212" y="1020931"/>
            <a:ext cx="8915400" cy="5149049"/>
          </a:xfrm>
        </p:spPr>
        <p:txBody>
          <a:bodyPr>
            <a:normAutofit/>
          </a:bodyPr>
          <a:lstStyle/>
          <a:p>
            <a:r>
              <a:rPr lang="en-US" sz="2400" b="1" dirty="0">
                <a:latin typeface="Times New Roman" pitchFamily="18" charset="0"/>
                <a:cs typeface="Times New Roman" pitchFamily="18" charset="0"/>
              </a:rPr>
              <a:t>Pulse pressure </a:t>
            </a:r>
            <a:r>
              <a:rPr lang="en-US" sz="2400" dirty="0">
                <a:latin typeface="Times New Roman" pitchFamily="18" charset="0"/>
                <a:cs typeface="Times New Roman" pitchFamily="18" charset="0"/>
              </a:rPr>
              <a:t>is the difference between the systolic and diastolic pressures. It is the rise in pressure caused by the ejection of blood into the aorta by ventricular contraction. It is a measure of stroke volume and compliance of arteries. </a:t>
            </a:r>
          </a:p>
          <a:p>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Mean arterial pressure </a:t>
            </a:r>
            <a:r>
              <a:rPr lang="en-US" sz="2400" dirty="0">
                <a:latin typeface="Times New Roman" pitchFamily="18" charset="0"/>
                <a:cs typeface="Times New Roman" pitchFamily="18" charset="0"/>
              </a:rPr>
              <a:t>is the average pressure present throughout the cardiac cycle. It is responsible for pushing the blood through the systemic circulatory system. It is equal to diastolic pressure + 1/3 pulse pressure</a:t>
            </a:r>
          </a:p>
          <a:p>
            <a:endParaRPr lang="en-US" dirty="0"/>
          </a:p>
        </p:txBody>
      </p:sp>
    </p:spTree>
    <p:extLst>
      <p:ext uri="{BB962C8B-B14F-4D97-AF65-F5344CB8AC3E}">
        <p14:creationId xmlns:p14="http://schemas.microsoft.com/office/powerpoint/2010/main" val="2297342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27214F-E43F-4B4C-AC14-FA09EFCE38AD}"/>
              </a:ext>
            </a:extLst>
          </p:cNvPr>
          <p:cNvSpPr>
            <a:spLocks noGrp="1"/>
          </p:cNvSpPr>
          <p:nvPr>
            <p:ph type="title"/>
          </p:nvPr>
        </p:nvSpPr>
        <p:spPr/>
        <p:txBody>
          <a:bodyPr/>
          <a:lstStyle/>
          <a:p>
            <a:r>
              <a:rPr lang="en-US" b="1" dirty="0">
                <a:solidFill>
                  <a:schemeClr val="tx1"/>
                </a:solidFill>
                <a:latin typeface="Times New Roman" panose="02020603050405020304" pitchFamily="18" charset="0"/>
                <a:cs typeface="Times New Roman" panose="02020603050405020304" pitchFamily="18" charset="0"/>
              </a:rPr>
              <a:t>Blood Pressure Determinations</a:t>
            </a:r>
            <a:br>
              <a:rPr lang="en-US" b="1" dirty="0">
                <a:solidFill>
                  <a:schemeClr val="tx1"/>
                </a:solidFill>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E3BE7D55-5F1D-4805-B85F-C8643633978B}"/>
              </a:ext>
            </a:extLst>
          </p:cNvPr>
          <p:cNvSpPr>
            <a:spLocks noGrp="1"/>
          </p:cNvSpPr>
          <p:nvPr>
            <p:ph idx="1"/>
          </p:nvPr>
        </p:nvSpPr>
        <p:spPr>
          <a:xfrm>
            <a:off x="2589212" y="1429305"/>
            <a:ext cx="9129312" cy="5033639"/>
          </a:xfrm>
        </p:spPr>
        <p:txBody>
          <a:bodyPr>
            <a:normAutofit fontScale="92500"/>
          </a:bodyPr>
          <a:lstStyle/>
          <a:p>
            <a:r>
              <a:rPr lang="en-US" sz="2400" b="1" dirty="0">
                <a:latin typeface="Times New Roman" pitchFamily="18" charset="0"/>
                <a:cs typeface="Times New Roman" pitchFamily="18" charset="0"/>
              </a:rPr>
              <a:t>AIM</a:t>
            </a:r>
          </a:p>
          <a:p>
            <a:pPr marL="0" indent="0">
              <a:buNone/>
            </a:pPr>
            <a:r>
              <a:rPr lang="en-US" sz="2400" dirty="0">
                <a:latin typeface="Times New Roman" pitchFamily="18" charset="0"/>
                <a:cs typeface="Times New Roman" pitchFamily="18" charset="0"/>
              </a:rPr>
              <a:t>     To determine the blood pressure of the given subject at rest and after moderate exercise.</a:t>
            </a:r>
          </a:p>
          <a:p>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APPARATUS</a:t>
            </a:r>
          </a:p>
          <a:p>
            <a:pPr marL="0" indent="0">
              <a:buNone/>
            </a:pPr>
            <a:r>
              <a:rPr lang="en-US" sz="2400" dirty="0">
                <a:latin typeface="Times New Roman" pitchFamily="18" charset="0"/>
                <a:cs typeface="Times New Roman" pitchFamily="18" charset="0"/>
              </a:rPr>
              <a:t>      Sphygmomanometer and stethoscope.</a:t>
            </a:r>
          </a:p>
          <a:p>
            <a:endParaRPr lang="en-US" sz="2400" dirty="0">
              <a:latin typeface="Times New Roman" pitchFamily="18" charset="0"/>
              <a:cs typeface="Times New Roman" pitchFamily="18" charset="0"/>
            </a:endParaRPr>
          </a:p>
          <a:p>
            <a:r>
              <a:rPr lang="en-US" sz="2400" b="1" dirty="0">
                <a:latin typeface="Times New Roman" pitchFamily="18" charset="0"/>
                <a:cs typeface="Times New Roman" pitchFamily="18" charset="0"/>
              </a:rPr>
              <a:t>PRINCIPLE</a:t>
            </a:r>
          </a:p>
          <a:p>
            <a:pPr marL="0" indent="0">
              <a:buNone/>
            </a:pPr>
            <a:r>
              <a:rPr lang="en-US" sz="2400" dirty="0">
                <a:latin typeface="Times New Roman" pitchFamily="18" charset="0"/>
                <a:cs typeface="Times New Roman" pitchFamily="18" charset="0"/>
              </a:rPr>
              <a:t>      The pressure of blood in the artery (brachial artery) is balanced against the   </a:t>
            </a:r>
          </a:p>
          <a:p>
            <a:pPr marL="0" indent="0">
              <a:buNone/>
            </a:pPr>
            <a:r>
              <a:rPr lang="en-US" sz="2400" dirty="0">
                <a:latin typeface="Times New Roman" pitchFamily="18" charset="0"/>
                <a:cs typeface="Times New Roman" pitchFamily="18" charset="0"/>
              </a:rPr>
              <a:t>      pressure of air  in a rubber cuff surrounding the artery. The pressure of air </a:t>
            </a:r>
          </a:p>
          <a:p>
            <a:pPr marL="0" indent="0">
              <a:buNone/>
            </a:pPr>
            <a:r>
              <a:rPr lang="en-US" sz="2400" dirty="0">
                <a:latin typeface="Times New Roman" pitchFamily="18" charset="0"/>
                <a:cs typeface="Times New Roman" pitchFamily="18" charset="0"/>
              </a:rPr>
              <a:t>      in the cuff is then measured by means of a mercury manometer</a:t>
            </a:r>
            <a:r>
              <a:rPr lang="en-US" dirty="0">
                <a:latin typeface="Times New Roman" pitchFamily="18" charset="0"/>
                <a:cs typeface="Times New Roman" pitchFamily="18" charset="0"/>
              </a:rPr>
              <a:t>.</a:t>
            </a:r>
            <a:endParaRPr lang="en-US" sz="4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40206667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50D0BB-B62C-41A1-930D-2C232EAD5F23}"/>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METHODS:</a:t>
            </a:r>
            <a:br>
              <a:rPr lang="en-US" b="1" dirty="0">
                <a:latin typeface="Times New Roman" panose="02020603050405020304" pitchFamily="18"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xmlns="" id="{FDB2C76B-7802-423A-8F8E-B0DE284983EE}"/>
              </a:ext>
            </a:extLst>
          </p:cNvPr>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1. Palpatory method</a:t>
            </a:r>
          </a:p>
          <a:p>
            <a:pPr marL="0" indent="0">
              <a:buNone/>
            </a:pPr>
            <a:r>
              <a:rPr lang="en-US" sz="2400" dirty="0">
                <a:latin typeface="Times New Roman" panose="02020603050405020304" pitchFamily="18" charset="0"/>
                <a:cs typeface="Times New Roman" panose="02020603050405020304" pitchFamily="18" charset="0"/>
              </a:rPr>
              <a:t>     2. Auscultatory method</a:t>
            </a:r>
          </a:p>
          <a:p>
            <a:pPr marL="0" indent="0">
              <a:buNone/>
            </a:pPr>
            <a:r>
              <a:rPr lang="en-US" sz="2400" dirty="0">
                <a:latin typeface="Times New Roman" panose="02020603050405020304" pitchFamily="18" charset="0"/>
                <a:cs typeface="Times New Roman" panose="02020603050405020304" pitchFamily="18" charset="0"/>
              </a:rPr>
              <a:t>     3. Oscillatory method</a:t>
            </a:r>
            <a:r>
              <a:rPr lang="en-US" dirty="0"/>
              <a:t>.</a:t>
            </a:r>
          </a:p>
          <a:p>
            <a:endParaRPr lang="en-US" dirty="0"/>
          </a:p>
        </p:txBody>
      </p:sp>
    </p:spTree>
    <p:extLst>
      <p:ext uri="{BB962C8B-B14F-4D97-AF65-F5344CB8AC3E}">
        <p14:creationId xmlns:p14="http://schemas.microsoft.com/office/powerpoint/2010/main" val="41436935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2531144-A59B-4F2D-878E-698354EF1C89}"/>
              </a:ext>
            </a:extLst>
          </p:cNvPr>
          <p:cNvSpPr>
            <a:spLocks noGrp="1"/>
          </p:cNvSpPr>
          <p:nvPr>
            <p:ph type="title"/>
          </p:nvPr>
        </p:nvSpPr>
        <p:spPr>
          <a:xfrm>
            <a:off x="1980366" y="446556"/>
            <a:ext cx="8911687" cy="1280890"/>
          </a:xfrm>
        </p:spPr>
        <p:txBody>
          <a:bodyPr/>
          <a:lstStyle/>
          <a:p>
            <a:r>
              <a:rPr lang="en-US" b="1" dirty="0">
                <a:solidFill>
                  <a:schemeClr val="tx1"/>
                </a:solidFill>
              </a:rPr>
              <a:t>Procedure</a:t>
            </a:r>
            <a:endParaRPr lang="en-US" dirty="0"/>
          </a:p>
        </p:txBody>
      </p:sp>
      <p:sp>
        <p:nvSpPr>
          <p:cNvPr id="3" name="Content Placeholder 2">
            <a:extLst>
              <a:ext uri="{FF2B5EF4-FFF2-40B4-BE49-F238E27FC236}">
                <a16:creationId xmlns:a16="http://schemas.microsoft.com/office/drawing/2014/main" xmlns="" id="{FE26A449-7264-4625-B915-A2CC45CA6C0C}"/>
              </a:ext>
            </a:extLst>
          </p:cNvPr>
          <p:cNvSpPr>
            <a:spLocks noGrp="1"/>
          </p:cNvSpPr>
          <p:nvPr>
            <p:ph idx="1"/>
          </p:nvPr>
        </p:nvSpPr>
        <p:spPr>
          <a:xfrm>
            <a:off x="1772466" y="1087001"/>
            <a:ext cx="8915400" cy="3777622"/>
          </a:xfrm>
        </p:spPr>
        <p:txBody>
          <a:bodyPr>
            <a:normAutofit lnSpcReduction="10000"/>
          </a:bodyPr>
          <a:lstStyle/>
          <a:p>
            <a:pPr algn="just"/>
            <a:r>
              <a:rPr lang="en-US" sz="2400" b="1" dirty="0">
                <a:latin typeface="Times New Roman" pitchFamily="18" charset="0"/>
                <a:cs typeface="Times New Roman" pitchFamily="18" charset="0"/>
              </a:rPr>
              <a:t>Palpatory method: </a:t>
            </a:r>
            <a:r>
              <a:rPr lang="en-US" sz="2400" dirty="0">
                <a:latin typeface="Times New Roman" pitchFamily="18" charset="0"/>
                <a:cs typeface="Times New Roman" pitchFamily="18" charset="0"/>
              </a:rPr>
              <a:t>The subject is asked to sit on a stool. The cuff is tied around the upper arm with the lower border of the cuff not less than 2.5 cm above the cubital fossa. The outlet valve of the bulb is closed. The radial pulse is palpated while the cuff is being inflated to a pressure slightly above the level at which the radial pulsation is no longer felt. The pressure at which the pulsation was obliterated is read in the mercury manometer. The outlet valve is opened. The manometric reading is noted at the point where the pulsation reappears. The average of the two readings gives the systolic pressure. The diastolic pressure cannot be determined by this method.</a:t>
            </a:r>
          </a:p>
          <a:p>
            <a:endParaRPr lang="en-US" dirty="0"/>
          </a:p>
        </p:txBody>
      </p:sp>
      <p:pic>
        <p:nvPicPr>
          <p:cNvPr id="4" name="Picture 3">
            <a:extLst>
              <a:ext uri="{FF2B5EF4-FFF2-40B4-BE49-F238E27FC236}">
                <a16:creationId xmlns:a16="http://schemas.microsoft.com/office/drawing/2014/main" xmlns="" id="{E446F760-4F4E-4A18-B3CC-243234AEDB60}"/>
              </a:ext>
            </a:extLst>
          </p:cNvPr>
          <p:cNvPicPr>
            <a:picLocks noChangeAspect="1"/>
          </p:cNvPicPr>
          <p:nvPr/>
        </p:nvPicPr>
        <p:blipFill>
          <a:blip r:embed="rId2"/>
          <a:stretch>
            <a:fillRect/>
          </a:stretch>
        </p:blipFill>
        <p:spPr>
          <a:xfrm>
            <a:off x="4772851" y="4529847"/>
            <a:ext cx="3157374" cy="2101089"/>
          </a:xfrm>
          <a:prstGeom prst="rect">
            <a:avLst/>
          </a:prstGeom>
        </p:spPr>
      </p:pic>
    </p:spTree>
    <p:extLst>
      <p:ext uri="{BB962C8B-B14F-4D97-AF65-F5344CB8AC3E}">
        <p14:creationId xmlns:p14="http://schemas.microsoft.com/office/powerpoint/2010/main" val="1759084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9EFA12-42B3-468A-AC30-6D5E8F1E8F47}"/>
              </a:ext>
            </a:extLst>
          </p:cNvPr>
          <p:cNvSpPr>
            <a:spLocks noGrp="1"/>
          </p:cNvSpPr>
          <p:nvPr>
            <p:ph type="title"/>
          </p:nvPr>
        </p:nvSpPr>
        <p:spPr>
          <a:xfrm>
            <a:off x="2406493" y="306333"/>
            <a:ext cx="8911687" cy="1280890"/>
          </a:xfrm>
        </p:spPr>
        <p:txBody>
          <a:bodyPr/>
          <a:lstStyle/>
          <a:p>
            <a:r>
              <a:rPr lang="en-US" b="1" dirty="0"/>
              <a:t>procedure</a:t>
            </a:r>
          </a:p>
        </p:txBody>
      </p:sp>
      <p:sp>
        <p:nvSpPr>
          <p:cNvPr id="3" name="Content Placeholder 2">
            <a:extLst>
              <a:ext uri="{FF2B5EF4-FFF2-40B4-BE49-F238E27FC236}">
                <a16:creationId xmlns:a16="http://schemas.microsoft.com/office/drawing/2014/main" xmlns="" id="{77AB7D48-59A1-429A-9F59-B45FE1E647AC}"/>
              </a:ext>
            </a:extLst>
          </p:cNvPr>
          <p:cNvSpPr>
            <a:spLocks noGrp="1"/>
          </p:cNvSpPr>
          <p:nvPr>
            <p:ph idx="1"/>
          </p:nvPr>
        </p:nvSpPr>
        <p:spPr>
          <a:xfrm>
            <a:off x="2145328" y="1032769"/>
            <a:ext cx="8915400" cy="3777622"/>
          </a:xfrm>
        </p:spPr>
        <p:txBody>
          <a:bodyPr>
            <a:noAutofit/>
          </a:bodyPr>
          <a:lstStyle/>
          <a:p>
            <a:pPr algn="just"/>
            <a:r>
              <a:rPr lang="en-US" sz="2400" b="1" dirty="0">
                <a:solidFill>
                  <a:schemeClr val="tx1"/>
                </a:solidFill>
                <a:latin typeface="Times New Roman" pitchFamily="18" charset="0"/>
                <a:cs typeface="Times New Roman" pitchFamily="18" charset="0"/>
              </a:rPr>
              <a:t>Auscultatory method: </a:t>
            </a:r>
            <a:r>
              <a:rPr lang="en-US" sz="2400" dirty="0">
                <a:solidFill>
                  <a:schemeClr val="tx1"/>
                </a:solidFill>
                <a:latin typeface="Times New Roman" pitchFamily="18" charset="0"/>
                <a:cs typeface="Times New Roman" pitchFamily="18" charset="0"/>
              </a:rPr>
              <a:t>By palpatory method, only the systolic blood pressure could be measured. By auscultatory method, both the systolic and diastolic blood pressure can be measured. The chest piece of the stethoscope is placed over the brachial </a:t>
            </a:r>
            <a:r>
              <a:rPr lang="en-US" sz="2400" dirty="0" err="1">
                <a:solidFill>
                  <a:schemeClr val="tx1"/>
                </a:solidFill>
                <a:latin typeface="Times New Roman" pitchFamily="18" charset="0"/>
                <a:cs typeface="Times New Roman" pitchFamily="18" charset="0"/>
              </a:rPr>
              <a:t>artery.The</a:t>
            </a:r>
            <a:r>
              <a:rPr lang="en-US" sz="2400" dirty="0">
                <a:solidFill>
                  <a:schemeClr val="tx1"/>
                </a:solidFill>
                <a:latin typeface="Times New Roman" pitchFamily="18" charset="0"/>
                <a:cs typeface="Times New Roman" pitchFamily="18" charset="0"/>
              </a:rPr>
              <a:t> pressure in the cuff is raised above the systolic pressure (by about 30 mm Hg) previously determined by the palpatory method. The pressure is then lowered gradually (2–3 mm per second). The sounds that are heard are the Korotkoff’s sounds. The first sound (phase one) that occurs is a sharp tapping sound, indicates the peak systolic pressure, the second and third phases, initially murmurs in quality and then louder and more banging, are due to turbulent flow of blood through a partially occluded vessel. In the fourth phase, the sound becomes muffled and dull and the fifth phase accurately gives true diastolic pressure, which is disappearance of the sound (Figure 1).</a:t>
            </a:r>
            <a:endParaRPr lang="en-US" sz="2400" dirty="0"/>
          </a:p>
        </p:txBody>
      </p:sp>
    </p:spTree>
    <p:extLst>
      <p:ext uri="{BB962C8B-B14F-4D97-AF65-F5344CB8AC3E}">
        <p14:creationId xmlns:p14="http://schemas.microsoft.com/office/powerpoint/2010/main" val="36005951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684200" y="98866"/>
            <a:ext cx="9550147" cy="6109200"/>
          </a:xfrm>
          <a:prstGeom prst="rect">
            <a:avLst/>
          </a:prstGeom>
        </p:spPr>
      </p:pic>
      <p:sp>
        <p:nvSpPr>
          <p:cNvPr id="5" name="TextBox 4"/>
          <p:cNvSpPr txBox="1"/>
          <p:nvPr/>
        </p:nvSpPr>
        <p:spPr>
          <a:xfrm>
            <a:off x="478302" y="6208066"/>
            <a:ext cx="11713697" cy="646331"/>
          </a:xfrm>
          <a:prstGeom prst="rect">
            <a:avLst/>
          </a:prstGeom>
          <a:noFill/>
        </p:spPr>
        <p:txBody>
          <a:bodyPr wrap="square" rtlCol="0">
            <a:spAutoFit/>
          </a:bodyPr>
          <a:lstStyle/>
          <a:p>
            <a:r>
              <a:rPr lang="en-US" b="1" dirty="0">
                <a:latin typeface="Swiss721BT-BoldCondensed"/>
              </a:rPr>
              <a:t>Figs 1: </a:t>
            </a:r>
            <a:r>
              <a:rPr lang="en-US" b="1" dirty="0">
                <a:latin typeface="Swiss721BT-RomanCondensed"/>
              </a:rPr>
              <a:t>(A) Mercury sphygmomanometer; (B) Aneroid sphygmomanometer; (C) Riva-</a:t>
            </a:r>
            <a:r>
              <a:rPr lang="en-US" b="1" dirty="0" err="1">
                <a:latin typeface="Swiss721BT-RomanCondensed"/>
              </a:rPr>
              <a:t>Rocci</a:t>
            </a:r>
            <a:r>
              <a:rPr lang="en-US" b="1" dirty="0">
                <a:latin typeface="Swiss721BT-RomanCondensed"/>
              </a:rPr>
              <a:t> cuff; (D) </a:t>
            </a:r>
            <a:r>
              <a:rPr lang="en-US" b="1" dirty="0" err="1">
                <a:latin typeface="Swiss721BT-RomanCondensed"/>
              </a:rPr>
              <a:t>Korotokoff’s</a:t>
            </a:r>
            <a:r>
              <a:rPr lang="en-US" b="1" dirty="0">
                <a:latin typeface="Swiss721BT-RomanCondensed"/>
              </a:rPr>
              <a:t> sounds</a:t>
            </a:r>
            <a:endParaRPr lang="en-US" b="1" dirty="0"/>
          </a:p>
        </p:txBody>
      </p:sp>
      <p:sp>
        <p:nvSpPr>
          <p:cNvPr id="2" name="TextBox 1"/>
          <p:cNvSpPr txBox="1"/>
          <p:nvPr/>
        </p:nvSpPr>
        <p:spPr>
          <a:xfrm>
            <a:off x="334851" y="1249251"/>
            <a:ext cx="349349" cy="400110"/>
          </a:xfrm>
          <a:prstGeom prst="rect">
            <a:avLst/>
          </a:prstGeom>
          <a:noFill/>
        </p:spPr>
        <p:txBody>
          <a:bodyPr wrap="square" rtlCol="0">
            <a:spAutoFit/>
          </a:bodyPr>
          <a:lstStyle/>
          <a:p>
            <a:r>
              <a:rPr lang="en-US" sz="2000" b="1" dirty="0"/>
              <a:t>A</a:t>
            </a:r>
          </a:p>
        </p:txBody>
      </p:sp>
      <p:sp>
        <p:nvSpPr>
          <p:cNvPr id="6" name="TextBox 5"/>
          <p:cNvSpPr txBox="1"/>
          <p:nvPr/>
        </p:nvSpPr>
        <p:spPr>
          <a:xfrm>
            <a:off x="3642575" y="5213798"/>
            <a:ext cx="349349" cy="400110"/>
          </a:xfrm>
          <a:prstGeom prst="rect">
            <a:avLst/>
          </a:prstGeom>
          <a:noFill/>
        </p:spPr>
        <p:txBody>
          <a:bodyPr wrap="square" rtlCol="0">
            <a:spAutoFit/>
          </a:bodyPr>
          <a:lstStyle/>
          <a:p>
            <a:r>
              <a:rPr lang="en-US" sz="2000" b="1" dirty="0"/>
              <a:t>B</a:t>
            </a:r>
          </a:p>
        </p:txBody>
      </p:sp>
      <p:sp>
        <p:nvSpPr>
          <p:cNvPr id="7" name="TextBox 6"/>
          <p:cNvSpPr txBox="1"/>
          <p:nvPr/>
        </p:nvSpPr>
        <p:spPr>
          <a:xfrm>
            <a:off x="2689538" y="45509"/>
            <a:ext cx="349349" cy="400110"/>
          </a:xfrm>
          <a:prstGeom prst="rect">
            <a:avLst/>
          </a:prstGeom>
          <a:noFill/>
        </p:spPr>
        <p:txBody>
          <a:bodyPr wrap="square" rtlCol="0">
            <a:spAutoFit/>
          </a:bodyPr>
          <a:lstStyle/>
          <a:p>
            <a:r>
              <a:rPr lang="en-US" sz="2000" b="1" dirty="0"/>
              <a:t>C</a:t>
            </a:r>
          </a:p>
        </p:txBody>
      </p:sp>
      <p:sp>
        <p:nvSpPr>
          <p:cNvPr id="8" name="TextBox 7"/>
          <p:cNvSpPr txBox="1"/>
          <p:nvPr/>
        </p:nvSpPr>
        <p:spPr>
          <a:xfrm>
            <a:off x="5933401" y="125772"/>
            <a:ext cx="349349" cy="400110"/>
          </a:xfrm>
          <a:prstGeom prst="rect">
            <a:avLst/>
          </a:prstGeom>
          <a:noFill/>
        </p:spPr>
        <p:txBody>
          <a:bodyPr wrap="square" rtlCol="0">
            <a:spAutoFit/>
          </a:bodyPr>
          <a:lstStyle/>
          <a:p>
            <a:r>
              <a:rPr lang="en-US" sz="2000" b="1" dirty="0"/>
              <a:t>D</a:t>
            </a:r>
          </a:p>
        </p:txBody>
      </p:sp>
      <p:sp>
        <p:nvSpPr>
          <p:cNvPr id="9" name="TextBox 8"/>
          <p:cNvSpPr txBox="1"/>
          <p:nvPr/>
        </p:nvSpPr>
        <p:spPr>
          <a:xfrm>
            <a:off x="10265570" y="445619"/>
            <a:ext cx="1926429" cy="400110"/>
          </a:xfrm>
          <a:prstGeom prst="rect">
            <a:avLst/>
          </a:prstGeom>
          <a:noFill/>
        </p:spPr>
        <p:txBody>
          <a:bodyPr wrap="square" rtlCol="0">
            <a:spAutoFit/>
          </a:bodyPr>
          <a:lstStyle/>
          <a:p>
            <a:r>
              <a:rPr lang="en-US" sz="2000" b="1" dirty="0"/>
              <a:t>Systolic </a:t>
            </a:r>
            <a:r>
              <a:rPr lang="en-US" sz="2000" b="1" dirty="0" err="1"/>
              <a:t>Bp</a:t>
            </a:r>
            <a:endParaRPr lang="en-US" sz="2000" b="1" dirty="0"/>
          </a:p>
        </p:txBody>
      </p:sp>
      <p:sp>
        <p:nvSpPr>
          <p:cNvPr id="10" name="TextBox 9"/>
          <p:cNvSpPr txBox="1"/>
          <p:nvPr/>
        </p:nvSpPr>
        <p:spPr>
          <a:xfrm>
            <a:off x="10234347" y="5104085"/>
            <a:ext cx="1926429" cy="400110"/>
          </a:xfrm>
          <a:prstGeom prst="rect">
            <a:avLst/>
          </a:prstGeom>
          <a:noFill/>
        </p:spPr>
        <p:txBody>
          <a:bodyPr wrap="square" rtlCol="0">
            <a:spAutoFit/>
          </a:bodyPr>
          <a:lstStyle/>
          <a:p>
            <a:r>
              <a:rPr lang="en-US" sz="2000" b="1" dirty="0"/>
              <a:t>Diastolic </a:t>
            </a:r>
            <a:r>
              <a:rPr lang="en-US" sz="2000" b="1" dirty="0" err="1"/>
              <a:t>Bp</a:t>
            </a:r>
            <a:endParaRPr lang="en-US" sz="2000" b="1" dirty="0"/>
          </a:p>
        </p:txBody>
      </p:sp>
    </p:spTree>
    <p:extLst>
      <p:ext uri="{BB962C8B-B14F-4D97-AF65-F5344CB8AC3E}">
        <p14:creationId xmlns:p14="http://schemas.microsoft.com/office/powerpoint/2010/main" val="305421140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0</TotalTime>
  <Words>1240</Words>
  <Application>Microsoft Office PowerPoint</Application>
  <PresentationFormat>مخصص</PresentationFormat>
  <Paragraphs>81</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Wisp</vt:lpstr>
      <vt:lpstr>Determination of the Blood Pressure </vt:lpstr>
      <vt:lpstr> DEFINITION </vt:lpstr>
      <vt:lpstr>عرض تقديمي في PowerPoint</vt:lpstr>
      <vt:lpstr>عرض تقديمي في PowerPoint</vt:lpstr>
      <vt:lpstr>Blood Pressure Determinations </vt:lpstr>
      <vt:lpstr>METHODS: </vt:lpstr>
      <vt:lpstr>Procedure</vt:lpstr>
      <vt:lpstr>procedure</vt:lpstr>
      <vt:lpstr>عرض تقديمي في PowerPoint</vt:lpstr>
      <vt:lpstr>procedure</vt:lpstr>
      <vt:lpstr>عرض تقديمي في PowerPoint</vt:lpstr>
      <vt:lpstr>NORMAL VALUES </vt:lpstr>
      <vt:lpstr>Observing the Effect of Various Factors on Blood Pressure and Heart Rate</vt:lpstr>
      <vt:lpstr>Physiological Variations</vt:lpstr>
      <vt:lpstr>Effect of moderate exercise on blood pressure </vt:lpstr>
      <vt:lpstr>The Pulse </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Determination of the Blood Pressure</dc:title>
  <dc:creator>ZHll300</dc:creator>
  <cp:lastModifiedBy>ZHll300</cp:lastModifiedBy>
  <cp:revision>2</cp:revision>
  <dcterms:modified xsi:type="dcterms:W3CDTF">2021-09-21T23:08:46Z</dcterms:modified>
</cp:coreProperties>
</file>