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lvl="0">
      <a:defRPr lang="ar-IQ"/>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6" d="100"/>
          <a:sy n="46" d="100"/>
        </p:scale>
        <p:origin x="-732"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426724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421965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6908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197358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011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371807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333781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171898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289317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46623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332196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120694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411645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351290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128292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56D4E-AA71-45D8-9EF1-E8390A3F7254}" type="datetimeFigureOut">
              <a:rPr lang="ar-IQ" smtClean="0"/>
              <a:pPr/>
              <a:t>15/02/1443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FA9D384-9A50-461D-87FC-841663A60F2D}" type="slidenum">
              <a:rPr lang="ar-IQ" smtClean="0"/>
              <a:pPr/>
              <a:t>‹#›</a:t>
            </a:fld>
            <a:endParaRPr lang="ar-IQ"/>
          </a:p>
        </p:txBody>
      </p:sp>
    </p:spTree>
    <p:extLst>
      <p:ext uri="{BB962C8B-B14F-4D97-AF65-F5344CB8AC3E}">
        <p14:creationId xmlns:p14="http://schemas.microsoft.com/office/powerpoint/2010/main" val="8299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456D4E-AA71-45D8-9EF1-E8390A3F7254}" type="datetimeFigureOut">
              <a:rPr lang="ar-IQ" smtClean="0"/>
              <a:pPr/>
              <a:t>15/02/1443</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A9D384-9A50-461D-87FC-841663A60F2D}" type="slidenum">
              <a:rPr lang="ar-IQ" smtClean="0"/>
              <a:pPr/>
              <a:t>‹#›</a:t>
            </a:fld>
            <a:endParaRPr lang="ar-IQ"/>
          </a:p>
        </p:txBody>
      </p:sp>
    </p:spTree>
    <p:extLst>
      <p:ext uri="{BB962C8B-B14F-4D97-AF65-F5344CB8AC3E}">
        <p14:creationId xmlns:p14="http://schemas.microsoft.com/office/powerpoint/2010/main" val="172127363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714" y="1760561"/>
            <a:ext cx="9144000" cy="3714679"/>
          </a:xfrm>
        </p:spPr>
        <p:txBody>
          <a:bodyPr>
            <a:normAutofit/>
          </a:bodyPr>
          <a:lstStyle/>
          <a:p>
            <a:pPr algn="ctr"/>
            <a:r>
              <a:rPr lang="en-US" dirty="0" smtClean="0">
                <a:solidFill>
                  <a:schemeClr val="tx1"/>
                </a:solidFill>
                <a:latin typeface="Algerian" panose="04020705040A02060702" pitchFamily="82" charset="0"/>
              </a:rPr>
              <a:t>Estimation of Hemoglobin</a:t>
            </a:r>
            <a:br>
              <a:rPr lang="en-US" dirty="0" smtClean="0">
                <a:solidFill>
                  <a:schemeClr val="tx1"/>
                </a:solidFill>
                <a:latin typeface="Algerian" panose="04020705040A02060702" pitchFamily="82" charset="0"/>
              </a:rPr>
            </a:br>
            <a:r>
              <a:rPr lang="en-US" dirty="0" smtClean="0">
                <a:solidFill>
                  <a:schemeClr val="tx1"/>
                </a:solidFill>
                <a:latin typeface="Algerian" panose="04020705040A02060702" pitchFamily="82" charset="0"/>
              </a:rPr>
              <a:t>lab-5</a:t>
            </a:r>
            <a:br>
              <a:rPr lang="en-US" dirty="0" smtClean="0">
                <a:solidFill>
                  <a:schemeClr val="tx1"/>
                </a:solidFill>
                <a:latin typeface="Algerian" panose="04020705040A02060702" pitchFamily="82" charset="0"/>
              </a:rPr>
            </a:br>
            <a:r>
              <a:rPr lang="en-US" dirty="0" smtClean="0">
                <a:solidFill>
                  <a:schemeClr val="tx1"/>
                </a:solidFill>
                <a:latin typeface="Algerian" panose="04020705040A02060702" pitchFamily="82" charset="0"/>
              </a:rPr>
              <a:t>2020-2021</a:t>
            </a:r>
            <a:endParaRPr lang="ar-IQ" dirty="0">
              <a:solidFill>
                <a:schemeClr val="tx1"/>
              </a:solidFill>
              <a:latin typeface="Algerian" panose="04020705040A02060702" pitchFamily="82" charset="0"/>
            </a:endParaRPr>
          </a:p>
        </p:txBody>
      </p:sp>
    </p:spTree>
    <p:extLst>
      <p:ext uri="{BB962C8B-B14F-4D97-AF65-F5344CB8AC3E}">
        <p14:creationId xmlns:p14="http://schemas.microsoft.com/office/powerpoint/2010/main" val="21126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7879977"/>
          </a:xfrm>
        </p:spPr>
        <p:txBody>
          <a:bodyPr/>
          <a:lstStyle/>
          <a:p>
            <a:pPr algn="just"/>
            <a:endParaRPr lang="en-US" dirty="0" smtClean="0">
              <a:latin typeface="Arial Unicode MS" pitchFamily="34" charset="-128"/>
              <a:ea typeface="Arial Unicode MS" pitchFamily="34" charset="-128"/>
              <a:cs typeface="Arial Unicode MS" pitchFamily="34" charset="-128"/>
            </a:endParaRPr>
          </a:p>
          <a:p>
            <a:r>
              <a:rPr lang="en-US" dirty="0" smtClean="0"/>
              <a:t>   </a:t>
            </a:r>
            <a:endParaRPr lang="ar-IQ" dirty="0"/>
          </a:p>
        </p:txBody>
      </p:sp>
      <p:sp>
        <p:nvSpPr>
          <p:cNvPr id="4" name="Rectangle 3"/>
          <p:cNvSpPr/>
          <p:nvPr/>
        </p:nvSpPr>
        <p:spPr>
          <a:xfrm>
            <a:off x="981635" y="388734"/>
            <a:ext cx="9856693" cy="5024452"/>
          </a:xfrm>
          <a:prstGeom prst="rect">
            <a:avLst/>
          </a:prstGeom>
        </p:spPr>
        <p:txBody>
          <a:bodyPr wrap="square">
            <a:spAutoFit/>
          </a:bodyPr>
          <a:lstStyle/>
          <a:p>
            <a:pPr algn="l"/>
            <a:r>
              <a:rPr lang="en-US" sz="3000" b="1" u="sng" dirty="0" smtClean="0">
                <a:solidFill>
                  <a:srgbClr val="FF0000"/>
                </a:solidFill>
                <a:latin typeface="Times New Roman" panose="02020603050405020304" pitchFamily="18" charset="0"/>
                <a:ea typeface="Arial Unicode MS" pitchFamily="34" charset="-128"/>
                <a:cs typeface="Times New Roman" panose="02020603050405020304" pitchFamily="18" charset="0"/>
              </a:rPr>
              <a:t>Types of anemia: </a:t>
            </a:r>
            <a:endParaRPr lang="en-US" sz="2400" b="1" dirty="0" smtClean="0">
              <a:solidFill>
                <a:srgbClr val="FF0000"/>
              </a:solidFill>
              <a:latin typeface="Times New Roman" panose="02020603050405020304" pitchFamily="18" charset="0"/>
              <a:ea typeface="Arial Unicode MS" pitchFamily="34" charset="-128"/>
              <a:cs typeface="Times New Roman" panose="02020603050405020304" pitchFamily="18" charset="0"/>
            </a:endParaRPr>
          </a:p>
          <a:p>
            <a:pPr lvl="0" algn="l"/>
            <a:r>
              <a:rPr lang="en-US" sz="2400" b="1" u="sng" dirty="0" smtClean="0">
                <a:solidFill>
                  <a:srgbClr val="FF0000"/>
                </a:solidFill>
                <a:latin typeface="Times New Roman" panose="02020603050405020304" pitchFamily="18" charset="0"/>
                <a:ea typeface="Arial Unicode MS" pitchFamily="34" charset="-128"/>
                <a:cs typeface="Times New Roman" panose="02020603050405020304" pitchFamily="18" charset="0"/>
              </a:rPr>
              <a:t>Iron deficiency anemia</a:t>
            </a:r>
            <a:r>
              <a:rPr lang="en-US" sz="24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sz="2400" b="1" dirty="0" smtClean="0">
                <a:latin typeface="Times New Roman" panose="02020603050405020304" pitchFamily="18" charset="0"/>
                <a:ea typeface="Arial Unicode MS" pitchFamily="34" charset="-128"/>
                <a:cs typeface="Times New Roman" panose="02020603050405020304" pitchFamily="18" charset="0"/>
              </a:rPr>
              <a:t>commonest  cause of anemia in most parts of the world cause either due to loss of iron due to bleeding or an inadequate diet or mal-absorption.</a:t>
            </a:r>
            <a:endParaRPr lang="ar-IQ" sz="2400" b="1" dirty="0" smtClean="0">
              <a:latin typeface="Times New Roman" panose="02020603050405020304" pitchFamily="18" charset="0"/>
              <a:ea typeface="Arial Unicode MS" pitchFamily="34" charset="-128"/>
              <a:cs typeface="Times New Roman" panose="02020603050405020304" pitchFamily="18" charset="0"/>
            </a:endParaRPr>
          </a:p>
          <a:p>
            <a:pPr lvl="0" algn="l"/>
            <a:endPar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a:p>
            <a:pPr lvl="0" algn="l"/>
            <a:endParaRPr lang="en-US" sz="1600" b="1" u="sng"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a:p>
            <a:pPr lvl="0" algn="l"/>
            <a:r>
              <a:rPr lang="en-US" sz="2400" b="1" u="sng" dirty="0" err="1" smtClean="0">
                <a:solidFill>
                  <a:srgbClr val="FF0000"/>
                </a:solidFill>
                <a:latin typeface="Times New Roman" panose="02020603050405020304" pitchFamily="18" charset="0"/>
                <a:ea typeface="Arial Unicode MS" pitchFamily="34" charset="-128"/>
                <a:cs typeface="Times New Roman" panose="02020603050405020304" pitchFamily="18" charset="0"/>
              </a:rPr>
              <a:t>Megaloblastic</a:t>
            </a:r>
            <a:r>
              <a:rPr lang="en-US" sz="2400" b="1" u="sng" dirty="0" smtClean="0">
                <a:solidFill>
                  <a:srgbClr val="FF0000"/>
                </a:solidFill>
                <a:latin typeface="Times New Roman" panose="02020603050405020304" pitchFamily="18" charset="0"/>
                <a:ea typeface="Arial Unicode MS" pitchFamily="34" charset="-128"/>
                <a:cs typeface="Times New Roman" panose="02020603050405020304" pitchFamily="18" charset="0"/>
              </a:rPr>
              <a:t> anemia: </a:t>
            </a:r>
            <a:r>
              <a:rPr lang="en-US" sz="2400" b="1" dirty="0" smtClean="0">
                <a:latin typeface="Times New Roman" panose="02020603050405020304" pitchFamily="18" charset="0"/>
                <a:ea typeface="Arial Unicode MS" pitchFamily="34" charset="-128"/>
                <a:cs typeface="Times New Roman" panose="02020603050405020304" pitchFamily="18" charset="0"/>
              </a:rPr>
              <a:t>caused by deficiency of vitamin B12 or folate deficiency or both of them.</a:t>
            </a:r>
          </a:p>
          <a:p>
            <a:pPr lvl="0" algn="l"/>
            <a:endParaRPr lang="en-US" sz="2400" b="1" dirty="0" smtClean="0">
              <a:latin typeface="Times New Roman" panose="02020603050405020304" pitchFamily="18" charset="0"/>
              <a:ea typeface="Arial Unicode MS" pitchFamily="34" charset="-128"/>
              <a:cs typeface="Times New Roman" panose="02020603050405020304" pitchFamily="18" charset="0"/>
            </a:endParaRPr>
          </a:p>
          <a:p>
            <a:pPr algn="l" rtl="0"/>
            <a:r>
              <a:rPr lang="en-US" sz="2400" b="1" u="sng" dirty="0">
                <a:solidFill>
                  <a:srgbClr val="FF0000"/>
                </a:solidFill>
                <a:latin typeface="Times New Roman" panose="02020603050405020304" pitchFamily="18" charset="0"/>
                <a:cs typeface="Times New Roman" panose="02020603050405020304" pitchFamily="18" charset="0"/>
              </a:rPr>
              <a:t>Pernicious anemia :- </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an autoimmune </a:t>
            </a:r>
            <a:r>
              <a:rPr lang="en-US" sz="2400" b="1" dirty="0">
                <a:latin typeface="Times New Roman" panose="02020603050405020304" pitchFamily="18" charset="0"/>
                <a:cs typeface="Times New Roman" panose="02020603050405020304" pitchFamily="18" charset="0"/>
              </a:rPr>
              <a:t>destruction of gastric parietal cells (and autoantibody inactivation of intrinsic factor) leading to a lack of </a:t>
            </a:r>
            <a:r>
              <a:rPr lang="en-US" sz="2400" b="1" dirty="0" smtClean="0">
                <a:latin typeface="Times New Roman" panose="02020603050405020304" pitchFamily="18" charset="0"/>
                <a:cs typeface="Times New Roman" panose="02020603050405020304" pitchFamily="18" charset="0"/>
              </a:rPr>
              <a:t>intrinsic factor which important for vitamin </a:t>
            </a:r>
            <a:r>
              <a:rPr lang="en-US" sz="2400" b="1" dirty="0">
                <a:latin typeface="Times New Roman" panose="02020603050405020304" pitchFamily="18" charset="0"/>
                <a:cs typeface="Times New Roman" panose="02020603050405020304" pitchFamily="18" charset="0"/>
              </a:rPr>
              <a:t>B</a:t>
            </a:r>
            <a:r>
              <a:rPr lang="en-US" sz="2400" b="1" baseline="-25000" dirty="0">
                <a:latin typeface="Times New Roman" panose="02020603050405020304" pitchFamily="18" charset="0"/>
                <a:cs typeface="Times New Roman" panose="02020603050405020304" pitchFamily="18" charset="0"/>
              </a:rPr>
              <a:t>12</a:t>
            </a:r>
            <a:r>
              <a:rPr lang="en-US" sz="2400" b="1" dirty="0">
                <a:latin typeface="Times New Roman" panose="02020603050405020304" pitchFamily="18" charset="0"/>
                <a:cs typeface="Times New Roman" panose="02020603050405020304" pitchFamily="18" charset="0"/>
              </a:rPr>
              <a:t> a</a:t>
            </a:r>
            <a:r>
              <a:rPr lang="en-US" sz="2400" b="1" dirty="0" smtClean="0">
                <a:latin typeface="Times New Roman" panose="02020603050405020304" pitchFamily="18" charset="0"/>
                <a:cs typeface="Times New Roman" panose="02020603050405020304" pitchFamily="18" charset="0"/>
              </a:rPr>
              <a:t>bsorption in </a:t>
            </a:r>
            <a:r>
              <a:rPr lang="en-US" sz="2400" b="1" dirty="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gut.</a:t>
            </a:r>
            <a:endParaRPr lang="en-US" sz="2400" b="1" dirty="0" smtClean="0">
              <a:latin typeface="Times New Roman" panose="02020603050405020304" pitchFamily="18" charset="0"/>
              <a:ea typeface="Arial Unicode MS" pitchFamily="34" charset="-128"/>
              <a:cs typeface="Times New Roman" panose="02020603050405020304" pitchFamily="18" charset="0"/>
            </a:endParaRPr>
          </a:p>
          <a:p>
            <a:pPr lvl="0" algn="l"/>
            <a:endParaRPr lang="en-US" sz="105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a:p>
            <a:pPr lvl="1" algn="l" defTabSz="871538"/>
            <a:r>
              <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       </a:t>
            </a:r>
            <a:r>
              <a:rPr lang="en-US" sz="2400" b="1" dirty="0" smtClean="0">
                <a:latin typeface="Times New Roman" panose="02020603050405020304" pitchFamily="18" charset="0"/>
                <a:ea typeface="Arial Unicode MS" pitchFamily="34" charset="-128"/>
                <a:cs typeface="Times New Roman" panose="02020603050405020304" pitchFamily="18" charset="0"/>
              </a:rPr>
              <a:t> </a:t>
            </a:r>
            <a:endParaRPr lang="en-US" sz="2400" dirty="0">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1918987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endParaRPr lang="en-US" dirty="0" smtClean="0">
              <a:latin typeface="Arial Unicode MS" pitchFamily="34" charset="-128"/>
              <a:ea typeface="Arial Unicode MS" pitchFamily="34" charset="-128"/>
              <a:cs typeface="Arial Unicode MS" pitchFamily="34" charset="-128"/>
            </a:endParaRPr>
          </a:p>
          <a:p>
            <a:endParaRPr lang="ar-IQ" dirty="0"/>
          </a:p>
        </p:txBody>
      </p:sp>
      <p:sp>
        <p:nvSpPr>
          <p:cNvPr id="2" name="Rectangle 1"/>
          <p:cNvSpPr/>
          <p:nvPr/>
        </p:nvSpPr>
        <p:spPr>
          <a:xfrm>
            <a:off x="954741" y="309283"/>
            <a:ext cx="10354235" cy="3046988"/>
          </a:xfrm>
          <a:prstGeom prst="rect">
            <a:avLst/>
          </a:prstGeom>
        </p:spPr>
        <p:txBody>
          <a:bodyPr wrap="square">
            <a:spAutoFit/>
          </a:bodyPr>
          <a:lstStyle/>
          <a:p>
            <a:pPr lvl="0" algn="l"/>
            <a:r>
              <a:rPr lang="en-US" sz="24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Hemolytic anemia </a:t>
            </a:r>
            <a:r>
              <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includes </a:t>
            </a:r>
          </a:p>
          <a:p>
            <a:pPr lvl="1" algn="l" defTabSz="871538"/>
            <a:r>
              <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1- Hereditary spherocytosis</a:t>
            </a:r>
            <a:r>
              <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a:t>
            </a:r>
            <a:r>
              <a:rPr lang="en-US" sz="2400" b="1" dirty="0" smtClean="0">
                <a:latin typeface="Times New Roman" panose="02020603050405020304" pitchFamily="18" charset="0"/>
                <a:ea typeface="Arial Unicode MS" pitchFamily="34" charset="-128"/>
                <a:cs typeface="Times New Roman" panose="02020603050405020304" pitchFamily="18" charset="0"/>
              </a:rPr>
              <a:t>Deficiency of </a:t>
            </a:r>
            <a:r>
              <a:rPr lang="en-US" sz="2400" b="1" dirty="0" err="1" smtClean="0">
                <a:latin typeface="Times New Roman" panose="02020603050405020304" pitchFamily="18" charset="0"/>
                <a:ea typeface="Arial Unicode MS" pitchFamily="34" charset="-128"/>
                <a:cs typeface="Times New Roman" panose="02020603050405020304" pitchFamily="18" charset="0"/>
              </a:rPr>
              <a:t>spectrin</a:t>
            </a:r>
            <a:r>
              <a:rPr lang="en-US" sz="2400" b="1" dirty="0" smtClean="0">
                <a:latin typeface="Times New Roman" panose="02020603050405020304" pitchFamily="18" charset="0"/>
                <a:ea typeface="Arial Unicode MS" pitchFamily="34" charset="-128"/>
                <a:cs typeface="Times New Roman" panose="02020603050405020304" pitchFamily="18" charset="0"/>
              </a:rPr>
              <a:t> (red cell membrane protein) leading to abnormal   shape of RBC (spherical) instead of biconcave shape leading to their destruction in spleen. &amp; they will become more susceptible to osmotic </a:t>
            </a:r>
            <a:r>
              <a:rPr lang="en-US" sz="2400" b="1" dirty="0" err="1" smtClean="0">
                <a:latin typeface="Times New Roman" panose="02020603050405020304" pitchFamily="18" charset="0"/>
                <a:ea typeface="Arial Unicode MS" pitchFamily="34" charset="-128"/>
                <a:cs typeface="Times New Roman" panose="02020603050405020304" pitchFamily="18" charset="0"/>
              </a:rPr>
              <a:t>lysis</a:t>
            </a:r>
            <a:r>
              <a:rPr lang="en-US" sz="2400" b="1" dirty="0" smtClean="0">
                <a:latin typeface="Times New Roman" panose="02020603050405020304" pitchFamily="18" charset="0"/>
                <a:ea typeface="Arial Unicode MS" pitchFamily="34" charset="-128"/>
                <a:cs typeface="Times New Roman" panose="02020603050405020304" pitchFamily="18" charset="0"/>
              </a:rPr>
              <a:t>.</a:t>
            </a:r>
          </a:p>
          <a:p>
            <a:pPr lvl="1" algn="l" defTabSz="871538"/>
            <a:endParaRPr lang="en-US" sz="2400" b="1" dirty="0">
              <a:latin typeface="Times New Roman" panose="02020603050405020304" pitchFamily="18" charset="0"/>
              <a:ea typeface="Arial Unicode MS" pitchFamily="34" charset="-128"/>
              <a:cs typeface="Times New Roman" panose="02020603050405020304" pitchFamily="18" charset="0"/>
            </a:endParaRPr>
          </a:p>
          <a:p>
            <a:pPr algn="l" rtl="0"/>
            <a:r>
              <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  </a:t>
            </a:r>
            <a:endParaRPr lang="en-US" sz="16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a:p>
            <a:pPr algn="l" rtl="0"/>
            <a:endParaRPr lang="en-US" sz="2400" b="1" dirty="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87356" y="2687922"/>
            <a:ext cx="8584442" cy="3166968"/>
          </a:xfrm>
          <a:prstGeom prst="rect">
            <a:avLst/>
          </a:prstGeom>
        </p:spPr>
      </p:pic>
    </p:spTree>
    <p:extLst>
      <p:ext uri="{BB962C8B-B14F-4D97-AF65-F5344CB8AC3E}">
        <p14:creationId xmlns:p14="http://schemas.microsoft.com/office/powerpoint/2010/main" val="4010509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8223" y="363071"/>
            <a:ext cx="10582835" cy="6118411"/>
          </a:xfrm>
        </p:spPr>
        <p:txBody>
          <a:bodyPr>
            <a:normAutofit fontScale="92500" lnSpcReduction="10000"/>
          </a:bodyPr>
          <a:lstStyle/>
          <a:p>
            <a:pPr algn="l"/>
            <a:endPar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endParaRPr>
          </a:p>
          <a:p>
            <a:pPr algn="just"/>
            <a:r>
              <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2-Acquired </a:t>
            </a:r>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hemolytic anemia:</a:t>
            </a:r>
          </a:p>
          <a:p>
            <a:pPr marL="342900" indent="-342900" algn="just">
              <a:buFont typeface="Arial" panose="020B0604020202020204" pitchFamily="34" charset="0"/>
              <a:buChar char="•"/>
            </a:pP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Autoimmune hemolytic anemia</a:t>
            </a:r>
          </a:p>
          <a:p>
            <a:pPr marL="342900" indent="-342900" algn="just">
              <a:buFont typeface="Arial" panose="020B0604020202020204" pitchFamily="34" charset="0"/>
              <a:buChar char="•"/>
            </a:pP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Hemolytic disease of newborn</a:t>
            </a:r>
          </a:p>
          <a:p>
            <a:pPr marL="342900" indent="-342900" algn="just">
              <a:buFont typeface="Arial" panose="020B0604020202020204" pitchFamily="34" charset="0"/>
              <a:buChar char="•"/>
            </a:pP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ABO incompatibility </a:t>
            </a:r>
          </a:p>
          <a:p>
            <a:pPr marL="342900" indent="-342900" algn="just">
              <a:buFont typeface="Arial" panose="020B0604020202020204" pitchFamily="34" charset="0"/>
              <a:buChar char="•"/>
            </a:pP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Rhesus (Rh) incompatibility</a:t>
            </a:r>
          </a:p>
          <a:p>
            <a:pPr lvl="1" algn="just" defTabSz="871538"/>
            <a:endPar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lvl="1" algn="just" defTabSz="871538"/>
            <a:endPar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endParaRPr>
          </a:p>
          <a:p>
            <a:pPr lvl="1" algn="just" defTabSz="871538"/>
            <a:r>
              <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3- </a:t>
            </a:r>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Glucose 6 Phosphate dehydrogenase deficiency</a:t>
            </a:r>
          </a:p>
          <a:p>
            <a:pPr algn="just" defTabSz="871538"/>
            <a:r>
              <a:rPr lang="en-US" sz="2400" b="1" dirty="0" err="1">
                <a:solidFill>
                  <a:srgbClr val="7030A0"/>
                </a:solidFill>
                <a:latin typeface="Times New Roman" panose="02020603050405020304" pitchFamily="18" charset="0"/>
                <a:ea typeface="Arial Unicode MS" pitchFamily="34" charset="-128"/>
                <a:cs typeface="Times New Roman" panose="02020603050405020304" pitchFamily="18" charset="0"/>
              </a:rPr>
              <a:t>Favism</a:t>
            </a:r>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 </a:t>
            </a: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(hemolytic anemia from the ingestion of the broad beans)    </a:t>
            </a:r>
          </a:p>
          <a:p>
            <a:pPr marL="0" lvl="1" algn="just"/>
            <a:endParaRPr lang="en-US" sz="2400" b="1" dirty="0">
              <a:latin typeface="Times New Roman" panose="02020603050405020304" pitchFamily="18" charset="0"/>
              <a:ea typeface="Arial Unicode MS" pitchFamily="34" charset="-128"/>
              <a:cs typeface="Times New Roman" panose="02020603050405020304" pitchFamily="18" charset="0"/>
            </a:endParaRPr>
          </a:p>
          <a:p>
            <a:pPr marL="0" lvl="1" algn="just"/>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 </a:t>
            </a:r>
            <a:endParaRPr lang="en-US" b="1" dirty="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endParaRPr>
          </a:p>
          <a:p>
            <a:pPr algn="l"/>
            <a:endParaRPr lang="en-US" b="1" dirty="0" smtClean="0">
              <a:solidFill>
                <a:srgbClr val="7030A0"/>
              </a:solidFill>
              <a:latin typeface="Times New Roman" panose="02020603050405020304" pitchFamily="18" charset="0"/>
              <a:ea typeface="Arial Unicode MS" pitchFamily="34" charset="-128"/>
              <a:cs typeface="Times New Roman" panose="02020603050405020304" pitchFamily="18" charset="0"/>
            </a:endParaRPr>
          </a:p>
          <a:p>
            <a:pPr marL="0" lvl="1" algn="just"/>
            <a:r>
              <a:rPr lang="en-US"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 </a:t>
            </a:r>
            <a:endParaRPr lang="ar-IQ" dirty="0"/>
          </a:p>
        </p:txBody>
      </p:sp>
    </p:spTree>
    <p:extLst>
      <p:ext uri="{BB962C8B-B14F-4D97-AF65-F5344CB8AC3E}">
        <p14:creationId xmlns:p14="http://schemas.microsoft.com/office/powerpoint/2010/main" val="1555179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859439"/>
          </a:xfrm>
        </p:spPr>
        <p:txBody>
          <a:bodyPr>
            <a:normAutofit/>
          </a:bodyPr>
          <a:lstStyle/>
          <a:p>
            <a:pPr lvl="1"/>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4- </a:t>
            </a:r>
            <a:r>
              <a:rPr lang="en-US" sz="2400" b="1" dirty="0" err="1">
                <a:solidFill>
                  <a:srgbClr val="7030A0"/>
                </a:solidFill>
                <a:latin typeface="Times New Roman" panose="02020603050405020304" pitchFamily="18" charset="0"/>
                <a:ea typeface="Arial Unicode MS" pitchFamily="34" charset="-128"/>
                <a:cs typeface="Times New Roman" panose="02020603050405020304" pitchFamily="18" charset="0"/>
              </a:rPr>
              <a:t>Hemoglobinopathies</a:t>
            </a:r>
            <a: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t> :</a:t>
            </a:r>
            <a:br>
              <a:rPr lang="en-US" sz="2400" b="1" dirty="0">
                <a:solidFill>
                  <a:srgbClr val="7030A0"/>
                </a:solidFill>
                <a:latin typeface="Times New Roman" panose="02020603050405020304" pitchFamily="18" charset="0"/>
                <a:ea typeface="Arial Unicode MS" pitchFamily="34" charset="-128"/>
                <a:cs typeface="Times New Roman" panose="02020603050405020304" pitchFamily="18" charset="0"/>
              </a:rPr>
            </a:br>
            <a:r>
              <a:rPr lang="en-US" sz="11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
            </a:r>
            <a:br>
              <a:rPr lang="en-US" sz="11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rgbClr val="C00000"/>
                </a:solidFill>
                <a:latin typeface="Times New Roman" panose="02020603050405020304" pitchFamily="18" charset="0"/>
                <a:ea typeface="Arial Unicode MS" pitchFamily="34" charset="-128"/>
                <a:cs typeface="Times New Roman" panose="02020603050405020304" pitchFamily="18" charset="0"/>
              </a:rPr>
              <a:t>Sickle </a:t>
            </a:r>
            <a:r>
              <a:rPr lang="en-US" sz="2400" b="1" dirty="0">
                <a:solidFill>
                  <a:srgbClr val="C00000"/>
                </a:solidFill>
                <a:latin typeface="Times New Roman" panose="02020603050405020304" pitchFamily="18" charset="0"/>
                <a:ea typeface="Arial Unicode MS" pitchFamily="34" charset="-128"/>
                <a:cs typeface="Times New Roman" panose="02020603050405020304" pitchFamily="18" charset="0"/>
              </a:rPr>
              <a:t>cell anemia: </a:t>
            </a: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there in alteration in amino acid sequence of polypeptide chains of the globin fraction of hemoglobin e.g. hemoglobin S found in sickle cell anemia</a:t>
            </a:r>
            <a:b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1600" b="1" dirty="0">
                <a:latin typeface="Times New Roman" panose="02020603050405020304" pitchFamily="18" charset="0"/>
                <a:ea typeface="Arial Unicode MS" pitchFamily="34" charset="-128"/>
                <a:cs typeface="Times New Roman" panose="02020603050405020304" pitchFamily="18" charset="0"/>
              </a:rPr>
              <a:t/>
            </a:r>
            <a:br>
              <a:rPr lang="en-US" sz="1600" b="1" dirty="0">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 </a:t>
            </a: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r>
            <a:br>
              <a:rPr lang="en-US" sz="24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br>
            <a:r>
              <a:rPr lang="en-US" b="1" dirty="0">
                <a:latin typeface="Times New Roman" panose="02020603050405020304" pitchFamily="18" charset="0"/>
                <a:ea typeface="Arial Unicode MS" pitchFamily="34" charset="-128"/>
                <a:cs typeface="Times New Roman" panose="02020603050405020304" pitchFamily="18" charset="0"/>
              </a:rPr>
              <a:t/>
            </a:r>
            <a:br>
              <a:rPr lang="en-US" b="1" dirty="0">
                <a:latin typeface="Times New Roman" panose="02020603050405020304" pitchFamily="18" charset="0"/>
                <a:ea typeface="Arial Unicode MS" pitchFamily="34" charset="-128"/>
                <a:cs typeface="Times New Roman" panose="02020603050405020304" pitchFamily="18" charset="0"/>
              </a:rPr>
            </a:br>
            <a:r>
              <a:rPr lang="en-US" sz="1400" b="1" dirty="0">
                <a:solidFill>
                  <a:srgbClr val="7030A0"/>
                </a:solidFill>
                <a:latin typeface="Times New Roman" panose="02020603050405020304" pitchFamily="18" charset="0"/>
                <a:ea typeface="Arial Unicode MS" pitchFamily="34" charset="-128"/>
                <a:cs typeface="Times New Roman" panose="02020603050405020304" pitchFamily="18" charset="0"/>
              </a:rPr>
              <a:t/>
            </a:r>
            <a:br>
              <a:rPr lang="en-US" sz="1400" b="1" dirty="0">
                <a:solidFill>
                  <a:srgbClr val="7030A0"/>
                </a:solidFill>
                <a:latin typeface="Times New Roman" panose="02020603050405020304" pitchFamily="18" charset="0"/>
                <a:ea typeface="Arial Unicode MS" pitchFamily="34" charset="-128"/>
                <a:cs typeface="Times New Roman" panose="02020603050405020304" pitchFamily="18" charset="0"/>
              </a:rPr>
            </a:br>
            <a:r>
              <a:rPr lang="en-US" sz="2400"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 </a:t>
            </a:r>
            <a:endParaRPr lang="ar-IQ" dirty="0"/>
          </a:p>
        </p:txBody>
      </p:sp>
      <p:pic>
        <p:nvPicPr>
          <p:cNvPr id="9" name="Content Placeholder 8"/>
          <p:cNvPicPr>
            <a:picLocks noGrp="1" noChangeAspect="1"/>
          </p:cNvPicPr>
          <p:nvPr>
            <p:ph sz="half" idx="1"/>
          </p:nvPr>
        </p:nvPicPr>
        <p:blipFill>
          <a:blip r:embed="rId2"/>
          <a:stretch>
            <a:fillRect/>
          </a:stretch>
        </p:blipFill>
        <p:spPr>
          <a:xfrm>
            <a:off x="1168400" y="2414562"/>
            <a:ext cx="7538872" cy="3510014"/>
          </a:xfrm>
          <a:prstGeom prst="rect">
            <a:avLst/>
          </a:prstGeom>
        </p:spPr>
      </p:pic>
    </p:spTree>
    <p:extLst>
      <p:ext uri="{BB962C8B-B14F-4D97-AF65-F5344CB8AC3E}">
        <p14:creationId xmlns:p14="http://schemas.microsoft.com/office/powerpoint/2010/main" val="2305056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101" y="559558"/>
            <a:ext cx="10104398" cy="5454507"/>
          </a:xfrm>
        </p:spPr>
        <p:txBody>
          <a:bodyPr>
            <a:normAutofit fontScale="92500" lnSpcReduction="10000"/>
          </a:bodyPr>
          <a:lstStyle/>
          <a:p>
            <a:pPr marL="0" indent="0">
              <a:buNone/>
            </a:pPr>
            <a:r>
              <a:rPr lang="en-US" sz="2000" dirty="0" smtClean="0">
                <a:solidFill>
                  <a:srgbClr val="7030A0"/>
                </a:solidFill>
              </a:rPr>
              <a:t> </a:t>
            </a:r>
            <a:r>
              <a:rPr lang="en-US" sz="1900" dirty="0" smtClean="0"/>
              <a:t>      </a:t>
            </a:r>
          </a:p>
          <a:p>
            <a:r>
              <a:rPr lang="en-US" sz="2400" b="1" dirty="0" err="1" smtClean="0">
                <a:solidFill>
                  <a:srgbClr val="FF0000"/>
                </a:solidFill>
                <a:latin typeface="Times New Roman" panose="02020603050405020304" pitchFamily="18" charset="0"/>
                <a:cs typeface="Times New Roman" panose="02020603050405020304" pitchFamily="18" charset="0"/>
              </a:rPr>
              <a:t>Thalassaemia</a:t>
            </a:r>
            <a:r>
              <a:rPr lang="en-US" sz="2400" b="1" dirty="0">
                <a:latin typeface="Times New Roman" panose="02020603050405020304" pitchFamily="18" charset="0"/>
                <a:cs typeface="Times New Roman" panose="02020603050405020304" pitchFamily="18" charset="0"/>
              </a:rPr>
              <a:t>: it is  an inherited  impairment of hemoglobin </a:t>
            </a:r>
            <a:r>
              <a:rPr lang="en-US" sz="2400" b="1" dirty="0" smtClean="0">
                <a:latin typeface="Times New Roman" panose="02020603050405020304" pitchFamily="18" charset="0"/>
                <a:cs typeface="Times New Roman" panose="02020603050405020304" pitchFamily="18" charset="0"/>
              </a:rPr>
              <a:t>production, </a:t>
            </a:r>
            <a:r>
              <a:rPr lang="en-US" sz="2400" b="1" dirty="0">
                <a:latin typeface="Times New Roman" panose="02020603050405020304" pitchFamily="18" charset="0"/>
                <a:cs typeface="Times New Roman" panose="02020603050405020304" pitchFamily="18" charset="0"/>
              </a:rPr>
              <a:t>in which there is partial or complete failure to synthesize a specific type of globin </a:t>
            </a:r>
            <a:r>
              <a:rPr lang="en-US" sz="2400" b="1" dirty="0" smtClean="0">
                <a:latin typeface="Times New Roman" panose="02020603050405020304" pitchFamily="18" charset="0"/>
                <a:cs typeface="Times New Roman" panose="02020603050405020304" pitchFamily="18" charset="0"/>
              </a:rPr>
              <a:t>chain.</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smtClean="0"/>
          </a:p>
          <a:p>
            <a:endParaRPr lang="en-US" dirty="0" smtClean="0"/>
          </a:p>
          <a:p>
            <a:pPr marL="0" indent="0">
              <a:buNone/>
            </a:pPr>
            <a:r>
              <a:rPr lang="en-US" dirty="0"/>
              <a:t/>
            </a:r>
            <a:br>
              <a:rPr lang="en-US" dirty="0"/>
            </a:br>
            <a:r>
              <a:rPr lang="en-US" sz="2600" b="1" dirty="0">
                <a:solidFill>
                  <a:srgbClr val="7030A0"/>
                </a:solidFill>
                <a:latin typeface="Times New Roman" panose="02020603050405020304" pitchFamily="18" charset="0"/>
                <a:cs typeface="Times New Roman" panose="02020603050405020304" pitchFamily="18" charset="0"/>
              </a:rPr>
              <a:t>5-Anemia of chronic diseas</a:t>
            </a:r>
            <a:r>
              <a:rPr lang="en-US" sz="2200" b="1" dirty="0">
                <a:solidFill>
                  <a:srgbClr val="7030A0"/>
                </a:solidFill>
                <a:latin typeface="Times New Roman" panose="02020603050405020304" pitchFamily="18" charset="0"/>
                <a:cs typeface="Times New Roman" panose="02020603050405020304" pitchFamily="18" charset="0"/>
              </a:rPr>
              <a:t>e.</a:t>
            </a:r>
            <a:r>
              <a:rPr lang="en-US" b="1" dirty="0"/>
              <a:t/>
            </a:r>
            <a:br>
              <a:rPr lang="en-US" b="1" dirty="0"/>
            </a:br>
            <a:r>
              <a:rPr lang="en-US" b="1" dirty="0"/>
              <a:t/>
            </a:r>
            <a:br>
              <a:rPr lang="en-US" b="1" dirty="0"/>
            </a:br>
            <a:r>
              <a:rPr lang="en-US" dirty="0" smtClean="0"/>
              <a:t> </a:t>
            </a:r>
            <a:endParaRPr lang="en-US" dirty="0"/>
          </a:p>
        </p:txBody>
      </p:sp>
      <p:pic>
        <p:nvPicPr>
          <p:cNvPr id="6" name="Picture 5"/>
          <p:cNvPicPr>
            <a:picLocks noChangeAspect="1"/>
          </p:cNvPicPr>
          <p:nvPr/>
        </p:nvPicPr>
        <p:blipFill>
          <a:blip r:embed="rId2"/>
          <a:stretch>
            <a:fillRect/>
          </a:stretch>
        </p:blipFill>
        <p:spPr>
          <a:xfrm>
            <a:off x="1613192" y="2165563"/>
            <a:ext cx="7476217" cy="2499577"/>
          </a:xfrm>
          <a:prstGeom prst="rect">
            <a:avLst/>
          </a:prstGeom>
        </p:spPr>
      </p:pic>
    </p:spTree>
    <p:extLst>
      <p:ext uri="{BB962C8B-B14F-4D97-AF65-F5344CB8AC3E}">
        <p14:creationId xmlns:p14="http://schemas.microsoft.com/office/powerpoint/2010/main" val="283441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r>
              <a:rPr lang="en-US" sz="3200" b="1"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Hgb</a:t>
            </a:r>
            <a:r>
              <a:rPr lang="en-US" sz="32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r>
              <a:rPr lang="en-US" sz="3200" b="1"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estimatiom</a:t>
            </a:r>
            <a:r>
              <a:rPr lang="en-US" sz="32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p>
          <a:p>
            <a:endParaRPr lang="ar-IQ" dirty="0"/>
          </a:p>
        </p:txBody>
      </p:sp>
      <p:sp>
        <p:nvSpPr>
          <p:cNvPr id="2" name="Rectangle 1"/>
          <p:cNvSpPr/>
          <p:nvPr/>
        </p:nvSpPr>
        <p:spPr>
          <a:xfrm>
            <a:off x="368490" y="201705"/>
            <a:ext cx="11464922" cy="6494085"/>
          </a:xfrm>
          <a:prstGeom prst="rect">
            <a:avLst/>
          </a:prstGeom>
        </p:spPr>
        <p:txBody>
          <a:bodyPr wrap="square">
            <a:spAutoFit/>
          </a:bodyPr>
          <a:lstStyle/>
          <a:p>
            <a:pPr algn="l" rtl="0"/>
            <a:r>
              <a:rPr lang="en-US" sz="24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                                            </a:t>
            </a:r>
            <a:r>
              <a:rPr lang="en-US" sz="2800" b="1" u="sng" dirty="0" smtClean="0">
                <a:solidFill>
                  <a:srgbClr val="FF0000"/>
                </a:solidFill>
                <a:latin typeface="Times New Roman" panose="02020603050405020304" pitchFamily="18" charset="0"/>
                <a:ea typeface="Arial Unicode MS" pitchFamily="34" charset="-128"/>
                <a:cs typeface="Times New Roman" panose="02020603050405020304" pitchFamily="18" charset="0"/>
              </a:rPr>
              <a:t>(SAHLI’S  METHOD)</a:t>
            </a:r>
          </a:p>
          <a:p>
            <a:pPr algn="l" rtl="0"/>
            <a:r>
              <a:rPr lang="en-US" sz="28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 </a:t>
            </a:r>
          </a:p>
          <a:p>
            <a:pPr algn="l" rtl="0"/>
            <a:r>
              <a:rPr lang="en-US" sz="2400" dirty="0" smtClean="0">
                <a:latin typeface="Times New Roman" panose="02020603050405020304" pitchFamily="18" charset="0"/>
                <a:ea typeface="Arial Unicode MS" pitchFamily="34" charset="-128"/>
                <a:cs typeface="Times New Roman" panose="02020603050405020304" pitchFamily="18" charset="0"/>
              </a:rPr>
              <a:t>All </a:t>
            </a:r>
            <a:r>
              <a:rPr lang="en-US" sz="2400" dirty="0" err="1" smtClean="0">
                <a:latin typeface="Times New Roman" panose="02020603050405020304" pitchFamily="18" charset="0"/>
                <a:ea typeface="Arial Unicode MS" pitchFamily="34" charset="-128"/>
                <a:cs typeface="Times New Roman" panose="02020603050405020304" pitchFamily="18" charset="0"/>
              </a:rPr>
              <a:t>Hb</a:t>
            </a:r>
            <a:r>
              <a:rPr lang="en-US" sz="2400" dirty="0" smtClean="0">
                <a:latin typeface="Times New Roman" panose="02020603050405020304" pitchFamily="18" charset="0"/>
                <a:ea typeface="Arial Unicode MS" pitchFamily="34" charset="-128"/>
                <a:cs typeface="Times New Roman" panose="02020603050405020304" pitchFamily="18" charset="0"/>
              </a:rPr>
              <a:t> is converted into acid </a:t>
            </a:r>
            <a:r>
              <a:rPr lang="en-US" sz="2400" dirty="0" err="1" smtClean="0">
                <a:latin typeface="Times New Roman" panose="02020603050405020304" pitchFamily="18" charset="0"/>
                <a:ea typeface="Arial Unicode MS" pitchFamily="34" charset="-128"/>
                <a:cs typeface="Times New Roman" panose="02020603050405020304" pitchFamily="18" charset="0"/>
              </a:rPr>
              <a:t>hematine</a:t>
            </a:r>
            <a:r>
              <a:rPr lang="en-US" sz="2400" dirty="0" smtClean="0">
                <a:latin typeface="Times New Roman" panose="02020603050405020304" pitchFamily="18" charset="0"/>
                <a:ea typeface="Arial Unicode MS" pitchFamily="34" charset="-128"/>
                <a:cs typeface="Times New Roman" panose="02020603050405020304" pitchFamily="18" charset="0"/>
              </a:rPr>
              <a:t> and the intensity of the color is measured by comparing it with the </a:t>
            </a:r>
            <a:r>
              <a:rPr lang="en-US" sz="2400" dirty="0" err="1" smtClean="0">
                <a:latin typeface="Times New Roman" panose="02020603050405020304" pitchFamily="18" charset="0"/>
                <a:ea typeface="Arial Unicode MS" pitchFamily="34" charset="-128"/>
                <a:cs typeface="Times New Roman" panose="02020603050405020304" pitchFamily="18" charset="0"/>
              </a:rPr>
              <a:t>standered</a:t>
            </a:r>
            <a:endParaRPr lang="en-US" sz="2400" dirty="0" smtClean="0">
              <a:solidFill>
                <a:srgbClr val="FF0000"/>
              </a:solidFill>
              <a:latin typeface="Times New Roman" panose="02020603050405020304" pitchFamily="18" charset="0"/>
              <a:ea typeface="Arial Unicode MS" pitchFamily="34" charset="-128"/>
              <a:cs typeface="Times New Roman" panose="02020603050405020304" pitchFamily="18" charset="0"/>
            </a:endParaRPr>
          </a:p>
          <a:p>
            <a:pPr algn="l" rtl="0"/>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Sahli</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Haemometer</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consists of:</a:t>
            </a:r>
          </a:p>
          <a:p>
            <a:pPr algn="l" rtl="0"/>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p>
          <a:p>
            <a:pPr marL="342900" lvl="0" indent="-342900" algn="l" rtl="0">
              <a:buFont typeface="Wingdings" panose="05000000000000000000" pitchFamily="2" charset="2"/>
              <a:buChar char="v"/>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A color standard </a:t>
            </a:r>
          </a:p>
          <a:p>
            <a:pPr lvl="0" algn="l" rtl="0"/>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p>
          <a:p>
            <a:pPr marL="342900" lvl="0" indent="-342900" algn="l" rtl="0">
              <a:buFont typeface="Wingdings" panose="05000000000000000000" pitchFamily="2" charset="2"/>
              <a:buChar char="v"/>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Pipette marked to contain 20 microliter of blood.</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v"/>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Graduated tube </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v"/>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Distilled water (D.W.)</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v"/>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0.1 normal </a:t>
            </a: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HCl</a:t>
            </a:r>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v"/>
            </a:pP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Anticoagulated</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whole blood or capillary blood can be used.  </a:t>
            </a:r>
            <a:endParaRPr lang="en-US" sz="2400" dirty="0">
              <a:solidFill>
                <a:schemeClr val="tx1"/>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2439811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endParaRPr lang="en-US" dirty="0" smtClean="0">
              <a:latin typeface="Arial Unicode MS" pitchFamily="34" charset="-128"/>
              <a:ea typeface="Arial Unicode MS" pitchFamily="34" charset="-128"/>
              <a:cs typeface="Arial Unicode MS" pitchFamily="34" charset="-128"/>
            </a:endParaRPr>
          </a:p>
          <a:p>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59" y="82922"/>
            <a:ext cx="974911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255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endParaRPr lang="en-US" dirty="0" smtClean="0">
              <a:latin typeface="Arial Unicode MS" pitchFamily="34" charset="-128"/>
              <a:ea typeface="Arial Unicode MS" pitchFamily="34" charset="-128"/>
              <a:cs typeface="Arial Unicode MS" pitchFamily="34" charset="-128"/>
            </a:endParaRPr>
          </a:p>
          <a:p>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16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endParaRPr lang="en-US" dirty="0" smtClean="0">
              <a:latin typeface="Arial Unicode MS" pitchFamily="34" charset="-128"/>
              <a:ea typeface="Arial Unicode MS" pitchFamily="34" charset="-128"/>
              <a:cs typeface="Arial Unicode MS" pitchFamily="34" charset="-128"/>
            </a:endParaRPr>
          </a:p>
          <a:p>
            <a:endParaRPr lang="ar-IQ"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2999"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841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just"/>
            <a:endParaRPr lang="en-US" dirty="0" smtClean="0">
              <a:latin typeface="Arial Unicode MS" pitchFamily="34" charset="-128"/>
              <a:ea typeface="Arial Unicode MS" pitchFamily="34" charset="-128"/>
              <a:cs typeface="Arial Unicode MS" pitchFamily="34" charset="-128"/>
            </a:endParaRPr>
          </a:p>
          <a:p>
            <a:endParaRPr lang="ar-IQ" dirty="0"/>
          </a:p>
        </p:txBody>
      </p:sp>
      <p:sp>
        <p:nvSpPr>
          <p:cNvPr id="2" name="Rectangle 1"/>
          <p:cNvSpPr/>
          <p:nvPr/>
        </p:nvSpPr>
        <p:spPr>
          <a:xfrm>
            <a:off x="900953" y="376518"/>
            <a:ext cx="8243047" cy="6186309"/>
          </a:xfrm>
          <a:prstGeom prst="rect">
            <a:avLst/>
          </a:prstGeom>
        </p:spPr>
        <p:txBody>
          <a:bodyPr wrap="square">
            <a:spAutoFit/>
          </a:bodyPr>
          <a:lstStyle/>
          <a:p>
            <a:pPr algn="l"/>
            <a:r>
              <a:rPr lang="en-US" sz="36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Procedure</a:t>
            </a:r>
            <a:endParaRPr lang="en-US" sz="3600" dirty="0" smtClean="0">
              <a:solidFill>
                <a:srgbClr val="FF0000"/>
              </a:solidFill>
              <a:latin typeface="Times New Roman" panose="02020603050405020304" pitchFamily="18" charset="0"/>
              <a:ea typeface="Arial Unicode MS" pitchFamily="34" charset="-128"/>
              <a:cs typeface="Times New Roman" panose="02020603050405020304" pitchFamily="18" charset="0"/>
            </a:endParaRPr>
          </a:p>
          <a:p>
            <a:pPr lvl="0" algn="l"/>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Fill the graduated tube to mark (2 or 10) with 0.1 normal </a:t>
            </a: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HCl</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Draw blood by hemoglobin pipette to mark 20Ml</a:t>
            </a:r>
          </a:p>
          <a:p>
            <a:pPr lvl="0" algn="l" rtl="0"/>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a:t>
            </a: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Dip the tip of the pipette in the graduated tube to blow the blood into the tube, mix content with stirrer.</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Place the tube in the </a:t>
            </a: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hemoglobinometer</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 for 10 minutes for complete reaction</a:t>
            </a:r>
          </a:p>
          <a:p>
            <a:pPr marL="342900" lvl="0" indent="-342900" algn="l" rtl="0">
              <a:buFont typeface="Wingdings" panose="05000000000000000000" pitchFamily="2" charset="2"/>
              <a:buChar char="ü"/>
            </a:pPr>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Add drop by drop D.W. until the color in the graduated tube is identical to the color of the standard.</a:t>
            </a:r>
          </a:p>
          <a:p>
            <a:pPr lvl="0" algn="l" rtl="0"/>
            <a:endPar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endParaRPr>
          </a:p>
          <a:p>
            <a:pPr marL="342900" lvl="0" indent="-342900" algn="l" rtl="0">
              <a:buFont typeface="Wingdings" panose="05000000000000000000" pitchFamily="2" charset="2"/>
              <a:buChar char="ü"/>
            </a:pP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Read the result in </a:t>
            </a:r>
            <a:r>
              <a:rPr lang="en-US" sz="2400"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gm</a:t>
            </a:r>
            <a:r>
              <a:rPr lang="en-US" sz="2400" dirty="0" smtClean="0">
                <a:solidFill>
                  <a:schemeClr val="tx1"/>
                </a:solidFill>
                <a:latin typeface="Times New Roman" panose="02020603050405020304" pitchFamily="18" charset="0"/>
                <a:ea typeface="Arial Unicode MS" pitchFamily="34" charset="-128"/>
                <a:cs typeface="Times New Roman" panose="02020603050405020304" pitchFamily="18" charset="0"/>
              </a:rPr>
              <a:t>/dl.</a:t>
            </a:r>
            <a:endParaRPr lang="en-US" sz="2400" dirty="0">
              <a:solidFill>
                <a:schemeClr val="tx1"/>
              </a:solidFill>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96301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867" y="395785"/>
            <a:ext cx="10085694" cy="6005015"/>
          </a:xfrm>
        </p:spPr>
        <p:txBody>
          <a:bodyPr>
            <a:normAutofit/>
          </a:bodyPr>
          <a:lstStyle/>
          <a:p>
            <a:pPr algn="l" rtl="1"/>
            <a:r>
              <a:rPr lang="en-US" sz="4800" b="1" dirty="0" smtClean="0">
                <a:solidFill>
                  <a:srgbClr val="FF0000"/>
                </a:solidFill>
                <a:latin typeface="Times New Roman" panose="02020603050405020304" pitchFamily="18" charset="0"/>
                <a:cs typeface="Times New Roman" panose="02020603050405020304" pitchFamily="18" charset="0"/>
              </a:rPr>
              <a:t>Hemoglobin</a:t>
            </a:r>
          </a:p>
          <a:p>
            <a:pPr marL="342900" indent="-342900" algn="l" rtl="0">
              <a:buFont typeface="Arial" panose="020B0604020202020204" pitchFamily="34" charset="0"/>
              <a:buChar char="•"/>
            </a:pPr>
            <a:r>
              <a:rPr lang="en-US" sz="18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Found in the RBC.</a:t>
            </a:r>
          </a:p>
          <a:p>
            <a:pPr algn="l" rtl="0"/>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l" rtl="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 Responsible for carrying oxygen to all cells in the body.</a:t>
            </a:r>
          </a:p>
          <a:p>
            <a:pPr algn="l" rtl="0"/>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l" rtl="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 Also binds to carbon dioxide and carries it to the lungs from the cells to be released.</a:t>
            </a:r>
          </a:p>
          <a:p>
            <a:pPr marL="342900" indent="-342900" algn="l" rtl="0">
              <a:buFont typeface="Arial" panose="020B0604020202020204" pitchFamily="34" charset="0"/>
              <a:buChar char="•"/>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lvl="0" indent="-342900" algn="l" rtl="0">
              <a:buFont typeface="Arial" panose="020B0604020202020204" pitchFamily="34" charset="0"/>
              <a:buChar char="•"/>
            </a:pPr>
            <a:r>
              <a:rPr lang="en-US" sz="20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Buffer against change in [H</a:t>
            </a:r>
            <a:r>
              <a:rPr lang="en-US" sz="2000" b="1" baseline="30000"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a:t>
            </a:r>
            <a:r>
              <a:rPr lang="en-US" sz="20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a:t>
            </a:r>
          </a:p>
          <a:p>
            <a:pPr marL="342900" indent="-342900" algn="l" rtl="0">
              <a:buFont typeface="Arial" panose="020B0604020202020204" pitchFamily="34" charset="0"/>
              <a:buChar char="•"/>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l" rtl="0">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Hemoglobin detection can also gives the health care worker an idea about:-</a:t>
            </a:r>
          </a:p>
          <a:p>
            <a:pPr marL="342900" indent="625475" algn="l" rtl="0">
              <a:buFont typeface="Wingdings" panose="05000000000000000000" pitchFamily="2" charset="2"/>
              <a:buChar char="Ø"/>
            </a:pP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P</a:t>
            </a:r>
            <a:r>
              <a:rPr lang="en-US" sz="2000" b="1" dirty="0" smtClean="0">
                <a:solidFill>
                  <a:schemeClr val="tx1"/>
                </a:solidFill>
                <a:latin typeface="Times New Roman" panose="02020603050405020304" pitchFamily="18" charset="0"/>
                <a:cs typeface="Times New Roman" panose="02020603050405020304" pitchFamily="18" charset="0"/>
              </a:rPr>
              <a:t>atient’s oxygen carrying capacity</a:t>
            </a:r>
          </a:p>
          <a:p>
            <a:pPr marL="342900" indent="625475" algn="l" rtl="0">
              <a:buFont typeface="Wingdings" panose="05000000000000000000" pitchFamily="2" charset="2"/>
              <a:buChar char="Ø"/>
            </a:pP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Current blood loss and recovery from blood loss</a:t>
            </a:r>
          </a:p>
          <a:p>
            <a:pPr marL="342900" indent="625475" algn="l" rtl="0">
              <a:buFont typeface="Wingdings" panose="05000000000000000000" pitchFamily="2" charset="2"/>
              <a:buChar char="Ø"/>
            </a:pP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T</a:t>
            </a:r>
            <a:r>
              <a:rPr lang="en-US" sz="2000" b="1" dirty="0" smtClean="0">
                <a:solidFill>
                  <a:schemeClr val="tx1"/>
                </a:solidFill>
                <a:latin typeface="Times New Roman" panose="02020603050405020304" pitchFamily="18" charset="0"/>
                <a:cs typeface="Times New Roman" panose="02020603050405020304" pitchFamily="18" charset="0"/>
              </a:rPr>
              <a:t>reatment of RBC disorders, like anemia.</a:t>
            </a:r>
          </a:p>
          <a:p>
            <a:pPr marL="342900" indent="-342900" algn="l" rtl="0">
              <a:buFont typeface="Arial" panose="020B0604020202020204" pitchFamily="34" charset="0"/>
              <a:buChar char="•"/>
            </a:pPr>
            <a:endParaRPr lang="ar-IQ" sz="2000" b="1" dirty="0">
              <a:solidFill>
                <a:schemeClr val="tx1"/>
              </a:solidFill>
            </a:endParaRPr>
          </a:p>
        </p:txBody>
      </p:sp>
    </p:spTree>
    <p:extLst>
      <p:ext uri="{BB962C8B-B14F-4D97-AF65-F5344CB8AC3E}">
        <p14:creationId xmlns:p14="http://schemas.microsoft.com/office/powerpoint/2010/main" val="261001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1444" y="423082"/>
            <a:ext cx="10795379" cy="5964070"/>
          </a:xfrm>
        </p:spPr>
        <p:txBody>
          <a:bodyPr>
            <a:normAutofit fontScale="40000" lnSpcReduction="20000"/>
          </a:bodyPr>
          <a:lstStyle/>
          <a:p>
            <a:pPr algn="l" rtl="1"/>
            <a:r>
              <a:rPr lang="en-US" sz="69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Hemoglobin</a:t>
            </a:r>
          </a:p>
          <a:p>
            <a:pPr marL="342900" indent="-342900" algn="l" rtl="0">
              <a:lnSpc>
                <a:spcPct val="170000"/>
              </a:lnSpc>
              <a:buFont typeface="Arial" panose="020B0604020202020204" pitchFamily="34" charset="0"/>
              <a:buChar char="•"/>
            </a:pPr>
            <a:r>
              <a:rPr lang="en-US" sz="2500"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Makes up 98% of the protein found in the RBC and Gives blood its red color.</a:t>
            </a:r>
          </a:p>
          <a:p>
            <a:pPr marL="342900" indent="-342900" algn="l" rtl="0">
              <a:lnSpc>
                <a:spcPct val="170000"/>
              </a:lnSpc>
              <a:buFont typeface="Arial" panose="020B0604020202020204" pitchFamily="34" charset="0"/>
              <a:buChar char="•"/>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Composed of two parts….</a:t>
            </a:r>
          </a:p>
          <a:p>
            <a:pPr marL="914400" indent="-457200" algn="l" rtl="0">
              <a:lnSpc>
                <a:spcPct val="170000"/>
              </a:lnSpc>
              <a:buFont typeface="Wingdings" panose="05000000000000000000" pitchFamily="2" charset="2"/>
              <a:buChar char="ü"/>
            </a:pPr>
            <a:r>
              <a:rPr lang="en-US" sz="4500" b="1"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Heme</a:t>
            </a: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 4 iron atoms in the ferrous state (Fe2+) and porphyrin ring </a:t>
            </a:r>
          </a:p>
          <a:p>
            <a:pPr marL="914400" indent="-457200" algn="l" rtl="0">
              <a:lnSpc>
                <a:spcPct val="170000"/>
              </a:lnSpc>
              <a:buFont typeface="Wingdings" panose="05000000000000000000" pitchFamily="2" charset="2"/>
              <a:buChar char="ü"/>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Globin , 4 protein chains</a:t>
            </a:r>
          </a:p>
          <a:p>
            <a:pPr marL="342900" indent="-342900" algn="l" rtl="0">
              <a:lnSpc>
                <a:spcPct val="170000"/>
              </a:lnSpc>
              <a:buFont typeface="Arial" panose="020B0604020202020204" pitchFamily="34" charset="0"/>
              <a:buChar char="•"/>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The most common globin forms are alpha and beta chains.</a:t>
            </a:r>
          </a:p>
          <a:p>
            <a:pPr marL="342900" indent="-342900" algn="l" rtl="0">
              <a:lnSpc>
                <a:spcPct val="170000"/>
              </a:lnSpc>
              <a:buFont typeface="Arial" panose="020B0604020202020204" pitchFamily="34" charset="0"/>
              <a:buChar char="•"/>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Hemoglobin's are named based on the structure of the protein chain that is present.</a:t>
            </a:r>
          </a:p>
          <a:p>
            <a:pPr marL="1317625" indent="-457200" algn="l" rtl="0">
              <a:lnSpc>
                <a:spcPct val="170000"/>
              </a:lnSpc>
              <a:buFont typeface="Wingdings" panose="05000000000000000000" pitchFamily="2" charset="2"/>
              <a:buChar char="q"/>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Hemoglobin A , 95-98% of adult hemoglobin</a:t>
            </a:r>
          </a:p>
          <a:p>
            <a:pPr marL="1317625" indent="-457200" algn="l" rtl="0">
              <a:lnSpc>
                <a:spcPct val="170000"/>
              </a:lnSpc>
              <a:buFont typeface="Wingdings" panose="05000000000000000000" pitchFamily="2" charset="2"/>
              <a:buChar char="q"/>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Hemoglobin A2 , 3-5% of adult hemoglobin</a:t>
            </a:r>
          </a:p>
          <a:p>
            <a:pPr marL="1317625" indent="-457200" algn="l" rtl="0">
              <a:lnSpc>
                <a:spcPct val="170000"/>
              </a:lnSpc>
              <a:buFont typeface="Wingdings" panose="05000000000000000000" pitchFamily="2" charset="2"/>
              <a:buChar char="q"/>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Hemoglobin F , normal fetal hemoglobin, &lt;1% of adult hemoglobin</a:t>
            </a:r>
          </a:p>
          <a:p>
            <a:pPr marL="1317625" indent="-457200" algn="l" rtl="0">
              <a:lnSpc>
                <a:spcPct val="170000"/>
              </a:lnSpc>
              <a:buFont typeface="Wingdings" panose="05000000000000000000" pitchFamily="2" charset="2"/>
              <a:buChar char="q"/>
            </a:pPr>
            <a:r>
              <a:rPr lang="en-US" sz="45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Hemoglobin S , abnormal hemoglobin found in sickle cell anemia</a:t>
            </a:r>
          </a:p>
          <a:p>
            <a:pPr algn="l">
              <a:lnSpc>
                <a:spcPct val="170000"/>
              </a:lnSpc>
            </a:pPr>
            <a:endParaRPr lang="en-US" sz="23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170000"/>
              </a:lnSpc>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lnSpc>
                <a:spcPct val="170000"/>
              </a:lnSpc>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l"/>
            <a:endParaRPr lang="ar-IQ" dirty="0"/>
          </a:p>
        </p:txBody>
      </p:sp>
    </p:spTree>
    <p:extLst>
      <p:ext uri="{BB962C8B-B14F-4D97-AF65-F5344CB8AC3E}">
        <p14:creationId xmlns:p14="http://schemas.microsoft.com/office/powerpoint/2010/main" val="1750792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91672"/>
            <a:ext cx="10437843" cy="5217458"/>
          </a:xfrm>
        </p:spPr>
      </p:pic>
    </p:spTree>
    <p:extLst>
      <p:ext uri="{BB962C8B-B14F-4D97-AF65-F5344CB8AC3E}">
        <p14:creationId xmlns:p14="http://schemas.microsoft.com/office/powerpoint/2010/main" val="156504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0628" y="341195"/>
            <a:ext cx="10945504" cy="7148818"/>
          </a:xfrm>
        </p:spPr>
        <p:txBody>
          <a:bodyPr/>
          <a:lstStyle/>
          <a:p>
            <a:pPr algn="l"/>
            <a:r>
              <a:rPr lang="en-US" sz="4000" b="1" dirty="0" smtClean="0">
                <a:solidFill>
                  <a:schemeClr val="tx1"/>
                </a:solidFill>
                <a:latin typeface="Times New Roman" panose="02020603050405020304" pitchFamily="18" charset="0"/>
                <a:cs typeface="Times New Roman" panose="02020603050405020304" pitchFamily="18" charset="0"/>
              </a:rPr>
              <a:t> </a:t>
            </a:r>
            <a:r>
              <a:rPr lang="en-US" sz="2400" b="1" u="sng" dirty="0" smtClean="0">
                <a:solidFill>
                  <a:srgbClr val="FF0000"/>
                </a:solidFill>
                <a:latin typeface="Times New Roman" panose="02020603050405020304" pitchFamily="18" charset="0"/>
                <a:cs typeface="Times New Roman" panose="02020603050405020304" pitchFamily="18" charset="0"/>
              </a:rPr>
              <a:t>Normal value</a:t>
            </a:r>
          </a:p>
          <a:p>
            <a:pPr algn="l"/>
            <a:r>
              <a:rPr lang="en-US" sz="2400" b="1" dirty="0" smtClean="0">
                <a:solidFill>
                  <a:schemeClr val="tx1"/>
                </a:solidFill>
                <a:latin typeface="Times New Roman" panose="02020603050405020304" pitchFamily="18" charset="0"/>
                <a:cs typeface="Times New Roman" panose="02020603050405020304" pitchFamily="18" charset="0"/>
              </a:rPr>
              <a:t>Male 13.5-17.5 </a:t>
            </a:r>
            <a:r>
              <a:rPr lang="en-US" sz="2400" b="1" dirty="0" err="1" smtClean="0">
                <a:solidFill>
                  <a:schemeClr val="tx1"/>
                </a:solidFill>
                <a:latin typeface="Times New Roman" panose="02020603050405020304" pitchFamily="18" charset="0"/>
                <a:cs typeface="Times New Roman" panose="02020603050405020304" pitchFamily="18" charset="0"/>
              </a:rPr>
              <a:t>gm</a:t>
            </a:r>
            <a:r>
              <a:rPr lang="en-US" sz="2400" b="1" dirty="0" smtClean="0">
                <a:solidFill>
                  <a:schemeClr val="tx1"/>
                </a:solidFill>
                <a:latin typeface="Times New Roman" panose="02020603050405020304" pitchFamily="18" charset="0"/>
                <a:cs typeface="Times New Roman" panose="02020603050405020304" pitchFamily="18" charset="0"/>
              </a:rPr>
              <a:t>/dl</a:t>
            </a:r>
          </a:p>
          <a:p>
            <a:pPr algn="l"/>
            <a:r>
              <a:rPr lang="en-US" sz="2400" b="1" dirty="0" smtClean="0">
                <a:solidFill>
                  <a:schemeClr val="tx1"/>
                </a:solidFill>
                <a:latin typeface="Times New Roman" panose="02020603050405020304" pitchFamily="18" charset="0"/>
                <a:cs typeface="Times New Roman" panose="02020603050405020304" pitchFamily="18" charset="0"/>
              </a:rPr>
              <a:t>Female 11.5-15.5 </a:t>
            </a:r>
            <a:r>
              <a:rPr lang="en-US" sz="2400" b="1" dirty="0" err="1" smtClean="0">
                <a:solidFill>
                  <a:schemeClr val="tx1"/>
                </a:solidFill>
                <a:latin typeface="Times New Roman" panose="02020603050405020304" pitchFamily="18" charset="0"/>
                <a:cs typeface="Times New Roman" panose="02020603050405020304" pitchFamily="18" charset="0"/>
              </a:rPr>
              <a:t>gm</a:t>
            </a:r>
            <a:r>
              <a:rPr lang="en-US" sz="2400" b="1" dirty="0" smtClean="0">
                <a:solidFill>
                  <a:schemeClr val="tx1"/>
                </a:solidFill>
                <a:latin typeface="Times New Roman" panose="02020603050405020304" pitchFamily="18" charset="0"/>
                <a:cs typeface="Times New Roman" panose="02020603050405020304" pitchFamily="18" charset="0"/>
              </a:rPr>
              <a:t>/dl</a:t>
            </a:r>
          </a:p>
          <a:p>
            <a:pPr algn="l"/>
            <a:r>
              <a:rPr lang="en-US" sz="2800" b="1" dirty="0" smtClean="0">
                <a:solidFill>
                  <a:schemeClr val="tx1"/>
                </a:solidFill>
                <a:latin typeface="Times New Roman" panose="02020603050405020304" pitchFamily="18" charset="0"/>
                <a:cs typeface="Times New Roman" panose="02020603050405020304" pitchFamily="18" charset="0"/>
              </a:rPr>
              <a:t>Newborn 21 </a:t>
            </a:r>
            <a:r>
              <a:rPr lang="en-US" sz="2800" b="1" dirty="0" err="1" smtClean="0">
                <a:solidFill>
                  <a:schemeClr val="tx1"/>
                </a:solidFill>
                <a:latin typeface="Times New Roman" panose="02020603050405020304" pitchFamily="18" charset="0"/>
                <a:cs typeface="Times New Roman" panose="02020603050405020304" pitchFamily="18" charset="0"/>
              </a:rPr>
              <a:t>gm</a:t>
            </a:r>
            <a:r>
              <a:rPr lang="en-US" sz="2800" b="1" dirty="0" smtClean="0">
                <a:solidFill>
                  <a:schemeClr val="tx1"/>
                </a:solidFill>
                <a:latin typeface="Times New Roman" panose="02020603050405020304" pitchFamily="18" charset="0"/>
                <a:cs typeface="Times New Roman" panose="02020603050405020304" pitchFamily="18" charset="0"/>
              </a:rPr>
              <a:t>/dl</a:t>
            </a:r>
          </a:p>
          <a:p>
            <a:pPr algn="l"/>
            <a:endParaRPr lang="en-US" sz="3600" b="1" dirty="0" smtClean="0">
              <a:solidFill>
                <a:schemeClr val="tx1"/>
              </a:solidFill>
            </a:endParaRPr>
          </a:p>
          <a:p>
            <a:pPr algn="l"/>
            <a:endParaRPr lang="en-US" sz="3600" b="1" dirty="0" smtClean="0">
              <a:solidFill>
                <a:schemeClr val="tx1"/>
              </a:solidFill>
            </a:endParaRPr>
          </a:p>
          <a:p>
            <a:pPr algn="l"/>
            <a:endParaRPr lang="ar-IQ"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28" y="2634018"/>
            <a:ext cx="949121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358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7797" y="204716"/>
            <a:ext cx="10222173" cy="6018663"/>
          </a:xfrm>
        </p:spPr>
        <p:txBody>
          <a:bodyPr>
            <a:normAutofit/>
          </a:bodyPr>
          <a:lstStyle/>
          <a:p>
            <a:pPr algn="l">
              <a:lnSpc>
                <a:spcPct val="150000"/>
              </a:lnSpc>
            </a:pPr>
            <a:r>
              <a:rPr lang="en-US" sz="36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Medical application</a:t>
            </a:r>
          </a:p>
          <a:p>
            <a:pPr algn="just">
              <a:lnSpc>
                <a:spcPct val="150000"/>
              </a:lnSpc>
            </a:pP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The body  will respond for the decrease in </a:t>
            </a:r>
            <a:r>
              <a:rPr lang="en-US" sz="2000" b="1"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haemoglobin</a:t>
            </a: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level (for slightly lower than normal </a:t>
            </a:r>
            <a:r>
              <a:rPr lang="en-US" sz="2000" b="1"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haemoglobin</a:t>
            </a: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levels) as a compensatory mechanism:-</a:t>
            </a:r>
          </a:p>
          <a:p>
            <a:pPr marL="342900" indent="-342900" algn="just" rtl="0">
              <a:lnSpc>
                <a:spcPct val="150000"/>
              </a:lnSpc>
              <a:buFont typeface="Arial" panose="020B0604020202020204" pitchFamily="34" charset="0"/>
              <a:buChar char="•"/>
            </a:pP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The heart will beat faster and more forcefully.</a:t>
            </a:r>
          </a:p>
          <a:p>
            <a:pPr marL="342900" indent="-342900" algn="just" rtl="0">
              <a:lnSpc>
                <a:spcPct val="150000"/>
              </a:lnSpc>
              <a:buFont typeface="Arial" panose="020B0604020202020204" pitchFamily="34" charset="0"/>
              <a:buChar char="•"/>
            </a:pP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 The lungs increase the amount of air they move each minute to increase the amount of oxygen they deliver to the blood. </a:t>
            </a:r>
          </a:p>
          <a:p>
            <a:pPr algn="just">
              <a:lnSpc>
                <a:spcPct val="150000"/>
              </a:lnSpc>
            </a:pP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when the level drops too low for us, we start to feel tired, breathless and may start to run into problems with too little oxygen getting to important organs like the heart and brain. </a:t>
            </a:r>
          </a:p>
          <a:p>
            <a:pPr algn="just">
              <a:lnSpc>
                <a:spcPct val="150000"/>
              </a:lnSpc>
            </a:pPr>
            <a:r>
              <a:rPr lang="en-US" sz="2000" b="1" dirty="0" smtClean="0">
                <a:solidFill>
                  <a:schemeClr val="tx1"/>
                </a:solidFill>
                <a:latin typeface="Times New Roman" panose="02020603050405020304" pitchFamily="18" charset="0"/>
                <a:ea typeface="Arial Unicode MS" pitchFamily="34" charset="-128"/>
                <a:cs typeface="Times New Roman" panose="02020603050405020304" pitchFamily="18" charset="0"/>
              </a:rPr>
              <a:t>This can cause palpitations, angina (chest pains), headache or dizzy spells.</a:t>
            </a:r>
          </a:p>
          <a:p>
            <a:pPr algn="just">
              <a:lnSpc>
                <a:spcPct val="150000"/>
              </a:lnSpc>
            </a:pPr>
            <a:endParaRPr lang="ar-IQ"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397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endParaRPr lang="ar-IQ" dirty="0"/>
          </a:p>
        </p:txBody>
      </p:sp>
      <p:sp>
        <p:nvSpPr>
          <p:cNvPr id="2" name="Rectangle 1"/>
          <p:cNvSpPr/>
          <p:nvPr/>
        </p:nvSpPr>
        <p:spPr>
          <a:xfrm>
            <a:off x="805218" y="529251"/>
            <a:ext cx="9716754" cy="5324535"/>
          </a:xfrm>
          <a:prstGeom prst="rect">
            <a:avLst/>
          </a:prstGeom>
        </p:spPr>
        <p:txBody>
          <a:bodyPr wrap="square">
            <a:spAutoFit/>
          </a:bodyPr>
          <a:lstStyle/>
          <a:p>
            <a:pPr algn="ctr"/>
            <a:r>
              <a:rPr lang="en-US" sz="2800" b="1" dirty="0" smtClean="0">
                <a:solidFill>
                  <a:srgbClr val="FF0000"/>
                </a:solidFill>
                <a:latin typeface="Times New Roman" panose="02020603050405020304" pitchFamily="18" charset="0"/>
                <a:ea typeface="Arial Unicode MS" pitchFamily="34" charset="-128"/>
                <a:cs typeface="Times New Roman" panose="02020603050405020304" pitchFamily="18" charset="0"/>
              </a:rPr>
              <a:t>Haemoglobin and High Altitudes</a:t>
            </a:r>
          </a:p>
          <a:p>
            <a:pPr algn="l">
              <a:buNone/>
            </a:pPr>
            <a:r>
              <a:rPr lang="en-US" sz="2400" b="1" dirty="0" smtClean="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    </a:t>
            </a:r>
          </a:p>
          <a:p>
            <a:pPr algn="just" rtl="0">
              <a:buNone/>
            </a:pPr>
            <a:r>
              <a:rPr lang="en-US" sz="2400" b="1" dirty="0" smtClean="0">
                <a:latin typeface="Times New Roman" panose="02020603050405020304" pitchFamily="18" charset="0"/>
                <a:ea typeface="Arial Unicode MS" pitchFamily="34" charset="-128"/>
                <a:cs typeface="Times New Roman" panose="02020603050405020304" pitchFamily="18" charset="0"/>
              </a:rPr>
              <a:t>    People living at high altitudes have developed unique and often different ways to cope with the reduced amount of oxygen available at higher altitudes. </a:t>
            </a:r>
          </a:p>
          <a:p>
            <a:pPr algn="just" rtl="0">
              <a:buNone/>
            </a:pPr>
            <a:endParaRPr lang="en-US" sz="2400" b="1" dirty="0">
              <a:latin typeface="Times New Roman" panose="02020603050405020304" pitchFamily="18" charset="0"/>
              <a:ea typeface="Arial Unicode MS" pitchFamily="34" charset="-128"/>
              <a:cs typeface="Times New Roman" panose="02020603050405020304" pitchFamily="18" charset="0"/>
            </a:endParaRPr>
          </a:p>
          <a:p>
            <a:pPr algn="just" rtl="0">
              <a:buNone/>
            </a:pPr>
            <a:r>
              <a:rPr lang="en-US" sz="2400" b="1" dirty="0" smtClean="0">
                <a:latin typeface="Times New Roman" panose="02020603050405020304" pitchFamily="18" charset="0"/>
                <a:ea typeface="Arial Unicode MS" pitchFamily="34" charset="-128"/>
                <a:cs typeface="Times New Roman" panose="02020603050405020304" pitchFamily="18" charset="0"/>
              </a:rPr>
              <a:t> Natives of the Andes Mountains in South America have a higher concentration of </a:t>
            </a:r>
            <a:r>
              <a:rPr lang="en-US" sz="2400" b="1" dirty="0" err="1" smtClean="0">
                <a:latin typeface="Times New Roman" panose="02020603050405020304" pitchFamily="18" charset="0"/>
                <a:ea typeface="Arial Unicode MS" pitchFamily="34" charset="-128"/>
                <a:cs typeface="Times New Roman" panose="02020603050405020304" pitchFamily="18" charset="0"/>
              </a:rPr>
              <a:t>haemoglobin</a:t>
            </a:r>
            <a:r>
              <a:rPr lang="en-US" sz="2400" b="1" dirty="0" smtClean="0">
                <a:latin typeface="Times New Roman" panose="02020603050405020304" pitchFamily="18" charset="0"/>
                <a:ea typeface="Arial Unicode MS" pitchFamily="34" charset="-128"/>
                <a:cs typeface="Times New Roman" panose="02020603050405020304" pitchFamily="18" charset="0"/>
              </a:rPr>
              <a:t> in their blood, allowing more oxygen to be carried by the same volume of blood.  However, there are other means of coping with high altitudes. </a:t>
            </a:r>
          </a:p>
          <a:p>
            <a:pPr algn="just" rtl="0">
              <a:buNone/>
            </a:pPr>
            <a:endParaRPr lang="en-US" sz="2400" b="1" dirty="0">
              <a:latin typeface="Times New Roman" panose="02020603050405020304" pitchFamily="18" charset="0"/>
              <a:ea typeface="Arial Unicode MS" pitchFamily="34" charset="-128"/>
              <a:cs typeface="Times New Roman" panose="02020603050405020304" pitchFamily="18" charset="0"/>
            </a:endParaRPr>
          </a:p>
          <a:p>
            <a:pPr algn="just" rtl="0">
              <a:buNone/>
            </a:pPr>
            <a:r>
              <a:rPr lang="en-US" sz="2400" b="1" dirty="0" smtClean="0">
                <a:latin typeface="Times New Roman" panose="02020603050405020304" pitchFamily="18" charset="0"/>
                <a:ea typeface="Arial Unicode MS" pitchFamily="34" charset="-128"/>
                <a:cs typeface="Times New Roman" panose="02020603050405020304" pitchFamily="18" charset="0"/>
              </a:rPr>
              <a:t> For instance, the people living in the Tibetan Plateau have doubled their nitric oxide levels.  Nitric oxide is a blood vessel dilator, which is thought to boost the uptake of oxygen</a:t>
            </a:r>
            <a:r>
              <a:rPr lang="en-US" sz="2400" dirty="0" smtClean="0">
                <a:latin typeface="Times New Roman" panose="02020603050405020304" pitchFamily="18" charset="0"/>
                <a:ea typeface="Arial Unicode MS" pitchFamily="34" charset="-128"/>
                <a:cs typeface="Times New Roman" panose="02020603050405020304" pitchFamily="18" charset="0"/>
              </a:rPr>
              <a:t>.</a:t>
            </a:r>
            <a:endParaRPr lang="en-US" sz="2400" dirty="0">
              <a:latin typeface="Times New Roman" panose="02020603050405020304" pitchFamily="18" charset="0"/>
              <a:ea typeface="Arial Unicode MS" pitchFamily="34" charset="-128"/>
              <a:cs typeface="Times New Roman" panose="02020603050405020304" pitchFamily="18" charset="0"/>
            </a:endParaRPr>
          </a:p>
        </p:txBody>
      </p:sp>
    </p:spTree>
    <p:extLst>
      <p:ext uri="{BB962C8B-B14F-4D97-AF65-F5344CB8AC3E}">
        <p14:creationId xmlns:p14="http://schemas.microsoft.com/office/powerpoint/2010/main" val="213446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237" y="215352"/>
            <a:ext cx="11470341" cy="6468035"/>
          </a:xfrm>
        </p:spPr>
        <p:txBody>
          <a:bodyPr/>
          <a:lstStyle/>
          <a:p>
            <a:endParaRPr lang="ar-IQ" dirty="0"/>
          </a:p>
        </p:txBody>
      </p:sp>
      <p:sp>
        <p:nvSpPr>
          <p:cNvPr id="2" name="Rectangle 1"/>
          <p:cNvSpPr/>
          <p:nvPr/>
        </p:nvSpPr>
        <p:spPr>
          <a:xfrm>
            <a:off x="1073557" y="1284093"/>
            <a:ext cx="9090212" cy="3293209"/>
          </a:xfrm>
          <a:prstGeom prst="rect">
            <a:avLst/>
          </a:prstGeom>
        </p:spPr>
        <p:txBody>
          <a:bodyPr wrap="square">
            <a:spAutoFit/>
          </a:bodyPr>
          <a:lstStyle/>
          <a:p>
            <a:pPr algn="l"/>
            <a:r>
              <a:rPr lang="en-US" sz="2800" b="1" u="sng"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Variant forms of hemoglobin</a:t>
            </a:r>
          </a:p>
          <a:p>
            <a:pPr algn="l"/>
            <a:endPar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lgn="l">
              <a:buNone/>
            </a:pPr>
            <a:r>
              <a:rPr lang="en-US" sz="2400" b="1" u="sng" dirty="0" err="1" smtClean="0">
                <a:latin typeface="Times New Roman" panose="02020603050405020304" pitchFamily="18" charset="0"/>
                <a:ea typeface="Arial Unicode MS" panose="020B0604020202020204" pitchFamily="34" charset="-128"/>
                <a:cs typeface="Times New Roman" panose="02020603050405020304" pitchFamily="18" charset="0"/>
              </a:rPr>
              <a:t>Oxyhemoglobin</a:t>
            </a:r>
            <a:r>
              <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rPr>
              <a:t>: hemoglobin combined with oxygen.</a:t>
            </a:r>
          </a:p>
          <a:p>
            <a:pPr algn="l">
              <a:buNone/>
            </a:pPr>
            <a:endPar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lgn="l">
              <a:buNone/>
            </a:pPr>
            <a:r>
              <a:rPr lang="en-US" sz="2400" b="1" u="sng" dirty="0" err="1" smtClean="0">
                <a:latin typeface="Times New Roman" panose="02020603050405020304" pitchFamily="18" charset="0"/>
                <a:ea typeface="Arial Unicode MS" panose="020B0604020202020204" pitchFamily="34" charset="-128"/>
                <a:cs typeface="Times New Roman" panose="02020603050405020304" pitchFamily="18" charset="0"/>
              </a:rPr>
              <a:t>Carbaminohemoglobin</a:t>
            </a:r>
            <a:r>
              <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rPr>
              <a:t>: hemoglobin combined with CO2.</a:t>
            </a:r>
          </a:p>
          <a:p>
            <a:pPr algn="l">
              <a:buNone/>
            </a:pPr>
            <a:endPar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endParaRPr>
          </a:p>
          <a:p>
            <a:pPr algn="l">
              <a:buNone/>
            </a:pPr>
            <a:r>
              <a:rPr lang="en-US" sz="2400" b="1" u="sng" dirty="0" err="1" smtClean="0">
                <a:latin typeface="Times New Roman" panose="02020603050405020304" pitchFamily="18" charset="0"/>
                <a:ea typeface="Arial Unicode MS" panose="020B0604020202020204" pitchFamily="34" charset="-128"/>
                <a:cs typeface="Times New Roman" panose="02020603050405020304" pitchFamily="18" charset="0"/>
              </a:rPr>
              <a:t>Methemoglobin</a:t>
            </a:r>
            <a:r>
              <a:rPr lang="en-US" sz="2400" b="1" dirty="0" smtClean="0">
                <a:latin typeface="Times New Roman" panose="02020603050405020304" pitchFamily="18" charset="0"/>
                <a:ea typeface="Arial Unicode MS" panose="020B0604020202020204" pitchFamily="34" charset="-128"/>
                <a:cs typeface="Times New Roman" panose="02020603050405020304" pitchFamily="18" charset="0"/>
              </a:rPr>
              <a:t>: Ferrous iron in converted into ferric iron.</a:t>
            </a:r>
          </a:p>
          <a:p>
            <a:r>
              <a:rPr lang="en-US" dirty="0" smtClean="0"/>
              <a:t> </a:t>
            </a:r>
          </a:p>
          <a:p>
            <a:endParaRPr lang="en-US" dirty="0"/>
          </a:p>
        </p:txBody>
      </p:sp>
    </p:spTree>
    <p:extLst>
      <p:ext uri="{BB962C8B-B14F-4D97-AF65-F5344CB8AC3E}">
        <p14:creationId xmlns:p14="http://schemas.microsoft.com/office/powerpoint/2010/main" val="196733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941" y="201705"/>
            <a:ext cx="11470341" cy="6468035"/>
          </a:xfrm>
        </p:spPr>
        <p:txBody>
          <a:bodyPr/>
          <a:lstStyle/>
          <a:p>
            <a:pPr algn="l" rtl="1"/>
            <a:r>
              <a:rPr lang="en-US" sz="36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Medical conditions     </a:t>
            </a:r>
          </a:p>
          <a:p>
            <a:pPr algn="l" rtl="1"/>
            <a:endParaRPr lang="en-US"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endParaRPr>
          </a:p>
          <a:p>
            <a:pPr algn="l"/>
            <a:endParaRPr lang="en-US" b="1" dirty="0" smtClean="0">
              <a:solidFill>
                <a:schemeClr val="accent2">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algn="l"/>
            <a:endParaRPr lang="en-US" b="1" dirty="0" smtClean="0">
              <a:solidFill>
                <a:schemeClr val="accent2">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a:p>
            <a:pPr algn="l"/>
            <a:r>
              <a:rPr lang="en-US" sz="28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b="1" u="sng"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anemia </a:t>
            </a:r>
            <a:r>
              <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is a decrease of hemoglobin concentration.</a:t>
            </a:r>
          </a:p>
          <a:p>
            <a:pPr algn="l"/>
            <a:endPar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endParaRPr>
          </a:p>
          <a:p>
            <a:pPr algn="l"/>
            <a:r>
              <a:rPr lang="en-US" sz="28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b="1" u="sng"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Polycythemia</a:t>
            </a:r>
            <a:r>
              <a:rPr lang="en-US" sz="2800" b="1" dirty="0" smtClean="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is an increase of </a:t>
            </a:r>
            <a:r>
              <a:rPr lang="en-US" sz="2800" b="1"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Hb</a:t>
            </a:r>
            <a:r>
              <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b="1"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oncentration</a:t>
            </a:r>
            <a:r>
              <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a:t>
            </a:r>
          </a:p>
          <a:p>
            <a:pPr algn="just"/>
            <a:endParaRPr lang="en-US" sz="2800" b="1"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endParaRPr>
          </a:p>
          <a:p>
            <a:endParaRPr lang="ar-IQ" sz="2800" dirty="0">
              <a:solidFill>
                <a:schemeClr val="tx1"/>
              </a:solidFill>
            </a:endParaRPr>
          </a:p>
        </p:txBody>
      </p:sp>
    </p:spTree>
    <p:extLst>
      <p:ext uri="{BB962C8B-B14F-4D97-AF65-F5344CB8AC3E}">
        <p14:creationId xmlns:p14="http://schemas.microsoft.com/office/powerpoint/2010/main" val="280042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مخصص</PresentationFormat>
  <Paragraphs>124</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Facet</vt:lpstr>
      <vt:lpstr>Estimation of Hemoglobin lab-5 2020-2021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4- Hemoglobinopathies :  Sickle cell anemia: there in alteration in amino acid sequence of polypeptide chains of the globin fraction of hemoglobin e.g. hemoglobin S found in sickle cell anemia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Hemoglobin lab-5 2020-2021</dc:title>
  <dc:creator>ZHll300</dc:creator>
  <cp:lastModifiedBy>ZHll300</cp:lastModifiedBy>
  <cp:revision>1</cp:revision>
  <dcterms:modified xsi:type="dcterms:W3CDTF">2021-09-21T23:14:50Z</dcterms:modified>
</cp:coreProperties>
</file>