
<file path=[Content_Types].xml><?xml version="1.0" encoding="utf-8"?>
<Types xmlns="http://schemas.openxmlformats.org/package/2006/content-types">
  <Default Extension="png" ContentType="image/png"/>
  <Default Extension="jfif" ContentType="image/jpe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9144000" cy="6858000" type="screen4x3"/>
  <p:notesSz cx="6858000" cy="9144000"/>
  <p:defaultTextStyle>
    <a:defPPr lvl="0">
      <a:defRPr lang="en-US"/>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46" d="100"/>
          <a:sy n="46" d="100"/>
        </p:scale>
        <p:origin x="-1170" y="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021F770-837B-4858-9146-8269EEF82382}" type="datetimeFigureOut">
              <a:rPr lang="en-US" smtClean="0"/>
              <a:t>9/22/2021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614F88-E186-43E0-85D6-20A725764EBC}" type="slidenum">
              <a:rPr lang="en-US" smtClean="0"/>
              <a:t>‹#›</a:t>
            </a:fld>
            <a:endParaRPr lang="en-US"/>
          </a:p>
        </p:txBody>
      </p:sp>
    </p:spTree>
    <p:extLst>
      <p:ext uri="{BB962C8B-B14F-4D97-AF65-F5344CB8AC3E}">
        <p14:creationId xmlns:p14="http://schemas.microsoft.com/office/powerpoint/2010/main" val="4211827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21F770-837B-4858-9146-8269EEF82382}" type="datetimeFigureOut">
              <a:rPr lang="en-US" smtClean="0"/>
              <a:t>9/22/2021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614F88-E186-43E0-85D6-20A725764EBC}" type="slidenum">
              <a:rPr lang="en-US" smtClean="0"/>
              <a:t>‹#›</a:t>
            </a:fld>
            <a:endParaRPr lang="en-US"/>
          </a:p>
        </p:txBody>
      </p:sp>
    </p:spTree>
    <p:extLst>
      <p:ext uri="{BB962C8B-B14F-4D97-AF65-F5344CB8AC3E}">
        <p14:creationId xmlns:p14="http://schemas.microsoft.com/office/powerpoint/2010/main" val="358166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21F770-837B-4858-9146-8269EEF82382}" type="datetimeFigureOut">
              <a:rPr lang="en-US" smtClean="0"/>
              <a:t>9/22/2021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614F88-E186-43E0-85D6-20A725764EBC}" type="slidenum">
              <a:rPr lang="en-US" smtClean="0"/>
              <a:t>‹#›</a:t>
            </a:fld>
            <a:endParaRPr lang="en-US"/>
          </a:p>
        </p:txBody>
      </p:sp>
    </p:spTree>
    <p:extLst>
      <p:ext uri="{BB962C8B-B14F-4D97-AF65-F5344CB8AC3E}">
        <p14:creationId xmlns:p14="http://schemas.microsoft.com/office/powerpoint/2010/main" val="2727391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21F770-837B-4858-9146-8269EEF82382}" type="datetimeFigureOut">
              <a:rPr lang="en-US" smtClean="0"/>
              <a:t>9/22/2021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614F88-E186-43E0-85D6-20A725764EBC}" type="slidenum">
              <a:rPr lang="en-US" smtClean="0"/>
              <a:t>‹#›</a:t>
            </a:fld>
            <a:endParaRPr lang="en-US"/>
          </a:p>
        </p:txBody>
      </p:sp>
    </p:spTree>
    <p:extLst>
      <p:ext uri="{BB962C8B-B14F-4D97-AF65-F5344CB8AC3E}">
        <p14:creationId xmlns:p14="http://schemas.microsoft.com/office/powerpoint/2010/main" val="1033355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21F770-837B-4858-9146-8269EEF82382}" type="datetimeFigureOut">
              <a:rPr lang="en-US" smtClean="0"/>
              <a:t>9/22/2021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614F88-E186-43E0-85D6-20A725764EBC}" type="slidenum">
              <a:rPr lang="en-US" smtClean="0"/>
              <a:t>‹#›</a:t>
            </a:fld>
            <a:endParaRPr lang="en-US"/>
          </a:p>
        </p:txBody>
      </p:sp>
    </p:spTree>
    <p:extLst>
      <p:ext uri="{BB962C8B-B14F-4D97-AF65-F5344CB8AC3E}">
        <p14:creationId xmlns:p14="http://schemas.microsoft.com/office/powerpoint/2010/main" val="2366783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21F770-837B-4858-9146-8269EEF82382}" type="datetimeFigureOut">
              <a:rPr lang="en-US" smtClean="0"/>
              <a:t>9/22/2021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614F88-E186-43E0-85D6-20A725764EBC}" type="slidenum">
              <a:rPr lang="en-US" smtClean="0"/>
              <a:t>‹#›</a:t>
            </a:fld>
            <a:endParaRPr lang="en-US"/>
          </a:p>
        </p:txBody>
      </p:sp>
    </p:spTree>
    <p:extLst>
      <p:ext uri="{BB962C8B-B14F-4D97-AF65-F5344CB8AC3E}">
        <p14:creationId xmlns:p14="http://schemas.microsoft.com/office/powerpoint/2010/main" val="4214877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21F770-837B-4858-9146-8269EEF82382}" type="datetimeFigureOut">
              <a:rPr lang="en-US" smtClean="0"/>
              <a:t>9/22/2021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614F88-E186-43E0-85D6-20A725764EBC}" type="slidenum">
              <a:rPr lang="en-US" smtClean="0"/>
              <a:t>‹#›</a:t>
            </a:fld>
            <a:endParaRPr lang="en-US"/>
          </a:p>
        </p:txBody>
      </p:sp>
    </p:spTree>
    <p:extLst>
      <p:ext uri="{BB962C8B-B14F-4D97-AF65-F5344CB8AC3E}">
        <p14:creationId xmlns:p14="http://schemas.microsoft.com/office/powerpoint/2010/main" val="26366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21F770-837B-4858-9146-8269EEF82382}" type="datetimeFigureOut">
              <a:rPr lang="en-US" smtClean="0"/>
              <a:t>9/22/2021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614F88-E186-43E0-85D6-20A725764EBC}" type="slidenum">
              <a:rPr lang="en-US" smtClean="0"/>
              <a:t>‹#›</a:t>
            </a:fld>
            <a:endParaRPr lang="en-US"/>
          </a:p>
        </p:txBody>
      </p:sp>
    </p:spTree>
    <p:extLst>
      <p:ext uri="{BB962C8B-B14F-4D97-AF65-F5344CB8AC3E}">
        <p14:creationId xmlns:p14="http://schemas.microsoft.com/office/powerpoint/2010/main" val="3568839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21F770-837B-4858-9146-8269EEF82382}" type="datetimeFigureOut">
              <a:rPr lang="en-US" smtClean="0"/>
              <a:t>9/22/2021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614F88-E186-43E0-85D6-20A725764EBC}" type="slidenum">
              <a:rPr lang="en-US" smtClean="0"/>
              <a:t>‹#›</a:t>
            </a:fld>
            <a:endParaRPr lang="en-US"/>
          </a:p>
        </p:txBody>
      </p:sp>
    </p:spTree>
    <p:extLst>
      <p:ext uri="{BB962C8B-B14F-4D97-AF65-F5344CB8AC3E}">
        <p14:creationId xmlns:p14="http://schemas.microsoft.com/office/powerpoint/2010/main" val="1079448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21F770-837B-4858-9146-8269EEF82382}" type="datetimeFigureOut">
              <a:rPr lang="en-US" smtClean="0"/>
              <a:t>9/22/2021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614F88-E186-43E0-85D6-20A725764EBC}" type="slidenum">
              <a:rPr lang="en-US" smtClean="0"/>
              <a:t>‹#›</a:t>
            </a:fld>
            <a:endParaRPr lang="en-US"/>
          </a:p>
        </p:txBody>
      </p:sp>
    </p:spTree>
    <p:extLst>
      <p:ext uri="{BB962C8B-B14F-4D97-AF65-F5344CB8AC3E}">
        <p14:creationId xmlns:p14="http://schemas.microsoft.com/office/powerpoint/2010/main" val="3303377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21F770-837B-4858-9146-8269EEF82382}" type="datetimeFigureOut">
              <a:rPr lang="en-US" smtClean="0"/>
              <a:t>9/22/2021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614F88-E186-43E0-85D6-20A725764EBC}" type="slidenum">
              <a:rPr lang="en-US" smtClean="0"/>
              <a:t>‹#›</a:t>
            </a:fld>
            <a:endParaRPr lang="en-US"/>
          </a:p>
        </p:txBody>
      </p:sp>
    </p:spTree>
    <p:extLst>
      <p:ext uri="{BB962C8B-B14F-4D97-AF65-F5344CB8AC3E}">
        <p14:creationId xmlns:p14="http://schemas.microsoft.com/office/powerpoint/2010/main" val="2007167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21F770-837B-4858-9146-8269EEF82382}" type="datetimeFigureOut">
              <a:rPr lang="en-US" smtClean="0"/>
              <a:t>9/22/2021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614F88-E186-43E0-85D6-20A725764EBC}" type="slidenum">
              <a:rPr lang="en-US" smtClean="0"/>
              <a:t>‹#›</a:t>
            </a:fld>
            <a:endParaRPr lang="en-US"/>
          </a:p>
        </p:txBody>
      </p:sp>
    </p:spTree>
    <p:extLst>
      <p:ext uri="{BB962C8B-B14F-4D97-AF65-F5344CB8AC3E}">
        <p14:creationId xmlns:p14="http://schemas.microsoft.com/office/powerpoint/2010/main" val="30711826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jf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C6033B-BFDB-4E4C-953B-F71F5A9040D3}"/>
              </a:ext>
            </a:extLst>
          </p:cNvPr>
          <p:cNvSpPr>
            <a:spLocks noGrp="1"/>
          </p:cNvSpPr>
          <p:nvPr>
            <p:ph type="title"/>
          </p:nvPr>
        </p:nvSpPr>
        <p:spPr>
          <a:xfrm>
            <a:off x="609600" y="2645806"/>
            <a:ext cx="8229600" cy="1143000"/>
          </a:xfrm>
        </p:spPr>
        <p:txBody>
          <a:bodyPr>
            <a:normAutofit/>
          </a:bodyPr>
          <a:lstStyle/>
          <a:p>
            <a:r>
              <a:rPr lang="en-US" sz="4800" b="1" dirty="0">
                <a:solidFill>
                  <a:srgbClr val="FF0000"/>
                </a:solidFill>
                <a:latin typeface="Times New Roman" panose="02020603050405020304" pitchFamily="18" charset="0"/>
                <a:cs typeface="Times New Roman" panose="02020603050405020304" pitchFamily="18" charset="0"/>
              </a:rPr>
              <a:t>ECG (Electrocardiography)</a:t>
            </a:r>
            <a:endParaRPr lang="en-US" sz="4800" dirty="0">
              <a:solidFill>
                <a:srgbClr val="FF0000"/>
              </a:solidFill>
            </a:endParaRPr>
          </a:p>
        </p:txBody>
      </p:sp>
      <p:sp>
        <p:nvSpPr>
          <p:cNvPr id="3" name="Content Placeholder 2">
            <a:extLst>
              <a:ext uri="{FF2B5EF4-FFF2-40B4-BE49-F238E27FC236}">
                <a16:creationId xmlns:a16="http://schemas.microsoft.com/office/drawing/2014/main" xmlns="" id="{6ABBADA7-7C02-4964-9B4C-8F18BF355E4E}"/>
              </a:ext>
            </a:extLst>
          </p:cNvPr>
          <p:cNvSpPr>
            <a:spLocks noGrp="1"/>
          </p:cNvSpPr>
          <p:nvPr>
            <p:ph idx="1"/>
          </p:nvPr>
        </p:nvSpPr>
        <p:spPr>
          <a:xfrm>
            <a:off x="637713" y="4108999"/>
            <a:ext cx="8229600" cy="1981200"/>
          </a:xfrm>
        </p:spPr>
        <p:txBody>
          <a:bodyPr>
            <a:normAutofit lnSpcReduction="10000"/>
          </a:bodyPr>
          <a:lstStyle/>
          <a:p>
            <a:pPr marL="0" indent="0" algn="ctr">
              <a:buNone/>
            </a:pP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Lab -8 </a:t>
            </a:r>
          </a:p>
          <a:p>
            <a:pPr marL="0" indent="0" algn="ctr">
              <a:buNone/>
            </a:pP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indent="0" algn="ctr">
              <a:buNone/>
            </a:pP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Pharmacology and toxicology department</a:t>
            </a:r>
          </a:p>
          <a:p>
            <a:pPr marL="0" indent="0" algn="ctr">
              <a:buNone/>
            </a:pP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Febreuary</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2021 </a:t>
            </a:r>
          </a:p>
          <a:p>
            <a:endParaRPr lang="en-US" dirty="0"/>
          </a:p>
        </p:txBody>
      </p:sp>
      <p:pic>
        <p:nvPicPr>
          <p:cNvPr id="4" name="Picture 2">
            <a:extLst>
              <a:ext uri="{FF2B5EF4-FFF2-40B4-BE49-F238E27FC236}">
                <a16:creationId xmlns:a16="http://schemas.microsoft.com/office/drawing/2014/main" xmlns="" id="{7646F106-78D6-4849-8278-651B6A873F4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95367"/>
            <a:ext cx="190500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a:extLst>
              <a:ext uri="{FF2B5EF4-FFF2-40B4-BE49-F238E27FC236}">
                <a16:creationId xmlns:a16="http://schemas.microsoft.com/office/drawing/2014/main" xmlns="" id="{6E3F5917-0395-4047-97E3-803F1879B5D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304800"/>
            <a:ext cx="1912939"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01823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715962"/>
          </a:xfrm>
        </p:spPr>
        <p:txBody>
          <a:bodyPr>
            <a:normAutofit fontScale="90000"/>
          </a:bodyPr>
          <a:lstStyle/>
          <a:p>
            <a:r>
              <a:rPr lang="en-US" dirty="0">
                <a:latin typeface="Arial Narrow" panose="020B0606020202030204" pitchFamily="34" charset="0"/>
              </a:rPr>
              <a:t> </a:t>
            </a:r>
            <a:r>
              <a:rPr lang="en-US" b="1" dirty="0">
                <a:solidFill>
                  <a:srgbClr val="C00000"/>
                </a:solidFill>
                <a:latin typeface="Times New Roman" panose="02020603050405020304" pitchFamily="18" charset="0"/>
                <a:cs typeface="Times New Roman" panose="02020603050405020304" pitchFamily="18" charset="0"/>
              </a:rPr>
              <a:t>ECG </a:t>
            </a:r>
          </a:p>
        </p:txBody>
      </p:sp>
      <p:sp>
        <p:nvSpPr>
          <p:cNvPr id="3" name="Content Placeholder 2"/>
          <p:cNvSpPr>
            <a:spLocks noGrp="1"/>
          </p:cNvSpPr>
          <p:nvPr>
            <p:ph idx="1"/>
          </p:nvPr>
        </p:nvSpPr>
        <p:spPr>
          <a:xfrm>
            <a:off x="152400" y="533400"/>
            <a:ext cx="8915400" cy="6324600"/>
          </a:xfrm>
        </p:spPr>
        <p:txBody>
          <a:bodyPr>
            <a:noAutofit/>
          </a:bodyPr>
          <a:lstStyle/>
          <a:p>
            <a:pPr algn="just"/>
            <a:endParaRPr lang="en-US" sz="2800" dirty="0"/>
          </a:p>
          <a:p>
            <a:pPr algn="just"/>
            <a:endParaRPr lang="en-US" sz="2800" dirty="0"/>
          </a:p>
          <a:p>
            <a:pPr algn="just">
              <a:lnSpc>
                <a:spcPct val="150000"/>
              </a:lnSpc>
            </a:pPr>
            <a:r>
              <a:rPr lang="en-US" dirty="0">
                <a:latin typeface="Times New Roman" panose="02020603050405020304" pitchFamily="18" charset="0"/>
                <a:cs typeface="Times New Roman" panose="02020603050405020304" pitchFamily="18" charset="0"/>
              </a:rPr>
              <a:t>Electrocardiography (ECG or EKG) is the process of recording the electrical activity of the heart over a period of time using electrodes placed on a patient's body. These electrodes detect the tiny electrical changes on the skin that arise from the heart muscle depolarizing during each heartbeat.</a:t>
            </a:r>
          </a:p>
          <a:p>
            <a:pPr marL="45720" indent="0" algn="just">
              <a:buNone/>
            </a:pPr>
            <a:endParaRPr lang="en-US" sz="2800" dirty="0"/>
          </a:p>
          <a:p>
            <a:pPr algn="just"/>
            <a:endParaRPr lang="en-US" sz="2800" dirty="0"/>
          </a:p>
        </p:txBody>
      </p:sp>
    </p:spTree>
    <p:extLst>
      <p:ext uri="{BB962C8B-B14F-4D97-AF65-F5344CB8AC3E}">
        <p14:creationId xmlns:p14="http://schemas.microsoft.com/office/powerpoint/2010/main" val="611455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4300"/>
            <a:ext cx="7315200" cy="1154097"/>
          </a:xfrm>
        </p:spPr>
        <p:txBody>
          <a:bodyPr/>
          <a:lstStyle/>
          <a:p>
            <a:r>
              <a:rPr lang="en-US" b="1" dirty="0">
                <a:solidFill>
                  <a:srgbClr val="C00000"/>
                </a:solidFill>
                <a:latin typeface="Times New Roman" panose="02020603050405020304" pitchFamily="18" charset="0"/>
                <a:cs typeface="Times New Roman" panose="02020603050405020304" pitchFamily="18" charset="0"/>
              </a:rPr>
              <a:t>How does the ECG work?</a:t>
            </a:r>
          </a:p>
        </p:txBody>
      </p:sp>
      <p:sp>
        <p:nvSpPr>
          <p:cNvPr id="3" name="Content Placeholder 2"/>
          <p:cNvSpPr>
            <a:spLocks noGrp="1"/>
          </p:cNvSpPr>
          <p:nvPr>
            <p:ph idx="1"/>
          </p:nvPr>
        </p:nvSpPr>
        <p:spPr>
          <a:xfrm>
            <a:off x="0" y="914400"/>
            <a:ext cx="9144000" cy="5791200"/>
          </a:xfrm>
        </p:spPr>
        <p:txBody>
          <a:bodyPr>
            <a:noAutofit/>
          </a:bodyPr>
          <a:lstStyle/>
          <a:p>
            <a:pPr algn="just"/>
            <a:r>
              <a:rPr lang="en-US" sz="2800" dirty="0">
                <a:latin typeface="Times New Roman" panose="02020603050405020304" pitchFamily="18" charset="0"/>
                <a:cs typeface="Times New Roman" panose="02020603050405020304" pitchFamily="18" charset="0"/>
              </a:rPr>
              <a:t>ECG </a:t>
            </a:r>
            <a:r>
              <a:rPr lang="en-US" sz="2800" b="1" dirty="0">
                <a:solidFill>
                  <a:srgbClr val="FF0000"/>
                </a:solidFill>
                <a:latin typeface="Times New Roman" panose="02020603050405020304" pitchFamily="18" charset="0"/>
                <a:cs typeface="Times New Roman" panose="02020603050405020304" pitchFamily="18" charset="0"/>
              </a:rPr>
              <a:t>electrodes</a:t>
            </a:r>
            <a:r>
              <a:rPr lang="en-US" sz="2800" dirty="0">
                <a:latin typeface="Times New Roman" panose="02020603050405020304" pitchFamily="18" charset="0"/>
                <a:cs typeface="Times New Roman" panose="02020603050405020304" pitchFamily="18" charset="0"/>
              </a:rPr>
              <a:t> (electrical sensing device) are attached to the body while the patient lies flat on a bed or table. </a:t>
            </a:r>
            <a:r>
              <a:rPr lang="en-US" sz="2800" b="1" dirty="0">
                <a:solidFill>
                  <a:srgbClr val="FF0000"/>
                </a:solidFill>
                <a:latin typeface="Times New Roman" panose="02020603050405020304" pitchFamily="18" charset="0"/>
                <a:cs typeface="Times New Roman" panose="02020603050405020304" pitchFamily="18" charset="0"/>
              </a:rPr>
              <a:t>Electrodes</a:t>
            </a:r>
            <a:r>
              <a:rPr lang="en-US" sz="2800" dirty="0">
                <a:latin typeface="Times New Roman" panose="02020603050405020304" pitchFamily="18" charset="0"/>
                <a:cs typeface="Times New Roman" panose="02020603050405020304" pitchFamily="18" charset="0"/>
              </a:rPr>
              <a:t> are attached to each extremity (4 totals) and to 6 pre-defined positions on the front of the chest.</a:t>
            </a:r>
          </a:p>
          <a:p>
            <a:pPr marL="0" indent="0" algn="just">
              <a:buNone/>
            </a:pPr>
            <a:endParaRPr lang="en-US"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A small amount of gel is applied to the skin, which allows the electrical impulses of the heart to be more easily transmitted to the ECG electrodes.</a:t>
            </a:r>
          </a:p>
          <a:p>
            <a:pPr marL="0" indent="0" algn="just">
              <a:buNone/>
            </a:pPr>
            <a:endParaRPr lang="en-US"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The electrodes are attached by small suction cups or by small adhesive patches attached loosely to the skin.</a:t>
            </a:r>
          </a:p>
          <a:p>
            <a:pPr algn="just"/>
            <a:r>
              <a:rPr lang="en-US" sz="2800" dirty="0">
                <a:latin typeface="Times New Roman" panose="02020603050405020304" pitchFamily="18" charset="0"/>
                <a:cs typeface="Times New Roman" panose="02020603050405020304" pitchFamily="18" charset="0"/>
              </a:rPr>
              <a:t>The test takes about 5 minutes and is painless.</a:t>
            </a:r>
          </a:p>
          <a:p>
            <a:pPr algn="just"/>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8803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4" name="Content Placeholder 3"/>
          <p:cNvSpPr>
            <a:spLocks noGrp="1"/>
          </p:cNvSpPr>
          <p:nvPr>
            <p:ph idx="1"/>
          </p:nvPr>
        </p:nvSpPr>
        <p:spPr/>
        <p:txBody>
          <a:bodyPr/>
          <a:lstStyle/>
          <a:p>
            <a:endParaRPr lang="ar-IQ"/>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90678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1269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solidFill>
                  <a:srgbClr val="FF0000"/>
                </a:solidFill>
              </a:rPr>
              <a:t>Electrodes and leads</a:t>
            </a:r>
            <a:endParaRPr lang="ar-IQ" b="1" i="1" dirty="0">
              <a:solidFill>
                <a:srgbClr val="FF0000"/>
              </a:solidFill>
            </a:endParaRPr>
          </a:p>
        </p:txBody>
      </p:sp>
      <p:sp>
        <p:nvSpPr>
          <p:cNvPr id="3" name="Content Placeholder 2"/>
          <p:cNvSpPr>
            <a:spLocks noGrp="1"/>
          </p:cNvSpPr>
          <p:nvPr>
            <p:ph idx="1"/>
          </p:nvPr>
        </p:nvSpPr>
        <p:spPr/>
        <p:txBody>
          <a:bodyPr/>
          <a:lstStyle/>
          <a:p>
            <a:pPr marL="0" indent="0" algn="just">
              <a:buNone/>
            </a:pPr>
            <a:r>
              <a:rPr lang="en-US" i="1" dirty="0">
                <a:solidFill>
                  <a:srgbClr val="C00000"/>
                </a:solidFill>
              </a:rPr>
              <a:t>There is a careful distinction between "</a:t>
            </a:r>
            <a:r>
              <a:rPr lang="en-US" b="1" i="1" dirty="0">
                <a:solidFill>
                  <a:srgbClr val="00B050"/>
                </a:solidFill>
              </a:rPr>
              <a:t>electrode</a:t>
            </a:r>
            <a:r>
              <a:rPr lang="en-US" i="1" dirty="0">
                <a:solidFill>
                  <a:srgbClr val="C00000"/>
                </a:solidFill>
              </a:rPr>
              <a:t>" and "</a:t>
            </a:r>
            <a:r>
              <a:rPr lang="en-US" b="1" i="1" dirty="0">
                <a:solidFill>
                  <a:schemeClr val="accent1"/>
                </a:solidFill>
              </a:rPr>
              <a:t>lead.</a:t>
            </a:r>
            <a:r>
              <a:rPr lang="en-US" i="1" dirty="0">
                <a:solidFill>
                  <a:srgbClr val="C00000"/>
                </a:solidFill>
              </a:rPr>
              <a:t>“</a:t>
            </a:r>
          </a:p>
          <a:p>
            <a:pPr marL="0" indent="0" algn="just">
              <a:buNone/>
            </a:pPr>
            <a:endParaRPr lang="en-US" i="1" dirty="0">
              <a:solidFill>
                <a:srgbClr val="C00000"/>
              </a:solidFill>
            </a:endParaRPr>
          </a:p>
          <a:p>
            <a:pPr marL="0" indent="0" algn="just">
              <a:buNone/>
            </a:pPr>
            <a:r>
              <a:rPr lang="en-US" b="1" i="1" dirty="0">
                <a:solidFill>
                  <a:srgbClr val="00B050"/>
                </a:solidFill>
              </a:rPr>
              <a:t>Electrode:- electrical sensing device placed on the body.</a:t>
            </a:r>
          </a:p>
          <a:p>
            <a:pPr marL="0" indent="0" algn="just">
              <a:buNone/>
            </a:pPr>
            <a:endParaRPr lang="en-US" i="1" dirty="0">
              <a:solidFill>
                <a:srgbClr val="C00000"/>
              </a:solidFill>
              <a:cs typeface="+mj-cs"/>
            </a:endParaRPr>
          </a:p>
          <a:p>
            <a:pPr marL="0" indent="0" algn="just">
              <a:buNone/>
            </a:pPr>
            <a:r>
              <a:rPr lang="en-US" b="1" i="1" dirty="0">
                <a:solidFill>
                  <a:schemeClr val="accent1"/>
                </a:solidFill>
                <a:cs typeface="+mj-cs"/>
              </a:rPr>
              <a:t>Leads:-</a:t>
            </a:r>
            <a:r>
              <a:rPr lang="en-US" i="1" dirty="0">
                <a:solidFill>
                  <a:srgbClr val="C00000"/>
                </a:solidFill>
                <a:cs typeface="+mj-cs"/>
              </a:rPr>
              <a:t> </a:t>
            </a:r>
            <a:r>
              <a:rPr lang="en-US" b="1" i="1" dirty="0">
                <a:solidFill>
                  <a:schemeClr val="accent1"/>
                </a:solidFill>
                <a:cs typeface="+mj-cs"/>
              </a:rPr>
              <a:t>the electrical activity or (voltage differences) between electrodes.  </a:t>
            </a:r>
          </a:p>
          <a:p>
            <a:pPr marL="0" indent="0" algn="just">
              <a:buNone/>
            </a:pPr>
            <a:endParaRPr lang="ar-IQ" b="1" dirty="0">
              <a:solidFill>
                <a:schemeClr val="accent1"/>
              </a:solidFill>
              <a:cs typeface="+mj-cs"/>
            </a:endParaRPr>
          </a:p>
        </p:txBody>
      </p:sp>
    </p:spTree>
    <p:extLst>
      <p:ext uri="{BB962C8B-B14F-4D97-AF65-F5344CB8AC3E}">
        <p14:creationId xmlns:p14="http://schemas.microsoft.com/office/powerpoint/2010/main" val="3999365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solidFill>
                  <a:srgbClr val="C00000"/>
                </a:solidFill>
                <a:latin typeface="Times New Roman" panose="02020603050405020304" pitchFamily="18" charset="0"/>
                <a:cs typeface="Times New Roman" panose="02020603050405020304" pitchFamily="18" charset="0"/>
              </a:rPr>
              <a:t>Types of leads</a:t>
            </a:r>
          </a:p>
        </p:txBody>
      </p:sp>
      <p:sp>
        <p:nvSpPr>
          <p:cNvPr id="3" name="Content Placeholder 2"/>
          <p:cNvSpPr>
            <a:spLocks noGrp="1"/>
          </p:cNvSpPr>
          <p:nvPr>
            <p:ph idx="1"/>
          </p:nvPr>
        </p:nvSpPr>
        <p:spPr/>
        <p:txBody>
          <a:bodyPr>
            <a:normAutofit/>
          </a:bodyPr>
          <a:lstStyle/>
          <a:p>
            <a:pPr marL="0" indent="0">
              <a:buNone/>
            </a:pPr>
            <a:r>
              <a:rPr lang="en-US" sz="5400" b="1" dirty="0">
                <a:solidFill>
                  <a:srgbClr val="7030A0"/>
                </a:solidFill>
                <a:latin typeface="Times New Roman" panose="02020603050405020304" pitchFamily="18" charset="0"/>
                <a:cs typeface="Times New Roman" panose="02020603050405020304" pitchFamily="18" charset="0"/>
              </a:rPr>
              <a:t>1- limbs leads                     </a:t>
            </a:r>
            <a:r>
              <a:rPr lang="en-US" sz="5400" b="1" dirty="0">
                <a:solidFill>
                  <a:srgbClr val="00B050"/>
                </a:solidFill>
                <a:latin typeface="Times New Roman" panose="02020603050405020304" pitchFamily="18" charset="0"/>
                <a:cs typeface="Times New Roman" panose="02020603050405020304" pitchFamily="18" charset="0"/>
              </a:rPr>
              <a:t>(3 standared+3 augmented)</a:t>
            </a:r>
          </a:p>
          <a:p>
            <a:pPr marL="0" indent="0">
              <a:buNone/>
            </a:pPr>
            <a:r>
              <a:rPr lang="en-US" sz="5400" b="1" dirty="0">
                <a:solidFill>
                  <a:srgbClr val="7030A0"/>
                </a:solidFill>
                <a:latin typeface="Times New Roman" panose="02020603050405020304" pitchFamily="18" charset="0"/>
                <a:cs typeface="Times New Roman" panose="02020603050405020304" pitchFamily="18" charset="0"/>
              </a:rPr>
              <a:t>2-chest leads </a:t>
            </a:r>
            <a:r>
              <a:rPr lang="en-US" sz="5400" b="1" dirty="0">
                <a:solidFill>
                  <a:srgbClr val="00B050"/>
                </a:solidFill>
                <a:latin typeface="Times New Roman" panose="02020603050405020304" pitchFamily="18" charset="0"/>
                <a:cs typeface="Times New Roman" panose="02020603050405020304" pitchFamily="18" charset="0"/>
              </a:rPr>
              <a:t>(6 leads) </a:t>
            </a:r>
          </a:p>
        </p:txBody>
      </p:sp>
    </p:spTree>
    <p:extLst>
      <p:ext uri="{BB962C8B-B14F-4D97-AF65-F5344CB8AC3E}">
        <p14:creationId xmlns:p14="http://schemas.microsoft.com/office/powerpoint/2010/main" val="31083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315200" cy="1154097"/>
          </a:xfrm>
        </p:spPr>
        <p:txBody>
          <a:bodyPr/>
          <a:lstStyle/>
          <a:p>
            <a:r>
              <a:rPr lang="en-US" b="1" dirty="0">
                <a:solidFill>
                  <a:schemeClr val="accent1"/>
                </a:solidFill>
                <a:latin typeface="Times New Roman" panose="02020603050405020304" pitchFamily="18" charset="0"/>
                <a:cs typeface="Times New Roman" panose="02020603050405020304" pitchFamily="18" charset="0"/>
              </a:rPr>
              <a:t>Types of limb Leads</a:t>
            </a:r>
          </a:p>
        </p:txBody>
      </p:sp>
      <p:sp>
        <p:nvSpPr>
          <p:cNvPr id="3" name="Content Placeholder 2"/>
          <p:cNvSpPr>
            <a:spLocks noGrp="1"/>
          </p:cNvSpPr>
          <p:nvPr>
            <p:ph idx="1"/>
          </p:nvPr>
        </p:nvSpPr>
        <p:spPr>
          <a:xfrm>
            <a:off x="152400" y="533400"/>
            <a:ext cx="8686800" cy="6019800"/>
          </a:xfrm>
        </p:spPr>
        <p:txBody>
          <a:bodyPr>
            <a:noAutofit/>
          </a:bodyPr>
          <a:lstStyle/>
          <a:p>
            <a:pPr marL="0" indent="0">
              <a:buNone/>
            </a:pPr>
            <a:endParaRPr lang="en-US" sz="800" dirty="0"/>
          </a:p>
          <a:p>
            <a:pPr marL="45720" indent="0">
              <a:buNone/>
            </a:pPr>
            <a:r>
              <a:rPr lang="en-US" sz="1600" dirty="0">
                <a:latin typeface="Arial Narrow" panose="020B0606020202030204" pitchFamily="34" charset="0"/>
              </a:rPr>
              <a:t> </a:t>
            </a:r>
            <a:r>
              <a:rPr lang="en-US" sz="2400" dirty="0">
                <a:latin typeface="Arial Narrow" panose="020B0606020202030204" pitchFamily="34" charset="0"/>
              </a:rPr>
              <a:t> </a:t>
            </a:r>
          </a:p>
          <a:p>
            <a:pPr algn="just"/>
            <a:r>
              <a:rPr lang="en-US" sz="2800" b="1" dirty="0">
                <a:latin typeface="Times New Roman" panose="02020603050405020304" pitchFamily="18" charset="0"/>
                <a:cs typeface="Times New Roman" panose="02020603050405020304" pitchFamily="18" charset="0"/>
              </a:rPr>
              <a:t>1. </a:t>
            </a:r>
            <a:r>
              <a:rPr lang="en-US" sz="2800" b="1" dirty="0">
                <a:solidFill>
                  <a:srgbClr val="00B050"/>
                </a:solidFill>
                <a:latin typeface="Times New Roman" panose="02020603050405020304" pitchFamily="18" charset="0"/>
                <a:cs typeface="Times New Roman" panose="02020603050405020304" pitchFamily="18" charset="0"/>
              </a:rPr>
              <a:t>( Standard Limb Leads)</a:t>
            </a:r>
          </a:p>
          <a:p>
            <a:pPr algn="just"/>
            <a:r>
              <a:rPr lang="en-US" sz="2800" b="1" dirty="0">
                <a:latin typeface="Times New Roman" panose="02020603050405020304" pitchFamily="18" charset="0"/>
                <a:cs typeface="Times New Roman" panose="02020603050405020304" pitchFamily="18" charset="0"/>
              </a:rPr>
              <a:t> </a:t>
            </a:r>
            <a:r>
              <a:rPr lang="en-US" sz="2800" b="1" dirty="0">
                <a:solidFill>
                  <a:schemeClr val="tx2"/>
                </a:solidFill>
                <a:latin typeface="Times New Roman" panose="02020603050405020304" pitchFamily="18" charset="0"/>
                <a:cs typeface="Times New Roman" panose="02020603050405020304" pitchFamily="18" charset="0"/>
              </a:rPr>
              <a:t>(Bipolar leads)  </a:t>
            </a:r>
            <a:r>
              <a:rPr lang="en-US" sz="2800" dirty="0">
                <a:solidFill>
                  <a:srgbClr val="002060"/>
                </a:solidFill>
                <a:latin typeface="Times New Roman" panose="02020603050405020304" pitchFamily="18" charset="0"/>
                <a:cs typeface="Times New Roman" panose="02020603050405020304" pitchFamily="18" charset="0"/>
              </a:rPr>
              <a:t>l , l </a:t>
            </a:r>
            <a:r>
              <a:rPr lang="en-US" sz="2800" dirty="0" err="1">
                <a:solidFill>
                  <a:srgbClr val="002060"/>
                </a:solidFill>
                <a:latin typeface="Times New Roman" panose="02020603050405020304" pitchFamily="18" charset="0"/>
                <a:cs typeface="Times New Roman" panose="02020603050405020304" pitchFamily="18" charset="0"/>
              </a:rPr>
              <a:t>l</a:t>
            </a:r>
            <a:r>
              <a:rPr lang="en-US" sz="2800" dirty="0">
                <a:solidFill>
                  <a:srgbClr val="002060"/>
                </a:solidFill>
                <a:latin typeface="Times New Roman" panose="02020603050405020304" pitchFamily="18" charset="0"/>
                <a:cs typeface="Times New Roman" panose="02020603050405020304" pitchFamily="18" charset="0"/>
              </a:rPr>
              <a:t> , l </a:t>
            </a:r>
            <a:r>
              <a:rPr lang="en-US" sz="2800" dirty="0" err="1">
                <a:solidFill>
                  <a:srgbClr val="002060"/>
                </a:solidFill>
                <a:latin typeface="Times New Roman" panose="02020603050405020304" pitchFamily="18" charset="0"/>
                <a:cs typeface="Times New Roman" panose="02020603050405020304" pitchFamily="18" charset="0"/>
              </a:rPr>
              <a:t>l</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l</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Leads :- record the electrical activity between electrode placed on the wrists and left ankle (with right ankle acting as the earth).  </a:t>
            </a:r>
          </a:p>
          <a:p>
            <a:pPr algn="just"/>
            <a:endParaRPr lang="en-US" sz="2800" b="1" dirty="0">
              <a:latin typeface="Times New Roman" panose="02020603050405020304" pitchFamily="18" charset="0"/>
              <a:cs typeface="Times New Roman" panose="02020603050405020304" pitchFamily="18" charset="0"/>
            </a:endParaRPr>
          </a:p>
          <a:p>
            <a:pPr algn="just"/>
            <a:r>
              <a:rPr lang="en-US" sz="2800" b="1" dirty="0">
                <a:latin typeface="Times New Roman" panose="02020603050405020304" pitchFamily="18" charset="0"/>
                <a:cs typeface="Times New Roman" panose="02020603050405020304" pitchFamily="18" charset="0"/>
              </a:rPr>
              <a:t>2. </a:t>
            </a:r>
            <a:r>
              <a:rPr lang="fr-FR" sz="2800" b="1" dirty="0">
                <a:solidFill>
                  <a:srgbClr val="00B050"/>
                </a:solidFill>
                <a:latin typeface="Times New Roman" panose="02020603050405020304" pitchFamily="18" charset="0"/>
                <a:cs typeface="Times New Roman" panose="02020603050405020304" pitchFamily="18" charset="0"/>
              </a:rPr>
              <a:t>(</a:t>
            </a:r>
            <a:r>
              <a:rPr lang="fr-FR" sz="2800" b="1" dirty="0" err="1">
                <a:solidFill>
                  <a:srgbClr val="00B050"/>
                </a:solidFill>
                <a:latin typeface="Times New Roman" panose="02020603050405020304" pitchFamily="18" charset="0"/>
                <a:cs typeface="Times New Roman" panose="02020603050405020304" pitchFamily="18" charset="0"/>
              </a:rPr>
              <a:t>augmented</a:t>
            </a:r>
            <a:r>
              <a:rPr lang="fr-FR" sz="2800" b="1" dirty="0">
                <a:solidFill>
                  <a:srgbClr val="00B050"/>
                </a:solidFill>
                <a:latin typeface="Times New Roman" panose="02020603050405020304" pitchFamily="18" charset="0"/>
                <a:cs typeface="Times New Roman" panose="02020603050405020304" pitchFamily="18" charset="0"/>
              </a:rPr>
              <a:t> </a:t>
            </a:r>
            <a:r>
              <a:rPr lang="fr-FR" sz="2800" b="1" dirty="0" err="1">
                <a:solidFill>
                  <a:srgbClr val="00B050"/>
                </a:solidFill>
                <a:latin typeface="Times New Roman" panose="02020603050405020304" pitchFamily="18" charset="0"/>
                <a:cs typeface="Times New Roman" panose="02020603050405020304" pitchFamily="18" charset="0"/>
              </a:rPr>
              <a:t>limb</a:t>
            </a:r>
            <a:r>
              <a:rPr lang="fr-FR" sz="2800" b="1" dirty="0">
                <a:solidFill>
                  <a:srgbClr val="00B050"/>
                </a:solidFill>
                <a:latin typeface="Times New Roman" panose="02020603050405020304" pitchFamily="18" charset="0"/>
                <a:cs typeface="Times New Roman" panose="02020603050405020304" pitchFamily="18" charset="0"/>
              </a:rPr>
              <a:t> lead)</a:t>
            </a:r>
            <a:endParaRPr lang="en-US" sz="2800" b="1" dirty="0">
              <a:solidFill>
                <a:srgbClr val="00B050"/>
              </a:solidFill>
              <a:latin typeface="Times New Roman" panose="02020603050405020304" pitchFamily="18" charset="0"/>
              <a:cs typeface="Times New Roman" panose="02020603050405020304" pitchFamily="18" charset="0"/>
            </a:endParaRPr>
          </a:p>
          <a:p>
            <a:pPr algn="just"/>
            <a:r>
              <a:rPr lang="en-US" sz="2800" b="1" dirty="0">
                <a:solidFill>
                  <a:schemeClr val="tx2"/>
                </a:solidFill>
                <a:latin typeface="Times New Roman" panose="02020603050405020304" pitchFamily="18" charset="0"/>
                <a:cs typeface="Times New Roman" panose="02020603050405020304" pitchFamily="18" charset="0"/>
              </a:rPr>
              <a:t>(Unipolar leads) </a:t>
            </a:r>
            <a:r>
              <a:rPr lang="fr-FR" sz="2800" b="1" dirty="0" err="1">
                <a:solidFill>
                  <a:schemeClr val="tx2"/>
                </a:solidFill>
                <a:latin typeface="Times New Roman" panose="02020603050405020304" pitchFamily="18" charset="0"/>
                <a:cs typeface="Times New Roman" panose="02020603050405020304" pitchFamily="18" charset="0"/>
              </a:rPr>
              <a:t>aVL</a:t>
            </a:r>
            <a:r>
              <a:rPr lang="fr-FR" sz="2800" b="1" dirty="0">
                <a:solidFill>
                  <a:schemeClr val="tx2"/>
                </a:solidFill>
                <a:latin typeface="Times New Roman" panose="02020603050405020304" pitchFamily="18" charset="0"/>
                <a:cs typeface="Times New Roman" panose="02020603050405020304" pitchFamily="18" charset="0"/>
              </a:rPr>
              <a:t> , </a:t>
            </a:r>
            <a:r>
              <a:rPr lang="fr-FR" sz="2800" b="1" dirty="0" err="1">
                <a:solidFill>
                  <a:schemeClr val="tx2"/>
                </a:solidFill>
                <a:latin typeface="Times New Roman" panose="02020603050405020304" pitchFamily="18" charset="0"/>
                <a:cs typeface="Times New Roman" panose="02020603050405020304" pitchFamily="18" charset="0"/>
              </a:rPr>
              <a:t>aVR</a:t>
            </a:r>
            <a:r>
              <a:rPr lang="fr-FR" sz="2800" b="1" dirty="0">
                <a:solidFill>
                  <a:schemeClr val="tx2"/>
                </a:solidFill>
                <a:latin typeface="Times New Roman" panose="02020603050405020304" pitchFamily="18" charset="0"/>
                <a:cs typeface="Times New Roman" panose="02020603050405020304" pitchFamily="18" charset="0"/>
              </a:rPr>
              <a:t> , </a:t>
            </a:r>
            <a:r>
              <a:rPr lang="fr-FR" sz="2800" b="1" dirty="0" err="1">
                <a:solidFill>
                  <a:schemeClr val="tx2"/>
                </a:solidFill>
                <a:latin typeface="Times New Roman" panose="02020603050405020304" pitchFamily="18" charset="0"/>
                <a:cs typeface="Times New Roman" panose="02020603050405020304" pitchFamily="18" charset="0"/>
              </a:rPr>
              <a:t>aVF</a:t>
            </a:r>
            <a:r>
              <a:rPr lang="fr-FR" sz="2800" b="1" dirty="0">
                <a:solidFill>
                  <a:schemeClr val="tx2"/>
                </a:solidFill>
                <a:latin typeface="Times New Roman" panose="02020603050405020304" pitchFamily="18" charset="0"/>
                <a:cs typeface="Times New Roman" panose="02020603050405020304" pitchFamily="18" charset="0"/>
              </a:rPr>
              <a:t> </a:t>
            </a:r>
            <a:r>
              <a:rPr lang="en-US" sz="2800" b="1" dirty="0">
                <a:solidFill>
                  <a:schemeClr val="tx2"/>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record the electrical activity between a single electrode placed on the body surface and an electrode that is maintained at zero potential(earth) that is a combination of readings from other leads</a:t>
            </a:r>
            <a:r>
              <a:rPr lang="en-US" sz="2400" dirty="0">
                <a:latin typeface="Times New Roman" panose="02020603050405020304" pitchFamily="18" charset="0"/>
                <a:cs typeface="Times New Roman" panose="02020603050405020304" pitchFamily="18" charset="0"/>
              </a:rPr>
              <a:t>. </a:t>
            </a:r>
            <a:endParaRPr lang="en-US" sz="2400" b="1" dirty="0">
              <a:solidFill>
                <a:schemeClr val="tx2"/>
              </a:solidFill>
              <a:latin typeface="Times New Roman" panose="02020603050405020304" pitchFamily="18" charset="0"/>
              <a:cs typeface="Times New Roman" panose="02020603050405020304" pitchFamily="18" charset="0"/>
            </a:endParaRPr>
          </a:p>
          <a:p>
            <a:pPr marL="0" indent="0">
              <a:buNone/>
            </a:pPr>
            <a:endParaRPr lang="en-US" sz="2400"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0415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50"/>
                </a:solidFill>
                <a:latin typeface="Times New Roman" panose="02020603050405020304" pitchFamily="18" charset="0"/>
                <a:cs typeface="Times New Roman" panose="02020603050405020304" pitchFamily="18" charset="0"/>
              </a:rPr>
              <a:t>Standard limb leads (bipolar)</a:t>
            </a:r>
          </a:p>
        </p:txBody>
      </p:sp>
      <p:sp>
        <p:nvSpPr>
          <p:cNvPr id="3" name="Content Placeholder 2"/>
          <p:cNvSpPr>
            <a:spLocks noGrp="1"/>
          </p:cNvSpPr>
          <p:nvPr>
            <p:ph idx="1"/>
          </p:nvPr>
        </p:nvSpPr>
        <p:spPr/>
        <p:txBody>
          <a:bodyPr>
            <a:normAutofit lnSpcReduction="10000"/>
          </a:bodyPr>
          <a:lstStyle/>
          <a:p>
            <a:r>
              <a:rPr lang="en-US" b="1" dirty="0">
                <a:solidFill>
                  <a:srgbClr val="002060"/>
                </a:solidFill>
                <a:latin typeface="Times New Roman" panose="02020603050405020304" pitchFamily="18" charset="0"/>
                <a:cs typeface="Times New Roman" panose="02020603050405020304" pitchFamily="18" charset="0"/>
              </a:rPr>
              <a:t>Lead I</a:t>
            </a:r>
            <a:r>
              <a:rPr lang="en-US" dirty="0">
                <a:latin typeface="Times New Roman" panose="02020603050405020304" pitchFamily="18" charset="0"/>
                <a:cs typeface="Times New Roman" panose="02020603050405020304" pitchFamily="18" charset="0"/>
              </a:rPr>
              <a:t> is formed using the right arm electrode as the negative electrode and the left arm electrode as the positive.</a:t>
            </a:r>
          </a:p>
          <a:p>
            <a:r>
              <a:rPr lang="en-US" b="1" dirty="0">
                <a:solidFill>
                  <a:srgbClr val="002060"/>
                </a:solidFill>
                <a:latin typeface="Times New Roman" panose="02020603050405020304" pitchFamily="18" charset="0"/>
                <a:cs typeface="Times New Roman" panose="02020603050405020304" pitchFamily="18" charset="0"/>
              </a:rPr>
              <a:t>Lead II </a:t>
            </a:r>
            <a:r>
              <a:rPr lang="en-US" dirty="0">
                <a:latin typeface="Times New Roman" panose="02020603050405020304" pitchFamily="18" charset="0"/>
                <a:cs typeface="Times New Roman" panose="02020603050405020304" pitchFamily="18" charset="0"/>
              </a:rPr>
              <a:t>is formed using the right arm electrode  as the negative electrode and the left leg electrode as the positive.</a:t>
            </a:r>
          </a:p>
          <a:p>
            <a:r>
              <a:rPr lang="en-US" b="1" dirty="0">
                <a:solidFill>
                  <a:srgbClr val="002060"/>
                </a:solidFill>
                <a:latin typeface="Times New Roman" panose="02020603050405020304" pitchFamily="18" charset="0"/>
                <a:cs typeface="Times New Roman" panose="02020603050405020304" pitchFamily="18" charset="0"/>
              </a:rPr>
              <a:t>Lead III </a:t>
            </a:r>
            <a:r>
              <a:rPr lang="en-US" dirty="0">
                <a:latin typeface="Times New Roman" panose="02020603050405020304" pitchFamily="18" charset="0"/>
                <a:cs typeface="Times New Roman" panose="02020603050405020304" pitchFamily="18" charset="0"/>
              </a:rPr>
              <a:t>is formed using the left arm electrode as the negative electrode and the left leg electrode as the positive.</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2658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120" y="22860"/>
            <a:ext cx="8229600" cy="1043940"/>
          </a:xfrm>
        </p:spPr>
        <p:txBody>
          <a:bodyPr/>
          <a:lstStyle/>
          <a:p>
            <a:r>
              <a:rPr lang="en-US" b="1" dirty="0">
                <a:solidFill>
                  <a:srgbClr val="C00000"/>
                </a:solidFill>
                <a:latin typeface="Times New Roman" panose="02020603050405020304" pitchFamily="18" charset="0"/>
                <a:cs typeface="Times New Roman" panose="02020603050405020304" pitchFamily="18" charset="0"/>
              </a:rPr>
              <a:t>Einthoven's triangle</a:t>
            </a:r>
          </a:p>
        </p:txBody>
      </p:sp>
      <p:sp>
        <p:nvSpPr>
          <p:cNvPr id="4" name="Content Placeholder 3"/>
          <p:cNvSpPr>
            <a:spLocks noGrp="1"/>
          </p:cNvSpPr>
          <p:nvPr>
            <p:ph idx="1"/>
          </p:nvPr>
        </p:nvSpPr>
        <p:spPr>
          <a:xfrm>
            <a:off x="457200" y="914400"/>
            <a:ext cx="8229600" cy="5486400"/>
          </a:xfrm>
        </p:spPr>
        <p:txBody>
          <a:bodyPr/>
          <a:lstStyle/>
          <a:p>
            <a:endParaRPr lang="en-US" dirty="0"/>
          </a:p>
        </p:txBody>
      </p:sp>
      <p:pic>
        <p:nvPicPr>
          <p:cNvPr id="2458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90601"/>
            <a:ext cx="8610600"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2465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00B050"/>
                </a:solidFill>
                <a:latin typeface="Times New Roman" panose="02020603050405020304" pitchFamily="18" charset="0"/>
                <a:cs typeface="Times New Roman" panose="02020603050405020304" pitchFamily="18" charset="0"/>
              </a:rPr>
              <a:t>Augmented limb leads(unipolar leads) </a:t>
            </a:r>
          </a:p>
        </p:txBody>
      </p:sp>
      <p:sp>
        <p:nvSpPr>
          <p:cNvPr id="3" name="Content Placeholder 2"/>
          <p:cNvSpPr>
            <a:spLocks noGrp="1"/>
          </p:cNvSpPr>
          <p:nvPr>
            <p:ph idx="1"/>
          </p:nvPr>
        </p:nvSpPr>
        <p:spPr/>
        <p:txBody>
          <a:bodyPr/>
          <a:lstStyle/>
          <a:p>
            <a:pPr>
              <a:lnSpc>
                <a:spcPct val="150000"/>
              </a:lnSpc>
            </a:pPr>
            <a:r>
              <a:rPr lang="en-US" sz="3600" b="1" dirty="0" err="1">
                <a:solidFill>
                  <a:srgbClr val="002060"/>
                </a:solidFill>
                <a:latin typeface="Times New Roman" panose="02020603050405020304" pitchFamily="18" charset="0"/>
                <a:cs typeface="Times New Roman" panose="02020603050405020304" pitchFamily="18" charset="0"/>
              </a:rPr>
              <a:t>aVL</a:t>
            </a:r>
            <a:r>
              <a:rPr lang="en-US" sz="3600" dirty="0">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aVF</a:t>
            </a:r>
            <a:r>
              <a:rPr lang="en-US" sz="3600" dirty="0">
                <a:latin typeface="Times New Roman" panose="02020603050405020304" pitchFamily="18" charset="0"/>
                <a:cs typeface="Times New Roman" panose="02020603050405020304" pitchFamily="18" charset="0"/>
              </a:rPr>
              <a:t> and  </a:t>
            </a:r>
            <a:r>
              <a:rPr lang="en-US" sz="3600" b="1" dirty="0" err="1">
                <a:solidFill>
                  <a:srgbClr val="002060"/>
                </a:solidFill>
                <a:latin typeface="Times New Roman" panose="02020603050405020304" pitchFamily="18" charset="0"/>
                <a:cs typeface="Times New Roman" panose="02020603050405020304" pitchFamily="18" charset="0"/>
              </a:rPr>
              <a:t>aVR</a:t>
            </a:r>
            <a:r>
              <a:rPr lang="en-US" sz="3600" b="1" dirty="0">
                <a:solidFill>
                  <a:srgbClr val="002060"/>
                </a:solidFill>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are composite leads, computed using the information from the other leads.</a:t>
            </a:r>
          </a:p>
          <a:p>
            <a:pPr>
              <a:lnSpc>
                <a:spcPct val="150000"/>
              </a:lnSpc>
            </a:pPr>
            <a:r>
              <a:rPr lang="en-US" sz="3600" dirty="0">
                <a:latin typeface="Times New Roman" panose="02020603050405020304" pitchFamily="18" charset="0"/>
                <a:cs typeface="Times New Roman" panose="02020603050405020304" pitchFamily="18" charset="0"/>
              </a:rPr>
              <a:t>Each lead can be thought of as ‘looking at’ an area of myocardium</a:t>
            </a:r>
          </a:p>
          <a:p>
            <a:endParaRPr lang="en-US" dirty="0"/>
          </a:p>
        </p:txBody>
      </p:sp>
    </p:spTree>
    <p:extLst>
      <p:ext uri="{BB962C8B-B14F-4D97-AF65-F5344CB8AC3E}">
        <p14:creationId xmlns:p14="http://schemas.microsoft.com/office/powerpoint/2010/main" val="206329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normAutofit fontScale="90000"/>
          </a:bodyPr>
          <a:lstStyle/>
          <a:p>
            <a:r>
              <a:rPr lang="en-US" b="1" dirty="0">
                <a:solidFill>
                  <a:srgbClr val="00B050"/>
                </a:solidFill>
                <a:latin typeface="Times New Roman" panose="02020603050405020304" pitchFamily="18" charset="0"/>
                <a:cs typeface="Times New Roman" panose="02020603050405020304" pitchFamily="18" charset="0"/>
              </a:rPr>
              <a:t>Augmented limb leads (unipolar leads)</a:t>
            </a:r>
          </a:p>
        </p:txBody>
      </p:sp>
      <p:sp>
        <p:nvSpPr>
          <p:cNvPr id="3" name="Content Placeholder 2"/>
          <p:cNvSpPr>
            <a:spLocks noGrp="1"/>
          </p:cNvSpPr>
          <p:nvPr>
            <p:ph idx="1"/>
          </p:nvPr>
        </p:nvSpPr>
        <p:spPr/>
        <p:txBody>
          <a:bodyPr/>
          <a:lstStyle/>
          <a:p>
            <a:endParaRPr lang="ar-IQ"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47800"/>
            <a:ext cx="84582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524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F9589A-8FD1-49E9-BFB5-55FF8C32D6D0}"/>
              </a:ext>
            </a:extLst>
          </p:cNvPr>
          <p:cNvSpPr>
            <a:spLocks noGrp="1"/>
          </p:cNvSpPr>
          <p:nvPr>
            <p:ph type="title"/>
          </p:nvPr>
        </p:nvSpPr>
        <p:spPr/>
        <p:txBody>
          <a:bodyPr/>
          <a:lstStyle/>
          <a:p>
            <a:r>
              <a:rPr lang="en-US" b="1" dirty="0">
                <a:solidFill>
                  <a:srgbClr val="C00000"/>
                </a:solidFill>
                <a:latin typeface="Times New Roman" panose="02020603050405020304" pitchFamily="18" charset="0"/>
                <a:cs typeface="Times New Roman" panose="02020603050405020304" pitchFamily="18" charset="0"/>
              </a:rPr>
              <a:t>The intrinsic conduction system </a:t>
            </a:r>
            <a:endParaRPr lang="en-US" dirty="0"/>
          </a:p>
        </p:txBody>
      </p:sp>
      <p:sp>
        <p:nvSpPr>
          <p:cNvPr id="3" name="Content Placeholder 2">
            <a:extLst>
              <a:ext uri="{FF2B5EF4-FFF2-40B4-BE49-F238E27FC236}">
                <a16:creationId xmlns:a16="http://schemas.microsoft.com/office/drawing/2014/main" xmlns="" id="{7B6647AB-D1B0-4150-9880-7D8725D0164E}"/>
              </a:ext>
            </a:extLst>
          </p:cNvPr>
          <p:cNvSpPr>
            <a:spLocks noGrp="1"/>
          </p:cNvSpPr>
          <p:nvPr>
            <p:ph idx="1"/>
          </p:nvPr>
        </p:nvSpPr>
        <p:spPr>
          <a:xfrm>
            <a:off x="651769" y="1676400"/>
            <a:ext cx="8001000" cy="4191000"/>
          </a:xfrm>
        </p:spPr>
        <p:txBody>
          <a:bodyPr>
            <a:normAutofit/>
          </a:bodyPr>
          <a:lstStyle/>
          <a:p>
            <a:r>
              <a:rPr lang="en-US" dirty="0">
                <a:latin typeface="Times New Roman" panose="02020603050405020304" pitchFamily="18" charset="0"/>
                <a:cs typeface="Times New Roman" panose="02020603050405020304" pitchFamily="18" charset="0"/>
              </a:rPr>
              <a:t>The intrinsic conduction system</a:t>
            </a:r>
            <a:r>
              <a:rPr lang="en-US" b="1" dirty="0">
                <a:solidFill>
                  <a:srgbClr val="C00000"/>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composed of </a:t>
            </a:r>
          </a:p>
          <a:p>
            <a:pPr marL="514350" indent="-514350">
              <a:buFont typeface="+mj-lt"/>
              <a:buAutoNum type="arabicPeriod"/>
            </a:pPr>
            <a:r>
              <a:rPr lang="en-US" dirty="0">
                <a:latin typeface="Times New Roman" panose="02020603050405020304" pitchFamily="18" charset="0"/>
                <a:cs typeface="Times New Roman" panose="02020603050405020304" pitchFamily="18" charset="0"/>
              </a:rPr>
              <a:t>Sinoatrial node(SA-node)</a:t>
            </a:r>
          </a:p>
          <a:p>
            <a:pPr marL="514350" indent="-514350">
              <a:buFont typeface="+mj-lt"/>
              <a:buAutoNum type="arabicPeriod"/>
            </a:pPr>
            <a:r>
              <a:rPr lang="en-US" dirty="0">
                <a:latin typeface="Times New Roman" panose="02020603050405020304" pitchFamily="18" charset="0"/>
                <a:cs typeface="Times New Roman" panose="02020603050405020304" pitchFamily="18" charset="0"/>
              </a:rPr>
              <a:t>Atrioventricular node (AV-node)</a:t>
            </a:r>
          </a:p>
          <a:p>
            <a:pPr marL="514350" indent="-514350">
              <a:buFont typeface="+mj-lt"/>
              <a:buAutoNum type="arabicPeriod"/>
            </a:pPr>
            <a:r>
              <a:rPr lang="en-US" dirty="0">
                <a:latin typeface="Times New Roman" panose="02020603050405020304" pitchFamily="18" charset="0"/>
                <a:cs typeface="Times New Roman" panose="02020603050405020304" pitchFamily="18" charset="0"/>
              </a:rPr>
              <a:t>Bundle of His</a:t>
            </a:r>
          </a:p>
          <a:p>
            <a:pPr marL="514350" indent="-514350">
              <a:buFont typeface="+mj-lt"/>
              <a:buAutoNum type="arabicPeriod"/>
            </a:pPr>
            <a:r>
              <a:rPr lang="en-US" dirty="0">
                <a:latin typeface="Times New Roman" panose="02020603050405020304" pitchFamily="18" charset="0"/>
                <a:cs typeface="Times New Roman" panose="02020603050405020304" pitchFamily="18" charset="0"/>
              </a:rPr>
              <a:t>Purkinje fiber</a:t>
            </a:r>
            <a:endParaRPr lang="en-US" dirty="0"/>
          </a:p>
        </p:txBody>
      </p:sp>
      <p:pic>
        <p:nvPicPr>
          <p:cNvPr id="6" name="Picture 5">
            <a:extLst>
              <a:ext uri="{FF2B5EF4-FFF2-40B4-BE49-F238E27FC236}">
                <a16:creationId xmlns:a16="http://schemas.microsoft.com/office/drawing/2014/main" xmlns="" id="{A8B08DEF-C222-43FE-86D5-7BE5E7894D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3390900"/>
            <a:ext cx="4114800" cy="3467100"/>
          </a:xfrm>
          <a:prstGeom prst="rect">
            <a:avLst/>
          </a:prstGeom>
        </p:spPr>
      </p:pic>
    </p:spTree>
    <p:extLst>
      <p:ext uri="{BB962C8B-B14F-4D97-AF65-F5344CB8AC3E}">
        <p14:creationId xmlns:p14="http://schemas.microsoft.com/office/powerpoint/2010/main" val="11722087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latin typeface="Times New Roman" panose="02020603050405020304" pitchFamily="18" charset="0"/>
                <a:cs typeface="Times New Roman" panose="02020603050405020304" pitchFamily="18" charset="0"/>
              </a:rPr>
              <a:t>Chest leads (unipolar leads)</a:t>
            </a:r>
          </a:p>
        </p:txBody>
      </p:sp>
      <p:sp>
        <p:nvSpPr>
          <p:cNvPr id="3" name="Content Placeholder 2"/>
          <p:cNvSpPr>
            <a:spLocks noGrp="1"/>
          </p:cNvSpPr>
          <p:nvPr>
            <p:ph idx="1"/>
          </p:nvPr>
        </p:nvSpPr>
        <p:spPr>
          <a:xfrm>
            <a:off x="457200" y="1371600"/>
            <a:ext cx="8229600" cy="4754563"/>
          </a:xfrm>
        </p:spPr>
        <p:txBody>
          <a:bodyPr/>
          <a:lstStyle/>
          <a:p>
            <a:pPr algn="just">
              <a:lnSpc>
                <a:spcPct val="150000"/>
              </a:lnSpc>
            </a:pPr>
            <a:r>
              <a:rPr lang="en-US" dirty="0"/>
              <a:t> </a:t>
            </a:r>
            <a:r>
              <a:rPr lang="en-US" dirty="0">
                <a:latin typeface="Times New Roman" panose="02020603050405020304" pitchFamily="18" charset="0"/>
                <a:cs typeface="Times New Roman" panose="02020603050405020304" pitchFamily="18" charset="0"/>
              </a:rPr>
              <a:t>The precordial leads, V1 to V6, also called  C1-C6 are also unipolar leads but instead of recording between limbs they are placed directly on the chest so the sensing electrode is sensing the heart from a very close and particular angle.</a:t>
            </a:r>
          </a:p>
        </p:txBody>
      </p:sp>
    </p:spTree>
    <p:extLst>
      <p:ext uri="{BB962C8B-B14F-4D97-AF65-F5344CB8AC3E}">
        <p14:creationId xmlns:p14="http://schemas.microsoft.com/office/powerpoint/2010/main" val="9608061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b="1" dirty="0">
                <a:solidFill>
                  <a:srgbClr val="C00000"/>
                </a:solidFill>
                <a:latin typeface="Times New Roman" panose="02020603050405020304" pitchFamily="18" charset="0"/>
                <a:cs typeface="Times New Roman" panose="02020603050405020304" pitchFamily="18" charset="0"/>
              </a:rPr>
              <a:t>Placement of chest electrodes</a:t>
            </a:r>
          </a:p>
        </p:txBody>
      </p:sp>
      <p:sp>
        <p:nvSpPr>
          <p:cNvPr id="3" name="Content Placeholder 2"/>
          <p:cNvSpPr>
            <a:spLocks noGrp="1"/>
          </p:cNvSpPr>
          <p:nvPr>
            <p:ph idx="1"/>
          </p:nvPr>
        </p:nvSpPr>
        <p:spPr>
          <a:xfrm>
            <a:off x="228600" y="838200"/>
            <a:ext cx="8686800" cy="6019800"/>
          </a:xfrm>
        </p:spPr>
        <p:txBody>
          <a:bodyPr>
            <a:normAutofit fontScale="25000" lnSpcReduction="20000"/>
          </a:bodyPr>
          <a:lstStyle/>
          <a:p>
            <a:pPr>
              <a:lnSpc>
                <a:spcPct val="170000"/>
              </a:lnSpc>
            </a:pPr>
            <a:r>
              <a:rPr lang="en-US" sz="11200" b="1" dirty="0">
                <a:solidFill>
                  <a:srgbClr val="002060"/>
                </a:solidFill>
                <a:latin typeface="Times New Roman" panose="02020603050405020304" pitchFamily="18" charset="0"/>
                <a:cs typeface="Times New Roman" panose="02020603050405020304" pitchFamily="18" charset="0"/>
              </a:rPr>
              <a:t>V1</a:t>
            </a:r>
            <a:r>
              <a:rPr lang="en-US" sz="11200" dirty="0">
                <a:latin typeface="Times New Roman" panose="02020603050405020304" pitchFamily="18" charset="0"/>
                <a:cs typeface="Times New Roman" panose="02020603050405020304" pitchFamily="18" charset="0"/>
              </a:rPr>
              <a:t> : in the 4th intercostal space right sternal edge.</a:t>
            </a:r>
          </a:p>
          <a:p>
            <a:pPr>
              <a:lnSpc>
                <a:spcPct val="170000"/>
              </a:lnSpc>
            </a:pPr>
            <a:r>
              <a:rPr lang="en-US" sz="11200" b="1" dirty="0">
                <a:solidFill>
                  <a:srgbClr val="002060"/>
                </a:solidFill>
                <a:latin typeface="Times New Roman" panose="02020603050405020304" pitchFamily="18" charset="0"/>
                <a:cs typeface="Times New Roman" panose="02020603050405020304" pitchFamily="18" charset="0"/>
              </a:rPr>
              <a:t>V2</a:t>
            </a:r>
            <a:r>
              <a:rPr lang="en-US" sz="11200" dirty="0">
                <a:latin typeface="Times New Roman" panose="02020603050405020304" pitchFamily="18" charset="0"/>
                <a:cs typeface="Times New Roman" panose="02020603050405020304" pitchFamily="18" charset="0"/>
              </a:rPr>
              <a:t>: in the 4th  intercostal space left sternal edge.</a:t>
            </a:r>
          </a:p>
          <a:p>
            <a:pPr>
              <a:lnSpc>
                <a:spcPct val="170000"/>
              </a:lnSpc>
            </a:pPr>
            <a:r>
              <a:rPr lang="en-US" sz="11200" b="1" dirty="0">
                <a:solidFill>
                  <a:srgbClr val="002060"/>
                </a:solidFill>
                <a:latin typeface="Times New Roman" panose="02020603050405020304" pitchFamily="18" charset="0"/>
                <a:cs typeface="Times New Roman" panose="02020603050405020304" pitchFamily="18" charset="0"/>
              </a:rPr>
              <a:t>V4</a:t>
            </a:r>
            <a:r>
              <a:rPr lang="en-US" sz="11200" dirty="0">
                <a:latin typeface="Times New Roman" panose="02020603050405020304" pitchFamily="18" charset="0"/>
                <a:cs typeface="Times New Roman" panose="02020603050405020304" pitchFamily="18" charset="0"/>
              </a:rPr>
              <a:t> :over the apex ( 5th ICS  mid-clavicular line)</a:t>
            </a:r>
          </a:p>
          <a:p>
            <a:pPr>
              <a:lnSpc>
                <a:spcPct val="170000"/>
              </a:lnSpc>
            </a:pPr>
            <a:r>
              <a:rPr lang="en-US" sz="11200" b="1" dirty="0">
                <a:solidFill>
                  <a:srgbClr val="002060"/>
                </a:solidFill>
                <a:latin typeface="Times New Roman" panose="02020603050405020304" pitchFamily="18" charset="0"/>
                <a:cs typeface="Times New Roman" panose="02020603050405020304" pitchFamily="18" charset="0"/>
              </a:rPr>
              <a:t>V3</a:t>
            </a:r>
            <a:r>
              <a:rPr lang="en-US" sz="11200" dirty="0">
                <a:latin typeface="Times New Roman" panose="02020603050405020304" pitchFamily="18" charset="0"/>
                <a:cs typeface="Times New Roman" panose="02020603050405020304" pitchFamily="18" charset="0"/>
              </a:rPr>
              <a:t>: halfway between V2 and V4.</a:t>
            </a:r>
          </a:p>
          <a:p>
            <a:pPr>
              <a:lnSpc>
                <a:spcPct val="170000"/>
              </a:lnSpc>
            </a:pPr>
            <a:r>
              <a:rPr lang="en-US" sz="11200" b="1" dirty="0">
                <a:solidFill>
                  <a:srgbClr val="002060"/>
                </a:solidFill>
                <a:latin typeface="Times New Roman" panose="02020603050405020304" pitchFamily="18" charset="0"/>
                <a:cs typeface="Times New Roman" panose="02020603050405020304" pitchFamily="18" charset="0"/>
              </a:rPr>
              <a:t>V5</a:t>
            </a:r>
            <a:r>
              <a:rPr lang="en-US" sz="11200" dirty="0">
                <a:latin typeface="Times New Roman" panose="02020603050405020304" pitchFamily="18" charset="0"/>
                <a:cs typeface="Times New Roman" panose="02020603050405020304" pitchFamily="18" charset="0"/>
              </a:rPr>
              <a:t>: at the same level as V4 but on the anterior axillary line.</a:t>
            </a:r>
          </a:p>
          <a:p>
            <a:pPr>
              <a:lnSpc>
                <a:spcPct val="170000"/>
              </a:lnSpc>
            </a:pPr>
            <a:r>
              <a:rPr lang="en-US" sz="11200" b="1" dirty="0">
                <a:solidFill>
                  <a:srgbClr val="002060"/>
                </a:solidFill>
                <a:latin typeface="Times New Roman" panose="02020603050405020304" pitchFamily="18" charset="0"/>
                <a:cs typeface="Times New Roman" panose="02020603050405020304" pitchFamily="18" charset="0"/>
              </a:rPr>
              <a:t>V6</a:t>
            </a:r>
            <a:r>
              <a:rPr lang="en-US" sz="11200" dirty="0">
                <a:latin typeface="Times New Roman" panose="02020603050405020304" pitchFamily="18" charset="0"/>
                <a:cs typeface="Times New Roman" panose="02020603050405020304" pitchFamily="18" charset="0"/>
              </a:rPr>
              <a:t>: at the same level as V4 and V5 but on the  mid-axillary line.</a:t>
            </a:r>
          </a:p>
        </p:txBody>
      </p:sp>
    </p:spTree>
    <p:extLst>
      <p:ext uri="{BB962C8B-B14F-4D97-AF65-F5344CB8AC3E}">
        <p14:creationId xmlns:p14="http://schemas.microsoft.com/office/powerpoint/2010/main" val="32655051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a:solidFill>
                  <a:srgbClr val="C00000"/>
                </a:solidFill>
                <a:latin typeface="Times New Roman" panose="02020603050405020304" pitchFamily="18" charset="0"/>
                <a:cs typeface="Times New Roman" panose="02020603050405020304" pitchFamily="18" charset="0"/>
              </a:rPr>
              <a:t>Placement of chest electrodes</a:t>
            </a:r>
            <a:endParaRPr lang="en-US"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944880"/>
            <a:ext cx="5105400" cy="5913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46377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endParaRPr lang="ar-IQ"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6200"/>
            <a:ext cx="8610600"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92254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315200" cy="1154097"/>
          </a:xfrm>
        </p:spPr>
        <p:txBody>
          <a:bodyPr/>
          <a:lstStyle/>
          <a:p>
            <a:r>
              <a:rPr lang="en-US" b="1" dirty="0">
                <a:solidFill>
                  <a:srgbClr val="C00000"/>
                </a:solidFill>
                <a:latin typeface="Times New Roman" panose="02020603050405020304" pitchFamily="18" charset="0"/>
                <a:cs typeface="Times New Roman" panose="02020603050405020304" pitchFamily="18" charset="0"/>
              </a:rPr>
              <a:t>Elements of the trace</a:t>
            </a:r>
          </a:p>
        </p:txBody>
      </p:sp>
      <p:sp>
        <p:nvSpPr>
          <p:cNvPr id="6" name="Content Placeholder 5"/>
          <p:cNvSpPr>
            <a:spLocks noGrp="1"/>
          </p:cNvSpPr>
          <p:nvPr>
            <p:ph idx="1"/>
          </p:nvPr>
        </p:nvSpPr>
        <p:spPr>
          <a:xfrm>
            <a:off x="457200" y="1905000"/>
            <a:ext cx="8153400" cy="4724399"/>
          </a:xfrm>
        </p:spPr>
        <p:txBody>
          <a:bodyPr>
            <a:noAutofit/>
          </a:bodyPr>
          <a:lstStyle/>
          <a:p>
            <a:pPr algn="just">
              <a:lnSpc>
                <a:spcPct val="150000"/>
              </a:lnSpc>
            </a:pPr>
            <a:r>
              <a:rPr lang="en-US" sz="3200" dirty="0">
                <a:latin typeface="Times New Roman" panose="02020603050405020304" pitchFamily="18" charset="0"/>
                <a:cs typeface="Times New Roman" panose="02020603050405020304" pitchFamily="18" charset="0"/>
              </a:rPr>
              <a:t>An ECG will give a trace of a healthy heart that looks like the graph below. Each trace is a single heartbeat and therefore lasts about 0.8 seconds.</a:t>
            </a:r>
          </a:p>
          <a:p>
            <a:pPr algn="just">
              <a:lnSpc>
                <a:spcPct val="150000"/>
              </a:lnSpc>
            </a:pPr>
            <a:r>
              <a:rPr lang="en-US" sz="3200" dirty="0">
                <a:latin typeface="Times New Roman" panose="02020603050405020304" pitchFamily="18" charset="0"/>
                <a:cs typeface="Times New Roman" panose="02020603050405020304" pitchFamily="18" charset="0"/>
              </a:rPr>
              <a:t>The main features of the trace are labeled as P, Q, R, S and T according to convention.</a:t>
            </a:r>
          </a:p>
          <a:p>
            <a:endParaRPr lang="en-US" sz="3200" dirty="0"/>
          </a:p>
        </p:txBody>
      </p:sp>
    </p:spTree>
    <p:extLst>
      <p:ext uri="{BB962C8B-B14F-4D97-AF65-F5344CB8AC3E}">
        <p14:creationId xmlns:p14="http://schemas.microsoft.com/office/powerpoint/2010/main" val="14909662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 y="152400"/>
            <a:ext cx="8915400"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55785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763000"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114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642458"/>
            <a:ext cx="8229600" cy="1146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100" y="304800"/>
            <a:ext cx="8813800"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35043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914400"/>
            <a:ext cx="8686800" cy="4524315"/>
          </a:xfrm>
          <a:prstGeom prst="rect">
            <a:avLst/>
          </a:prstGeom>
        </p:spPr>
        <p:txBody>
          <a:bodyPr wrap="square">
            <a:spAutoFit/>
          </a:bodyPr>
          <a:lstStyle/>
          <a:p>
            <a:pPr algn="just"/>
            <a:r>
              <a:rPr lang="en-US" sz="3200" dirty="0">
                <a:latin typeface="Times New Roman" panose="02020603050405020304" pitchFamily="18" charset="0"/>
                <a:cs typeface="Times New Roman" panose="02020603050405020304" pitchFamily="18" charset="0"/>
              </a:rPr>
              <a:t>The voltage change is sensed by measuring the current change across 2 electrodes – a positive electrode and a negative electrode. </a:t>
            </a:r>
          </a:p>
          <a:p>
            <a:pPr algn="just"/>
            <a:endParaRPr lang="en-US" sz="3200" dirty="0">
              <a:latin typeface="Times New Roman" panose="02020603050405020304" pitchFamily="18" charset="0"/>
              <a:cs typeface="Times New Roman" panose="02020603050405020304" pitchFamily="18" charset="0"/>
            </a:endParaRPr>
          </a:p>
          <a:p>
            <a:pPr algn="just"/>
            <a:r>
              <a:rPr lang="en-US" sz="3200" dirty="0">
                <a:latin typeface="Times New Roman" panose="02020603050405020304" pitchFamily="18" charset="0"/>
                <a:cs typeface="Times New Roman" panose="02020603050405020304" pitchFamily="18" charset="0"/>
              </a:rPr>
              <a:t>If the electrical impulse travels towards the positive electrode this results in a positive deflection.</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If the impulse travels away from the positive electrode this results in a negative deflection</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35910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33600" y="1676400"/>
            <a:ext cx="5123946" cy="3538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04800" y="2743200"/>
            <a:ext cx="2057400" cy="1200329"/>
          </a:xfrm>
          <a:prstGeom prst="rect">
            <a:avLst/>
          </a:prstGeom>
        </p:spPr>
        <p:txBody>
          <a:bodyPr wrap="square">
            <a:spAutoFit/>
          </a:bodyPr>
          <a:lstStyle/>
          <a:p>
            <a:r>
              <a:rPr lang="en-US" b="1" dirty="0"/>
              <a:t>Away from the electrode = negative deflection</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2617876"/>
            <a:ext cx="1890713" cy="145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2308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315200" cy="1154097"/>
          </a:xfrm>
        </p:spPr>
        <p:txBody>
          <a:bodyPr>
            <a:normAutofit fontScale="90000"/>
          </a:bodyPr>
          <a:lstStyle/>
          <a:p>
            <a:r>
              <a:rPr lang="en-US" b="1" dirty="0">
                <a:solidFill>
                  <a:srgbClr val="C00000"/>
                </a:solidFill>
                <a:latin typeface="Times New Roman" panose="02020603050405020304" pitchFamily="18" charset="0"/>
                <a:cs typeface="Times New Roman" panose="02020603050405020304" pitchFamily="18" charset="0"/>
              </a:rPr>
              <a:t>The intrinsic conduction system </a:t>
            </a:r>
          </a:p>
        </p:txBody>
      </p:sp>
      <p:sp>
        <p:nvSpPr>
          <p:cNvPr id="3" name="Content Placeholder 2"/>
          <p:cNvSpPr>
            <a:spLocks noGrp="1"/>
          </p:cNvSpPr>
          <p:nvPr>
            <p:ph idx="1"/>
          </p:nvPr>
        </p:nvSpPr>
        <p:spPr>
          <a:xfrm>
            <a:off x="419840" y="1600200"/>
            <a:ext cx="8304320" cy="5791199"/>
          </a:xfrm>
        </p:spPr>
        <p:txBody>
          <a:bodyPr>
            <a:normAutofit/>
          </a:bodyPr>
          <a:lstStyle/>
          <a:p>
            <a:pPr algn="just">
              <a:lnSpc>
                <a:spcPct val="150000"/>
              </a:lnSpc>
            </a:pPr>
            <a:r>
              <a:rPr lang="en-US" dirty="0">
                <a:latin typeface="Times New Roman" panose="02020603050405020304" pitchFamily="18" charset="0"/>
                <a:cs typeface="Times New Roman" panose="02020603050405020304" pitchFamily="18" charset="0"/>
              </a:rPr>
              <a:t>the intrinsic conduction system (nodal system) of the heart sets its basic rhythm as a result of polarization and depolarization events of specialized cells in the heart tissue. </a:t>
            </a:r>
          </a:p>
        </p:txBody>
      </p:sp>
    </p:spTree>
    <p:extLst>
      <p:ext uri="{BB962C8B-B14F-4D97-AF65-F5344CB8AC3E}">
        <p14:creationId xmlns:p14="http://schemas.microsoft.com/office/powerpoint/2010/main" val="10493359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57854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181600"/>
            <a:ext cx="8229600" cy="1143000"/>
          </a:xfrm>
        </p:spPr>
        <p:txBody>
          <a:bodyPr>
            <a:normAutofit/>
          </a:bodyPr>
          <a:lstStyle/>
          <a:p>
            <a:pPr algn="l"/>
            <a:r>
              <a:rPr lang="en-US" sz="2800" b="1" dirty="0">
                <a:solidFill>
                  <a:schemeClr val="tx2"/>
                </a:solidFill>
              </a:rPr>
              <a:t>Heart rate= </a:t>
            </a:r>
            <a:r>
              <a:rPr lang="en-US" sz="2800" b="1" dirty="0">
                <a:solidFill>
                  <a:srgbClr val="FF0000"/>
                </a:solidFill>
              </a:rPr>
              <a:t>300/no. of large squares between two consecutive R waves.</a:t>
            </a:r>
            <a:endParaRPr lang="ar-IQ" sz="2800" b="1" dirty="0">
              <a:solidFill>
                <a:srgbClr val="FF0000"/>
              </a:solidFill>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699357"/>
            <a:ext cx="8229600" cy="4194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89829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792162"/>
          </a:xfrm>
        </p:spPr>
        <p:txBody>
          <a:bodyPr/>
          <a:lstStyle/>
          <a:p>
            <a:r>
              <a:rPr lang="en-US" b="1" dirty="0">
                <a:solidFill>
                  <a:srgbClr val="00B050"/>
                </a:solidFill>
                <a:latin typeface="Times New Roman" panose="02020603050405020304" pitchFamily="18" charset="0"/>
                <a:cs typeface="Times New Roman" panose="02020603050405020304" pitchFamily="18" charset="0"/>
              </a:rPr>
              <a:t> Rhythm</a:t>
            </a:r>
          </a:p>
        </p:txBody>
      </p:sp>
      <p:sp>
        <p:nvSpPr>
          <p:cNvPr id="3" name="Content Placeholder 2"/>
          <p:cNvSpPr>
            <a:spLocks noGrp="1"/>
          </p:cNvSpPr>
          <p:nvPr>
            <p:ph idx="1"/>
          </p:nvPr>
        </p:nvSpPr>
        <p:spPr>
          <a:xfrm>
            <a:off x="152400" y="1600200"/>
            <a:ext cx="5219700" cy="5029200"/>
          </a:xfrm>
        </p:spPr>
        <p:txBody>
          <a:bodyPr>
            <a:noAutofit/>
          </a:bodyPr>
          <a:lstStyle/>
          <a:p>
            <a:pPr algn="just"/>
            <a:r>
              <a:rPr lang="en-US" sz="2800" dirty="0">
                <a:latin typeface="Times New Roman" panose="02020603050405020304" pitchFamily="18" charset="0"/>
                <a:cs typeface="Times New Roman" panose="02020603050405020304" pitchFamily="18" charset="0"/>
              </a:rPr>
              <a:t>Sinus Rhythm can be  defined as cardiac impulse originates from the sinus node. Every QRS must be preceded by a P wave.</a:t>
            </a:r>
          </a:p>
          <a:p>
            <a:pPr algn="just"/>
            <a:endParaRPr lang="en-US"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In  2nd degree heart block where some P waves are not followed by a QRS, It could be said that it is not a normal sinus rhythm)</a:t>
            </a:r>
          </a:p>
        </p:txBody>
      </p:sp>
      <p:pic>
        <p:nvPicPr>
          <p:cNvPr id="5" name="Picture 4">
            <a:extLst>
              <a:ext uri="{FF2B5EF4-FFF2-40B4-BE49-F238E27FC236}">
                <a16:creationId xmlns:a16="http://schemas.microsoft.com/office/drawing/2014/main" xmlns="" id="{5AA81925-B724-4E90-A588-988F190BC9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2100" y="1447800"/>
            <a:ext cx="3619500" cy="2552700"/>
          </a:xfrm>
          <a:prstGeom prst="rect">
            <a:avLst/>
          </a:prstGeom>
        </p:spPr>
      </p:pic>
      <p:pic>
        <p:nvPicPr>
          <p:cNvPr id="7" name="Picture 6">
            <a:extLst>
              <a:ext uri="{FF2B5EF4-FFF2-40B4-BE49-F238E27FC236}">
                <a16:creationId xmlns:a16="http://schemas.microsoft.com/office/drawing/2014/main" xmlns="" id="{71307225-4D01-4383-9003-56AA5B4176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8548" y="4267200"/>
            <a:ext cx="3593052" cy="1295400"/>
          </a:xfrm>
          <a:prstGeom prst="rect">
            <a:avLst/>
          </a:prstGeom>
        </p:spPr>
      </p:pic>
    </p:spTree>
    <p:extLst>
      <p:ext uri="{BB962C8B-B14F-4D97-AF65-F5344CB8AC3E}">
        <p14:creationId xmlns:p14="http://schemas.microsoft.com/office/powerpoint/2010/main" val="38673096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BEFB14-974A-45A5-9C97-6F62A2BB4A3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EAC8A49F-AA6A-45A0-AD9E-C26A075045C2}"/>
              </a:ext>
            </a:extLst>
          </p:cNvPr>
          <p:cNvSpPr>
            <a:spLocks noGrp="1"/>
          </p:cNvSpPr>
          <p:nvPr>
            <p:ph idx="1"/>
          </p:nvPr>
        </p:nvSpPr>
        <p:spPr/>
        <p:txBody>
          <a:bodyPr/>
          <a:lstStyle/>
          <a:p>
            <a:r>
              <a:rPr lang="en-US" b="1" dirty="0">
                <a:solidFill>
                  <a:srgbClr val="FF0000"/>
                </a:solidFill>
                <a:latin typeface="Times New Roman" panose="02020603050405020304" pitchFamily="18" charset="0"/>
                <a:cs typeface="Times New Roman" panose="02020603050405020304" pitchFamily="18" charset="0"/>
              </a:rPr>
              <a:t>Sinus bradycardia</a:t>
            </a:r>
          </a:p>
          <a:p>
            <a:r>
              <a:rPr lang="en-US" dirty="0">
                <a:latin typeface="Times New Roman" panose="02020603050405020304" pitchFamily="18" charset="0"/>
                <a:cs typeface="Times New Roman" panose="02020603050405020304" pitchFamily="18" charset="0"/>
              </a:rPr>
              <a:t>Rhythm originates in the sinus node</a:t>
            </a:r>
          </a:p>
          <a:p>
            <a:r>
              <a:rPr lang="en-US" dirty="0">
                <a:latin typeface="Times New Roman" panose="02020603050405020304" pitchFamily="18" charset="0"/>
                <a:cs typeface="Times New Roman" panose="02020603050405020304" pitchFamily="18" charset="0"/>
              </a:rPr>
              <a:t>Rate of less than 60 beats per minute.</a:t>
            </a:r>
          </a:p>
          <a:p>
            <a:endParaRPr lang="en-US" dirty="0"/>
          </a:p>
        </p:txBody>
      </p:sp>
      <p:pic>
        <p:nvPicPr>
          <p:cNvPr id="5" name="Picture 4">
            <a:extLst>
              <a:ext uri="{FF2B5EF4-FFF2-40B4-BE49-F238E27FC236}">
                <a16:creationId xmlns:a16="http://schemas.microsoft.com/office/drawing/2014/main" xmlns="" id="{1B549346-9617-46DC-9DFE-4535C83C01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3321559"/>
            <a:ext cx="6210300" cy="3261803"/>
          </a:xfrm>
          <a:prstGeom prst="rect">
            <a:avLst/>
          </a:prstGeom>
        </p:spPr>
      </p:pic>
    </p:spTree>
    <p:extLst>
      <p:ext uri="{BB962C8B-B14F-4D97-AF65-F5344CB8AC3E}">
        <p14:creationId xmlns:p14="http://schemas.microsoft.com/office/powerpoint/2010/main" val="16462918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315200" cy="1154097"/>
          </a:xfrm>
        </p:spPr>
        <p:txBody>
          <a:bodyPr/>
          <a:lstStyle/>
          <a:p>
            <a:r>
              <a:rPr lang="en-US" b="1" dirty="0">
                <a:solidFill>
                  <a:srgbClr val="00B050"/>
                </a:solidFill>
                <a:latin typeface="Times New Roman" panose="02020603050405020304" pitchFamily="18" charset="0"/>
                <a:cs typeface="Times New Roman" panose="02020603050405020304" pitchFamily="18" charset="0"/>
              </a:rPr>
              <a:t>Rhythm</a:t>
            </a:r>
          </a:p>
        </p:txBody>
      </p:sp>
      <p:sp>
        <p:nvSpPr>
          <p:cNvPr id="3" name="Content Placeholder 2"/>
          <p:cNvSpPr>
            <a:spLocks noGrp="1"/>
          </p:cNvSpPr>
          <p:nvPr>
            <p:ph idx="1"/>
          </p:nvPr>
        </p:nvSpPr>
        <p:spPr>
          <a:xfrm>
            <a:off x="304800" y="1524000"/>
            <a:ext cx="8686800" cy="5181600"/>
          </a:xfrm>
        </p:spPr>
        <p:txBody>
          <a:bodyPr>
            <a:normAutofit/>
          </a:bodyPr>
          <a:lstStyle/>
          <a:p>
            <a:pPr marL="0" indent="0">
              <a:buNone/>
            </a:pPr>
            <a:r>
              <a:rPr lang="en-US" sz="3600" b="1" dirty="0">
                <a:solidFill>
                  <a:srgbClr val="FF0000"/>
                </a:solidFill>
                <a:latin typeface="Times New Roman" panose="02020603050405020304" pitchFamily="18" charset="0"/>
                <a:cs typeface="Times New Roman" panose="02020603050405020304" pitchFamily="18" charset="0"/>
              </a:rPr>
              <a:t>Sinus tachycardia</a:t>
            </a:r>
          </a:p>
          <a:p>
            <a:r>
              <a:rPr lang="en-US" sz="3600" dirty="0">
                <a:latin typeface="Times New Roman" panose="02020603050405020304" pitchFamily="18" charset="0"/>
                <a:cs typeface="Times New Roman" panose="02020603050405020304" pitchFamily="18" charset="0"/>
              </a:rPr>
              <a:t>Rhythm originates in the sinus node</a:t>
            </a:r>
          </a:p>
          <a:p>
            <a:r>
              <a:rPr lang="en-US" sz="3600" dirty="0">
                <a:latin typeface="Times New Roman" panose="02020603050405020304" pitchFamily="18" charset="0"/>
                <a:cs typeface="Times New Roman" panose="02020603050405020304" pitchFamily="18" charset="0"/>
              </a:rPr>
              <a:t>Rate of greater than 100 beats per minute</a:t>
            </a:r>
            <a:r>
              <a:rPr lang="en-US" sz="3200" dirty="0"/>
              <a:t>. </a:t>
            </a:r>
          </a:p>
        </p:txBody>
      </p:sp>
      <p:pic>
        <p:nvPicPr>
          <p:cNvPr id="7" name="Picture 6">
            <a:extLst>
              <a:ext uri="{FF2B5EF4-FFF2-40B4-BE49-F238E27FC236}">
                <a16:creationId xmlns:a16="http://schemas.microsoft.com/office/drawing/2014/main" xmlns="" id="{AD507088-1749-4AF8-8910-8D19A58C3C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3416423"/>
            <a:ext cx="6019800" cy="3124200"/>
          </a:xfrm>
          <a:prstGeom prst="rect">
            <a:avLst/>
          </a:prstGeom>
        </p:spPr>
      </p:pic>
    </p:spTree>
    <p:extLst>
      <p:ext uri="{BB962C8B-B14F-4D97-AF65-F5344CB8AC3E}">
        <p14:creationId xmlns:p14="http://schemas.microsoft.com/office/powerpoint/2010/main" val="8065980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pPr marL="45720" indent="0" algn="ctr">
              <a:buNone/>
            </a:pPr>
            <a:r>
              <a:rPr lang="en-US" sz="5400" dirty="0"/>
              <a:t>     </a:t>
            </a:r>
          </a:p>
          <a:p>
            <a:pPr marL="45720" indent="0" algn="ctr">
              <a:buNone/>
            </a:pPr>
            <a:r>
              <a:rPr lang="en-US" sz="5400" dirty="0"/>
              <a:t>     </a:t>
            </a:r>
          </a:p>
          <a:p>
            <a:pPr marL="45720" indent="0" algn="ctr">
              <a:buNone/>
            </a:pPr>
            <a:r>
              <a:rPr lang="en-US" sz="5400" b="1" u="sng" dirty="0">
                <a:solidFill>
                  <a:srgbClr val="C00000"/>
                </a:solidFill>
                <a:latin typeface="Times New Roman" panose="02020603050405020304" pitchFamily="18" charset="0"/>
                <a:cs typeface="Times New Roman" panose="02020603050405020304" pitchFamily="18" charset="0"/>
              </a:rPr>
              <a:t>Thank you</a:t>
            </a:r>
          </a:p>
        </p:txBody>
      </p:sp>
    </p:spTree>
    <p:extLst>
      <p:ext uri="{BB962C8B-B14F-4D97-AF65-F5344CB8AC3E}">
        <p14:creationId xmlns:p14="http://schemas.microsoft.com/office/powerpoint/2010/main" val="3508657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5F1C56-B804-4663-874C-D2711157F59D}"/>
              </a:ext>
            </a:extLst>
          </p:cNvPr>
          <p:cNvSpPr>
            <a:spLocks noGrp="1"/>
          </p:cNvSpPr>
          <p:nvPr>
            <p:ph type="title"/>
          </p:nvPr>
        </p:nvSpPr>
        <p:spPr>
          <a:xfrm>
            <a:off x="457200" y="-16540"/>
            <a:ext cx="8229600" cy="1143000"/>
          </a:xfrm>
        </p:spPr>
        <p:txBody>
          <a:bodyPr/>
          <a:lstStyle/>
          <a:p>
            <a:endParaRPr lang="en-US"/>
          </a:p>
        </p:txBody>
      </p:sp>
      <p:sp>
        <p:nvSpPr>
          <p:cNvPr id="3" name="Content Placeholder 2">
            <a:extLst>
              <a:ext uri="{FF2B5EF4-FFF2-40B4-BE49-F238E27FC236}">
                <a16:creationId xmlns:a16="http://schemas.microsoft.com/office/drawing/2014/main" xmlns="" id="{8E8A61A3-00DE-418D-A706-390BB0C2604C}"/>
              </a:ext>
            </a:extLst>
          </p:cNvPr>
          <p:cNvSpPr>
            <a:spLocks noGrp="1"/>
          </p:cNvSpPr>
          <p:nvPr>
            <p:ph idx="1"/>
          </p:nvPr>
        </p:nvSpPr>
        <p:spPr>
          <a:xfrm>
            <a:off x="146180" y="1873188"/>
            <a:ext cx="5721220" cy="3992563"/>
          </a:xfrm>
        </p:spPr>
        <p:txBody>
          <a:bodyPr>
            <a:normAutofit fontScale="92500" lnSpcReduction="20000"/>
          </a:bodyPr>
          <a:lstStyle/>
          <a:p>
            <a:r>
              <a:rPr lang="en-US" dirty="0">
                <a:latin typeface="Times New Roman" panose="02020603050405020304" pitchFamily="18" charset="0"/>
                <a:cs typeface="Times New Roman" panose="02020603050405020304" pitchFamily="18" charset="0"/>
              </a:rPr>
              <a:t>This system causes heart muscle depolarization in only one direction—from the atria to the ventricles. </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It also enforces a heart rate of approximately 75 beats per minute on the heart and ensures that the heart beats as a coordinated unit</a:t>
            </a:r>
            <a:r>
              <a:rPr lang="en-US" sz="3600" dirty="0">
                <a:latin typeface="Times New Roman" panose="02020603050405020304" pitchFamily="18" charset="0"/>
                <a:cs typeface="Times New Roman" panose="02020603050405020304" pitchFamily="18" charset="0"/>
              </a:rPr>
              <a:t>.</a:t>
            </a:r>
          </a:p>
          <a:p>
            <a:endParaRPr lang="en-US" dirty="0"/>
          </a:p>
        </p:txBody>
      </p:sp>
      <p:pic>
        <p:nvPicPr>
          <p:cNvPr id="5" name="Picture 4">
            <a:extLst>
              <a:ext uri="{FF2B5EF4-FFF2-40B4-BE49-F238E27FC236}">
                <a16:creationId xmlns:a16="http://schemas.microsoft.com/office/drawing/2014/main" xmlns="" id="{C4CF79C2-ABA8-4346-ABD1-91AC729BB6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1905000"/>
            <a:ext cx="3471470" cy="4191000"/>
          </a:xfrm>
          <a:prstGeom prst="rect">
            <a:avLst/>
          </a:prstGeom>
        </p:spPr>
      </p:pic>
    </p:spTree>
    <p:extLst>
      <p:ext uri="{BB962C8B-B14F-4D97-AF65-F5344CB8AC3E}">
        <p14:creationId xmlns:p14="http://schemas.microsoft.com/office/powerpoint/2010/main" val="2812279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D9217C-F460-4658-808B-C36CBA63FF45}"/>
              </a:ext>
            </a:extLst>
          </p:cNvPr>
          <p:cNvSpPr>
            <a:spLocks noGrp="1"/>
          </p:cNvSpPr>
          <p:nvPr>
            <p:ph type="title"/>
          </p:nvPr>
        </p:nvSpPr>
        <p:spPr/>
        <p:txBody>
          <a:bodyPr/>
          <a:lstStyle/>
          <a:p>
            <a:endParaRPr lang="en-US" dirty="0"/>
          </a:p>
        </p:txBody>
      </p:sp>
      <p:sp>
        <p:nvSpPr>
          <p:cNvPr id="7" name="Content Placeholder 6">
            <a:extLst>
              <a:ext uri="{FF2B5EF4-FFF2-40B4-BE49-F238E27FC236}">
                <a16:creationId xmlns:a16="http://schemas.microsoft.com/office/drawing/2014/main" xmlns="" id="{0B09D7CD-D213-47D3-B6B8-1D172C94C075}"/>
              </a:ext>
            </a:extLst>
          </p:cNvPr>
          <p:cNvSpPr>
            <a:spLocks noGrp="1"/>
          </p:cNvSpPr>
          <p:nvPr>
            <p:ph idx="1"/>
          </p:nvPr>
        </p:nvSpPr>
        <p:spPr/>
        <p:txBody>
          <a:bodyPr>
            <a:normAutofit fontScale="92500" lnSpcReduction="10000"/>
          </a:bodyPr>
          <a:lstStyle/>
          <a:p>
            <a:r>
              <a:rPr lang="en-US" dirty="0">
                <a:latin typeface="Times New Roman" panose="02020603050405020304" pitchFamily="18" charset="0"/>
                <a:cs typeface="Times New Roman" panose="02020603050405020304" pitchFamily="18" charset="0"/>
              </a:rPr>
              <a:t>Electrical impulses from the myocardium cause the heart to contract ("beat"). The electrical signal begins in the sinoatrial node (the SA node). </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SA node is located at the top of the right atrium. Because the SA node has the highest rate of depolarization in the whole system, it starts each heartbeat and sets the pace for the whole heart. Consequently, the SA node is often called the pacemaker of the heart</a:t>
            </a:r>
            <a:endParaRPr lang="en-US" dirty="0"/>
          </a:p>
        </p:txBody>
      </p:sp>
    </p:spTree>
    <p:extLst>
      <p:ext uri="{BB962C8B-B14F-4D97-AF65-F5344CB8AC3E}">
        <p14:creationId xmlns:p14="http://schemas.microsoft.com/office/powerpoint/2010/main" val="1564957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670600A8-FBB2-4106-A199-E8318A3570B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5576" y="320336"/>
            <a:ext cx="8251224" cy="5928064"/>
          </a:xfrm>
          <a:prstGeom prst="rect">
            <a:avLst/>
          </a:prstGeom>
        </p:spPr>
      </p:pic>
    </p:spTree>
    <p:extLst>
      <p:ext uri="{BB962C8B-B14F-4D97-AF65-F5344CB8AC3E}">
        <p14:creationId xmlns:p14="http://schemas.microsoft.com/office/powerpoint/2010/main" val="911773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534400" cy="5943599"/>
          </a:xfrm>
        </p:spPr>
        <p:txBody>
          <a:bodyPr>
            <a:normAutofit/>
          </a:bodyPr>
          <a:lstStyle/>
          <a:p>
            <a:pPr algn="just"/>
            <a:endParaRPr lang="en-US" sz="2800" dirty="0"/>
          </a:p>
          <a:p>
            <a:pPr algn="just"/>
            <a:r>
              <a:rPr lang="en-US" dirty="0">
                <a:latin typeface="Times New Roman" panose="02020603050405020304" pitchFamily="18" charset="0"/>
                <a:cs typeface="Times New Roman" panose="02020603050405020304" pitchFamily="18" charset="0"/>
              </a:rPr>
              <a:t> The impulse from the SA node spreads through the atria to the atrioventricular or AV node and the atria contract. </a:t>
            </a:r>
          </a:p>
          <a:p>
            <a:pPr algn="just"/>
            <a:r>
              <a:rPr lang="en-US" dirty="0">
                <a:latin typeface="Times New Roman" panose="02020603050405020304" pitchFamily="18" charset="0"/>
                <a:cs typeface="Times New Roman" panose="02020603050405020304" pitchFamily="18" charset="0"/>
              </a:rPr>
              <a:t>At the AV node, the impulse is delayed briefly as the atria finish contracting. </a:t>
            </a:r>
          </a:p>
          <a:p>
            <a:pPr algn="just"/>
            <a:r>
              <a:rPr lang="en-US" dirty="0">
                <a:latin typeface="Times New Roman" panose="02020603050405020304" pitchFamily="18" charset="0"/>
                <a:cs typeface="Times New Roman" panose="02020603050405020304" pitchFamily="18" charset="0"/>
              </a:rPr>
              <a:t>It then passes rapidly through the AV bundle, the bundle branches and fibers, resulting in contraction of the ventricles. </a:t>
            </a:r>
          </a:p>
          <a:p>
            <a:pPr algn="just"/>
            <a:r>
              <a:rPr lang="en-US" dirty="0">
                <a:latin typeface="Times New Roman" panose="02020603050405020304" pitchFamily="18" charset="0"/>
                <a:cs typeface="Times New Roman" panose="02020603050405020304" pitchFamily="18" charset="0"/>
              </a:rPr>
              <a:t>This contraction effectively ejects blood into the large arteries leaving the heart</a:t>
            </a:r>
          </a:p>
        </p:txBody>
      </p:sp>
    </p:spTree>
    <p:extLst>
      <p:ext uri="{BB962C8B-B14F-4D97-AF65-F5344CB8AC3E}">
        <p14:creationId xmlns:p14="http://schemas.microsoft.com/office/powerpoint/2010/main" val="3748634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0"/>
            <a:ext cx="8534400" cy="5257799"/>
          </a:xfrm>
        </p:spPr>
        <p:txBody>
          <a:bodyPr>
            <a:normAutofit/>
          </a:bodyPr>
          <a:lstStyle/>
          <a:p>
            <a:pPr algn="just"/>
            <a:r>
              <a:rPr lang="en-US" sz="3600" dirty="0">
                <a:latin typeface="Times New Roman" panose="02020603050405020304" pitchFamily="18" charset="0"/>
                <a:cs typeface="Times New Roman" panose="02020603050405020304" pitchFamily="18" charset="0"/>
              </a:rPr>
              <a:t>Because the atria and ventricles are separated from one another by connective tissue that insulates the chambers, the depolarization waves can reach the ventricles only by traveling through the AV node.</a:t>
            </a:r>
          </a:p>
        </p:txBody>
      </p:sp>
    </p:spTree>
    <p:extLst>
      <p:ext uri="{BB962C8B-B14F-4D97-AF65-F5344CB8AC3E}">
        <p14:creationId xmlns:p14="http://schemas.microsoft.com/office/powerpoint/2010/main" val="1930183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
            <a:ext cx="8229600" cy="1143000"/>
          </a:xfrm>
        </p:spPr>
        <p:txBody>
          <a:bodyPr/>
          <a:lstStyle/>
          <a:p>
            <a:r>
              <a:rPr lang="en-US" b="1" dirty="0">
                <a:solidFill>
                  <a:srgbClr val="C00000"/>
                </a:solidFill>
                <a:latin typeface="Times New Roman" panose="02020603050405020304" pitchFamily="18" charset="0"/>
                <a:cs typeface="Times New Roman" panose="02020603050405020304" pitchFamily="18" charset="0"/>
              </a:rPr>
              <a:t>Impulse conduction</a:t>
            </a:r>
          </a:p>
        </p:txBody>
      </p:sp>
      <p:sp>
        <p:nvSpPr>
          <p:cNvPr id="3" name="Content Placeholder 2"/>
          <p:cNvSpPr>
            <a:spLocks noGrp="1"/>
          </p:cNvSpPr>
          <p:nvPr>
            <p:ph idx="1"/>
          </p:nvPr>
        </p:nvSpPr>
        <p:spPr>
          <a:xfrm>
            <a:off x="304800" y="1143000"/>
            <a:ext cx="8534400" cy="5334000"/>
          </a:xfrm>
        </p:spPr>
        <p:txBody>
          <a:bodyPr>
            <a:normAutofit/>
          </a:bodyPr>
          <a:lstStyle/>
          <a:p>
            <a:pPr marL="0" indent="0">
              <a:buNone/>
            </a:pP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Sinoatrial</a:t>
            </a:r>
            <a:r>
              <a:rPr lang="en-US" b="1" dirty="0">
                <a:latin typeface="Times New Roman" panose="02020603050405020304" pitchFamily="18" charset="0"/>
                <a:cs typeface="Times New Roman" panose="02020603050405020304" pitchFamily="18" charset="0"/>
              </a:rPr>
              <a:t> node (SA) node</a:t>
            </a:r>
          </a:p>
          <a:p>
            <a:pPr marL="0" indent="0">
              <a:buNone/>
            </a:pPr>
            <a:r>
              <a:rPr lang="en-US" b="1" dirty="0">
                <a:solidFill>
                  <a:srgbClr val="C00000"/>
                </a:solidFill>
                <a:latin typeface="Times New Roman" panose="02020603050405020304" pitchFamily="18" charset="0"/>
                <a:cs typeface="Times New Roman" panose="02020603050405020304" pitchFamily="18" charset="0"/>
              </a:rPr>
              <a:t>                       ↓</a:t>
            </a:r>
          </a:p>
          <a:p>
            <a:pPr marL="0" indent="0">
              <a:buNone/>
            </a:pP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Atrioventricle</a:t>
            </a:r>
            <a:r>
              <a:rPr lang="en-US" b="1" dirty="0">
                <a:latin typeface="Times New Roman" panose="02020603050405020304" pitchFamily="18" charset="0"/>
                <a:cs typeface="Times New Roman" panose="02020603050405020304" pitchFamily="18" charset="0"/>
              </a:rPr>
              <a:t> node (AV) node</a:t>
            </a:r>
          </a:p>
          <a:p>
            <a:pPr marL="0" indent="0">
              <a:buNone/>
            </a:pPr>
            <a:r>
              <a:rPr lang="en-US" b="1" dirty="0">
                <a:solidFill>
                  <a:srgbClr val="C00000"/>
                </a:solidFill>
                <a:latin typeface="Times New Roman" panose="02020603050405020304" pitchFamily="18" charset="0"/>
                <a:cs typeface="Times New Roman" panose="02020603050405020304" pitchFamily="18" charset="0"/>
              </a:rPr>
              <a:t>                       ↓</a:t>
            </a:r>
          </a:p>
          <a:p>
            <a:pPr marL="0" indent="0">
              <a:buNone/>
            </a:pPr>
            <a:r>
              <a:rPr lang="en-US" b="1" dirty="0">
                <a:latin typeface="Times New Roman" panose="02020603050405020304" pitchFamily="18" charset="0"/>
                <a:cs typeface="Times New Roman" panose="02020603050405020304" pitchFamily="18" charset="0"/>
              </a:rPr>
              <a:t>             Bundle of His</a:t>
            </a:r>
          </a:p>
          <a:p>
            <a:pPr marL="0" indent="0">
              <a:buNone/>
            </a:pPr>
            <a:r>
              <a:rPr lang="en-US" dirty="0">
                <a:solidFill>
                  <a:srgbClr val="C00000"/>
                </a:solidFill>
                <a:latin typeface="Times New Roman" panose="02020603050405020304" pitchFamily="18" charset="0"/>
                <a:cs typeface="Times New Roman" panose="02020603050405020304" pitchFamily="18" charset="0"/>
              </a:rPr>
              <a:t>                       ↓</a:t>
            </a:r>
          </a:p>
          <a:p>
            <a:pPr marL="0" indent="0">
              <a:buNone/>
            </a:pPr>
            <a:r>
              <a:rPr lang="en-US" b="1" dirty="0">
                <a:latin typeface="Times New Roman" panose="02020603050405020304" pitchFamily="18" charset="0"/>
                <a:cs typeface="Times New Roman" panose="02020603050405020304" pitchFamily="18" charset="0"/>
              </a:rPr>
              <a:t>             Bundle branches</a:t>
            </a:r>
          </a:p>
          <a:p>
            <a:pPr marL="0" indent="0">
              <a:buNone/>
            </a:pPr>
            <a:r>
              <a:rPr lang="en-US" b="1" dirty="0">
                <a:solidFill>
                  <a:srgbClr val="C00000"/>
                </a:solidFill>
                <a:latin typeface="Times New Roman" panose="02020603050405020304" pitchFamily="18" charset="0"/>
                <a:cs typeface="Times New Roman" panose="02020603050405020304" pitchFamily="18" charset="0"/>
              </a:rPr>
              <a:t>                       ↓</a:t>
            </a:r>
          </a:p>
          <a:p>
            <a:pPr marL="0" indent="0">
              <a:buNone/>
            </a:pPr>
            <a:r>
              <a:rPr lang="en-US" b="1" dirty="0">
                <a:latin typeface="Times New Roman" panose="02020603050405020304" pitchFamily="18" charset="0"/>
                <a:cs typeface="Times New Roman" panose="02020603050405020304" pitchFamily="18" charset="0"/>
              </a:rPr>
              <a:t>             Purkinje fibers</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9438438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1109</Words>
  <Application>Microsoft Office PowerPoint</Application>
  <PresentationFormat>عرض على الشاشة (3:4)‏</PresentationFormat>
  <Paragraphs>106</Paragraphs>
  <Slides>35</Slides>
  <Notes>0</Notes>
  <HiddenSlides>0</HiddenSlides>
  <MMClips>0</MMClips>
  <ScaleCrop>false</ScaleCrop>
  <HeadingPairs>
    <vt:vector size="4" baseType="variant">
      <vt:variant>
        <vt:lpstr>نسق</vt:lpstr>
      </vt:variant>
      <vt:variant>
        <vt:i4>1</vt:i4>
      </vt:variant>
      <vt:variant>
        <vt:lpstr>عناوين الشرائح</vt:lpstr>
      </vt:variant>
      <vt:variant>
        <vt:i4>35</vt:i4>
      </vt:variant>
    </vt:vector>
  </HeadingPairs>
  <TitlesOfParts>
    <vt:vector size="36" baseType="lpstr">
      <vt:lpstr>Office Theme</vt:lpstr>
      <vt:lpstr>ECG (Electrocardiography)</vt:lpstr>
      <vt:lpstr>The intrinsic conduction system </vt:lpstr>
      <vt:lpstr>The intrinsic conduction system </vt:lpstr>
      <vt:lpstr>عرض تقديمي في PowerPoint</vt:lpstr>
      <vt:lpstr>عرض تقديمي في PowerPoint</vt:lpstr>
      <vt:lpstr>عرض تقديمي في PowerPoint</vt:lpstr>
      <vt:lpstr>عرض تقديمي في PowerPoint</vt:lpstr>
      <vt:lpstr>عرض تقديمي في PowerPoint</vt:lpstr>
      <vt:lpstr>Impulse conduction</vt:lpstr>
      <vt:lpstr> ECG </vt:lpstr>
      <vt:lpstr>How does the ECG work?</vt:lpstr>
      <vt:lpstr>عرض تقديمي في PowerPoint</vt:lpstr>
      <vt:lpstr>Electrodes and leads</vt:lpstr>
      <vt:lpstr>Types of leads</vt:lpstr>
      <vt:lpstr>Types of limb Leads</vt:lpstr>
      <vt:lpstr>Standard limb leads (bipolar)</vt:lpstr>
      <vt:lpstr>Einthoven's triangle</vt:lpstr>
      <vt:lpstr>Augmented limb leads(unipolar leads) </vt:lpstr>
      <vt:lpstr>Augmented limb leads (unipolar leads)</vt:lpstr>
      <vt:lpstr>Chest leads (unipolar leads)</vt:lpstr>
      <vt:lpstr>Placement of chest electrodes</vt:lpstr>
      <vt:lpstr>Placement of chest electrodes</vt:lpstr>
      <vt:lpstr>عرض تقديمي في PowerPoint</vt:lpstr>
      <vt:lpstr>Elements of the trace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Heart rate= 300/no. of large squares between two consecutive R waves.</vt:lpstr>
      <vt:lpstr> Rhythm</vt:lpstr>
      <vt:lpstr>عرض تقديمي في PowerPoint</vt:lpstr>
      <vt:lpstr>Rhythm</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ECG (Electrocardiography)</dc:title>
  <dc:creator>ZHll300</dc:creator>
  <cp:lastModifiedBy>ZHll300</cp:lastModifiedBy>
  <cp:revision>1</cp:revision>
  <dcterms:modified xsi:type="dcterms:W3CDTF">2021-09-21T23:10:23Z</dcterms:modified>
</cp:coreProperties>
</file>