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036" y="-1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61A1B4-4007-4158-8D99-6BB8157FF54F}"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E231D6-DC47-4E3F-8C9B-FD78E1E27F2C}" type="slidenum">
              <a:rPr lang="en-US" smtClean="0"/>
              <a:t>‹#›</a:t>
            </a:fld>
            <a:endParaRPr lang="en-US"/>
          </a:p>
        </p:txBody>
      </p:sp>
    </p:spTree>
    <p:extLst>
      <p:ext uri="{BB962C8B-B14F-4D97-AF65-F5344CB8AC3E}">
        <p14:creationId xmlns:p14="http://schemas.microsoft.com/office/powerpoint/2010/main" val="3394039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61A1B4-4007-4158-8D99-6BB8157FF54F}"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E231D6-DC47-4E3F-8C9B-FD78E1E27F2C}" type="slidenum">
              <a:rPr lang="en-US" smtClean="0"/>
              <a:t>‹#›</a:t>
            </a:fld>
            <a:endParaRPr lang="en-US"/>
          </a:p>
        </p:txBody>
      </p:sp>
    </p:spTree>
    <p:extLst>
      <p:ext uri="{BB962C8B-B14F-4D97-AF65-F5344CB8AC3E}">
        <p14:creationId xmlns:p14="http://schemas.microsoft.com/office/powerpoint/2010/main" val="4063401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61A1B4-4007-4158-8D99-6BB8157FF54F}"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E231D6-DC47-4E3F-8C9B-FD78E1E27F2C}" type="slidenum">
              <a:rPr lang="en-US" smtClean="0"/>
              <a:t>‹#›</a:t>
            </a:fld>
            <a:endParaRPr lang="en-US"/>
          </a:p>
        </p:txBody>
      </p:sp>
    </p:spTree>
    <p:extLst>
      <p:ext uri="{BB962C8B-B14F-4D97-AF65-F5344CB8AC3E}">
        <p14:creationId xmlns:p14="http://schemas.microsoft.com/office/powerpoint/2010/main" val="2172178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61A1B4-4007-4158-8D99-6BB8157FF54F}"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E231D6-DC47-4E3F-8C9B-FD78E1E27F2C}" type="slidenum">
              <a:rPr lang="en-US" smtClean="0"/>
              <a:t>‹#›</a:t>
            </a:fld>
            <a:endParaRPr lang="en-US"/>
          </a:p>
        </p:txBody>
      </p:sp>
    </p:spTree>
    <p:extLst>
      <p:ext uri="{BB962C8B-B14F-4D97-AF65-F5344CB8AC3E}">
        <p14:creationId xmlns:p14="http://schemas.microsoft.com/office/powerpoint/2010/main" val="670878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61A1B4-4007-4158-8D99-6BB8157FF54F}" type="datetimeFigureOut">
              <a:rPr lang="en-US" smtClean="0"/>
              <a:t>9/21/2021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E231D6-DC47-4E3F-8C9B-FD78E1E27F2C}" type="slidenum">
              <a:rPr lang="en-US" smtClean="0"/>
              <a:t>‹#›</a:t>
            </a:fld>
            <a:endParaRPr lang="en-US"/>
          </a:p>
        </p:txBody>
      </p:sp>
    </p:spTree>
    <p:extLst>
      <p:ext uri="{BB962C8B-B14F-4D97-AF65-F5344CB8AC3E}">
        <p14:creationId xmlns:p14="http://schemas.microsoft.com/office/powerpoint/2010/main" val="392079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61A1B4-4007-4158-8D99-6BB8157FF54F}" type="datetimeFigureOut">
              <a:rPr lang="en-US" smtClean="0"/>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E231D6-DC47-4E3F-8C9B-FD78E1E27F2C}" type="slidenum">
              <a:rPr lang="en-US" smtClean="0"/>
              <a:t>‹#›</a:t>
            </a:fld>
            <a:endParaRPr lang="en-US"/>
          </a:p>
        </p:txBody>
      </p:sp>
    </p:spTree>
    <p:extLst>
      <p:ext uri="{BB962C8B-B14F-4D97-AF65-F5344CB8AC3E}">
        <p14:creationId xmlns:p14="http://schemas.microsoft.com/office/powerpoint/2010/main" val="1610362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61A1B4-4007-4158-8D99-6BB8157FF54F}" type="datetimeFigureOut">
              <a:rPr lang="en-US" smtClean="0"/>
              <a:t>9/21/2021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E231D6-DC47-4E3F-8C9B-FD78E1E27F2C}" type="slidenum">
              <a:rPr lang="en-US" smtClean="0"/>
              <a:t>‹#›</a:t>
            </a:fld>
            <a:endParaRPr lang="en-US"/>
          </a:p>
        </p:txBody>
      </p:sp>
    </p:spTree>
    <p:extLst>
      <p:ext uri="{BB962C8B-B14F-4D97-AF65-F5344CB8AC3E}">
        <p14:creationId xmlns:p14="http://schemas.microsoft.com/office/powerpoint/2010/main" val="4078621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61A1B4-4007-4158-8D99-6BB8157FF54F}" type="datetimeFigureOut">
              <a:rPr lang="en-US" smtClean="0"/>
              <a:t>9/21/2021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E231D6-DC47-4E3F-8C9B-FD78E1E27F2C}" type="slidenum">
              <a:rPr lang="en-US" smtClean="0"/>
              <a:t>‹#›</a:t>
            </a:fld>
            <a:endParaRPr lang="en-US"/>
          </a:p>
        </p:txBody>
      </p:sp>
    </p:spTree>
    <p:extLst>
      <p:ext uri="{BB962C8B-B14F-4D97-AF65-F5344CB8AC3E}">
        <p14:creationId xmlns:p14="http://schemas.microsoft.com/office/powerpoint/2010/main" val="2980629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61A1B4-4007-4158-8D99-6BB8157FF54F}" type="datetimeFigureOut">
              <a:rPr lang="en-US" smtClean="0"/>
              <a:t>9/21/2021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E231D6-DC47-4E3F-8C9B-FD78E1E27F2C}" type="slidenum">
              <a:rPr lang="en-US" smtClean="0"/>
              <a:t>‹#›</a:t>
            </a:fld>
            <a:endParaRPr lang="en-US"/>
          </a:p>
        </p:txBody>
      </p:sp>
    </p:spTree>
    <p:extLst>
      <p:ext uri="{BB962C8B-B14F-4D97-AF65-F5344CB8AC3E}">
        <p14:creationId xmlns:p14="http://schemas.microsoft.com/office/powerpoint/2010/main" val="733100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61A1B4-4007-4158-8D99-6BB8157FF54F}" type="datetimeFigureOut">
              <a:rPr lang="en-US" smtClean="0"/>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E231D6-DC47-4E3F-8C9B-FD78E1E27F2C}" type="slidenum">
              <a:rPr lang="en-US" smtClean="0"/>
              <a:t>‹#›</a:t>
            </a:fld>
            <a:endParaRPr lang="en-US"/>
          </a:p>
        </p:txBody>
      </p:sp>
    </p:spTree>
    <p:extLst>
      <p:ext uri="{BB962C8B-B14F-4D97-AF65-F5344CB8AC3E}">
        <p14:creationId xmlns:p14="http://schemas.microsoft.com/office/powerpoint/2010/main" val="1413377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61A1B4-4007-4158-8D99-6BB8157FF54F}" type="datetimeFigureOut">
              <a:rPr lang="en-US" smtClean="0"/>
              <a:t>9/21/2021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E231D6-DC47-4E3F-8C9B-FD78E1E27F2C}" type="slidenum">
              <a:rPr lang="en-US" smtClean="0"/>
              <a:t>‹#›</a:t>
            </a:fld>
            <a:endParaRPr lang="en-US"/>
          </a:p>
        </p:txBody>
      </p:sp>
    </p:spTree>
    <p:extLst>
      <p:ext uri="{BB962C8B-B14F-4D97-AF65-F5344CB8AC3E}">
        <p14:creationId xmlns:p14="http://schemas.microsoft.com/office/powerpoint/2010/main" val="73533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61A1B4-4007-4158-8D99-6BB8157FF54F}" type="datetimeFigureOut">
              <a:rPr lang="en-US" smtClean="0"/>
              <a:t>9/21/2021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E231D6-DC47-4E3F-8C9B-FD78E1E27F2C}" type="slidenum">
              <a:rPr lang="en-US" smtClean="0"/>
              <a:t>‹#›</a:t>
            </a:fld>
            <a:endParaRPr lang="en-US"/>
          </a:p>
        </p:txBody>
      </p:sp>
    </p:spTree>
    <p:extLst>
      <p:ext uri="{BB962C8B-B14F-4D97-AF65-F5344CB8AC3E}">
        <p14:creationId xmlns:p14="http://schemas.microsoft.com/office/powerpoint/2010/main" val="4211404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1"/>
            <a:ext cx="7772400" cy="2362200"/>
          </a:xfrm>
        </p:spPr>
        <p:txBody>
          <a:bodyPr>
            <a:normAutofit/>
          </a:bodyPr>
          <a:lstStyle/>
          <a:p>
            <a:r>
              <a:rPr lang="en-US" sz="2800" b="1" dirty="0" smtClean="0">
                <a:latin typeface="Times New Roman" panose="02020603050405020304" pitchFamily="18" charset="0"/>
                <a:cs typeface="Times New Roman" panose="02020603050405020304" pitchFamily="18" charset="0"/>
              </a:rPr>
              <a:t>Histology</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Dr. </a:t>
            </a:r>
            <a:r>
              <a:rPr lang="en-US" sz="2800" b="1" dirty="0" err="1">
                <a:latin typeface="Times New Roman" panose="02020603050405020304" pitchFamily="18" charset="0"/>
                <a:cs typeface="Times New Roman" panose="02020603050405020304" pitchFamily="18" charset="0"/>
              </a:rPr>
              <a:t>Mayssaa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Essam</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Lymphatic System     </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2020-2021</a:t>
            </a:r>
            <a:endParaRPr lang="en-US" sz="28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2090738"/>
            <a:ext cx="8305800" cy="438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2796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2895600"/>
          </a:xfrm>
        </p:spPr>
        <p:txBody>
          <a:bodyPr>
            <a:normAutofit fontScale="90000"/>
          </a:bodyPr>
          <a:lstStyle/>
          <a:p>
            <a:r>
              <a:rPr lang="en-US" sz="2800" dirty="0" smtClean="0"/>
              <a:t>The thymus is composed of two identical lobes and is located anatomically in the anterior superior mediastinum, in front of the heart and behind the sternum. Thymus is surrounded by connective tissue called (capsule) from which trabeculae (septa ) extend into organ , particularly subdivided into lobules composed into </a:t>
            </a:r>
            <a:r>
              <a:rPr lang="ar-IQ" sz="2800" dirty="0" smtClean="0"/>
              <a:t>.</a:t>
            </a:r>
            <a:r>
              <a:rPr lang="en-US" sz="2800" dirty="0" smtClean="0"/>
              <a:t> </a:t>
            </a:r>
            <a:r>
              <a:rPr lang="en-US" sz="2800" dirty="0" smtClean="0">
                <a:solidFill>
                  <a:srgbClr val="FF0000"/>
                </a:solidFill>
              </a:rPr>
              <a:t>1)cortex the dark color.2)medulla. The lighter color.</a:t>
            </a:r>
            <a:endParaRPr lang="en-US" sz="2800" dirty="0">
              <a:solidFill>
                <a:srgbClr val="FF0000"/>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1" y="3048000"/>
            <a:ext cx="4495799"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200400"/>
            <a:ext cx="40386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8207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91600" cy="6705600"/>
          </a:xfrm>
        </p:spPr>
        <p:txBody>
          <a:bodyPr>
            <a:normAutofit lnSpcReduction="10000"/>
          </a:bodyPr>
          <a:lstStyle/>
          <a:p>
            <a:r>
              <a:rPr lang="en-US" dirty="0" smtClean="0"/>
              <a:t>Both cortex and medulla have the same cells type ad which including:-</a:t>
            </a:r>
          </a:p>
          <a:p>
            <a:r>
              <a:rPr lang="en-US" dirty="0" smtClean="0">
                <a:solidFill>
                  <a:srgbClr val="FF0000"/>
                </a:solidFill>
              </a:rPr>
              <a:t>Reticular epithelial </a:t>
            </a:r>
            <a:r>
              <a:rPr lang="en-US" dirty="0" err="1" smtClean="0">
                <a:solidFill>
                  <a:srgbClr val="FF0000"/>
                </a:solidFill>
              </a:rPr>
              <a:t>cells</a:t>
            </a:r>
            <a:r>
              <a:rPr lang="en-US" dirty="0" err="1" smtClean="0"/>
              <a:t>.These</a:t>
            </a:r>
            <a:r>
              <a:rPr lang="en-US" dirty="0" smtClean="0"/>
              <a:t> cells more in medulla than cortex ,</a:t>
            </a:r>
          </a:p>
          <a:p>
            <a:r>
              <a:rPr lang="en-US" dirty="0" smtClean="0">
                <a:solidFill>
                  <a:srgbClr val="FF0000"/>
                </a:solidFill>
              </a:rPr>
              <a:t>lymphocytes or </a:t>
            </a:r>
            <a:r>
              <a:rPr lang="en-US" dirty="0" err="1" smtClean="0">
                <a:solidFill>
                  <a:srgbClr val="FF0000"/>
                </a:solidFill>
              </a:rPr>
              <a:t>thymocytes</a:t>
            </a:r>
            <a:r>
              <a:rPr lang="en-US" dirty="0" smtClean="0"/>
              <a:t>. </a:t>
            </a:r>
            <a:r>
              <a:rPr lang="en-US" dirty="0" err="1" smtClean="0"/>
              <a:t>Thymocytes</a:t>
            </a:r>
            <a:r>
              <a:rPr lang="en-US" dirty="0" smtClean="0"/>
              <a:t> are hematopoietic progenitor cells present in the thymus. </a:t>
            </a:r>
            <a:r>
              <a:rPr lang="en-US" dirty="0" err="1" smtClean="0"/>
              <a:t>Thymopoies</a:t>
            </a:r>
            <a:r>
              <a:rPr lang="ar-IQ" dirty="0" smtClean="0"/>
              <a:t> </a:t>
            </a:r>
            <a:r>
              <a:rPr lang="en-US" dirty="0" smtClean="0"/>
              <a:t> is the process in the thymus by which </a:t>
            </a:r>
            <a:r>
              <a:rPr lang="en-US" dirty="0" err="1" smtClean="0"/>
              <a:t>thymocytes</a:t>
            </a:r>
            <a:r>
              <a:rPr lang="ar-IQ" dirty="0" smtClean="0"/>
              <a:t> </a:t>
            </a:r>
            <a:r>
              <a:rPr lang="en-US" dirty="0" smtClean="0"/>
              <a:t>differentiate into mature T lymphocytes. The primary function of</a:t>
            </a:r>
            <a:r>
              <a:rPr lang="ar-IQ" dirty="0" smtClean="0"/>
              <a:t> </a:t>
            </a:r>
            <a:r>
              <a:rPr lang="en-US" dirty="0" err="1" smtClean="0"/>
              <a:t>thymocytes</a:t>
            </a:r>
            <a:r>
              <a:rPr lang="en-US" dirty="0" smtClean="0"/>
              <a:t> is the generation of T lymphocytes (T cells).These more in cortex than the medulla.</a:t>
            </a:r>
          </a:p>
          <a:p>
            <a:r>
              <a:rPr lang="en-US" dirty="0" err="1" smtClean="0">
                <a:solidFill>
                  <a:srgbClr val="FF0000"/>
                </a:solidFill>
              </a:rPr>
              <a:t>macrophages.</a:t>
            </a:r>
            <a:r>
              <a:rPr lang="en-US" dirty="0" err="1" smtClean="0"/>
              <a:t>Present</a:t>
            </a:r>
            <a:r>
              <a:rPr lang="en-US" dirty="0" smtClean="0"/>
              <a:t> in medulla more than the cortex .</a:t>
            </a:r>
          </a:p>
          <a:p>
            <a:endParaRPr lang="en-US" dirty="0"/>
          </a:p>
        </p:txBody>
      </p:sp>
    </p:spTree>
    <p:extLst>
      <p:ext uri="{BB962C8B-B14F-4D97-AF65-F5344CB8AC3E}">
        <p14:creationId xmlns:p14="http://schemas.microsoft.com/office/powerpoint/2010/main" val="1289164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91600" cy="6629400"/>
          </a:xfrm>
        </p:spPr>
        <p:txBody>
          <a:bodyPr/>
          <a:lstStyle/>
          <a:p>
            <a:r>
              <a:rPr lang="en-US" dirty="0" err="1" smtClean="0">
                <a:solidFill>
                  <a:srgbClr val="FF0000"/>
                </a:solidFill>
              </a:rPr>
              <a:t>Hassals</a:t>
            </a:r>
            <a:r>
              <a:rPr lang="en-US" dirty="0" smtClean="0">
                <a:solidFill>
                  <a:srgbClr val="FF0000"/>
                </a:solidFill>
              </a:rPr>
              <a:t> corpuscles </a:t>
            </a:r>
            <a:r>
              <a:rPr lang="en-US" dirty="0" smtClean="0"/>
              <a:t>are special and specific bodies present in the </a:t>
            </a:r>
            <a:r>
              <a:rPr lang="en-US" dirty="0" err="1" smtClean="0"/>
              <a:t>thymic</a:t>
            </a:r>
            <a:r>
              <a:rPr lang="en-US" dirty="0" smtClean="0"/>
              <a:t> medulla. The medulla of thymus is pale staining and composed of scattered </a:t>
            </a:r>
            <a:r>
              <a:rPr lang="en-US" dirty="0" err="1" smtClean="0"/>
              <a:t>thymocytes</a:t>
            </a:r>
            <a:r>
              <a:rPr lang="en-US" dirty="0" smtClean="0"/>
              <a:t>, reticular cells and characteristic bodies called </a:t>
            </a:r>
            <a:r>
              <a:rPr lang="en-US" dirty="0" err="1" smtClean="0"/>
              <a:t>Hassals</a:t>
            </a:r>
            <a:r>
              <a:rPr lang="en-US" dirty="0" smtClean="0"/>
              <a:t> Corpuscles. The </a:t>
            </a:r>
            <a:r>
              <a:rPr lang="en-US" dirty="0" err="1" smtClean="0"/>
              <a:t>Hassal’s</a:t>
            </a:r>
            <a:r>
              <a:rPr lang="en-US" dirty="0" smtClean="0"/>
              <a:t> Corpuscles are large, acidophilic, rounded bodies consisting of central degenerated Hyaline mass surrounded by concentrically arranged reticular cells . They are specific to thymus .The article deals with different clinical conditions associated with </a:t>
            </a:r>
            <a:r>
              <a:rPr lang="en-US" dirty="0" err="1" smtClean="0"/>
              <a:t>Hassals</a:t>
            </a:r>
            <a:r>
              <a:rPr lang="en-US" dirty="0" smtClean="0"/>
              <a:t> Corpuscle. Increase or decrease in number of </a:t>
            </a:r>
            <a:r>
              <a:rPr lang="en-US" dirty="0" err="1" smtClean="0"/>
              <a:t>Hassals</a:t>
            </a:r>
            <a:r>
              <a:rPr lang="en-US" dirty="0" smtClean="0"/>
              <a:t> Corpuscle with different diseases and their histopathological importance </a:t>
            </a:r>
            <a:r>
              <a:rPr lang="ar-IQ" dirty="0" smtClean="0"/>
              <a:t>.</a:t>
            </a:r>
            <a:endParaRPr lang="en-US" dirty="0"/>
          </a:p>
        </p:txBody>
      </p:sp>
    </p:spTree>
    <p:extLst>
      <p:ext uri="{BB962C8B-B14F-4D97-AF65-F5344CB8AC3E}">
        <p14:creationId xmlns:p14="http://schemas.microsoft.com/office/powerpoint/2010/main" val="1577105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91600" cy="6705600"/>
          </a:xfrm>
        </p:spPr>
        <p:txBody>
          <a:bodyPr/>
          <a:lstStyle/>
          <a:p>
            <a:r>
              <a:rPr lang="en-US" dirty="0" smtClean="0">
                <a:solidFill>
                  <a:srgbClr val="FF0000"/>
                </a:solidFill>
              </a:rPr>
              <a:t>Function of thymus:-</a:t>
            </a:r>
          </a:p>
          <a:p>
            <a:pPr marL="0" indent="0">
              <a:buNone/>
            </a:pPr>
            <a:r>
              <a:rPr lang="ar-IQ" dirty="0" smtClean="0"/>
              <a:t>*</a:t>
            </a:r>
            <a:r>
              <a:rPr lang="en-US" dirty="0" smtClean="0"/>
              <a:t>Reduction of T-lymphocytes which are responsible for cellular immunity and help hormonal immune response .Lymphocyte production take place in cortex.</a:t>
            </a:r>
          </a:p>
          <a:p>
            <a:pPr marL="0" indent="0">
              <a:buNone/>
            </a:pPr>
            <a:r>
              <a:rPr lang="ar-IQ" dirty="0" smtClean="0"/>
              <a:t>*</a:t>
            </a:r>
            <a:r>
              <a:rPr lang="en-US" dirty="0" smtClean="0"/>
              <a:t>Filtration of blood , product the thyroxin </a:t>
            </a:r>
            <a:r>
              <a:rPr lang="en-US" dirty="0" err="1" smtClean="0"/>
              <a:t>hormone,this</a:t>
            </a:r>
            <a:r>
              <a:rPr lang="en-US" dirty="0" smtClean="0"/>
              <a:t> hormone produced by the reticule epithelial cells and influence the maturation of T- lymphocytes and stimulate their activity in the blood.</a:t>
            </a:r>
          </a:p>
          <a:p>
            <a:endParaRPr lang="en-US" dirty="0"/>
          </a:p>
        </p:txBody>
      </p:sp>
    </p:spTree>
    <p:extLst>
      <p:ext uri="{BB962C8B-B14F-4D97-AF65-F5344CB8AC3E}">
        <p14:creationId xmlns:p14="http://schemas.microsoft.com/office/powerpoint/2010/main" val="1967907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91600" cy="6705600"/>
          </a:xfrm>
        </p:spPr>
        <p:txBody>
          <a:bodyPr>
            <a:normAutofit/>
          </a:bodyPr>
          <a:lstStyle/>
          <a:p>
            <a:r>
              <a:rPr lang="en-US" sz="4000" dirty="0" smtClean="0">
                <a:solidFill>
                  <a:srgbClr val="FF0000"/>
                </a:solidFill>
              </a:rPr>
              <a:t>Spleen</a:t>
            </a:r>
            <a:r>
              <a:rPr lang="en-US" sz="4000" dirty="0" smtClean="0"/>
              <a:t> 	</a:t>
            </a:r>
          </a:p>
          <a:p>
            <a:r>
              <a:rPr lang="en-US" sz="4000" dirty="0" smtClean="0"/>
              <a:t>is the largest </a:t>
            </a:r>
            <a:r>
              <a:rPr lang="en-US" sz="4000" dirty="0" err="1" smtClean="0"/>
              <a:t>haem</a:t>
            </a:r>
            <a:r>
              <a:rPr lang="en-US" sz="4000" dirty="0" smtClean="0"/>
              <a:t> lymph organ in the body . its situated in the abdomen under the left half of diaphragm.</a:t>
            </a:r>
          </a:p>
          <a:p>
            <a:r>
              <a:rPr lang="en-US" sz="4000" dirty="0" smtClean="0"/>
              <a:t>Its surrounded by connective tissue called (capsule ) contain few smooth muscle . The capsule sends trabecula extend into the organ , particularly subdivided into lobules composed into:-</a:t>
            </a:r>
            <a:endParaRPr lang="en-US" sz="4000" dirty="0"/>
          </a:p>
        </p:txBody>
      </p:sp>
    </p:spTree>
    <p:extLst>
      <p:ext uri="{BB962C8B-B14F-4D97-AF65-F5344CB8AC3E}">
        <p14:creationId xmlns:p14="http://schemas.microsoft.com/office/powerpoint/2010/main" val="3726291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91600" cy="6553200"/>
          </a:xfrm>
        </p:spPr>
        <p:txBody>
          <a:bodyPr>
            <a:normAutofit fontScale="92500" lnSpcReduction="20000"/>
          </a:bodyPr>
          <a:lstStyle/>
          <a:p>
            <a:r>
              <a:rPr lang="en-US" sz="3500" dirty="0" smtClean="0">
                <a:solidFill>
                  <a:srgbClr val="FF0000"/>
                </a:solidFill>
              </a:rPr>
              <a:t>1.Red pulp </a:t>
            </a:r>
            <a:r>
              <a:rPr lang="en-US" sz="3500" dirty="0" smtClean="0"/>
              <a:t>	</a:t>
            </a:r>
          </a:p>
          <a:p>
            <a:r>
              <a:rPr lang="en-US" sz="3500" dirty="0" smtClean="0"/>
              <a:t>  This occupies the </a:t>
            </a:r>
            <a:r>
              <a:rPr lang="en-US" sz="3500" dirty="0" err="1" smtClean="0"/>
              <a:t>centrical</a:t>
            </a:r>
            <a:r>
              <a:rPr lang="en-US" sz="3500" dirty="0" smtClean="0"/>
              <a:t> masses soft dark -red mass (histologically) consist of large irregular thin walled of blood vessels called (splenic sinusoids).these sinusoids separated by cord of reticular tissue called (splenic cords or </a:t>
            </a:r>
            <a:r>
              <a:rPr lang="en-US" sz="3500" dirty="0" err="1" smtClean="0"/>
              <a:t>billroths</a:t>
            </a:r>
            <a:r>
              <a:rPr lang="en-US" sz="3500" dirty="0" smtClean="0"/>
              <a:t>). The red pulp contains monocytes , plasma cells , red blood cells and less number from lymphocytes .</a:t>
            </a:r>
          </a:p>
          <a:p>
            <a:r>
              <a:rPr lang="en-US" sz="3500" dirty="0" smtClean="0">
                <a:solidFill>
                  <a:srgbClr val="FF0000"/>
                </a:solidFill>
              </a:rPr>
              <a:t>2. White pulp or splenic pulp.</a:t>
            </a:r>
          </a:p>
          <a:p>
            <a:r>
              <a:rPr lang="en-US" sz="3500" dirty="0" smtClean="0"/>
              <a:t>   This pulp distributed in roughly spherical masses consist of lymphoid tissue .this pulp structure resemble the cortex of lymphoid nodules .its filled with lymphocytes and some macrophage and plasma cells .</a:t>
            </a:r>
          </a:p>
          <a:p>
            <a:endParaRPr lang="en-US" dirty="0"/>
          </a:p>
        </p:txBody>
      </p:sp>
    </p:spTree>
    <p:extLst>
      <p:ext uri="{BB962C8B-B14F-4D97-AF65-F5344CB8AC3E}">
        <p14:creationId xmlns:p14="http://schemas.microsoft.com/office/powerpoint/2010/main" val="406294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91600" cy="6705600"/>
          </a:xfrm>
        </p:spPr>
        <p:txBody>
          <a:bodyPr>
            <a:normAutofit fontScale="92500"/>
          </a:bodyPr>
          <a:lstStyle/>
          <a:p>
            <a:r>
              <a:rPr lang="en-US" sz="4000" dirty="0" smtClean="0"/>
              <a:t>The space between the trabeculae is filled with lymphatic tissue .Spleen is covered by capsule except where it is attached by the peritoneum.</a:t>
            </a:r>
          </a:p>
          <a:p>
            <a:r>
              <a:rPr lang="en-US" sz="4000" dirty="0" smtClean="0"/>
              <a:t>Function of spleen</a:t>
            </a:r>
            <a:r>
              <a:rPr lang="ar-IQ" sz="4000" dirty="0" smtClean="0"/>
              <a:t>:-</a:t>
            </a:r>
            <a:endParaRPr lang="en-US" sz="4000" dirty="0" smtClean="0"/>
          </a:p>
          <a:p>
            <a:r>
              <a:rPr lang="en-US" sz="4000" dirty="0" smtClean="0">
                <a:solidFill>
                  <a:srgbClr val="FF0000"/>
                </a:solidFill>
              </a:rPr>
              <a:t>1) </a:t>
            </a:r>
            <a:r>
              <a:rPr lang="en-US" sz="4000" dirty="0" smtClean="0"/>
              <a:t>Immune defense (forming the antibody).</a:t>
            </a:r>
          </a:p>
          <a:p>
            <a:r>
              <a:rPr lang="en-US" sz="4000" dirty="0" smtClean="0">
                <a:solidFill>
                  <a:srgbClr val="FF0000"/>
                </a:solidFill>
              </a:rPr>
              <a:t>2)</a:t>
            </a:r>
            <a:r>
              <a:rPr lang="en-US" sz="4000" dirty="0" smtClean="0"/>
              <a:t> Blood forming such as lymphocyte +monocytes. </a:t>
            </a:r>
          </a:p>
          <a:p>
            <a:r>
              <a:rPr lang="en-US" sz="4000" dirty="0" smtClean="0">
                <a:solidFill>
                  <a:srgbClr val="FF0000"/>
                </a:solidFill>
              </a:rPr>
              <a:t>3</a:t>
            </a:r>
            <a:r>
              <a:rPr lang="ar-IQ" sz="4000" dirty="0" smtClean="0">
                <a:solidFill>
                  <a:srgbClr val="FF0000"/>
                </a:solidFill>
              </a:rPr>
              <a:t>(</a:t>
            </a:r>
            <a:r>
              <a:rPr lang="en-US" sz="4000" dirty="0" smtClean="0"/>
              <a:t>Blood storage .</a:t>
            </a:r>
          </a:p>
          <a:p>
            <a:r>
              <a:rPr lang="en-US" sz="4000" dirty="0" smtClean="0">
                <a:solidFill>
                  <a:srgbClr val="FF0000"/>
                </a:solidFill>
              </a:rPr>
              <a:t>4</a:t>
            </a:r>
            <a:r>
              <a:rPr lang="ar-IQ" sz="4000" dirty="0" smtClean="0">
                <a:solidFill>
                  <a:srgbClr val="FF0000"/>
                </a:solidFill>
              </a:rPr>
              <a:t>(</a:t>
            </a:r>
            <a:r>
              <a:rPr lang="en-US" sz="4000" dirty="0" smtClean="0"/>
              <a:t>Filtration of blood </a:t>
            </a:r>
            <a:r>
              <a:rPr lang="en-US" dirty="0" smtClean="0"/>
              <a:t>.</a:t>
            </a:r>
          </a:p>
          <a:p>
            <a:endParaRPr lang="en-US" dirty="0"/>
          </a:p>
        </p:txBody>
      </p:sp>
    </p:spTree>
    <p:extLst>
      <p:ext uri="{BB962C8B-B14F-4D97-AF65-F5344CB8AC3E}">
        <p14:creationId xmlns:p14="http://schemas.microsoft.com/office/powerpoint/2010/main" val="2633793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1" y="609600"/>
            <a:ext cx="4571999"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762000"/>
            <a:ext cx="40386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6356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91600" cy="6553200"/>
          </a:xfrm>
        </p:spPr>
        <p:txBody>
          <a:bodyPr>
            <a:normAutofit fontScale="77500" lnSpcReduction="20000"/>
          </a:bodyPr>
          <a:lstStyle/>
          <a:p>
            <a:r>
              <a:rPr lang="en-US" dirty="0" smtClean="0">
                <a:solidFill>
                  <a:srgbClr val="FF0000"/>
                </a:solidFill>
              </a:rPr>
              <a:t>4-Tonsils</a:t>
            </a:r>
          </a:p>
          <a:p>
            <a:r>
              <a:rPr lang="en-US" dirty="0" smtClean="0"/>
              <a:t> pair of soft tissue masses located at the rear of the throat (pharynx). Each tonsil is composed of tissue similar to lymph nodes, covered by pink mucosa, aggregation of lymphoid tissue, they form a discontinuous ring .</a:t>
            </a:r>
          </a:p>
          <a:p>
            <a:r>
              <a:rPr lang="en-US" dirty="0" smtClean="0"/>
              <a:t>There are three types of tonsils:</a:t>
            </a:r>
          </a:p>
          <a:p>
            <a:r>
              <a:rPr lang="en-US" dirty="0" smtClean="0">
                <a:solidFill>
                  <a:srgbClr val="FF0000"/>
                </a:solidFill>
              </a:rPr>
              <a:t>1. palatine tonsils</a:t>
            </a:r>
            <a:r>
              <a:rPr lang="en-US" dirty="0" smtClean="0"/>
              <a:t>.: Located in the lateral walls of the pharynx ,these tonsils are lined by a non keratinized stratified squamous epithelium tissue .</a:t>
            </a:r>
          </a:p>
          <a:p>
            <a:r>
              <a:rPr lang="en-US" dirty="0" smtClean="0"/>
              <a:t> </a:t>
            </a:r>
            <a:r>
              <a:rPr lang="en-US" dirty="0" smtClean="0">
                <a:solidFill>
                  <a:srgbClr val="FF0000"/>
                </a:solidFill>
              </a:rPr>
              <a:t>2. lingual tonsils </a:t>
            </a:r>
            <a:r>
              <a:rPr lang="en-US" dirty="0" smtClean="0"/>
              <a:t>:Located in the posterior third of the tongue, this tonsils lined by non keratinized stratified squamous epithelium tissue.</a:t>
            </a:r>
          </a:p>
          <a:p>
            <a:r>
              <a:rPr lang="en-US" dirty="0" smtClean="0">
                <a:solidFill>
                  <a:srgbClr val="FF0000"/>
                </a:solidFill>
              </a:rPr>
              <a:t>3. pharyngeal tonsils</a:t>
            </a:r>
            <a:r>
              <a:rPr lang="en-US" dirty="0" smtClean="0"/>
              <a:t>.: Located in the root of the nasopharynx ,this lined by a with ciliated pseudo stratified epithelium tissue.</a:t>
            </a:r>
          </a:p>
          <a:p>
            <a:r>
              <a:rPr lang="en-US" dirty="0" smtClean="0">
                <a:solidFill>
                  <a:srgbClr val="0070C0"/>
                </a:solidFill>
              </a:rPr>
              <a:t>Function of tonsil.</a:t>
            </a:r>
          </a:p>
          <a:p>
            <a:r>
              <a:rPr lang="en-US" dirty="0" smtClean="0"/>
              <a:t>1-Formation of lymphocyte.</a:t>
            </a:r>
          </a:p>
          <a:p>
            <a:r>
              <a:rPr lang="en-US" dirty="0" smtClean="0"/>
              <a:t>2- Defense of organism toward </a:t>
            </a:r>
            <a:r>
              <a:rPr lang="en-US" smtClean="0"/>
              <a:t>involving microorganism.</a:t>
            </a:r>
            <a:endParaRPr lang="en-US" dirty="0" smtClean="0"/>
          </a:p>
          <a:p>
            <a:endParaRPr lang="en-US" dirty="0"/>
          </a:p>
        </p:txBody>
      </p:sp>
    </p:spTree>
    <p:extLst>
      <p:ext uri="{BB962C8B-B14F-4D97-AF65-F5344CB8AC3E}">
        <p14:creationId xmlns:p14="http://schemas.microsoft.com/office/powerpoint/2010/main" val="3061424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91600" cy="6781800"/>
          </a:xfrm>
        </p:spPr>
        <p:txBody>
          <a:bodyPr>
            <a:normAutofit/>
          </a:bodyPr>
          <a:lstStyle/>
          <a:p>
            <a:r>
              <a:rPr lang="en-US" sz="4000" dirty="0" smtClean="0">
                <a:solidFill>
                  <a:srgbClr val="FF0000"/>
                </a:solidFill>
              </a:rPr>
              <a:t>Immune System </a:t>
            </a:r>
          </a:p>
          <a:p>
            <a:r>
              <a:rPr lang="en-US" sz="4000" dirty="0" smtClean="0"/>
              <a:t>The immune system is a system of biological structures  and processes within an organism that protects against disease. To function properly, an immune system must detect a wide variety of agents, known as pathogens, from viruses to parasitic worms, and distinguish them from the organism's own healthy tissue. </a:t>
            </a:r>
          </a:p>
          <a:p>
            <a:endParaRPr lang="en-US" sz="4000" dirty="0"/>
          </a:p>
        </p:txBody>
      </p:sp>
    </p:spTree>
    <p:extLst>
      <p:ext uri="{BB962C8B-B14F-4D97-AF65-F5344CB8AC3E}">
        <p14:creationId xmlns:p14="http://schemas.microsoft.com/office/powerpoint/2010/main" val="208522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91600" cy="6629400"/>
          </a:xfrm>
        </p:spPr>
        <p:txBody>
          <a:bodyPr>
            <a:normAutofit fontScale="92500" lnSpcReduction="10000"/>
          </a:bodyPr>
          <a:lstStyle/>
          <a:p>
            <a:r>
              <a:rPr lang="en-US" dirty="0" smtClean="0">
                <a:solidFill>
                  <a:srgbClr val="FF0000"/>
                </a:solidFill>
              </a:rPr>
              <a:t>Lymph vascular system </a:t>
            </a:r>
            <a:endParaRPr lang="ar-IQ" dirty="0" smtClean="0">
              <a:solidFill>
                <a:srgbClr val="FF0000"/>
              </a:solidFill>
            </a:endParaRPr>
          </a:p>
          <a:p>
            <a:pPr marL="0" indent="0">
              <a:buNone/>
            </a:pPr>
            <a:r>
              <a:rPr lang="ar-IQ" dirty="0">
                <a:solidFill>
                  <a:srgbClr val="FF0000"/>
                </a:solidFill>
              </a:rPr>
              <a:t> </a:t>
            </a:r>
            <a:r>
              <a:rPr lang="en-US" dirty="0" smtClean="0"/>
              <a:t>The interconnected system of spaces and vessels between body tissues and organs</a:t>
            </a:r>
            <a:r>
              <a:rPr lang="ar-IQ" dirty="0" smtClean="0"/>
              <a:t> </a:t>
            </a:r>
            <a:r>
              <a:rPr lang="en-US" dirty="0" smtClean="0"/>
              <a:t>by which lymph circulates throughout the body.</a:t>
            </a:r>
          </a:p>
          <a:p>
            <a:pPr marL="0" indent="0">
              <a:buNone/>
            </a:pPr>
            <a:r>
              <a:rPr lang="en-US" dirty="0" smtClean="0">
                <a:solidFill>
                  <a:srgbClr val="0070C0"/>
                </a:solidFill>
              </a:rPr>
              <a:t>Functions of the Lymph Vascular System </a:t>
            </a:r>
            <a:r>
              <a:rPr lang="ar-IQ" dirty="0" smtClean="0">
                <a:solidFill>
                  <a:srgbClr val="0070C0"/>
                </a:solidFill>
              </a:rPr>
              <a:t>:-</a:t>
            </a:r>
            <a:endParaRPr lang="en-US" dirty="0" smtClean="0">
              <a:solidFill>
                <a:srgbClr val="0070C0"/>
              </a:solidFill>
            </a:endParaRPr>
          </a:p>
          <a:p>
            <a:pPr marL="0" indent="0">
              <a:buNone/>
            </a:pPr>
            <a:r>
              <a:rPr lang="en-US" dirty="0" smtClean="0"/>
              <a:t>The lymph vessels return to the blood extracellular fluid from connective tissue spaces. This system ensures the return of water, electrolytes and plasma proteins to the blood. The lymph vascular system plays as role in homeostasis of the volume of extracellular fluid. The lymph vascular system also returns lymphocytes from the lymph nodes to the blood. </a:t>
            </a:r>
            <a:r>
              <a:rPr lang="en-US" dirty="0" smtClean="0">
                <a:solidFill>
                  <a:srgbClr val="FF0000"/>
                </a:solidFill>
              </a:rPr>
              <a:t>The system also transports immunoglobulins (antibodies) from the lymph nodes to the blood. </a:t>
            </a:r>
            <a:endParaRPr lang="en-US" dirty="0">
              <a:solidFill>
                <a:srgbClr val="FF0000"/>
              </a:solidFill>
            </a:endParaRPr>
          </a:p>
        </p:txBody>
      </p:sp>
    </p:spTree>
    <p:extLst>
      <p:ext uri="{BB962C8B-B14F-4D97-AF65-F5344CB8AC3E}">
        <p14:creationId xmlns:p14="http://schemas.microsoft.com/office/powerpoint/2010/main" val="1821076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0"/>
            <a:ext cx="8991600" cy="6781800"/>
          </a:xfrm>
        </p:spPr>
        <p:txBody>
          <a:bodyPr>
            <a:normAutofit fontScale="92500" lnSpcReduction="20000"/>
          </a:bodyPr>
          <a:lstStyle/>
          <a:p>
            <a:r>
              <a:rPr lang="en-US" dirty="0" smtClean="0">
                <a:solidFill>
                  <a:srgbClr val="FF0000"/>
                </a:solidFill>
              </a:rPr>
              <a:t>Basic types of immune reactions</a:t>
            </a:r>
          </a:p>
          <a:p>
            <a:r>
              <a:rPr lang="en-US" dirty="0" smtClean="0"/>
              <a:t>    The immune system protects the body from possibly harmful substances by recognizing and responding to antigens. Antigens are substances (usually proteins) on the surface of cells, viruses, fungi, or bacteria. Nonliving substances such as toxins, chemicals, drugs, and foreign particles (such as a splinter) can also be antigens. The immune system recognizes and destroys substances that contain antigens.</a:t>
            </a:r>
          </a:p>
          <a:p>
            <a:r>
              <a:rPr lang="en-US" dirty="0" smtClean="0"/>
              <a:t>Antibodies can come in different varieties known as isotopes or classes. In placental mammals there are five antibody isotopes known as IgA, </a:t>
            </a:r>
            <a:r>
              <a:rPr lang="en-US" dirty="0" err="1" smtClean="0"/>
              <a:t>IgD</a:t>
            </a:r>
            <a:r>
              <a:rPr lang="en-US" dirty="0" smtClean="0"/>
              <a:t>, </a:t>
            </a:r>
            <a:r>
              <a:rPr lang="en-US" dirty="0" err="1" smtClean="0"/>
              <a:t>IgE</a:t>
            </a:r>
            <a:r>
              <a:rPr lang="en-US" dirty="0" smtClean="0"/>
              <a:t>, IgG, and IgM. They are each named with an "Ig" prefix that stands for immunoglobulin, another name for antibody, and differ in their biological properties, functional locations and ability to deal with different antigens. </a:t>
            </a:r>
          </a:p>
          <a:p>
            <a:endParaRPr lang="en-US" dirty="0"/>
          </a:p>
        </p:txBody>
      </p:sp>
    </p:spTree>
    <p:extLst>
      <p:ext uri="{BB962C8B-B14F-4D97-AF65-F5344CB8AC3E}">
        <p14:creationId xmlns:p14="http://schemas.microsoft.com/office/powerpoint/2010/main" val="468713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91600" cy="6705600"/>
          </a:xfrm>
        </p:spPr>
        <p:txBody>
          <a:bodyPr>
            <a:normAutofit lnSpcReduction="10000"/>
          </a:bodyPr>
          <a:lstStyle/>
          <a:p>
            <a:r>
              <a:rPr lang="en-US" dirty="0" smtClean="0">
                <a:solidFill>
                  <a:srgbClr val="FF0000"/>
                </a:solidFill>
              </a:rPr>
              <a:t>Isotypes</a:t>
            </a:r>
          </a:p>
          <a:p>
            <a:r>
              <a:rPr lang="en-US" dirty="0" smtClean="0">
                <a:solidFill>
                  <a:srgbClr val="FF0000"/>
                </a:solidFill>
              </a:rPr>
              <a:t>IgA</a:t>
            </a:r>
            <a:r>
              <a:rPr lang="en-US" dirty="0" smtClean="0"/>
              <a:t>: Found in mucosal areas, such as the gut, respiratory tract and urogenital tract, and prevents colonization by pathogens.. Also found in saliva, tears, and breast milk.</a:t>
            </a:r>
          </a:p>
          <a:p>
            <a:r>
              <a:rPr lang="en-US" dirty="0" err="1" smtClean="0">
                <a:solidFill>
                  <a:srgbClr val="FF0000"/>
                </a:solidFill>
              </a:rPr>
              <a:t>IgD</a:t>
            </a:r>
            <a:r>
              <a:rPr lang="en-US" dirty="0" err="1" smtClean="0"/>
              <a:t>:Functions</a:t>
            </a:r>
            <a:r>
              <a:rPr lang="en-US" dirty="0" smtClean="0"/>
              <a:t> mainly as an antigen receptor on B cells that have not been exposed to antigens. It has been shown to activate basophils and mast cells to produce antimicrobial factors. </a:t>
            </a:r>
          </a:p>
          <a:p>
            <a:r>
              <a:rPr lang="en-US" dirty="0" err="1" smtClean="0">
                <a:solidFill>
                  <a:srgbClr val="FF0000"/>
                </a:solidFill>
              </a:rPr>
              <a:t>IgE</a:t>
            </a:r>
            <a:r>
              <a:rPr lang="en-US" dirty="0" err="1" smtClean="0"/>
              <a:t>:Binds</a:t>
            </a:r>
            <a:r>
              <a:rPr lang="en-US" dirty="0" smtClean="0"/>
              <a:t> to allergens and triggers histamine release from mast cells and basophils, and is involved in allergy. Also protects against parasitic worms.</a:t>
            </a:r>
          </a:p>
          <a:p>
            <a:endParaRPr lang="en-US" dirty="0"/>
          </a:p>
        </p:txBody>
      </p:sp>
    </p:spTree>
    <p:extLst>
      <p:ext uri="{BB962C8B-B14F-4D97-AF65-F5344CB8AC3E}">
        <p14:creationId xmlns:p14="http://schemas.microsoft.com/office/powerpoint/2010/main" val="709995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91600" cy="6781800"/>
          </a:xfrm>
        </p:spPr>
        <p:txBody>
          <a:bodyPr>
            <a:normAutofit fontScale="92500"/>
          </a:bodyPr>
          <a:lstStyle/>
          <a:p>
            <a:r>
              <a:rPr lang="en-US" sz="4000" dirty="0" smtClean="0">
                <a:solidFill>
                  <a:srgbClr val="FF0000"/>
                </a:solidFill>
              </a:rPr>
              <a:t>IgG</a:t>
            </a:r>
            <a:r>
              <a:rPr lang="en-US" sz="4000" dirty="0" smtClean="0"/>
              <a:t>: In its four forms, provides the majority of antibody-based immunity against invading pathogens. The only antibody capable of crossing the placenta to give passive immunity to the fetus.</a:t>
            </a:r>
          </a:p>
          <a:p>
            <a:r>
              <a:rPr lang="en-US" sz="4000" dirty="0" smtClean="0">
                <a:solidFill>
                  <a:srgbClr val="FF0000"/>
                </a:solidFill>
              </a:rPr>
              <a:t>IgM</a:t>
            </a:r>
            <a:r>
              <a:rPr lang="en-US" sz="4000" dirty="0" smtClean="0"/>
              <a:t>: Expressed on the surface of B cells (monomer) and in a secreted form (</a:t>
            </a:r>
            <a:r>
              <a:rPr lang="en-US" sz="4000" dirty="0" err="1" smtClean="0"/>
              <a:t>pentamer</a:t>
            </a:r>
            <a:r>
              <a:rPr lang="en-US" sz="4000" dirty="0" smtClean="0"/>
              <a:t>) with very high avidity. Eliminates pathogens in the early stages of B cell-mediated (humoral) immunity before there is sufficient </a:t>
            </a:r>
            <a:r>
              <a:rPr lang="en-US" dirty="0" smtClean="0"/>
              <a:t>.                                                         </a:t>
            </a:r>
          </a:p>
          <a:p>
            <a:endParaRPr lang="en-US" dirty="0" smtClean="0"/>
          </a:p>
          <a:p>
            <a:endParaRPr lang="en-US" dirty="0"/>
          </a:p>
        </p:txBody>
      </p:sp>
    </p:spTree>
    <p:extLst>
      <p:ext uri="{BB962C8B-B14F-4D97-AF65-F5344CB8AC3E}">
        <p14:creationId xmlns:p14="http://schemas.microsoft.com/office/powerpoint/2010/main" val="548767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91600" cy="6705600"/>
          </a:xfrm>
        </p:spPr>
        <p:txBody>
          <a:bodyPr>
            <a:normAutofit fontScale="85000" lnSpcReduction="10000"/>
          </a:bodyPr>
          <a:lstStyle/>
          <a:p>
            <a:pPr marL="0" indent="0">
              <a:buNone/>
            </a:pPr>
            <a:r>
              <a:rPr lang="en-US" dirty="0" smtClean="0">
                <a:solidFill>
                  <a:srgbClr val="FF0000"/>
                </a:solidFill>
              </a:rPr>
              <a:t>The lymphatic System consist of:-</a:t>
            </a:r>
          </a:p>
          <a:p>
            <a:pPr marL="0" indent="0">
              <a:buNone/>
            </a:pPr>
            <a:r>
              <a:rPr lang="en-US" dirty="0" smtClean="0">
                <a:solidFill>
                  <a:srgbClr val="0070C0"/>
                </a:solidFill>
              </a:rPr>
              <a:t>1)Lymphatic vessels                                  2) Lymphoid organs</a:t>
            </a:r>
          </a:p>
          <a:p>
            <a:r>
              <a:rPr lang="en-US" dirty="0" smtClean="0">
                <a:solidFill>
                  <a:srgbClr val="FF0000"/>
                </a:solidFill>
              </a:rPr>
              <a:t>Lymphatic vessels:</a:t>
            </a:r>
          </a:p>
          <a:p>
            <a:pPr marL="0" indent="0">
              <a:buNone/>
            </a:pPr>
            <a:r>
              <a:rPr lang="en-US" dirty="0" smtClean="0"/>
              <a:t>These vessels covey fluids from the tissues to the blood stream . L.V. Found in most tissue and organs but absent from central nervous system, cartilage, bone and epidermis , this L.V. Including of:</a:t>
            </a:r>
          </a:p>
          <a:p>
            <a:r>
              <a:rPr lang="en-US" dirty="0" smtClean="0">
                <a:solidFill>
                  <a:srgbClr val="FF0000"/>
                </a:solidFill>
              </a:rPr>
              <a:t>1)</a:t>
            </a:r>
            <a:r>
              <a:rPr lang="en-US" dirty="0" smtClean="0"/>
              <a:t>lymph capillaries vessels which they are small thin walled and building ended tube . its similarly blood capillaries vessels but the endothelial cells overlap each other but there is gap between them and no </a:t>
            </a:r>
            <a:r>
              <a:rPr lang="en-US" dirty="0" err="1" smtClean="0"/>
              <a:t>peri-cytes</a:t>
            </a:r>
            <a:r>
              <a:rPr lang="en-US" dirty="0" smtClean="0"/>
              <a:t> and continuous basal membrane is absent.</a:t>
            </a:r>
          </a:p>
          <a:p>
            <a:r>
              <a:rPr lang="en-US" dirty="0" smtClean="0"/>
              <a:t>Lymph vessels are devoted to propulsion of the lymph from the lymph capillaries, which are mainly concerned with absorption of interstitial fluid from the tissues. </a:t>
            </a:r>
            <a:endParaRPr lang="en-US" dirty="0"/>
          </a:p>
        </p:txBody>
      </p:sp>
    </p:spTree>
    <p:extLst>
      <p:ext uri="{BB962C8B-B14F-4D97-AF65-F5344CB8AC3E}">
        <p14:creationId xmlns:p14="http://schemas.microsoft.com/office/powerpoint/2010/main" val="1962818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91600" cy="6705600"/>
          </a:xfrm>
        </p:spPr>
        <p:txBody>
          <a:bodyPr>
            <a:normAutofit lnSpcReduction="10000"/>
          </a:bodyPr>
          <a:lstStyle/>
          <a:p>
            <a:r>
              <a:rPr lang="en-US" dirty="0" smtClean="0"/>
              <a:t>Lymph capillaries are slightly larger than their counterpart capillaries of the vascular system. Lymph vessels that carry lymph to a lymph node are called the afferent lymph vessel, and one that carries it from a lymph node is called the efferent lymph vessel, from where the lymph may travel to another lymph node, may be returned to a vein, or may travel to a larger lymph duct. Lymph ducts drain the lymph into one of the subclavian veins and thus return it to general circulation. Generally, lymph flows away from the tissues to lymph nodes and eventually to either the right lymphatic duct or the largest lymph vessel in the body, the thoracic duct. These vessels drain into the right and left subclavian veins respectively.</a:t>
            </a:r>
            <a:endParaRPr lang="en-US" dirty="0"/>
          </a:p>
        </p:txBody>
      </p:sp>
    </p:spTree>
    <p:extLst>
      <p:ext uri="{BB962C8B-B14F-4D97-AF65-F5344CB8AC3E}">
        <p14:creationId xmlns:p14="http://schemas.microsoft.com/office/powerpoint/2010/main" val="764776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91600" cy="6705600"/>
          </a:xfrm>
        </p:spPr>
        <p:txBody>
          <a:bodyPr/>
          <a:lstStyle/>
          <a:p>
            <a:pPr marL="0" indent="0">
              <a:buNone/>
            </a:pPr>
            <a:r>
              <a:rPr lang="en-US" dirty="0" smtClean="0">
                <a:solidFill>
                  <a:srgbClr val="FF0000"/>
                </a:solidFill>
              </a:rPr>
              <a:t>2</a:t>
            </a:r>
            <a:r>
              <a:rPr lang="ar-IQ" dirty="0" smtClean="0">
                <a:solidFill>
                  <a:srgbClr val="FF0000"/>
                </a:solidFill>
              </a:rPr>
              <a:t>(</a:t>
            </a:r>
            <a:r>
              <a:rPr lang="en-US" dirty="0" smtClean="0">
                <a:solidFill>
                  <a:srgbClr val="FF0000"/>
                </a:solidFill>
              </a:rPr>
              <a:t>.</a:t>
            </a:r>
            <a:r>
              <a:rPr lang="en-US" dirty="0" smtClean="0"/>
              <a:t>  Lymphatic collecting vessels or larger lymphatic vessels</a:t>
            </a:r>
            <a:r>
              <a:rPr lang="ar-IQ" dirty="0" smtClean="0"/>
              <a:t>:-</a:t>
            </a:r>
            <a:endParaRPr lang="en-US" dirty="0" smtClean="0"/>
          </a:p>
          <a:p>
            <a:r>
              <a:rPr lang="en-US" dirty="0" smtClean="0"/>
              <a:t> They larger vessels have thicker walls in which the typical three layers can sometimes be distinguished the tunica intimae consists of endothelium and a thin layer of longitudinal elastic fibers, the tunica media composed of arranged circularly smooth muscle fibers and the tunica adventitia is the thickest and composed of longitudinal collagen elastic fiber and few smooth muscle fibers. These vessels possess valves which are more numerous than those in vein.</a:t>
            </a:r>
          </a:p>
          <a:p>
            <a:endParaRPr lang="en-US" dirty="0"/>
          </a:p>
        </p:txBody>
      </p:sp>
    </p:spTree>
    <p:extLst>
      <p:ext uri="{BB962C8B-B14F-4D97-AF65-F5344CB8AC3E}">
        <p14:creationId xmlns:p14="http://schemas.microsoft.com/office/powerpoint/2010/main" val="4052278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91600" cy="6629400"/>
          </a:xfrm>
        </p:spPr>
        <p:txBody>
          <a:bodyPr>
            <a:normAutofit fontScale="92500" lnSpcReduction="10000"/>
          </a:bodyPr>
          <a:lstStyle/>
          <a:p>
            <a:pPr marL="0" indent="0">
              <a:buNone/>
            </a:pPr>
            <a:r>
              <a:rPr lang="en-US" dirty="0" smtClean="0">
                <a:solidFill>
                  <a:srgbClr val="FF0000"/>
                </a:solidFill>
              </a:rPr>
              <a:t>3</a:t>
            </a:r>
            <a:r>
              <a:rPr lang="ar-IQ" dirty="0" smtClean="0">
                <a:solidFill>
                  <a:srgbClr val="FF0000"/>
                </a:solidFill>
              </a:rPr>
              <a:t>(</a:t>
            </a:r>
            <a:r>
              <a:rPr lang="en-US" dirty="0" smtClean="0">
                <a:solidFill>
                  <a:srgbClr val="FF0000"/>
                </a:solidFill>
              </a:rPr>
              <a:t>- </a:t>
            </a:r>
            <a:r>
              <a:rPr lang="en-US" dirty="0" smtClean="0"/>
              <a:t>lymphatic trunks or lymphatic ducts:-there are only two lymph duct</a:t>
            </a:r>
          </a:p>
          <a:p>
            <a:r>
              <a:rPr lang="en-US" dirty="0" smtClean="0">
                <a:solidFill>
                  <a:srgbClr val="0070C0"/>
                </a:solidFill>
              </a:rPr>
              <a:t>A-Thoracic lymphatic ducts.</a:t>
            </a:r>
          </a:p>
          <a:p>
            <a:r>
              <a:rPr lang="en-US" dirty="0" smtClean="0">
                <a:solidFill>
                  <a:srgbClr val="0070C0"/>
                </a:solidFill>
              </a:rPr>
              <a:t>B-Right lymphatic duct.</a:t>
            </a:r>
          </a:p>
          <a:p>
            <a:pPr marL="0" indent="0">
              <a:buNone/>
            </a:pPr>
            <a:r>
              <a:rPr lang="en-US" dirty="0" smtClean="0"/>
              <a:t>The walls of these duct resemble those of large veins , but are thinner and posses valves .The ducts drain into the venous system by joining the</a:t>
            </a:r>
            <a:r>
              <a:rPr lang="ar-IQ" dirty="0" smtClean="0"/>
              <a:t> </a:t>
            </a:r>
            <a:r>
              <a:rPr lang="en-US" dirty="0" smtClean="0"/>
              <a:t>subclavian vein at the root of the neck . the right lymph ducts collected lymph from right parts of head and right parts of thorax , whereas the thoracic ducts collected lymph from the parts remnants of body . </a:t>
            </a:r>
          </a:p>
          <a:p>
            <a:r>
              <a:rPr lang="en-US" dirty="0" smtClean="0">
                <a:solidFill>
                  <a:srgbClr val="FF0000"/>
                </a:solidFill>
              </a:rPr>
              <a:t>Lymph :</a:t>
            </a:r>
            <a:r>
              <a:rPr lang="en-US" dirty="0" smtClean="0"/>
              <a:t> This is a clear fluid that travels via the lymphatic channels. This contains fluid, debris, chemicals, toxins, bacteria, viruses and lymphocytes on its way back from the tissues.</a:t>
            </a:r>
          </a:p>
          <a:p>
            <a:endParaRPr lang="en-US" dirty="0"/>
          </a:p>
        </p:txBody>
      </p:sp>
    </p:spTree>
    <p:extLst>
      <p:ext uri="{BB962C8B-B14F-4D97-AF65-F5344CB8AC3E}">
        <p14:creationId xmlns:p14="http://schemas.microsoft.com/office/powerpoint/2010/main" val="27176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91600" cy="6705600"/>
          </a:xfrm>
        </p:spPr>
        <p:txBody>
          <a:bodyPr>
            <a:normAutofit fontScale="92500" lnSpcReduction="10000"/>
          </a:bodyPr>
          <a:lstStyle/>
          <a:p>
            <a:pPr marL="0" indent="0">
              <a:buNone/>
            </a:pPr>
            <a:r>
              <a:rPr lang="en-US" dirty="0" smtClean="0">
                <a:solidFill>
                  <a:srgbClr val="FF0000"/>
                </a:solidFill>
              </a:rPr>
              <a:t>Lymphoid organs</a:t>
            </a:r>
            <a:r>
              <a:rPr lang="en-US" dirty="0" smtClean="0"/>
              <a:t>: A structure composed principally of lymphatic tissue. It includes  lymph nodes, spleen, tonsils, and thymus.</a:t>
            </a:r>
          </a:p>
          <a:p>
            <a:r>
              <a:rPr lang="en-US" dirty="0" smtClean="0">
                <a:solidFill>
                  <a:srgbClr val="FF0000"/>
                </a:solidFill>
              </a:rPr>
              <a:t>Lymph nodes.</a:t>
            </a:r>
          </a:p>
          <a:p>
            <a:r>
              <a:rPr lang="en-US" dirty="0" smtClean="0"/>
              <a:t>Any of the small bodies located along the vessels of the lymphatic system (in humans notably in the neck, armpits,</a:t>
            </a:r>
            <a:r>
              <a:rPr lang="ar-IQ" dirty="0" smtClean="0"/>
              <a:t> </a:t>
            </a:r>
            <a:r>
              <a:rPr lang="en-US" dirty="0" smtClean="0"/>
              <a:t>and groin) Some lymph nodes are located deeper within the body at the chest (between the two lobes of the lungs), around the coils of the intestines, in the pelvis etc., that filter bacteria and foreign particles from lymph fluid. During infection, lymph nodes may become swollen</a:t>
            </a:r>
            <a:r>
              <a:rPr lang="ar-IQ" dirty="0" smtClean="0"/>
              <a:t> </a:t>
            </a:r>
            <a:r>
              <a:rPr lang="en-US" dirty="0" smtClean="0"/>
              <a:t>with activated lymphocytes. Also called lymph gland. The lymph nodes are small bean shaped glands or bulbs that tend to occur in clusters much like grapes.</a:t>
            </a:r>
          </a:p>
          <a:p>
            <a:endParaRPr lang="en-US" dirty="0"/>
          </a:p>
        </p:txBody>
      </p:sp>
    </p:spTree>
    <p:extLst>
      <p:ext uri="{BB962C8B-B14F-4D97-AF65-F5344CB8AC3E}">
        <p14:creationId xmlns:p14="http://schemas.microsoft.com/office/powerpoint/2010/main" val="1095783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915400" cy="6553200"/>
          </a:xfrm>
        </p:spPr>
        <p:txBody>
          <a:bodyPr>
            <a:normAutofit fontScale="92500" lnSpcReduction="20000"/>
          </a:bodyPr>
          <a:lstStyle/>
          <a:p>
            <a:r>
              <a:rPr lang="en-US" dirty="0" smtClean="0"/>
              <a:t>The structure of lymph nodes consists of:-</a:t>
            </a:r>
          </a:p>
          <a:p>
            <a:r>
              <a:rPr lang="en-US" dirty="0" smtClean="0">
                <a:solidFill>
                  <a:srgbClr val="FF0000"/>
                </a:solidFill>
              </a:rPr>
              <a:t>Cortex</a:t>
            </a:r>
          </a:p>
          <a:p>
            <a:r>
              <a:rPr lang="en-US" dirty="0" smtClean="0"/>
              <a:t> Darker region composed of lymphocyte aggregate is called (lymph nodules )the lymph nodules contain the germinal center, and covered by sub capsular sinus.</a:t>
            </a:r>
          </a:p>
          <a:p>
            <a:r>
              <a:rPr lang="en-US" dirty="0" smtClean="0">
                <a:solidFill>
                  <a:srgbClr val="FF0000"/>
                </a:solidFill>
              </a:rPr>
              <a:t>Medulla</a:t>
            </a:r>
          </a:p>
          <a:p>
            <a:r>
              <a:rPr lang="en-US" dirty="0" smtClean="0"/>
              <a:t>It is lighter region and composed modularly cords (consists of lymphatic tissue ) this region contain more lymph sinuses and blood capillaries and macrophages than the cortex.</a:t>
            </a:r>
          </a:p>
          <a:p>
            <a:r>
              <a:rPr lang="en-US" dirty="0" smtClean="0"/>
              <a:t>Lymph node is surround by thick connective tissue </a:t>
            </a:r>
            <a:r>
              <a:rPr lang="en-US" dirty="0" smtClean="0">
                <a:solidFill>
                  <a:srgbClr val="FF0000"/>
                </a:solidFill>
              </a:rPr>
              <a:t>called (capsule</a:t>
            </a:r>
            <a:r>
              <a:rPr lang="en-US" dirty="0" smtClean="0"/>
              <a:t>). Lymph nodes have a hilum where blood vessels and nerve enter and leave and the lymphatic vessels leave the node, the capsule sends septa into the node divided the parenchyma into incomplete compartment </a:t>
            </a:r>
            <a:r>
              <a:rPr lang="ar-IQ" dirty="0"/>
              <a:t>.</a:t>
            </a:r>
            <a:endParaRPr lang="en-US" dirty="0" smtClean="0"/>
          </a:p>
          <a:p>
            <a:endParaRPr lang="en-US" dirty="0"/>
          </a:p>
        </p:txBody>
      </p:sp>
    </p:spTree>
    <p:extLst>
      <p:ext uri="{BB962C8B-B14F-4D97-AF65-F5344CB8AC3E}">
        <p14:creationId xmlns:p14="http://schemas.microsoft.com/office/powerpoint/2010/main" val="1897941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2438400"/>
          </a:xfrm>
        </p:spPr>
        <p:txBody>
          <a:bodyPr>
            <a:normAutofit fontScale="90000"/>
          </a:bodyPr>
          <a:lstStyle/>
          <a:p>
            <a:r>
              <a:rPr lang="en-US" sz="3200" dirty="0" smtClean="0"/>
              <a:t>Function of lymph nodes</a:t>
            </a:r>
            <a:br>
              <a:rPr lang="en-US" sz="3200" dirty="0" smtClean="0"/>
            </a:br>
            <a:r>
              <a:rPr lang="en-US" sz="3200" dirty="0" smtClean="0"/>
              <a:t>Product of lymphocytes and plasma cells.</a:t>
            </a:r>
            <a:br>
              <a:rPr lang="en-US" sz="3200" dirty="0" smtClean="0"/>
            </a:br>
            <a:r>
              <a:rPr lang="en-US" sz="3200" dirty="0" smtClean="0"/>
              <a:t>Immunology function the lymphocytes in lymph nodes are able to recognized and reaction with foreign antigen. Flattened epithelial.</a:t>
            </a:r>
            <a:br>
              <a:rPr lang="en-US" sz="3200" dirty="0" smtClean="0"/>
            </a:br>
            <a:endParaRPr lang="en-US" sz="32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1" y="2800952"/>
            <a:ext cx="8763000" cy="3904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37632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1708</Words>
  <Application>Microsoft Office PowerPoint</Application>
  <PresentationFormat>On-screen Show (4:3)</PresentationFormat>
  <Paragraphs>71</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Histology Dr. Mayssaa Essam                                                                                                                                        Lymphatic System      2020-2021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Function of lymph nodes Product of lymphocytes and plasma cells. Immunology function the lymphocytes in lymph nodes are able to recognized and reaction with foreign antigen. Flattened epithelial. </vt:lpstr>
      <vt:lpstr>The thymus is composed of two identical lobes and is located anatomically in the anterior superior mediastinum, in front of the heart and behind the sternum. Thymus is surrounded by connective tissue called (capsule) from which trabeculae (septa ) extend into organ , particularly subdivided into lobules composed into . 1)cortex the dark color.2)medulla. The lighter color.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Biology Dr. Mayssaa Essam                                                                                                                                        Lymphatic System</dc:title>
  <dc:creator>Dr.Mayssaa</dc:creator>
  <cp:lastModifiedBy>Dr.Mayssaa</cp:lastModifiedBy>
  <cp:revision>36</cp:revision>
  <dcterms:created xsi:type="dcterms:W3CDTF">2021-05-23T18:14:43Z</dcterms:created>
  <dcterms:modified xsi:type="dcterms:W3CDTF">2021-09-21T18:15:52Z</dcterms:modified>
</cp:coreProperties>
</file>