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76"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7" r:id="rId23"/>
    <p:sldId id="281" r:id="rId24"/>
    <p:sldId id="282" r:id="rId25"/>
    <p:sldId id="283" r:id="rId26"/>
    <p:sldId id="284"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276"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4C3E302-2D0B-45B4-A2BA-C81E12D674D7}" type="datetimeFigureOut">
              <a:rPr lang="en-US" smtClean="0"/>
              <a:t>9/21/2021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1CEB7E-991B-4BAB-936B-18F1F3C63C7C}" type="slidenum">
              <a:rPr lang="en-US" smtClean="0"/>
              <a:t>‹#›</a:t>
            </a:fld>
            <a:endParaRPr lang="en-US"/>
          </a:p>
        </p:txBody>
      </p:sp>
    </p:spTree>
    <p:extLst>
      <p:ext uri="{BB962C8B-B14F-4D97-AF65-F5344CB8AC3E}">
        <p14:creationId xmlns:p14="http://schemas.microsoft.com/office/powerpoint/2010/main" val="274082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C3E302-2D0B-45B4-A2BA-C81E12D674D7}" type="datetimeFigureOut">
              <a:rPr lang="en-US" smtClean="0"/>
              <a:t>9/21/2021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1CEB7E-991B-4BAB-936B-18F1F3C63C7C}" type="slidenum">
              <a:rPr lang="en-US" smtClean="0"/>
              <a:t>‹#›</a:t>
            </a:fld>
            <a:endParaRPr lang="en-US"/>
          </a:p>
        </p:txBody>
      </p:sp>
    </p:spTree>
    <p:extLst>
      <p:ext uri="{BB962C8B-B14F-4D97-AF65-F5344CB8AC3E}">
        <p14:creationId xmlns:p14="http://schemas.microsoft.com/office/powerpoint/2010/main" val="12656261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C3E302-2D0B-45B4-A2BA-C81E12D674D7}" type="datetimeFigureOut">
              <a:rPr lang="en-US" smtClean="0"/>
              <a:t>9/21/2021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1CEB7E-991B-4BAB-936B-18F1F3C63C7C}" type="slidenum">
              <a:rPr lang="en-US" smtClean="0"/>
              <a:t>‹#›</a:t>
            </a:fld>
            <a:endParaRPr lang="en-US"/>
          </a:p>
        </p:txBody>
      </p:sp>
    </p:spTree>
    <p:extLst>
      <p:ext uri="{BB962C8B-B14F-4D97-AF65-F5344CB8AC3E}">
        <p14:creationId xmlns:p14="http://schemas.microsoft.com/office/powerpoint/2010/main" val="1340240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C3E302-2D0B-45B4-A2BA-C81E12D674D7}" type="datetimeFigureOut">
              <a:rPr lang="en-US" smtClean="0"/>
              <a:t>9/21/2021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1CEB7E-991B-4BAB-936B-18F1F3C63C7C}" type="slidenum">
              <a:rPr lang="en-US" smtClean="0"/>
              <a:t>‹#›</a:t>
            </a:fld>
            <a:endParaRPr lang="en-US"/>
          </a:p>
        </p:txBody>
      </p:sp>
    </p:spTree>
    <p:extLst>
      <p:ext uri="{BB962C8B-B14F-4D97-AF65-F5344CB8AC3E}">
        <p14:creationId xmlns:p14="http://schemas.microsoft.com/office/powerpoint/2010/main" val="1925253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C3E302-2D0B-45B4-A2BA-C81E12D674D7}" type="datetimeFigureOut">
              <a:rPr lang="en-US" smtClean="0"/>
              <a:t>9/21/2021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1CEB7E-991B-4BAB-936B-18F1F3C63C7C}" type="slidenum">
              <a:rPr lang="en-US" smtClean="0"/>
              <a:t>‹#›</a:t>
            </a:fld>
            <a:endParaRPr lang="en-US"/>
          </a:p>
        </p:txBody>
      </p:sp>
    </p:spTree>
    <p:extLst>
      <p:ext uri="{BB962C8B-B14F-4D97-AF65-F5344CB8AC3E}">
        <p14:creationId xmlns:p14="http://schemas.microsoft.com/office/powerpoint/2010/main" val="2217068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4C3E302-2D0B-45B4-A2BA-C81E12D674D7}" type="datetimeFigureOut">
              <a:rPr lang="en-US" smtClean="0"/>
              <a:t>9/21/2021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1CEB7E-991B-4BAB-936B-18F1F3C63C7C}" type="slidenum">
              <a:rPr lang="en-US" smtClean="0"/>
              <a:t>‹#›</a:t>
            </a:fld>
            <a:endParaRPr lang="en-US"/>
          </a:p>
        </p:txBody>
      </p:sp>
    </p:spTree>
    <p:extLst>
      <p:ext uri="{BB962C8B-B14F-4D97-AF65-F5344CB8AC3E}">
        <p14:creationId xmlns:p14="http://schemas.microsoft.com/office/powerpoint/2010/main" val="2227418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4C3E302-2D0B-45B4-A2BA-C81E12D674D7}" type="datetimeFigureOut">
              <a:rPr lang="en-US" smtClean="0"/>
              <a:t>9/21/2021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1CEB7E-991B-4BAB-936B-18F1F3C63C7C}" type="slidenum">
              <a:rPr lang="en-US" smtClean="0"/>
              <a:t>‹#›</a:t>
            </a:fld>
            <a:endParaRPr lang="en-US"/>
          </a:p>
        </p:txBody>
      </p:sp>
    </p:spTree>
    <p:extLst>
      <p:ext uri="{BB962C8B-B14F-4D97-AF65-F5344CB8AC3E}">
        <p14:creationId xmlns:p14="http://schemas.microsoft.com/office/powerpoint/2010/main" val="7351221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4C3E302-2D0B-45B4-A2BA-C81E12D674D7}" type="datetimeFigureOut">
              <a:rPr lang="en-US" smtClean="0"/>
              <a:t>9/21/2021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1CEB7E-991B-4BAB-936B-18F1F3C63C7C}" type="slidenum">
              <a:rPr lang="en-US" smtClean="0"/>
              <a:t>‹#›</a:t>
            </a:fld>
            <a:endParaRPr lang="en-US"/>
          </a:p>
        </p:txBody>
      </p:sp>
    </p:spTree>
    <p:extLst>
      <p:ext uri="{BB962C8B-B14F-4D97-AF65-F5344CB8AC3E}">
        <p14:creationId xmlns:p14="http://schemas.microsoft.com/office/powerpoint/2010/main" val="3150648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C3E302-2D0B-45B4-A2BA-C81E12D674D7}" type="datetimeFigureOut">
              <a:rPr lang="en-US" smtClean="0"/>
              <a:t>9/21/2021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1CEB7E-991B-4BAB-936B-18F1F3C63C7C}" type="slidenum">
              <a:rPr lang="en-US" smtClean="0"/>
              <a:t>‹#›</a:t>
            </a:fld>
            <a:endParaRPr lang="en-US"/>
          </a:p>
        </p:txBody>
      </p:sp>
    </p:spTree>
    <p:extLst>
      <p:ext uri="{BB962C8B-B14F-4D97-AF65-F5344CB8AC3E}">
        <p14:creationId xmlns:p14="http://schemas.microsoft.com/office/powerpoint/2010/main" val="1490831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C3E302-2D0B-45B4-A2BA-C81E12D674D7}" type="datetimeFigureOut">
              <a:rPr lang="en-US" smtClean="0"/>
              <a:t>9/21/2021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1CEB7E-991B-4BAB-936B-18F1F3C63C7C}" type="slidenum">
              <a:rPr lang="en-US" smtClean="0"/>
              <a:t>‹#›</a:t>
            </a:fld>
            <a:endParaRPr lang="en-US"/>
          </a:p>
        </p:txBody>
      </p:sp>
    </p:spTree>
    <p:extLst>
      <p:ext uri="{BB962C8B-B14F-4D97-AF65-F5344CB8AC3E}">
        <p14:creationId xmlns:p14="http://schemas.microsoft.com/office/powerpoint/2010/main" val="1565435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C3E302-2D0B-45B4-A2BA-C81E12D674D7}" type="datetimeFigureOut">
              <a:rPr lang="en-US" smtClean="0"/>
              <a:t>9/21/2021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1CEB7E-991B-4BAB-936B-18F1F3C63C7C}" type="slidenum">
              <a:rPr lang="en-US" smtClean="0"/>
              <a:t>‹#›</a:t>
            </a:fld>
            <a:endParaRPr lang="en-US"/>
          </a:p>
        </p:txBody>
      </p:sp>
    </p:spTree>
    <p:extLst>
      <p:ext uri="{BB962C8B-B14F-4D97-AF65-F5344CB8AC3E}">
        <p14:creationId xmlns:p14="http://schemas.microsoft.com/office/powerpoint/2010/main" val="1093187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C3E302-2D0B-45B4-A2BA-C81E12D674D7}" type="datetimeFigureOut">
              <a:rPr lang="en-US" smtClean="0"/>
              <a:t>9/21/2021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1CEB7E-991B-4BAB-936B-18F1F3C63C7C}" type="slidenum">
              <a:rPr lang="en-US" smtClean="0"/>
              <a:t>‹#›</a:t>
            </a:fld>
            <a:endParaRPr lang="en-US"/>
          </a:p>
        </p:txBody>
      </p:sp>
    </p:spTree>
    <p:extLst>
      <p:ext uri="{BB962C8B-B14F-4D97-AF65-F5344CB8AC3E}">
        <p14:creationId xmlns:p14="http://schemas.microsoft.com/office/powerpoint/2010/main" val="33001232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1"/>
            <a:ext cx="7772400" cy="1447799"/>
          </a:xfrm>
        </p:spPr>
        <p:txBody>
          <a:bodyPr>
            <a:normAutofit fontScale="90000"/>
          </a:bodyPr>
          <a:lstStyle/>
          <a:p>
            <a:r>
              <a:rPr lang="en-US" b="1" dirty="0" smtClean="0">
                <a:latin typeface="Times New Roman" panose="02020603050405020304" pitchFamily="18" charset="0"/>
                <a:cs typeface="Times New Roman" panose="02020603050405020304" pitchFamily="18" charset="0"/>
              </a:rPr>
              <a:t>INFECTIONS THROUGH SKIN</a:t>
            </a:r>
            <a:br>
              <a:rPr lang="en-US" b="1" dirty="0" smtClean="0">
                <a:latin typeface="Times New Roman" panose="02020603050405020304" pitchFamily="18" charset="0"/>
                <a:cs typeface="Times New Roman" panose="02020603050405020304" pitchFamily="18" charset="0"/>
              </a:rPr>
            </a:br>
            <a:r>
              <a:rPr lang="en-US" b="1" dirty="0" smtClean="0">
                <a:latin typeface="Times New Roman" panose="02020603050405020304" pitchFamily="18" charset="0"/>
                <a:cs typeface="Times New Roman" panose="02020603050405020304" pitchFamily="18" charset="0"/>
              </a:rPr>
              <a:t>AND MUCOUS MEMBRANES</a:t>
            </a:r>
            <a:endParaRPr lang="en-US"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371600" y="5715000"/>
            <a:ext cx="6400800" cy="914400"/>
          </a:xfrm>
        </p:spPr>
        <p:txBody>
          <a:bodyPr>
            <a:normAutofit fontScale="77500" lnSpcReduction="20000"/>
          </a:bodyPr>
          <a:lstStyle/>
          <a:p>
            <a:r>
              <a:rPr lang="en-US" sz="3600" dirty="0" smtClean="0">
                <a:solidFill>
                  <a:srgbClr val="002060"/>
                </a:solidFill>
                <a:latin typeface="Times New Roman" panose="02020603050405020304" pitchFamily="18" charset="0"/>
                <a:cs typeface="Times New Roman" panose="02020603050405020304" pitchFamily="18" charset="0"/>
              </a:rPr>
              <a:t>Dr. </a:t>
            </a:r>
            <a:r>
              <a:rPr lang="en-US" sz="3600" dirty="0" err="1" smtClean="0">
                <a:solidFill>
                  <a:srgbClr val="002060"/>
                </a:solidFill>
                <a:latin typeface="Times New Roman" panose="02020603050405020304" pitchFamily="18" charset="0"/>
                <a:cs typeface="Times New Roman" panose="02020603050405020304" pitchFamily="18" charset="0"/>
              </a:rPr>
              <a:t>Mayssaa</a:t>
            </a:r>
            <a:r>
              <a:rPr lang="en-US" sz="3600" dirty="0" smtClean="0">
                <a:solidFill>
                  <a:srgbClr val="002060"/>
                </a:solidFill>
                <a:latin typeface="Times New Roman" panose="02020603050405020304" pitchFamily="18" charset="0"/>
                <a:cs typeface="Times New Roman" panose="02020603050405020304" pitchFamily="18" charset="0"/>
              </a:rPr>
              <a:t> </a:t>
            </a:r>
            <a:r>
              <a:rPr lang="en-US" sz="3600" dirty="0" err="1" smtClean="0">
                <a:solidFill>
                  <a:srgbClr val="002060"/>
                </a:solidFill>
                <a:latin typeface="Times New Roman" panose="02020603050405020304" pitchFamily="18" charset="0"/>
                <a:cs typeface="Times New Roman" panose="02020603050405020304" pitchFamily="18" charset="0"/>
              </a:rPr>
              <a:t>Essam</a:t>
            </a:r>
            <a:endParaRPr lang="en-US" sz="3600" dirty="0" smtClean="0">
              <a:solidFill>
                <a:srgbClr val="002060"/>
              </a:solidFill>
              <a:latin typeface="Times New Roman" panose="02020603050405020304" pitchFamily="18" charset="0"/>
              <a:cs typeface="Times New Roman" panose="02020603050405020304" pitchFamily="18" charset="0"/>
            </a:endParaRPr>
          </a:p>
          <a:p>
            <a:r>
              <a:rPr lang="en-US" sz="3600" smtClean="0">
                <a:solidFill>
                  <a:srgbClr val="002060"/>
                </a:solidFill>
                <a:latin typeface="Times New Roman" panose="02020603050405020304" pitchFamily="18" charset="0"/>
                <a:cs typeface="Times New Roman" panose="02020603050405020304" pitchFamily="18" charset="0"/>
              </a:rPr>
              <a:t>2020-2021</a:t>
            </a:r>
            <a:endParaRPr lang="en-US" sz="3600" dirty="0" smtClean="0">
              <a:solidFill>
                <a:srgbClr val="002060"/>
              </a:solidFill>
              <a:latin typeface="Times New Roman" panose="02020603050405020304" pitchFamily="18" charset="0"/>
              <a:cs typeface="Times New Roman" panose="02020603050405020304" pitchFamily="18" charset="0"/>
            </a:endParaRPr>
          </a:p>
          <a:p>
            <a:endParaRPr lang="en-US" dirty="0"/>
          </a:p>
        </p:txBody>
      </p:sp>
      <p:pic>
        <p:nvPicPr>
          <p:cNvPr id="1026" name="Picture 2" descr="نتيجة بحث الصور عن INFECTIONS THROUGH SKIN AND MUCOUS MEMBRAN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600200"/>
            <a:ext cx="3200400" cy="3962400"/>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4" descr="نتيجة بحث الصور عن INFECTIONS THROUGH SKIN AND MUCOUS MEMBRANES"/>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62338" y="1600200"/>
            <a:ext cx="5529262" cy="3962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168261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91600" cy="6629400"/>
          </a:xfrm>
        </p:spPr>
        <p:txBody>
          <a:bodyPr>
            <a:normAutofit fontScale="77500" lnSpcReduction="20000"/>
          </a:bodyPr>
          <a:lstStyle/>
          <a:p>
            <a:pPr marL="0" indent="0">
              <a:buNone/>
            </a:pPr>
            <a:r>
              <a:rPr lang="en-US" b="1" dirty="0" smtClean="0">
                <a:latin typeface="Times New Roman" panose="02020603050405020304" pitchFamily="18" charset="0"/>
                <a:cs typeface="Times New Roman" panose="02020603050405020304" pitchFamily="18" charset="0"/>
              </a:rPr>
              <a:t>EBOLA VIRUS DISEASE</a:t>
            </a:r>
          </a:p>
          <a:p>
            <a:pPr marL="0" indent="0">
              <a:buNone/>
            </a:pPr>
            <a:r>
              <a:rPr lang="en-US" dirty="0" smtClean="0"/>
              <a:t>  </a:t>
            </a:r>
            <a:r>
              <a:rPr lang="en-US" sz="3100" dirty="0" smtClean="0">
                <a:latin typeface="Times New Roman" panose="02020603050405020304" pitchFamily="18" charset="0"/>
                <a:cs typeface="Times New Roman" panose="02020603050405020304" pitchFamily="18" charset="0"/>
              </a:rPr>
              <a:t>First recognized in 1976, sporadic outbreaks of Ebola </a:t>
            </a:r>
            <a:r>
              <a:rPr lang="en-US" sz="3100" dirty="0" err="1" smtClean="0">
                <a:latin typeface="Times New Roman" panose="02020603050405020304" pitchFamily="18" charset="0"/>
                <a:cs typeface="Times New Roman" panose="02020603050405020304" pitchFamily="18" charset="0"/>
              </a:rPr>
              <a:t>haemorrhagic</a:t>
            </a:r>
            <a:r>
              <a:rPr lang="en-US" sz="3100" dirty="0" smtClean="0">
                <a:latin typeface="Times New Roman" panose="02020603050405020304" pitchFamily="18" charset="0"/>
                <a:cs typeface="Times New Roman" panose="02020603050405020304" pitchFamily="18" charset="0"/>
              </a:rPr>
              <a:t> fever have been reported in humans from the Democratic Republic of the Congo, Sudan and Uganda and in non-human primates – monkeys and chimpanzees (USA). The causative agent is an RNA virus of the family </a:t>
            </a:r>
            <a:r>
              <a:rPr lang="en-US" sz="3100" dirty="0" smtClean="0">
                <a:solidFill>
                  <a:srgbClr val="FF0000"/>
                </a:solidFill>
                <a:latin typeface="Times New Roman" panose="02020603050405020304" pitchFamily="18" charset="0"/>
                <a:cs typeface="Times New Roman" panose="02020603050405020304" pitchFamily="18" charset="0"/>
              </a:rPr>
              <a:t>Filoviridae</a:t>
            </a:r>
            <a:r>
              <a:rPr lang="en-US" sz="3100" dirty="0" smtClean="0">
                <a:latin typeface="Times New Roman" panose="02020603050405020304" pitchFamily="18" charset="0"/>
                <a:cs typeface="Times New Roman" panose="02020603050405020304" pitchFamily="18" charset="0"/>
              </a:rPr>
              <a:t>, </a:t>
            </a:r>
            <a:r>
              <a:rPr lang="en-US" sz="3100" dirty="0" smtClean="0">
                <a:solidFill>
                  <a:srgbClr val="FF0000"/>
                </a:solidFill>
                <a:latin typeface="Times New Roman" panose="02020603050405020304" pitchFamily="18" charset="0"/>
                <a:cs typeface="Times New Roman" panose="02020603050405020304" pitchFamily="18" charset="0"/>
              </a:rPr>
              <a:t>the same family as the Marburg virus</a:t>
            </a:r>
            <a:r>
              <a:rPr lang="en-US" sz="3100" dirty="0" smtClean="0">
                <a:latin typeface="Times New Roman" panose="02020603050405020304" pitchFamily="18" charset="0"/>
                <a:cs typeface="Times New Roman" panose="02020603050405020304" pitchFamily="18" charset="0"/>
              </a:rPr>
              <a:t>. Three species of the virus have been associated with human disease: Ebola–Zaire, Ebola–Sudan, and Ebola–Ivory Coast. The fourth, </a:t>
            </a:r>
            <a:r>
              <a:rPr lang="en-US" sz="3100" dirty="0" smtClean="0">
                <a:solidFill>
                  <a:srgbClr val="FF0000"/>
                </a:solidFill>
                <a:latin typeface="Times New Roman" panose="02020603050405020304" pitchFamily="18" charset="0"/>
                <a:cs typeface="Times New Roman" panose="02020603050405020304" pitchFamily="18" charset="0"/>
              </a:rPr>
              <a:t>Ebola–Reston, was responsible for an outbreak in non-human primates, but so far, not in humans.</a:t>
            </a:r>
          </a:p>
          <a:p>
            <a:pPr marL="0" indent="0">
              <a:buNone/>
            </a:pPr>
            <a:r>
              <a:rPr lang="en-US" sz="3100" dirty="0" smtClean="0">
                <a:solidFill>
                  <a:srgbClr val="FF0000"/>
                </a:solidFill>
                <a:latin typeface="Times New Roman" panose="02020603050405020304" pitchFamily="18" charset="0"/>
                <a:cs typeface="Times New Roman" panose="02020603050405020304" pitchFamily="18" charset="0"/>
              </a:rPr>
              <a:t> </a:t>
            </a:r>
            <a:r>
              <a:rPr lang="en-US" sz="3100" b="1" dirty="0" smtClean="0">
                <a:latin typeface="Times New Roman" panose="02020603050405020304" pitchFamily="18" charset="0"/>
                <a:cs typeface="Times New Roman" panose="02020603050405020304" pitchFamily="18" charset="0"/>
              </a:rPr>
              <a:t>Transmission</a:t>
            </a:r>
          </a:p>
          <a:p>
            <a:pPr marL="0" indent="0">
              <a:buNone/>
            </a:pPr>
            <a:r>
              <a:rPr lang="en-US" sz="3100" dirty="0" smtClean="0">
                <a:solidFill>
                  <a:srgbClr val="FF0000"/>
                </a:solidFill>
                <a:latin typeface="Times New Roman" panose="02020603050405020304" pitchFamily="18" charset="0"/>
                <a:cs typeface="Times New Roman" panose="02020603050405020304" pitchFamily="18" charset="0"/>
              </a:rPr>
              <a:t>  Humans can transmit the virus by direct contact with the blood or secretions of an infected person</a:t>
            </a:r>
            <a:r>
              <a:rPr lang="en-US" sz="3100" dirty="0" smtClean="0">
                <a:latin typeface="Times New Roman" panose="02020603050405020304" pitchFamily="18" charset="0"/>
                <a:cs typeface="Times New Roman" panose="02020603050405020304" pitchFamily="18" charset="0"/>
              </a:rPr>
              <a:t>. It spreads through the families and friends who take care of infected persons. No animal reservoir has yet been identified and the cycle of transmission is not known.</a:t>
            </a:r>
          </a:p>
          <a:p>
            <a:pPr marL="0" indent="0">
              <a:buNone/>
            </a:pPr>
            <a:r>
              <a:rPr lang="en-US" sz="3100" dirty="0" smtClean="0">
                <a:latin typeface="Times New Roman" panose="02020603050405020304" pitchFamily="18" charset="0"/>
                <a:cs typeface="Times New Roman" panose="02020603050405020304" pitchFamily="18" charset="0"/>
              </a:rPr>
              <a:t> </a:t>
            </a:r>
            <a:r>
              <a:rPr lang="en-US" sz="3100" b="1" dirty="0" smtClean="0">
                <a:latin typeface="Times New Roman" panose="02020603050405020304" pitchFamily="18" charset="0"/>
                <a:cs typeface="Times New Roman" panose="02020603050405020304" pitchFamily="18" charset="0"/>
              </a:rPr>
              <a:t>Control</a:t>
            </a:r>
          </a:p>
          <a:p>
            <a:pPr marL="0" indent="0">
              <a:buNone/>
            </a:pPr>
            <a:r>
              <a:rPr lang="en-US" sz="3100" dirty="0" smtClean="0">
                <a:latin typeface="Times New Roman" panose="02020603050405020304" pitchFamily="18" charset="0"/>
                <a:cs typeface="Times New Roman" panose="02020603050405020304" pitchFamily="18" charset="0"/>
              </a:rPr>
              <a:t>Since the reservoir of infection is not known, there is no primary preventive intervention available. Precautions outlined for Lassa fever equally apply to Ebola </a:t>
            </a:r>
            <a:r>
              <a:rPr lang="en-US" sz="3100" b="1" dirty="0" smtClean="0">
                <a:latin typeface="Times New Roman" panose="02020603050405020304" pitchFamily="18" charset="0"/>
                <a:cs typeface="Times New Roman" panose="02020603050405020304" pitchFamily="18" charset="0"/>
              </a:rPr>
              <a:t>but the latter does not respond to treatment</a:t>
            </a:r>
          </a:p>
          <a:p>
            <a:pPr marL="0" indent="0">
              <a:buNone/>
            </a:pPr>
            <a:r>
              <a:rPr lang="en-US" sz="3100" b="1" dirty="0" smtClean="0">
                <a:latin typeface="Times New Roman" panose="02020603050405020304" pitchFamily="18" charset="0"/>
                <a:cs typeface="Times New Roman" panose="02020603050405020304" pitchFamily="18" charset="0"/>
              </a:rPr>
              <a:t>with </a:t>
            </a:r>
            <a:r>
              <a:rPr lang="en-US" sz="3100" dirty="0" smtClean="0">
                <a:solidFill>
                  <a:srgbClr val="FF0000"/>
                </a:solidFill>
                <a:latin typeface="Times New Roman" panose="02020603050405020304" pitchFamily="18" charset="0"/>
                <a:cs typeface="Times New Roman" panose="02020603050405020304" pitchFamily="18" charset="0"/>
              </a:rPr>
              <a:t>ribavirin??.</a:t>
            </a:r>
          </a:p>
          <a:p>
            <a:pPr marL="0" indent="0">
              <a:buNone/>
            </a:pPr>
            <a:endParaRPr lang="en-US" sz="3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16766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91600" cy="6705600"/>
          </a:xfrm>
        </p:spPr>
        <p:txBody>
          <a:bodyPr>
            <a:normAutofit fontScale="85000" lnSpcReduction="20000"/>
          </a:bodyPr>
          <a:lstStyle/>
          <a:p>
            <a:pPr marL="0" indent="0">
              <a:buNone/>
            </a:pPr>
            <a:r>
              <a:rPr lang="en-US" b="1" dirty="0" smtClean="0">
                <a:latin typeface="Times New Roman" panose="02020603050405020304" pitchFamily="18" charset="0"/>
                <a:cs typeface="Times New Roman" panose="02020603050405020304" pitchFamily="18" charset="0"/>
              </a:rPr>
              <a:t>SEXUALLY TRANSMITTED DISEASES</a:t>
            </a:r>
          </a:p>
          <a:p>
            <a:pPr marL="0" indent="0">
              <a:buNone/>
            </a:pPr>
            <a:r>
              <a:rPr lang="en-US" sz="3000" dirty="0" smtClean="0">
                <a:latin typeface="Times New Roman" panose="02020603050405020304" pitchFamily="18" charset="0"/>
                <a:cs typeface="Times New Roman" panose="02020603050405020304" pitchFamily="18" charset="0"/>
              </a:rPr>
              <a:t>  These are infections which are specifically transmitted during sexual intercourse. Although various other infections may be transmitted during sexual intercourse, the commonly recognized sexually transmitted diseases include:</a:t>
            </a:r>
          </a:p>
          <a:p>
            <a:pPr marL="0" indent="0">
              <a:buNone/>
            </a:pPr>
            <a:r>
              <a:rPr lang="en-US" sz="3000" dirty="0" smtClean="0">
                <a:solidFill>
                  <a:srgbClr val="FF0000"/>
                </a:solidFill>
                <a:latin typeface="Times New Roman" panose="02020603050405020304" pitchFamily="18" charset="0"/>
                <a:cs typeface="Times New Roman" panose="02020603050405020304" pitchFamily="18" charset="0"/>
              </a:rPr>
              <a:t>1 -Viral and </a:t>
            </a:r>
            <a:r>
              <a:rPr lang="en-US" sz="3000" dirty="0" err="1" smtClean="0">
                <a:solidFill>
                  <a:srgbClr val="FF0000"/>
                </a:solidFill>
                <a:latin typeface="Times New Roman" panose="02020603050405020304" pitchFamily="18" charset="0"/>
                <a:cs typeface="Times New Roman" panose="02020603050405020304" pitchFamily="18" charset="0"/>
              </a:rPr>
              <a:t>rickettsial</a:t>
            </a:r>
            <a:r>
              <a:rPr lang="en-US" sz="3000" dirty="0" smtClean="0">
                <a:solidFill>
                  <a:srgbClr val="FF0000"/>
                </a:solidFill>
                <a:latin typeface="Times New Roman" panose="02020603050405020304" pitchFamily="18" charset="0"/>
                <a:cs typeface="Times New Roman" panose="02020603050405020304" pitchFamily="18" charset="0"/>
              </a:rPr>
              <a:t> infections</a:t>
            </a:r>
          </a:p>
          <a:p>
            <a:pPr marL="0" indent="0">
              <a:buNone/>
            </a:pPr>
            <a:r>
              <a:rPr lang="en-US" sz="3000" dirty="0" smtClean="0">
                <a:latin typeface="Times New Roman" panose="02020603050405020304" pitchFamily="18" charset="0"/>
                <a:cs typeface="Times New Roman" panose="02020603050405020304" pitchFamily="18" charset="0"/>
              </a:rPr>
              <a:t>■ HIV/AIDS;</a:t>
            </a:r>
          </a:p>
          <a:p>
            <a:pPr marL="0" indent="0">
              <a:buNone/>
            </a:pPr>
            <a:r>
              <a:rPr lang="en-US" sz="3000" dirty="0" smtClean="0">
                <a:solidFill>
                  <a:srgbClr val="FF0000"/>
                </a:solidFill>
                <a:latin typeface="Times New Roman" panose="02020603050405020304" pitchFamily="18" charset="0"/>
                <a:cs typeface="Times New Roman" panose="02020603050405020304" pitchFamily="18" charset="0"/>
              </a:rPr>
              <a:t>2- Bacterial infections</a:t>
            </a:r>
          </a:p>
          <a:p>
            <a:pPr marL="0" indent="0">
              <a:buNone/>
            </a:pP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gonorrhoea</a:t>
            </a:r>
            <a:r>
              <a:rPr lang="en-US" sz="3000" dirty="0" smtClean="0">
                <a:latin typeface="Times New Roman" panose="02020603050405020304" pitchFamily="18" charset="0"/>
                <a:cs typeface="Times New Roman" panose="02020603050405020304" pitchFamily="18" charset="0"/>
              </a:rPr>
              <a:t>;</a:t>
            </a:r>
          </a:p>
          <a:p>
            <a:pPr marL="0" indent="0">
              <a:buNone/>
            </a:pPr>
            <a:r>
              <a:rPr lang="en-US" sz="3000" dirty="0" smtClean="0">
                <a:latin typeface="Times New Roman" panose="02020603050405020304" pitchFamily="18" charset="0"/>
                <a:cs typeface="Times New Roman" panose="02020603050405020304" pitchFamily="18" charset="0"/>
              </a:rPr>
              <a:t>■ sexually transmitted syphilis.</a:t>
            </a:r>
          </a:p>
          <a:p>
            <a:pPr marL="0" indent="0">
              <a:buNone/>
            </a:pPr>
            <a:r>
              <a:rPr lang="en-US" sz="3000" dirty="0" smtClean="0">
                <a:solidFill>
                  <a:srgbClr val="FF0000"/>
                </a:solidFill>
                <a:latin typeface="Times New Roman" panose="02020603050405020304" pitchFamily="18" charset="0"/>
                <a:cs typeface="Times New Roman" panose="02020603050405020304" pitchFamily="18" charset="0"/>
              </a:rPr>
              <a:t>3- Protozoal infections</a:t>
            </a:r>
          </a:p>
          <a:p>
            <a:pPr marL="0" indent="0">
              <a:buNone/>
            </a:pP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trichomoniasis</a:t>
            </a:r>
            <a:r>
              <a:rPr lang="en-US" sz="3000" dirty="0" smtClean="0">
                <a:latin typeface="Times New Roman" panose="02020603050405020304" pitchFamily="18" charset="0"/>
                <a:cs typeface="Times New Roman" panose="02020603050405020304" pitchFamily="18" charset="0"/>
              </a:rPr>
              <a:t> </a:t>
            </a:r>
          </a:p>
          <a:p>
            <a:pPr marL="0" indent="0">
              <a:buNone/>
            </a:pPr>
            <a:r>
              <a:rPr lang="en-US" sz="3000" dirty="0" smtClean="0">
                <a:latin typeface="Times New Roman" panose="02020603050405020304" pitchFamily="18" charset="0"/>
                <a:cs typeface="Times New Roman" panose="02020603050405020304" pitchFamily="18" charset="0"/>
              </a:rPr>
              <a:t>The infective agents share the characteristic of being delicate, being </a:t>
            </a:r>
            <a:r>
              <a:rPr lang="en-US" sz="3000" dirty="0" smtClean="0">
                <a:solidFill>
                  <a:srgbClr val="FF0000"/>
                </a:solidFill>
                <a:latin typeface="Times New Roman" panose="02020603050405020304" pitchFamily="18" charset="0"/>
                <a:cs typeface="Times New Roman" panose="02020603050405020304" pitchFamily="18" charset="0"/>
              </a:rPr>
              <a:t>easily killed by drying or cooling below body temperature</a:t>
            </a:r>
            <a:r>
              <a:rPr lang="en-US" sz="3000" dirty="0" smtClean="0">
                <a:latin typeface="Times New Roman" panose="02020603050405020304" pitchFamily="18" charset="0"/>
                <a:cs typeface="Times New Roman" panose="02020603050405020304" pitchFamily="18" charset="0"/>
              </a:rPr>
              <a:t>, and with the reservoir exclusively in man. Hence, </a:t>
            </a:r>
            <a:r>
              <a:rPr lang="en-US" sz="3000" dirty="0" smtClean="0">
                <a:solidFill>
                  <a:srgbClr val="FF0000"/>
                </a:solidFill>
                <a:latin typeface="Times New Roman" panose="02020603050405020304" pitchFamily="18" charset="0"/>
                <a:cs typeface="Times New Roman" panose="02020603050405020304" pitchFamily="18" charset="0"/>
              </a:rPr>
              <a:t>transmission is mainly through direct close contact but rarely indirectly through fomites</a:t>
            </a:r>
            <a:endParaRPr lang="en-US" sz="30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25845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91600" cy="6629400"/>
          </a:xfrm>
        </p:spPr>
        <p:txBody>
          <a:bodyPr>
            <a:normAutofit lnSpcReduction="10000"/>
          </a:bodyPr>
          <a:lstStyle/>
          <a:p>
            <a:pPr marL="0" indent="0">
              <a:buNone/>
            </a:pPr>
            <a:r>
              <a:rPr lang="en-US" sz="4100" b="1" dirty="0" smtClean="0">
                <a:latin typeface="Times New Roman" panose="02020603050405020304" pitchFamily="18" charset="0"/>
                <a:cs typeface="Times New Roman" panose="02020603050405020304" pitchFamily="18" charset="0"/>
              </a:rPr>
              <a:t>Transmission</a:t>
            </a:r>
          </a:p>
          <a:p>
            <a:pPr marL="0" indent="0">
              <a:buNone/>
            </a:pPr>
            <a:r>
              <a:rPr lang="en-US" b="1" dirty="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  </a:t>
            </a:r>
            <a:r>
              <a:rPr lang="en-US" sz="3000" dirty="0" smtClean="0">
                <a:latin typeface="Times New Roman" panose="02020603050405020304" pitchFamily="18" charset="0"/>
                <a:cs typeface="Times New Roman" panose="02020603050405020304" pitchFamily="18" charset="0"/>
              </a:rPr>
              <a:t>Lesions are generally present on the genitalia, and the infective agents are also present in the secretions and discharges from the urethra and the vagina. Transmission occurs through:</a:t>
            </a:r>
          </a:p>
          <a:p>
            <a:pPr marL="0" indent="0">
              <a:buNone/>
            </a:pPr>
            <a:r>
              <a:rPr lang="en-US" sz="3000" dirty="0" smtClean="0">
                <a:latin typeface="Times New Roman" panose="02020603050405020304" pitchFamily="18" charset="0"/>
                <a:cs typeface="Times New Roman" panose="02020603050405020304" pitchFamily="18" charset="0"/>
              </a:rPr>
              <a:t>■ Genital contact;</a:t>
            </a:r>
          </a:p>
          <a:p>
            <a:pPr marL="0" indent="0">
              <a:buNone/>
            </a:pP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Extragenital</a:t>
            </a:r>
            <a:r>
              <a:rPr lang="en-US" sz="3000" dirty="0" smtClean="0">
                <a:latin typeface="Times New Roman" panose="02020603050405020304" pitchFamily="18" charset="0"/>
                <a:cs typeface="Times New Roman" panose="02020603050405020304" pitchFamily="18" charset="0"/>
              </a:rPr>
              <a:t> sexual contact; kissing;</a:t>
            </a:r>
          </a:p>
          <a:p>
            <a:pPr marL="0" indent="0">
              <a:buNone/>
            </a:pPr>
            <a:r>
              <a:rPr lang="en-US" sz="3000" dirty="0" smtClean="0">
                <a:latin typeface="Times New Roman" panose="02020603050405020304" pitchFamily="18" charset="0"/>
                <a:cs typeface="Times New Roman" panose="02020603050405020304" pitchFamily="18" charset="0"/>
              </a:rPr>
              <a:t>■ Non-sexual transmission; mother to child transmission (MTCT) of HIV infection and syphilis, gonococcal </a:t>
            </a:r>
            <a:r>
              <a:rPr lang="en-US" sz="3000" dirty="0" err="1" smtClean="0">
                <a:latin typeface="Times New Roman" panose="02020603050405020304" pitchFamily="18" charset="0"/>
                <a:cs typeface="Times New Roman" panose="02020603050405020304" pitchFamily="18" charset="0"/>
              </a:rPr>
              <a:t>ophthalmia</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neonatorum</a:t>
            </a:r>
            <a:r>
              <a:rPr lang="en-US" sz="3000" dirty="0" smtClean="0">
                <a:latin typeface="Times New Roman" panose="02020603050405020304" pitchFamily="18" charset="0"/>
                <a:cs typeface="Times New Roman" panose="02020603050405020304" pitchFamily="18" charset="0"/>
              </a:rPr>
              <a:t>, or accidental contact as when doctors, dentists infected with syphilis.</a:t>
            </a:r>
          </a:p>
          <a:p>
            <a:pPr marL="0" indent="0">
              <a:buNone/>
            </a:pPr>
            <a:r>
              <a:rPr lang="en-US" sz="3000" dirty="0" smtClean="0">
                <a:latin typeface="Times New Roman" panose="02020603050405020304" pitchFamily="18" charset="0"/>
                <a:cs typeface="Times New Roman" panose="02020603050405020304" pitchFamily="18" charset="0"/>
              </a:rPr>
              <a:t>■ fomites; soiled moist clothing .</a:t>
            </a:r>
          </a:p>
          <a:p>
            <a:pPr marL="0" indent="0">
              <a:buNone/>
            </a:pPr>
            <a:r>
              <a:rPr lang="en-US" sz="3000" dirty="0" smtClean="0">
                <a:latin typeface="Times New Roman" panose="02020603050405020304" pitchFamily="18" charset="0"/>
                <a:cs typeface="Times New Roman" panose="02020603050405020304" pitchFamily="18" charset="0"/>
              </a:rPr>
              <a:t>■ blood and blood products; HIV infection.</a:t>
            </a:r>
            <a:endParaRPr 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7119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199" y="76200"/>
            <a:ext cx="8972797" cy="6705600"/>
          </a:xfrm>
        </p:spPr>
        <p:txBody>
          <a:bodyPr>
            <a:normAutofit lnSpcReduction="10000"/>
          </a:bodyPr>
          <a:lstStyle/>
          <a:p>
            <a:pPr marL="0" indent="0">
              <a:buNone/>
            </a:pPr>
            <a:r>
              <a:rPr lang="en-US" b="1" dirty="0" smtClean="0">
                <a:latin typeface="Times New Roman" panose="02020603050405020304" pitchFamily="18" charset="0"/>
                <a:cs typeface="Times New Roman" panose="02020603050405020304" pitchFamily="18" charset="0"/>
              </a:rPr>
              <a:t>HIV infections and acquired immune deficiency syndrome (AIDS)</a:t>
            </a:r>
          </a:p>
          <a:p>
            <a:pPr marL="0" indent="0">
              <a:buNone/>
            </a:pPr>
            <a:r>
              <a:rPr lang="en-US" b="1" dirty="0" smtClean="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The </a:t>
            </a:r>
            <a:r>
              <a:rPr lang="en-US" sz="2800" dirty="0" err="1" smtClean="0">
                <a:latin typeface="Times New Roman" panose="02020603050405020304" pitchFamily="18" charset="0"/>
                <a:cs typeface="Times New Roman" panose="02020603050405020304" pitchFamily="18" charset="0"/>
              </a:rPr>
              <a:t>aetiological</a:t>
            </a:r>
            <a:r>
              <a:rPr lang="en-US" sz="2800" dirty="0" smtClean="0">
                <a:latin typeface="Times New Roman" panose="02020603050405020304" pitchFamily="18" charset="0"/>
                <a:cs typeface="Times New Roman" panose="02020603050405020304" pitchFamily="18" charset="0"/>
              </a:rPr>
              <a:t> agents of the disease ( (clinical syndrome of acquired immune deficiency syndrome (AIDS)) are strains of two related </a:t>
            </a:r>
            <a:r>
              <a:rPr lang="en-US" sz="2800" dirty="0" smtClean="0">
                <a:solidFill>
                  <a:srgbClr val="FF0000"/>
                </a:solidFill>
                <a:latin typeface="Times New Roman" panose="02020603050405020304" pitchFamily="18" charset="0"/>
                <a:cs typeface="Times New Roman" panose="02020603050405020304" pitchFamily="18" charset="0"/>
              </a:rPr>
              <a:t>retroviruses, human immunodeficiency viruses HIV-1 and HIV-2</a:t>
            </a:r>
            <a:r>
              <a:rPr lang="en-US" b="1" dirty="0" smtClean="0">
                <a:solidFill>
                  <a:srgbClr val="FF0000"/>
                </a:solidFill>
                <a:latin typeface="Times New Roman" panose="02020603050405020304" pitchFamily="18" charset="0"/>
                <a:cs typeface="Times New Roman" panose="02020603050405020304" pitchFamily="18" charset="0"/>
              </a:rPr>
              <a:t>.</a:t>
            </a:r>
          </a:p>
          <a:p>
            <a:pPr marL="0" indent="0">
              <a:buNone/>
            </a:pPr>
            <a:r>
              <a:rPr lang="en-US" b="1" dirty="0" smtClean="0">
                <a:latin typeface="Times New Roman" panose="02020603050405020304" pitchFamily="18" charset="0"/>
                <a:cs typeface="Times New Roman" panose="02020603050405020304" pitchFamily="18" charset="0"/>
              </a:rPr>
              <a:t>Occurrence</a:t>
            </a:r>
            <a:r>
              <a:rPr lang="en-US" dirty="0" smtClean="0">
                <a:latin typeface="Times New Roman" panose="02020603050405020304" pitchFamily="18" charset="0"/>
                <a:cs typeface="Times New Roman" panose="02020603050405020304" pitchFamily="18" charset="0"/>
              </a:rPr>
              <a:t>: Worldwide (high concentrations in</a:t>
            </a:r>
          </a:p>
          <a:p>
            <a:pPr marL="0" indent="0">
              <a:buNone/>
            </a:pPr>
            <a:r>
              <a:rPr lang="en-US" dirty="0" smtClean="0">
                <a:latin typeface="Times New Roman" panose="02020603050405020304" pitchFamily="18" charset="0"/>
                <a:cs typeface="Times New Roman" panose="02020603050405020304" pitchFamily="18" charset="0"/>
              </a:rPr>
              <a:t>Africa and other developing countries).</a:t>
            </a:r>
          </a:p>
          <a:p>
            <a:pPr marL="0" indent="0">
              <a:buNone/>
            </a:pPr>
            <a:r>
              <a:rPr lang="en-US" dirty="0" smtClean="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Reservoir</a:t>
            </a:r>
            <a:r>
              <a:rPr lang="en-US" dirty="0" smtClean="0">
                <a:latin typeface="Times New Roman" panose="02020603050405020304" pitchFamily="18" charset="0"/>
                <a:cs typeface="Times New Roman" panose="02020603050405020304" pitchFamily="18" charset="0"/>
              </a:rPr>
              <a:t>: Humans</a:t>
            </a:r>
          </a:p>
          <a:p>
            <a:pPr marL="0" indent="0">
              <a:buNone/>
            </a:pPr>
            <a:r>
              <a:rPr lang="en-US" b="1" dirty="0" smtClean="0">
                <a:latin typeface="Times New Roman" panose="02020603050405020304" pitchFamily="18" charset="0"/>
                <a:cs typeface="Times New Roman" panose="02020603050405020304" pitchFamily="18" charset="0"/>
              </a:rPr>
              <a:t>Transmission</a:t>
            </a:r>
            <a:r>
              <a:rPr lang="en-US" dirty="0" smtClean="0">
                <a:latin typeface="Times New Roman" panose="02020603050405020304" pitchFamily="18" charset="0"/>
                <a:cs typeface="Times New Roman" panose="02020603050405020304" pitchFamily="18" charset="0"/>
              </a:rPr>
              <a:t>: Sexual contact, blood transfusion,</a:t>
            </a:r>
          </a:p>
          <a:p>
            <a:pPr marL="0" indent="0">
              <a:buNone/>
            </a:pPr>
            <a:r>
              <a:rPr lang="en-US" dirty="0" smtClean="0">
                <a:latin typeface="Times New Roman" panose="02020603050405020304" pitchFamily="18" charset="0"/>
                <a:cs typeface="Times New Roman" panose="02020603050405020304" pitchFamily="18" charset="0"/>
              </a:rPr>
              <a:t>contaminated needles, perinatal infection</a:t>
            </a:r>
          </a:p>
          <a:p>
            <a:pPr marL="0" indent="0">
              <a:buNone/>
            </a:pPr>
            <a:r>
              <a:rPr lang="en-US" b="1" dirty="0" smtClean="0">
                <a:latin typeface="Times New Roman" panose="02020603050405020304" pitchFamily="18" charset="0"/>
                <a:cs typeface="Times New Roman" panose="02020603050405020304" pitchFamily="18" charset="0"/>
              </a:rPr>
              <a:t>Control</a:t>
            </a:r>
            <a:r>
              <a:rPr lang="en-US" dirty="0" smtClean="0">
                <a:latin typeface="Times New Roman" panose="02020603050405020304" pitchFamily="18" charset="0"/>
                <a:cs typeface="Times New Roman" panose="02020603050405020304" pitchFamily="18" charset="0"/>
              </a:rPr>
              <a:t>: Education, safe blood supplies, counselling of patients, specific chemotherapy </a:t>
            </a:r>
          </a:p>
          <a:p>
            <a:pPr marL="0" indent="0">
              <a:buNone/>
            </a:pPr>
            <a:endParaRPr lang="en-US" dirty="0" smtClean="0">
              <a:latin typeface="Times New Roman" panose="02020603050405020304" pitchFamily="18" charset="0"/>
              <a:cs typeface="Times New Roman" panose="02020603050405020304" pitchFamily="18" charset="0"/>
            </a:endParaRPr>
          </a:p>
          <a:p>
            <a:pPr marL="0" indent="0">
              <a:buNone/>
            </a:pPr>
            <a:endParaRPr lang="en-US" dirty="0" smtClean="0">
              <a:latin typeface="Times New Roman" panose="02020603050405020304" pitchFamily="18" charset="0"/>
              <a:cs typeface="Times New Roman" panose="02020603050405020304" pitchFamily="18" charset="0"/>
            </a:endParaRPr>
          </a:p>
          <a:p>
            <a:pPr marL="0" indent="0">
              <a:buNone/>
            </a:pPr>
            <a:endParaRPr lang="en-US"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30195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91600" cy="6629400"/>
          </a:xfrm>
        </p:spPr>
        <p:txBody>
          <a:bodyPr>
            <a:normAutofit lnSpcReduction="10000"/>
          </a:bodyPr>
          <a:lstStyle/>
          <a:p>
            <a:pPr marL="0" indent="0">
              <a:buNone/>
            </a:pPr>
            <a:r>
              <a:rPr lang="en-US" b="1" dirty="0" smtClean="0"/>
              <a:t>The clinical spectrum of HIV infections </a:t>
            </a:r>
          </a:p>
          <a:p>
            <a:pPr marL="0" indent="0">
              <a:buNone/>
            </a:pPr>
            <a:r>
              <a:rPr lang="en-US" b="1" dirty="0" smtClean="0"/>
              <a:t>Stage                  Disease Clinical                features </a:t>
            </a:r>
          </a:p>
          <a:p>
            <a:pPr marL="0" indent="0">
              <a:buNone/>
            </a:pPr>
            <a:r>
              <a:rPr lang="en-US" sz="2400" b="1" dirty="0" smtClean="0"/>
              <a:t>*Initial  </a:t>
            </a:r>
            <a:r>
              <a:rPr lang="en-US" sz="2400" dirty="0" smtClean="0"/>
              <a:t>                       </a:t>
            </a:r>
            <a:r>
              <a:rPr lang="en-US" sz="2400" b="1" dirty="0" smtClean="0"/>
              <a:t>Acute infection</a:t>
            </a:r>
            <a:r>
              <a:rPr lang="en-US" sz="2400" dirty="0" smtClean="0"/>
              <a:t>                            </a:t>
            </a:r>
            <a:r>
              <a:rPr lang="en-US" sz="2400" dirty="0" smtClean="0">
                <a:solidFill>
                  <a:srgbClr val="FF0000"/>
                </a:solidFill>
              </a:rPr>
              <a:t>Mononucleosis-            type illness Seroconversion. </a:t>
            </a:r>
          </a:p>
          <a:p>
            <a:pPr marL="0" indent="0">
              <a:buNone/>
            </a:pPr>
            <a:r>
              <a:rPr lang="en-US" sz="2400" b="1" dirty="0" smtClean="0"/>
              <a:t>*Intermediate </a:t>
            </a:r>
            <a:r>
              <a:rPr lang="en-US" sz="2400" dirty="0" smtClean="0"/>
              <a:t>           </a:t>
            </a:r>
            <a:r>
              <a:rPr lang="en-US" sz="2400" b="1" dirty="0" smtClean="0"/>
              <a:t>Asymptomatic infection </a:t>
            </a:r>
            <a:r>
              <a:rPr lang="en-US" sz="2400" dirty="0" smtClean="0"/>
              <a:t>            None   </a:t>
            </a:r>
          </a:p>
          <a:p>
            <a:pPr marL="0" indent="0">
              <a:buNone/>
            </a:pPr>
            <a:r>
              <a:rPr lang="en-US" sz="2400" b="1" dirty="0" smtClean="0">
                <a:solidFill>
                  <a:srgbClr val="FF0000"/>
                </a:solidFill>
              </a:rPr>
              <a:t>                                    </a:t>
            </a:r>
            <a:r>
              <a:rPr lang="en-US" sz="2400" b="1" dirty="0" smtClean="0"/>
              <a:t>AIDS-related complex (ARC)       </a:t>
            </a:r>
            <a:r>
              <a:rPr lang="en-US" sz="2400" dirty="0" smtClean="0"/>
              <a:t>Fever, weight loss </a:t>
            </a:r>
          </a:p>
          <a:p>
            <a:pPr marL="0" indent="0">
              <a:buNone/>
            </a:pPr>
            <a:r>
              <a:rPr lang="en-US" sz="2400" b="1" dirty="0" smtClean="0"/>
              <a:t>*Late </a:t>
            </a:r>
            <a:r>
              <a:rPr lang="en-US" sz="2400" dirty="0" smtClean="0"/>
              <a:t>                            </a:t>
            </a:r>
            <a:r>
              <a:rPr lang="en-US" sz="2400" b="1" dirty="0" smtClean="0"/>
              <a:t>Full-blown AIDS                            </a:t>
            </a:r>
            <a:r>
              <a:rPr lang="en-US" sz="2400" dirty="0" smtClean="0">
                <a:solidFill>
                  <a:srgbClr val="FF0000"/>
                </a:solidFill>
              </a:rPr>
              <a:t>Opportunistic infections:                                                                        </a:t>
            </a:r>
            <a:r>
              <a:rPr lang="en-US" sz="2400" dirty="0" smtClean="0"/>
              <a:t>■ CNS toxoplasmosis                                                                                </a:t>
            </a:r>
          </a:p>
          <a:p>
            <a:pPr marL="0" indent="0">
              <a:buNone/>
            </a:pPr>
            <a:r>
              <a:rPr lang="en-US" sz="2400" dirty="0" smtClean="0"/>
              <a:t>                                                                                           ■ </a:t>
            </a:r>
            <a:r>
              <a:rPr lang="en-US" sz="2400" dirty="0" smtClean="0">
                <a:solidFill>
                  <a:srgbClr val="0070C0"/>
                </a:solidFill>
              </a:rPr>
              <a:t>atypical            mycobacterial infection .  </a:t>
            </a:r>
            <a:r>
              <a:rPr lang="en-US" sz="2400" dirty="0" smtClean="0"/>
              <a:t>                                             </a:t>
            </a:r>
            <a:r>
              <a:rPr lang="en-US" sz="2400" dirty="0" smtClean="0">
                <a:solidFill>
                  <a:srgbClr val="FF0000"/>
                </a:solidFill>
              </a:rPr>
              <a:t>■ herpes virus infection .  </a:t>
            </a:r>
            <a:r>
              <a:rPr lang="en-US" sz="2400" dirty="0" smtClean="0"/>
              <a:t>                                                                      </a:t>
            </a:r>
            <a:r>
              <a:rPr lang="en-US" sz="2400" b="1" dirty="0" smtClean="0"/>
              <a:t>Secondary cancers</a:t>
            </a:r>
            <a:r>
              <a:rPr lang="en-US" sz="2400" dirty="0" smtClean="0"/>
              <a:t>: </a:t>
            </a:r>
          </a:p>
          <a:p>
            <a:pPr marL="0" indent="0">
              <a:buNone/>
            </a:pPr>
            <a:r>
              <a:rPr lang="en-US" sz="2400" dirty="0"/>
              <a:t> </a:t>
            </a:r>
            <a:r>
              <a:rPr lang="en-US" sz="2400" dirty="0" smtClean="0"/>
              <a:t>                                                                                         ■ Kaposi’s sarcoma</a:t>
            </a:r>
          </a:p>
          <a:p>
            <a:pPr marL="0" indent="0">
              <a:buNone/>
            </a:pPr>
            <a:r>
              <a:rPr lang="en-US" sz="2400" dirty="0"/>
              <a:t> </a:t>
            </a:r>
            <a:r>
              <a:rPr lang="en-US" sz="2400" dirty="0" smtClean="0"/>
              <a:t>                                                                                         </a:t>
            </a:r>
            <a:r>
              <a:rPr lang="en-US" sz="2400" b="1" dirty="0" smtClean="0">
                <a:latin typeface="Times New Roman" panose="02020603050405020304" pitchFamily="18" charset="0"/>
                <a:cs typeface="Times New Roman" panose="02020603050405020304" pitchFamily="18" charset="0"/>
              </a:rPr>
              <a:t>Neurological disease</a:t>
            </a:r>
          </a:p>
          <a:p>
            <a:pPr marL="0" indent="0">
              <a:buNone/>
            </a:pPr>
            <a:r>
              <a:rPr lang="en-US" sz="2400" b="1" dirty="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t>
            </a:r>
            <a:r>
              <a:rPr lang="en-US" sz="2400" dirty="0" smtClean="0">
                <a:solidFill>
                  <a:srgbClr val="FF0000"/>
                </a:solidFill>
                <a:latin typeface="Times New Roman" panose="02020603050405020304" pitchFamily="18" charset="0"/>
                <a:cs typeface="Times New Roman" panose="02020603050405020304" pitchFamily="18" charset="0"/>
              </a:rPr>
              <a:t>AIDS dementia complex.</a:t>
            </a:r>
          </a:p>
          <a:p>
            <a:pPr marL="0" indent="0">
              <a:buNone/>
            </a:pPr>
            <a:r>
              <a:rPr lang="en-US" sz="2400" dirty="0">
                <a:solidFill>
                  <a:srgbClr val="FF0000"/>
                </a:solidFill>
              </a:rPr>
              <a:t> </a:t>
            </a:r>
            <a:r>
              <a:rPr lang="en-US" sz="2400" dirty="0" smtClean="0">
                <a:solidFill>
                  <a:srgbClr val="FF0000"/>
                </a:solidFill>
              </a:rPr>
              <a:t>                 </a:t>
            </a:r>
            <a:r>
              <a:rPr lang="en-US" sz="2400" dirty="0" smtClean="0"/>
              <a:t>                                                                         </a:t>
            </a:r>
            <a:endParaRPr lang="en-US" sz="2400" dirty="0"/>
          </a:p>
        </p:txBody>
      </p:sp>
    </p:spTree>
    <p:extLst>
      <p:ext uri="{BB962C8B-B14F-4D97-AF65-F5344CB8AC3E}">
        <p14:creationId xmlns:p14="http://schemas.microsoft.com/office/powerpoint/2010/main" val="2978671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91600" cy="6629400"/>
          </a:xfrm>
        </p:spPr>
        <p:txBody>
          <a:bodyPr>
            <a:normAutofit lnSpcReduction="10000"/>
          </a:bodyPr>
          <a:lstStyle/>
          <a:p>
            <a:pPr marL="0" indent="0">
              <a:buNone/>
            </a:pPr>
            <a:r>
              <a:rPr lang="en-US" b="1" dirty="0" smtClean="0">
                <a:latin typeface="Times New Roman" panose="02020603050405020304" pitchFamily="18" charset="0"/>
                <a:cs typeface="Times New Roman" panose="02020603050405020304" pitchFamily="18" charset="0"/>
              </a:rPr>
              <a:t>LABORATORY DIAGNOSIS </a:t>
            </a:r>
          </a:p>
          <a:p>
            <a:pPr marL="0" indent="0">
              <a:buNone/>
            </a:pPr>
            <a:r>
              <a:rPr lang="en-US" dirty="0">
                <a:solidFill>
                  <a:srgbClr val="FF0000"/>
                </a:solidFill>
                <a:latin typeface="Times New Roman" panose="02020603050405020304" pitchFamily="18" charset="0"/>
                <a:cs typeface="Times New Roman" panose="02020603050405020304" pitchFamily="18" charset="0"/>
              </a:rPr>
              <a:t>*</a:t>
            </a:r>
            <a:r>
              <a:rPr lang="en-US" sz="3000" dirty="0" smtClean="0">
                <a:solidFill>
                  <a:srgbClr val="FF0000"/>
                </a:solidFill>
                <a:latin typeface="Times New Roman" panose="02020603050405020304" pitchFamily="18" charset="0"/>
                <a:cs typeface="Times New Roman" panose="02020603050405020304" pitchFamily="18" charset="0"/>
              </a:rPr>
              <a:t>Antibody antigen detection </a:t>
            </a:r>
          </a:p>
          <a:p>
            <a:pPr marL="0" indent="0">
              <a:buNone/>
            </a:pPr>
            <a:r>
              <a:rPr lang="en-US" sz="3000" dirty="0" smtClean="0">
                <a:latin typeface="Times New Roman" panose="02020603050405020304" pitchFamily="18" charset="0"/>
                <a:cs typeface="Times New Roman" panose="02020603050405020304" pitchFamily="18" charset="0"/>
              </a:rPr>
              <a:t>      Serological tests are widely used to detect antibodies; they are simple to perform, sensitive and specific at most stages of the infection, and relatively inexpensive. </a:t>
            </a:r>
            <a:r>
              <a:rPr lang="en-US" sz="3000" dirty="0" smtClean="0">
                <a:solidFill>
                  <a:srgbClr val="FF0000"/>
                </a:solidFill>
                <a:latin typeface="Times New Roman" panose="02020603050405020304" pitchFamily="18" charset="0"/>
                <a:cs typeface="Times New Roman" panose="02020603050405020304" pitchFamily="18" charset="0"/>
              </a:rPr>
              <a:t>ELISA tests?? </a:t>
            </a:r>
            <a:r>
              <a:rPr lang="en-US" sz="3000" dirty="0" smtClean="0">
                <a:latin typeface="Times New Roman" panose="02020603050405020304" pitchFamily="18" charset="0"/>
                <a:cs typeface="Times New Roman" panose="02020603050405020304" pitchFamily="18" charset="0"/>
              </a:rPr>
              <a:t>are </a:t>
            </a:r>
            <a:r>
              <a:rPr lang="en-US" sz="3000" dirty="0" err="1" smtClean="0">
                <a:latin typeface="Times New Roman" panose="02020603050405020304" pitchFamily="18" charset="0"/>
                <a:cs typeface="Times New Roman" panose="02020603050405020304" pitchFamily="18" charset="0"/>
              </a:rPr>
              <a:t>commonlyused</a:t>
            </a:r>
            <a:r>
              <a:rPr lang="en-US" sz="3000" dirty="0" smtClean="0">
                <a:latin typeface="Times New Roman" panose="02020603050405020304" pitchFamily="18" charset="0"/>
                <a:cs typeface="Times New Roman" panose="02020603050405020304" pitchFamily="18" charset="0"/>
              </a:rPr>
              <a:t> for screening sera and more specific tests (e.g. </a:t>
            </a:r>
            <a:r>
              <a:rPr lang="en-US" sz="3000" dirty="0" smtClean="0">
                <a:solidFill>
                  <a:srgbClr val="FF0000"/>
                </a:solidFill>
                <a:latin typeface="Times New Roman" panose="02020603050405020304" pitchFamily="18" charset="0"/>
                <a:cs typeface="Times New Roman" panose="02020603050405020304" pitchFamily="18" charset="0"/>
              </a:rPr>
              <a:t>Western blot technique??</a:t>
            </a:r>
            <a:r>
              <a:rPr lang="en-US" sz="3000" dirty="0" smtClean="0">
                <a:latin typeface="Times New Roman" panose="02020603050405020304" pitchFamily="18" charset="0"/>
                <a:cs typeface="Times New Roman" panose="02020603050405020304" pitchFamily="18" charset="0"/>
              </a:rPr>
              <a:t>)</a:t>
            </a:r>
          </a:p>
          <a:p>
            <a:pPr marL="0" indent="0">
              <a:buNone/>
            </a:pPr>
            <a:r>
              <a:rPr lang="en-US" sz="3000" b="1" dirty="0" smtClean="0">
                <a:solidFill>
                  <a:srgbClr val="FF0000"/>
                </a:solidFill>
                <a:latin typeface="Times New Roman" panose="02020603050405020304" pitchFamily="18" charset="0"/>
                <a:cs typeface="Times New Roman" panose="02020603050405020304" pitchFamily="18" charset="0"/>
              </a:rPr>
              <a:t>*Blood cell count </a:t>
            </a:r>
          </a:p>
          <a:p>
            <a:pPr marL="0" indent="0">
              <a:buNone/>
            </a:pPr>
            <a:r>
              <a:rPr lang="en-US" sz="3000" dirty="0">
                <a:latin typeface="Times New Roman" panose="02020603050405020304" pitchFamily="18" charset="0"/>
                <a:cs typeface="Times New Roman" panose="02020603050405020304" pitchFamily="18" charset="0"/>
              </a:rPr>
              <a:t> </a:t>
            </a:r>
            <a:r>
              <a:rPr lang="en-US" sz="3000" dirty="0" smtClean="0">
                <a:latin typeface="Times New Roman" panose="02020603050405020304" pitchFamily="18" charset="0"/>
                <a:cs typeface="Times New Roman" panose="02020603050405020304" pitchFamily="18" charset="0"/>
              </a:rPr>
              <a:t>   As infection progresses, there is a fall in the blood</a:t>
            </a:r>
          </a:p>
          <a:p>
            <a:pPr marL="0" indent="0">
              <a:buNone/>
            </a:pPr>
            <a:r>
              <a:rPr lang="en-US" sz="3000" dirty="0" smtClean="0">
                <a:latin typeface="Times New Roman" panose="02020603050405020304" pitchFamily="18" charset="0"/>
                <a:cs typeface="Times New Roman" panose="02020603050405020304" pitchFamily="18" charset="0"/>
              </a:rPr>
              <a:t>count of the </a:t>
            </a:r>
            <a:r>
              <a:rPr lang="en-US" sz="3000" dirty="0" smtClean="0">
                <a:solidFill>
                  <a:srgbClr val="FF0000"/>
                </a:solidFill>
                <a:latin typeface="Times New Roman" panose="02020603050405020304" pitchFamily="18" charset="0"/>
                <a:cs typeface="Times New Roman" panose="02020603050405020304" pitchFamily="18" charset="0"/>
              </a:rPr>
              <a:t>CD4??</a:t>
            </a:r>
            <a:r>
              <a:rPr lang="en-US" sz="3000" dirty="0" smtClean="0">
                <a:latin typeface="Times New Roman" panose="02020603050405020304" pitchFamily="18" charset="0"/>
                <a:cs typeface="Times New Roman" panose="02020603050405020304" pitchFamily="18" charset="0"/>
              </a:rPr>
              <a:t> lymphocytes from the normal</a:t>
            </a:r>
          </a:p>
          <a:p>
            <a:pPr marL="0" indent="0">
              <a:buNone/>
            </a:pPr>
            <a:r>
              <a:rPr lang="en-US" sz="3000" dirty="0" smtClean="0">
                <a:latin typeface="Times New Roman" panose="02020603050405020304" pitchFamily="18" charset="0"/>
                <a:cs typeface="Times New Roman" panose="02020603050405020304" pitchFamily="18" charset="0"/>
              </a:rPr>
              <a:t>level of about 800/mm3. When the CD4 count falls</a:t>
            </a:r>
          </a:p>
          <a:p>
            <a:pPr marL="0" indent="0">
              <a:buNone/>
            </a:pPr>
            <a:r>
              <a:rPr lang="en-US" sz="3000" dirty="0" smtClean="0">
                <a:latin typeface="Times New Roman" panose="02020603050405020304" pitchFamily="18" charset="0"/>
                <a:cs typeface="Times New Roman" panose="02020603050405020304" pitchFamily="18" charset="0"/>
              </a:rPr>
              <a:t>below 200/mm3, the patient becomes attack</a:t>
            </a:r>
            <a:r>
              <a:rPr lang="en-US" sz="3000" dirty="0">
                <a:latin typeface="Times New Roman" panose="02020603050405020304" pitchFamily="18" charset="0"/>
                <a:cs typeface="Times New Roman" panose="02020603050405020304" pitchFamily="18" charset="0"/>
              </a:rPr>
              <a:t> </a:t>
            </a:r>
            <a:r>
              <a:rPr lang="en-US" sz="3000" dirty="0" smtClean="0">
                <a:latin typeface="Times New Roman" panose="02020603050405020304" pitchFamily="18" charset="0"/>
                <a:cs typeface="Times New Roman" panose="02020603050405020304" pitchFamily="18" charset="0"/>
              </a:rPr>
              <a:t>to tuberculosis and a variety of opportunistic infections</a:t>
            </a:r>
            <a:endParaRPr 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23692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91600" cy="6705600"/>
          </a:xfrm>
        </p:spPr>
        <p:txBody>
          <a:bodyPr>
            <a:noAutofit/>
          </a:bodyPr>
          <a:lstStyle/>
          <a:p>
            <a:pPr marL="0" indent="0">
              <a:buNone/>
            </a:pPr>
            <a:r>
              <a:rPr lang="en-US" sz="2800" b="1" dirty="0" smtClean="0">
                <a:latin typeface="Times New Roman" panose="02020603050405020304" pitchFamily="18" charset="0"/>
                <a:cs typeface="Times New Roman" panose="02020603050405020304" pitchFamily="18" charset="0"/>
              </a:rPr>
              <a:t>PROTOZOAL INFECTION</a:t>
            </a:r>
          </a:p>
          <a:p>
            <a:pPr marL="0" indent="0">
              <a:buNone/>
            </a:pPr>
            <a:r>
              <a:rPr lang="en-US" sz="2800" b="1" dirty="0" err="1" smtClean="0">
                <a:latin typeface="Times New Roman" panose="02020603050405020304" pitchFamily="18" charset="0"/>
                <a:cs typeface="Times New Roman" panose="02020603050405020304" pitchFamily="18" charset="0"/>
              </a:rPr>
              <a:t>Trichomoniasis</a:t>
            </a:r>
            <a:endParaRPr lang="en-US" sz="2800" b="1" dirty="0" smtClean="0">
              <a:latin typeface="Times New Roman" panose="02020603050405020304" pitchFamily="18" charset="0"/>
              <a:cs typeface="Times New Roman" panose="02020603050405020304" pitchFamily="18" charset="0"/>
            </a:endParaRPr>
          </a:p>
          <a:p>
            <a:pPr marL="0" indent="0">
              <a:buNone/>
            </a:pPr>
            <a:r>
              <a:rPr lang="en-US" sz="2800" dirty="0" smtClean="0">
                <a:latin typeface="Times New Roman" panose="02020603050405020304" pitchFamily="18" charset="0"/>
                <a:cs typeface="Times New Roman" panose="02020603050405020304" pitchFamily="18" charset="0"/>
              </a:rPr>
              <a:t>   This is a </a:t>
            </a:r>
            <a:r>
              <a:rPr lang="en-US" sz="2800" dirty="0" smtClean="0">
                <a:solidFill>
                  <a:srgbClr val="FF0000"/>
                </a:solidFill>
                <a:latin typeface="Times New Roman" panose="02020603050405020304" pitchFamily="18" charset="0"/>
                <a:cs typeface="Times New Roman" panose="02020603050405020304" pitchFamily="18" charset="0"/>
              </a:rPr>
              <a:t>chronic infection of the genital tract of both sexes</a:t>
            </a:r>
            <a:r>
              <a:rPr lang="en-US" sz="2800" dirty="0" smtClean="0">
                <a:latin typeface="Times New Roman" panose="02020603050405020304" pitchFamily="18" charset="0"/>
                <a:cs typeface="Times New Roman" panose="02020603050405020304" pitchFamily="18" charset="0"/>
              </a:rPr>
              <a:t>. In the female it presents with vaginitis accompanied by copious discharge; in the male, with urethritis.</a:t>
            </a:r>
          </a:p>
          <a:p>
            <a:pPr marL="0" indent="0">
              <a:buNone/>
            </a:pPr>
            <a:r>
              <a:rPr lang="en-US" sz="2800" dirty="0" smtClean="0">
                <a:latin typeface="Times New Roman" panose="02020603050405020304" pitchFamily="18" charset="0"/>
                <a:cs typeface="Times New Roman" panose="02020603050405020304" pitchFamily="18" charset="0"/>
              </a:rPr>
              <a:t>The </a:t>
            </a:r>
            <a:r>
              <a:rPr lang="en-US" sz="2800" dirty="0" smtClean="0">
                <a:solidFill>
                  <a:srgbClr val="FF0000"/>
                </a:solidFill>
                <a:latin typeface="Times New Roman" panose="02020603050405020304" pitchFamily="18" charset="0"/>
                <a:cs typeface="Times New Roman" panose="02020603050405020304" pitchFamily="18" charset="0"/>
              </a:rPr>
              <a:t>incubation period is from 1 to 3 weeks</a:t>
            </a:r>
            <a:r>
              <a:rPr lang="en-US" sz="2800" dirty="0" smtClean="0">
                <a:latin typeface="Times New Roman" panose="02020603050405020304" pitchFamily="18" charset="0"/>
                <a:cs typeface="Times New Roman" panose="02020603050405020304" pitchFamily="18" charset="0"/>
              </a:rPr>
              <a:t>. </a:t>
            </a:r>
            <a:r>
              <a:rPr lang="en-US" sz="2800" b="1" dirty="0" smtClean="0">
                <a:latin typeface="Times New Roman" panose="02020603050405020304" pitchFamily="18" charset="0"/>
                <a:cs typeface="Times New Roman" panose="02020603050405020304" pitchFamily="18" charset="0"/>
              </a:rPr>
              <a:t>PARASITOLOGY</a:t>
            </a:r>
          </a:p>
          <a:p>
            <a:pPr marL="0" indent="0">
              <a:buNone/>
            </a:pPr>
            <a:r>
              <a:rPr lang="en-US" sz="2800" dirty="0" smtClean="0">
                <a:latin typeface="Times New Roman" panose="02020603050405020304" pitchFamily="18" charset="0"/>
                <a:cs typeface="Times New Roman" panose="02020603050405020304" pitchFamily="18" charset="0"/>
              </a:rPr>
              <a:t>   The causative agent is </a:t>
            </a:r>
            <a:r>
              <a:rPr lang="en-US" sz="2800" i="1" dirty="0" smtClean="0">
                <a:latin typeface="Times New Roman" panose="02020603050405020304" pitchFamily="18" charset="0"/>
                <a:cs typeface="Times New Roman" panose="02020603050405020304" pitchFamily="18" charset="0"/>
              </a:rPr>
              <a:t>Trichomonas vaginalis</a:t>
            </a:r>
            <a:r>
              <a:rPr lang="en-US" sz="2800" dirty="0" smtClean="0">
                <a:latin typeface="Times New Roman" panose="02020603050405020304" pitchFamily="18" charset="0"/>
                <a:cs typeface="Times New Roman" panose="02020603050405020304" pitchFamily="18" charset="0"/>
              </a:rPr>
              <a:t>, a protozoan flagellate. </a:t>
            </a:r>
          </a:p>
          <a:p>
            <a:pPr marL="0" indent="0">
              <a:buNone/>
            </a:pPr>
            <a:r>
              <a:rPr lang="en-US" sz="2800" b="1" dirty="0" smtClean="0">
                <a:latin typeface="Times New Roman" panose="02020603050405020304" pitchFamily="18" charset="0"/>
                <a:cs typeface="Times New Roman" panose="02020603050405020304" pitchFamily="18" charset="0"/>
              </a:rPr>
              <a:t>LABORATORY DIAGNOSIS</a:t>
            </a:r>
          </a:p>
          <a:p>
            <a:pPr marL="0" indent="0">
              <a:buNone/>
            </a:pPr>
            <a:r>
              <a:rPr lang="en-US" sz="2800" dirty="0" smtClean="0">
                <a:latin typeface="Times New Roman" panose="02020603050405020304" pitchFamily="18" charset="0"/>
                <a:cs typeface="Times New Roman" panose="02020603050405020304" pitchFamily="18" charset="0"/>
              </a:rPr>
              <a:t>   Microscopy of wet film preparation of vaginal or urethral discharge may show the motile organism. The organism can also be identified in stained smears. </a:t>
            </a:r>
          </a:p>
        </p:txBody>
      </p:sp>
    </p:spTree>
    <p:extLst>
      <p:ext uri="{BB962C8B-B14F-4D97-AF65-F5344CB8AC3E}">
        <p14:creationId xmlns:p14="http://schemas.microsoft.com/office/powerpoint/2010/main" val="31263374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199" y="76200"/>
            <a:ext cx="8986777" cy="6705600"/>
          </a:xfrm>
        </p:spPr>
        <p:txBody>
          <a:bodyPr>
            <a:normAutofit fontScale="85000" lnSpcReduction="10000"/>
          </a:bodyPr>
          <a:lstStyle/>
          <a:p>
            <a:pPr marL="0" indent="0">
              <a:buNone/>
            </a:pPr>
            <a:r>
              <a:rPr lang="en-US" sz="3300" b="1" dirty="0" smtClean="0">
                <a:latin typeface="Times New Roman" panose="02020603050405020304" pitchFamily="18" charset="0"/>
                <a:cs typeface="Times New Roman" panose="02020603050405020304" pitchFamily="18" charset="0"/>
              </a:rPr>
              <a:t>Transmission</a:t>
            </a:r>
            <a:r>
              <a:rPr lang="en-US"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Sexual contact, indirect contact through fomites.</a:t>
            </a:r>
          </a:p>
          <a:p>
            <a:pPr marL="0" indent="0">
              <a:buNone/>
            </a:pPr>
            <a:r>
              <a:rPr lang="en-US" sz="3300" b="1" dirty="0" smtClean="0">
                <a:latin typeface="Times New Roman" panose="02020603050405020304" pitchFamily="18" charset="0"/>
                <a:cs typeface="Times New Roman" panose="02020603050405020304" pitchFamily="18" charset="0"/>
              </a:rPr>
              <a:t>Control</a:t>
            </a:r>
            <a:r>
              <a:rPr lang="en-US" sz="3300"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As for other sexually transmitted Diseases Improvement in general hygiene. </a:t>
            </a:r>
          </a:p>
          <a:p>
            <a:pPr marL="0" indent="0">
              <a:buNone/>
            </a:pPr>
            <a:r>
              <a:rPr lang="en-US" sz="2800" b="1" dirty="0" smtClean="0">
                <a:latin typeface="Times New Roman" panose="02020603050405020304" pitchFamily="18" charset="0"/>
                <a:cs typeface="Times New Roman" panose="02020603050405020304" pitchFamily="18" charset="0"/>
              </a:rPr>
              <a:t>BACTERIAL INFECTIONS</a:t>
            </a:r>
          </a:p>
          <a:p>
            <a:pPr marL="0" indent="0">
              <a:buNone/>
            </a:pPr>
            <a:r>
              <a:rPr lang="en-US" sz="3300" b="1" dirty="0" err="1" smtClean="0">
                <a:solidFill>
                  <a:srgbClr val="FF0000"/>
                </a:solidFill>
                <a:latin typeface="Times New Roman" panose="02020603050405020304" pitchFamily="18" charset="0"/>
                <a:cs typeface="Times New Roman" panose="02020603050405020304" pitchFamily="18" charset="0"/>
              </a:rPr>
              <a:t>Gonorrhoea</a:t>
            </a:r>
            <a:endParaRPr lang="en-US" sz="3300" b="1"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en-US" sz="3300" b="1" dirty="0" smtClean="0">
                <a:latin typeface="Times New Roman" panose="02020603050405020304" pitchFamily="18" charset="0"/>
                <a:cs typeface="Times New Roman" panose="02020603050405020304" pitchFamily="18" charset="0"/>
              </a:rPr>
              <a:t>BACTERIOLOGY</a:t>
            </a:r>
          </a:p>
          <a:p>
            <a:pPr marL="0" indent="0">
              <a:buNone/>
            </a:pPr>
            <a:r>
              <a:rPr lang="en-US" sz="2800" i="1" dirty="0" smtClean="0">
                <a:latin typeface="Times New Roman" panose="02020603050405020304" pitchFamily="18" charset="0"/>
                <a:cs typeface="Times New Roman" panose="02020603050405020304" pitchFamily="18" charset="0"/>
              </a:rPr>
              <a:t>   Neisseria </a:t>
            </a:r>
            <a:r>
              <a:rPr lang="en-US" sz="2800" i="1" dirty="0" err="1" smtClean="0">
                <a:latin typeface="Times New Roman" panose="02020603050405020304" pitchFamily="18" charset="0"/>
                <a:cs typeface="Times New Roman" panose="02020603050405020304" pitchFamily="18" charset="0"/>
              </a:rPr>
              <a:t>gonorrhoea</a:t>
            </a:r>
            <a:r>
              <a:rPr lang="en-US" sz="2800" i="1"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is a Gram-negative diplococcus, with a characteristic </a:t>
            </a:r>
            <a:r>
              <a:rPr lang="en-US" sz="2800" dirty="0" smtClean="0">
                <a:solidFill>
                  <a:srgbClr val="FF0000"/>
                </a:solidFill>
                <a:latin typeface="Times New Roman" panose="02020603050405020304" pitchFamily="18" charset="0"/>
                <a:cs typeface="Times New Roman" panose="02020603050405020304" pitchFamily="18" charset="0"/>
              </a:rPr>
              <a:t>bean shape</a:t>
            </a:r>
            <a:r>
              <a:rPr lang="en-US" sz="2800" dirty="0" smtClean="0">
                <a:latin typeface="Times New Roman" panose="02020603050405020304" pitchFamily="18" charset="0"/>
                <a:cs typeface="Times New Roman" panose="02020603050405020304" pitchFamily="18" charset="0"/>
              </a:rPr>
              <a:t>. It dies rapidly outside the human body, being </a:t>
            </a:r>
            <a:r>
              <a:rPr lang="en-US" sz="2800" dirty="0" smtClean="0">
                <a:solidFill>
                  <a:srgbClr val="FF0000"/>
                </a:solidFill>
                <a:latin typeface="Times New Roman" panose="02020603050405020304" pitchFamily="18" charset="0"/>
                <a:cs typeface="Times New Roman" panose="02020603050405020304" pitchFamily="18" charset="0"/>
              </a:rPr>
              <a:t>susceptible to drying and heat. </a:t>
            </a:r>
            <a:r>
              <a:rPr lang="en-US" sz="2800" dirty="0" smtClean="0">
                <a:latin typeface="Times New Roman" panose="02020603050405020304" pitchFamily="18" charset="0"/>
                <a:cs typeface="Times New Roman" panose="02020603050405020304" pitchFamily="18" charset="0"/>
              </a:rPr>
              <a:t>The incubation period is usually between </a:t>
            </a:r>
            <a:r>
              <a:rPr lang="en-US" sz="2800" dirty="0" smtClean="0">
                <a:solidFill>
                  <a:srgbClr val="FF0000"/>
                </a:solidFill>
                <a:latin typeface="Times New Roman" panose="02020603050405020304" pitchFamily="18" charset="0"/>
                <a:cs typeface="Times New Roman" panose="02020603050405020304" pitchFamily="18" charset="0"/>
              </a:rPr>
              <a:t>2 and 5 days, but may be as long as 2 weeks. </a:t>
            </a:r>
          </a:p>
          <a:p>
            <a:pPr marL="0" indent="0">
              <a:buNone/>
            </a:pPr>
            <a:r>
              <a:rPr lang="en-US" sz="3000" b="1" dirty="0" smtClean="0">
                <a:latin typeface="Times New Roman" panose="02020603050405020304" pitchFamily="18" charset="0"/>
                <a:cs typeface="Times New Roman" panose="02020603050405020304" pitchFamily="18" charset="0"/>
              </a:rPr>
              <a:t>Reservoir</a:t>
            </a:r>
          </a:p>
          <a:p>
            <a:pPr marL="0" indent="0">
              <a:buNone/>
            </a:pPr>
            <a:r>
              <a:rPr lang="en-US" sz="2800" dirty="0" smtClean="0">
                <a:latin typeface="Times New Roman" panose="02020603050405020304" pitchFamily="18" charset="0"/>
                <a:cs typeface="Times New Roman" panose="02020603050405020304" pitchFamily="18" charset="0"/>
              </a:rPr>
              <a:t>    The reservoir of infection is in human beings; the most important component is the female pool with asymptomatic infection</a:t>
            </a:r>
            <a:r>
              <a:rPr lang="en-US" sz="2800" dirty="0" smtClean="0">
                <a:solidFill>
                  <a:srgbClr val="FF0000"/>
                </a:solidFill>
                <a:latin typeface="Times New Roman" panose="02020603050405020304" pitchFamily="18" charset="0"/>
                <a:cs typeface="Times New Roman" panose="02020603050405020304" pitchFamily="18" charset="0"/>
              </a:rPr>
              <a:t>.  </a:t>
            </a:r>
          </a:p>
          <a:p>
            <a:pPr marL="0" indent="0">
              <a:buNone/>
            </a:pPr>
            <a:r>
              <a:rPr lang="en-US" sz="2800" b="1" dirty="0" smtClean="0">
                <a:latin typeface="Times New Roman" panose="02020603050405020304" pitchFamily="18" charset="0"/>
                <a:cs typeface="Times New Roman" panose="02020603050405020304" pitchFamily="18" charset="0"/>
              </a:rPr>
              <a:t>Transmission:</a:t>
            </a:r>
            <a:r>
              <a:rPr lang="en-US" sz="2800" dirty="0" smtClean="0">
                <a:solidFill>
                  <a:srgbClr val="FF0000"/>
                </a:solidFill>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Sexual contact, rarely through fomites</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.Eye infection during delivery.  </a:t>
            </a:r>
          </a:p>
          <a:p>
            <a:pPr marL="0" indent="0">
              <a:buNone/>
            </a:pPr>
            <a:r>
              <a:rPr lang="en-US" sz="3300" b="1" dirty="0" smtClean="0">
                <a:latin typeface="Times New Roman" panose="02020603050405020304" pitchFamily="18" charset="0"/>
                <a:cs typeface="Times New Roman" panose="02020603050405020304" pitchFamily="18" charset="0"/>
              </a:rPr>
              <a:t>Contro</a:t>
            </a:r>
            <a:r>
              <a:rPr lang="en-US" sz="2800" dirty="0" smtClean="0">
                <a:latin typeface="Times New Roman" panose="02020603050405020304" pitchFamily="18" charset="0"/>
                <a:cs typeface="Times New Roman" panose="02020603050405020304" pitchFamily="18" charset="0"/>
              </a:rPr>
              <a:t>l: As for other sexually transmitted diseases. Toilet to the eyes of newborn babies.</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23745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199" y="152400"/>
            <a:ext cx="8975203" cy="6553200"/>
          </a:xfrm>
        </p:spPr>
        <p:txBody>
          <a:bodyPr>
            <a:noAutofit/>
          </a:bodyPr>
          <a:lstStyle/>
          <a:p>
            <a:pPr marL="0" indent="0">
              <a:buNone/>
            </a:pPr>
            <a:r>
              <a:rPr lang="en-US" sz="2800" b="1" dirty="0" smtClean="0">
                <a:latin typeface="Times New Roman" panose="02020603050405020304" pitchFamily="18" charset="0"/>
                <a:cs typeface="Times New Roman" panose="02020603050405020304" pitchFamily="18" charset="0"/>
              </a:rPr>
              <a:t>SEXUALLY </a:t>
            </a:r>
            <a:r>
              <a:rPr lang="en-US" sz="2800" b="1" dirty="0">
                <a:latin typeface="Times New Roman" panose="02020603050405020304" pitchFamily="18" charset="0"/>
                <a:cs typeface="Times New Roman" panose="02020603050405020304" pitchFamily="18" charset="0"/>
              </a:rPr>
              <a:t>TRANSMITTED </a:t>
            </a:r>
            <a:r>
              <a:rPr lang="en-US" sz="2800" b="1" dirty="0" smtClean="0">
                <a:latin typeface="Times New Roman" panose="02020603050405020304" pitchFamily="18" charset="0"/>
                <a:cs typeface="Times New Roman" panose="02020603050405020304" pitchFamily="18" charset="0"/>
              </a:rPr>
              <a:t>SYPHILIS </a:t>
            </a:r>
          </a:p>
          <a:p>
            <a:pPr marL="0" indent="0">
              <a:buNone/>
            </a:pPr>
            <a:r>
              <a:rPr lang="en-US" sz="2800" b="1" dirty="0">
                <a:latin typeface="Times New Roman" panose="02020603050405020304" pitchFamily="18" charset="0"/>
                <a:cs typeface="Times New Roman" panose="02020603050405020304" pitchFamily="18" charset="0"/>
              </a:rPr>
              <a:t> </a:t>
            </a:r>
            <a:r>
              <a:rPr lang="en-US" sz="2800" b="1"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This </a:t>
            </a:r>
            <a:r>
              <a:rPr lang="en-US" sz="2800" dirty="0">
                <a:latin typeface="Times New Roman" panose="02020603050405020304" pitchFamily="18" charset="0"/>
                <a:cs typeface="Times New Roman" panose="02020603050405020304" pitchFamily="18" charset="0"/>
              </a:rPr>
              <a:t>is a chronic infection which is </a:t>
            </a:r>
            <a:r>
              <a:rPr lang="en-US" sz="2800" dirty="0" smtClean="0">
                <a:latin typeface="Times New Roman" panose="02020603050405020304" pitchFamily="18" charset="0"/>
                <a:cs typeface="Times New Roman" panose="02020603050405020304" pitchFamily="18" charset="0"/>
              </a:rPr>
              <a:t>characterized clinically </a:t>
            </a:r>
            <a:r>
              <a:rPr lang="en-US" sz="2800" dirty="0">
                <a:latin typeface="Times New Roman" panose="02020603050405020304" pitchFamily="18" charset="0"/>
                <a:cs typeface="Times New Roman" panose="02020603050405020304" pitchFamily="18" charset="0"/>
              </a:rPr>
              <a:t>by a localized primary lesion, a </a:t>
            </a:r>
            <a:r>
              <a:rPr lang="en-US" sz="2800" dirty="0" smtClean="0">
                <a:latin typeface="Times New Roman" panose="02020603050405020304" pitchFamily="18" charset="0"/>
                <a:cs typeface="Times New Roman" panose="02020603050405020304" pitchFamily="18" charset="0"/>
              </a:rPr>
              <a:t>generalized secondary </a:t>
            </a:r>
            <a:r>
              <a:rPr lang="en-US" sz="2800" dirty="0">
                <a:latin typeface="Times New Roman" panose="02020603050405020304" pitchFamily="18" charset="0"/>
                <a:cs typeface="Times New Roman" panose="02020603050405020304" pitchFamily="18" charset="0"/>
              </a:rPr>
              <a:t>eruption involving the skin </a:t>
            </a:r>
            <a:r>
              <a:rPr lang="en-US" sz="2800" dirty="0" smtClean="0">
                <a:latin typeface="Times New Roman" panose="02020603050405020304" pitchFamily="18" charset="0"/>
                <a:cs typeface="Times New Roman" panose="02020603050405020304" pitchFamily="18" charset="0"/>
              </a:rPr>
              <a:t>and mucous </a:t>
            </a:r>
            <a:r>
              <a:rPr lang="en-US" sz="2800" dirty="0">
                <a:latin typeface="Times New Roman" panose="02020603050405020304" pitchFamily="18" charset="0"/>
                <a:cs typeface="Times New Roman" panose="02020603050405020304" pitchFamily="18" charset="0"/>
              </a:rPr>
              <a:t>membranes, and a later tertiary stage </a:t>
            </a:r>
            <a:r>
              <a:rPr lang="en-US" sz="2800" dirty="0" smtClean="0">
                <a:latin typeface="Times New Roman" panose="02020603050405020304" pitchFamily="18" charset="0"/>
                <a:cs typeface="Times New Roman" panose="02020603050405020304" pitchFamily="18" charset="0"/>
              </a:rPr>
              <a:t>with involvement </a:t>
            </a:r>
            <a:r>
              <a:rPr lang="en-US" sz="2800" dirty="0">
                <a:latin typeface="Times New Roman" panose="02020603050405020304" pitchFamily="18" charset="0"/>
                <a:cs typeface="Times New Roman" panose="02020603050405020304" pitchFamily="18" charset="0"/>
              </a:rPr>
              <a:t>of skin, bone, abdominal viscera, </a:t>
            </a:r>
            <a:r>
              <a:rPr lang="en-US" sz="2800" dirty="0" smtClean="0">
                <a:latin typeface="Times New Roman" panose="02020603050405020304" pitchFamily="18" charset="0"/>
                <a:cs typeface="Times New Roman" panose="02020603050405020304" pitchFamily="18" charset="0"/>
              </a:rPr>
              <a:t>cardiovascular and </a:t>
            </a:r>
            <a:r>
              <a:rPr lang="en-US" sz="2800" dirty="0">
                <a:latin typeface="Times New Roman" panose="02020603050405020304" pitchFamily="18" charset="0"/>
                <a:cs typeface="Times New Roman" panose="02020603050405020304" pitchFamily="18" charset="0"/>
              </a:rPr>
              <a:t>central nervous systems</a:t>
            </a:r>
            <a:r>
              <a:rPr lang="en-US" sz="2800" dirty="0" smtClean="0">
                <a:latin typeface="Times New Roman" panose="02020603050405020304" pitchFamily="18" charset="0"/>
                <a:cs typeface="Times New Roman" panose="02020603050405020304" pitchFamily="18" charset="0"/>
              </a:rPr>
              <a:t>.</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The </a:t>
            </a:r>
            <a:r>
              <a:rPr lang="en-US" sz="2800" dirty="0" err="1" smtClean="0">
                <a:latin typeface="Times New Roman" panose="02020603050405020304" pitchFamily="18" charset="0"/>
                <a:cs typeface="Times New Roman" panose="02020603050405020304" pitchFamily="18" charset="0"/>
              </a:rPr>
              <a:t>spirochaete</a:t>
            </a:r>
            <a:r>
              <a:rPr lang="en-US" sz="2800" dirty="0" smtClean="0">
                <a:latin typeface="Times New Roman" panose="02020603050405020304" pitchFamily="18" charset="0"/>
                <a:cs typeface="Times New Roman" panose="02020603050405020304" pitchFamily="18" charset="0"/>
              </a:rPr>
              <a:t> </a:t>
            </a:r>
            <a:r>
              <a:rPr lang="en-US" sz="2800" b="1" i="1" dirty="0">
                <a:solidFill>
                  <a:srgbClr val="FF0000"/>
                </a:solidFill>
                <a:latin typeface="Times New Roman" panose="02020603050405020304" pitchFamily="18" charset="0"/>
                <a:cs typeface="Times New Roman" panose="02020603050405020304" pitchFamily="18" charset="0"/>
              </a:rPr>
              <a:t>Treponema pallidum </a:t>
            </a:r>
            <a:r>
              <a:rPr lang="en-US" sz="2800" dirty="0">
                <a:latin typeface="Times New Roman" panose="02020603050405020304" pitchFamily="18" charset="0"/>
                <a:cs typeface="Times New Roman" panose="02020603050405020304" pitchFamily="18" charset="0"/>
              </a:rPr>
              <a:t>is a thin </a:t>
            </a:r>
            <a:r>
              <a:rPr lang="en-US" sz="2800" dirty="0" smtClean="0">
                <a:latin typeface="Times New Roman" panose="02020603050405020304" pitchFamily="18" charset="0"/>
                <a:cs typeface="Times New Roman" panose="02020603050405020304" pitchFamily="18" charset="0"/>
              </a:rPr>
              <a:t>organism, 1–15m </a:t>
            </a:r>
            <a:r>
              <a:rPr lang="en-US" sz="2800" dirty="0">
                <a:latin typeface="Times New Roman" panose="02020603050405020304" pitchFamily="18" charset="0"/>
                <a:cs typeface="Times New Roman" panose="02020603050405020304" pitchFamily="18" charset="0"/>
              </a:rPr>
              <a:t>long with tapering ends; there </a:t>
            </a:r>
            <a:r>
              <a:rPr lang="en-US" sz="2800" dirty="0" smtClean="0">
                <a:latin typeface="Times New Roman" panose="02020603050405020304" pitchFamily="18" charset="0"/>
                <a:cs typeface="Times New Roman" panose="02020603050405020304" pitchFamily="18" charset="0"/>
              </a:rPr>
              <a:t>are about </a:t>
            </a:r>
            <a:r>
              <a:rPr lang="en-US" sz="2800" dirty="0">
                <a:latin typeface="Times New Roman" panose="02020603050405020304" pitchFamily="18" charset="0"/>
                <a:cs typeface="Times New Roman" panose="02020603050405020304" pitchFamily="18" charset="0"/>
              </a:rPr>
              <a:t>5–20 spirals. </a:t>
            </a:r>
            <a:r>
              <a:rPr lang="en-US" sz="2800" dirty="0">
                <a:solidFill>
                  <a:srgbClr val="FF0000"/>
                </a:solidFill>
                <a:latin typeface="Times New Roman" panose="02020603050405020304" pitchFamily="18" charset="0"/>
                <a:cs typeface="Times New Roman" panose="02020603050405020304" pitchFamily="18" charset="0"/>
              </a:rPr>
              <a:t>Fresh preparations under </a:t>
            </a:r>
            <a:r>
              <a:rPr lang="en-US" sz="2800" dirty="0" err="1" smtClean="0">
                <a:solidFill>
                  <a:srgbClr val="FF0000"/>
                </a:solidFill>
                <a:latin typeface="Times New Roman" panose="02020603050405020304" pitchFamily="18" charset="0"/>
                <a:cs typeface="Times New Roman" panose="02020603050405020304" pitchFamily="18" charset="0"/>
              </a:rPr>
              <a:t>darkground</a:t>
            </a:r>
            <a:r>
              <a:rPr lang="en-US" sz="2800" dirty="0" smtClean="0">
                <a:solidFill>
                  <a:srgbClr val="FF0000"/>
                </a:solidFill>
                <a:latin typeface="Times New Roman" panose="02020603050405020304" pitchFamily="18" charset="0"/>
                <a:cs typeface="Times New Roman" panose="02020603050405020304" pitchFamily="18" charset="0"/>
              </a:rPr>
              <a:t> illumination </a:t>
            </a:r>
            <a:r>
              <a:rPr lang="en-US" sz="2800" dirty="0">
                <a:solidFill>
                  <a:srgbClr val="FF0000"/>
                </a:solidFill>
                <a:latin typeface="Times New Roman" panose="02020603050405020304" pitchFamily="18" charset="0"/>
                <a:cs typeface="Times New Roman" panose="02020603050405020304" pitchFamily="18" charset="0"/>
              </a:rPr>
              <a:t>show its characteristic </a:t>
            </a:r>
            <a:r>
              <a:rPr lang="en-US" sz="2800" dirty="0" smtClean="0">
                <a:solidFill>
                  <a:srgbClr val="FF0000"/>
                </a:solidFill>
                <a:latin typeface="Times New Roman" panose="02020603050405020304" pitchFamily="18" charset="0"/>
                <a:cs typeface="Times New Roman" panose="02020603050405020304" pitchFamily="18" charset="0"/>
              </a:rPr>
              <a:t>motility.</a:t>
            </a:r>
            <a:r>
              <a:rPr lang="en-US" sz="2800" dirty="0" smtClean="0">
                <a:latin typeface="Times New Roman" panose="02020603050405020304" pitchFamily="18" charset="0"/>
                <a:cs typeface="Times New Roman" panose="02020603050405020304" pitchFamily="18" charset="0"/>
              </a:rPr>
              <a:t> The </a:t>
            </a:r>
            <a:r>
              <a:rPr lang="en-US" sz="2800" dirty="0">
                <a:latin typeface="Times New Roman" panose="02020603050405020304" pitchFamily="18" charset="0"/>
                <a:cs typeface="Times New Roman" panose="02020603050405020304" pitchFamily="18" charset="0"/>
              </a:rPr>
              <a:t>organism is delicate, being rapidly </a:t>
            </a:r>
            <a:r>
              <a:rPr lang="en-US" sz="2800" dirty="0" smtClean="0">
                <a:solidFill>
                  <a:srgbClr val="FF0000"/>
                </a:solidFill>
                <a:latin typeface="Times New Roman" panose="02020603050405020304" pitchFamily="18" charset="0"/>
                <a:cs typeface="Times New Roman" panose="02020603050405020304" pitchFamily="18" charset="0"/>
              </a:rPr>
              <a:t>killed by </a:t>
            </a:r>
            <a:r>
              <a:rPr lang="en-US" sz="2800" dirty="0">
                <a:solidFill>
                  <a:srgbClr val="FF0000"/>
                </a:solidFill>
                <a:latin typeface="Times New Roman" panose="02020603050405020304" pitchFamily="18" charset="0"/>
                <a:cs typeface="Times New Roman" panose="02020603050405020304" pitchFamily="18" charset="0"/>
              </a:rPr>
              <a:t>drying, high temperatures (50°C), </a:t>
            </a:r>
            <a:r>
              <a:rPr lang="en-US" sz="2800" dirty="0" smtClean="0">
                <a:latin typeface="Times New Roman" panose="02020603050405020304" pitchFamily="18" charset="0"/>
                <a:cs typeface="Times New Roman" panose="02020603050405020304" pitchFamily="18" charset="0"/>
              </a:rPr>
              <a:t>disinfectants such </a:t>
            </a:r>
            <a:r>
              <a:rPr lang="en-US" sz="2800" dirty="0">
                <a:solidFill>
                  <a:srgbClr val="FF0000"/>
                </a:solidFill>
                <a:latin typeface="Times New Roman" panose="02020603050405020304" pitchFamily="18" charset="0"/>
                <a:cs typeface="Times New Roman" panose="02020603050405020304" pitchFamily="18" charset="0"/>
              </a:rPr>
              <a:t>as phenolic compounds</a:t>
            </a:r>
            <a:r>
              <a:rPr lang="en-US" sz="2800" dirty="0">
                <a:latin typeface="Times New Roman" panose="02020603050405020304" pitchFamily="18" charset="0"/>
                <a:cs typeface="Times New Roman" panose="02020603050405020304" pitchFamily="18" charset="0"/>
              </a:rPr>
              <a:t>, and by </a:t>
            </a:r>
            <a:r>
              <a:rPr lang="en-US" sz="2800" dirty="0">
                <a:solidFill>
                  <a:srgbClr val="FF0000"/>
                </a:solidFill>
                <a:latin typeface="Times New Roman" panose="02020603050405020304" pitchFamily="18" charset="0"/>
                <a:cs typeface="Times New Roman" panose="02020603050405020304" pitchFamily="18" charset="0"/>
              </a:rPr>
              <a:t>soap </a:t>
            </a:r>
            <a:r>
              <a:rPr lang="en-US" sz="2800" dirty="0" smtClean="0">
                <a:solidFill>
                  <a:srgbClr val="FF0000"/>
                </a:solidFill>
                <a:latin typeface="Times New Roman" panose="02020603050405020304" pitchFamily="18" charset="0"/>
                <a:cs typeface="Times New Roman" panose="02020603050405020304" pitchFamily="18" charset="0"/>
              </a:rPr>
              <a:t>and water</a:t>
            </a:r>
            <a:r>
              <a:rPr lang="en-US" sz="2800" dirty="0">
                <a:latin typeface="Times New Roman" panose="02020603050405020304" pitchFamily="18" charset="0"/>
                <a:cs typeface="Times New Roman" panose="02020603050405020304" pitchFamily="18" charset="0"/>
              </a:rPr>
              <a:t>. It </a:t>
            </a:r>
            <a:r>
              <a:rPr lang="en-US" sz="2800" dirty="0" smtClean="0">
                <a:latin typeface="Times New Roman" panose="02020603050405020304" pitchFamily="18" charset="0"/>
                <a:cs typeface="Times New Roman" panose="02020603050405020304" pitchFamily="18" charset="0"/>
              </a:rPr>
              <a:t>may </a:t>
            </a:r>
            <a:r>
              <a:rPr lang="en-US" sz="2800" dirty="0" smtClean="0">
                <a:solidFill>
                  <a:srgbClr val="FF0000"/>
                </a:solidFill>
                <a:latin typeface="Times New Roman" panose="02020603050405020304" pitchFamily="18" charset="0"/>
                <a:cs typeface="Times New Roman" panose="02020603050405020304" pitchFamily="18" charset="0"/>
              </a:rPr>
              <a:t>survive </a:t>
            </a:r>
            <a:r>
              <a:rPr lang="en-US" sz="2800" dirty="0">
                <a:solidFill>
                  <a:srgbClr val="FF0000"/>
                </a:solidFill>
                <a:latin typeface="Times New Roman" panose="02020603050405020304" pitchFamily="18" charset="0"/>
                <a:cs typeface="Times New Roman" panose="02020603050405020304" pitchFamily="18" charset="0"/>
              </a:rPr>
              <a:t>in refrigerated blood </a:t>
            </a:r>
            <a:r>
              <a:rPr lang="en-US" sz="2800" dirty="0" smtClean="0">
                <a:solidFill>
                  <a:srgbClr val="FF0000"/>
                </a:solidFill>
                <a:latin typeface="Times New Roman" panose="02020603050405020304" pitchFamily="18" charset="0"/>
                <a:cs typeface="Times New Roman" panose="02020603050405020304" pitchFamily="18" charset="0"/>
              </a:rPr>
              <a:t>for 3 </a:t>
            </a:r>
            <a:r>
              <a:rPr lang="en-US" sz="2800" dirty="0">
                <a:solidFill>
                  <a:srgbClr val="FF0000"/>
                </a:solidFill>
                <a:latin typeface="Times New Roman" panose="02020603050405020304" pitchFamily="18" charset="0"/>
                <a:cs typeface="Times New Roman" panose="02020603050405020304" pitchFamily="18" charset="0"/>
              </a:rPr>
              <a:t>days </a:t>
            </a:r>
            <a:r>
              <a:rPr lang="en-US" sz="2800" dirty="0">
                <a:latin typeface="Times New Roman" panose="02020603050405020304" pitchFamily="18" charset="0"/>
                <a:cs typeface="Times New Roman" panose="02020603050405020304" pitchFamily="18" charset="0"/>
              </a:rPr>
              <a:t>and </a:t>
            </a:r>
            <a:r>
              <a:rPr lang="en-US" sz="2800" dirty="0">
                <a:solidFill>
                  <a:srgbClr val="FF0000"/>
                </a:solidFill>
                <a:latin typeface="Times New Roman" panose="02020603050405020304" pitchFamily="18" charset="0"/>
                <a:cs typeface="Times New Roman" panose="02020603050405020304" pitchFamily="18" charset="0"/>
              </a:rPr>
              <a:t>may </a:t>
            </a:r>
            <a:r>
              <a:rPr lang="en-US" sz="2800" dirty="0" smtClean="0">
                <a:solidFill>
                  <a:srgbClr val="FF0000"/>
                </a:solidFill>
                <a:latin typeface="Times New Roman" panose="02020603050405020304" pitchFamily="18" charset="0"/>
                <a:cs typeface="Times New Roman" panose="02020603050405020304" pitchFamily="18" charset="0"/>
              </a:rPr>
              <a:t>remain viable </a:t>
            </a:r>
            <a:r>
              <a:rPr lang="en-US" sz="2800" dirty="0">
                <a:solidFill>
                  <a:srgbClr val="FF0000"/>
                </a:solidFill>
                <a:latin typeface="Times New Roman" panose="02020603050405020304" pitchFamily="18" charset="0"/>
                <a:cs typeface="Times New Roman" panose="02020603050405020304" pitchFamily="18" charset="0"/>
              </a:rPr>
              <a:t>for several years </a:t>
            </a:r>
            <a:r>
              <a:rPr lang="en-US" sz="2800" dirty="0" smtClean="0">
                <a:solidFill>
                  <a:srgbClr val="FF0000"/>
                </a:solidFill>
                <a:latin typeface="Times New Roman" panose="02020603050405020304" pitchFamily="18" charset="0"/>
                <a:cs typeface="Times New Roman" panose="02020603050405020304" pitchFamily="18" charset="0"/>
              </a:rPr>
              <a:t>if frozen </a:t>
            </a:r>
            <a:r>
              <a:rPr lang="en-US" sz="2800" dirty="0">
                <a:solidFill>
                  <a:srgbClr val="FF0000"/>
                </a:solidFill>
                <a:latin typeface="Times New Roman" panose="02020603050405020304" pitchFamily="18" charset="0"/>
                <a:cs typeface="Times New Roman" panose="02020603050405020304" pitchFamily="18" charset="0"/>
              </a:rPr>
              <a:t>below 78°C.</a:t>
            </a:r>
          </a:p>
        </p:txBody>
      </p:sp>
    </p:spTree>
    <p:extLst>
      <p:ext uri="{BB962C8B-B14F-4D97-AF65-F5344CB8AC3E}">
        <p14:creationId xmlns:p14="http://schemas.microsoft.com/office/powerpoint/2010/main" val="25763629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15400" cy="6629400"/>
          </a:xfrm>
        </p:spPr>
        <p:txBody>
          <a:bodyPr>
            <a:noAutofit/>
          </a:bodyPr>
          <a:lstStyle/>
          <a:p>
            <a:pPr marL="0" indent="0">
              <a:buNone/>
            </a:pPr>
            <a:r>
              <a:rPr lang="en-US" sz="2400" b="1" dirty="0">
                <a:latin typeface="Times New Roman" panose="02020603050405020304" pitchFamily="18" charset="0"/>
                <a:cs typeface="Times New Roman" panose="02020603050405020304" pitchFamily="18" charset="0"/>
              </a:rPr>
              <a:t>Reservoir</a:t>
            </a:r>
            <a:r>
              <a:rPr lang="en-US" sz="2400" dirty="0">
                <a:latin typeface="Times New Roman" panose="02020603050405020304" pitchFamily="18" charset="0"/>
                <a:cs typeface="Times New Roman" panose="02020603050405020304" pitchFamily="18" charset="0"/>
              </a:rPr>
              <a:t>: Humans</a:t>
            </a:r>
          </a:p>
          <a:p>
            <a:pPr marL="0" indent="0">
              <a:buNone/>
            </a:pPr>
            <a:r>
              <a:rPr lang="fr-FR" sz="2400" b="1" dirty="0">
                <a:latin typeface="Times New Roman" panose="02020603050405020304" pitchFamily="18" charset="0"/>
                <a:cs typeface="Times New Roman" panose="02020603050405020304" pitchFamily="18" charset="0"/>
              </a:rPr>
              <a:t>Transmission</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Sexual</a:t>
            </a:r>
            <a:r>
              <a:rPr lang="fr-FR" sz="2400" dirty="0">
                <a:latin typeface="Times New Roman" panose="02020603050405020304" pitchFamily="18" charset="0"/>
                <a:cs typeface="Times New Roman" panose="02020603050405020304" pitchFamily="18" charset="0"/>
              </a:rPr>
              <a:t> contact, non-</a:t>
            </a:r>
            <a:r>
              <a:rPr lang="fr-FR" sz="2400" dirty="0" err="1">
                <a:latin typeface="Times New Roman" panose="02020603050405020304" pitchFamily="18" charset="0"/>
                <a:cs typeface="Times New Roman" panose="02020603050405020304" pitchFamily="18" charset="0"/>
              </a:rPr>
              <a:t>sexual</a:t>
            </a:r>
            <a:r>
              <a:rPr lang="fr-FR" sz="2400" dirty="0">
                <a:latin typeface="Times New Roman" panose="02020603050405020304" pitchFamily="18" charset="0"/>
                <a:cs typeface="Times New Roman" panose="02020603050405020304" pitchFamily="18" charset="0"/>
              </a:rPr>
              <a:t> </a:t>
            </a:r>
            <a:r>
              <a:rPr lang="fr-FR" sz="2400" dirty="0" smtClean="0">
                <a:latin typeface="Times New Roman" panose="02020603050405020304" pitchFamily="18" charset="0"/>
                <a:cs typeface="Times New Roman" panose="02020603050405020304" pitchFamily="18" charset="0"/>
              </a:rPr>
              <a:t>contact, </a:t>
            </a:r>
            <a:r>
              <a:rPr lang="en-US" sz="2400" dirty="0" err="1" smtClean="0">
                <a:latin typeface="Times New Roman" panose="02020603050405020304" pitchFamily="18" charset="0"/>
                <a:cs typeface="Times New Roman" panose="02020603050405020304" pitchFamily="18" charset="0"/>
              </a:rPr>
              <a:t>Transplacental</a:t>
            </a:r>
            <a:r>
              <a:rPr lang="en-US" sz="2400" dirty="0" smtClean="0">
                <a:latin typeface="Times New Roman" panose="02020603050405020304" pitchFamily="18" charset="0"/>
                <a:cs typeface="Times New Roman" panose="02020603050405020304" pitchFamily="18" charset="0"/>
              </a:rPr>
              <a:t>.</a:t>
            </a:r>
          </a:p>
          <a:p>
            <a:pPr marL="0" indent="0">
              <a:buNone/>
            </a:pPr>
            <a:r>
              <a:rPr lang="en-US" sz="2400" b="1" dirty="0" smtClean="0">
                <a:latin typeface="Times New Roman" panose="02020603050405020304" pitchFamily="18" charset="0"/>
                <a:cs typeface="Times New Roman" panose="02020603050405020304" pitchFamily="18" charset="0"/>
              </a:rPr>
              <a:t>Laboratory </a:t>
            </a:r>
            <a:r>
              <a:rPr lang="en-US" sz="2400" b="1" dirty="0">
                <a:latin typeface="Times New Roman" panose="02020603050405020304" pitchFamily="18" charset="0"/>
                <a:cs typeface="Times New Roman" panose="02020603050405020304" pitchFamily="18" charset="0"/>
              </a:rPr>
              <a:t>diagnosis</a:t>
            </a:r>
            <a:r>
              <a:rPr lang="en-US" sz="2400" b="1" dirty="0" smtClean="0">
                <a:latin typeface="Times New Roman" panose="02020603050405020304" pitchFamily="18" charset="0"/>
                <a:cs typeface="Times New Roman" panose="02020603050405020304" pitchFamily="18" charset="0"/>
              </a:rPr>
              <a:t>.</a:t>
            </a:r>
          </a:p>
          <a:p>
            <a:pPr marL="0" indent="0">
              <a:buNone/>
            </a:pPr>
            <a:r>
              <a:rPr lang="en-US" sz="2400" b="1" dirty="0" smtClean="0">
                <a:latin typeface="Times New Roman" panose="02020603050405020304" pitchFamily="18" charset="0"/>
                <a:cs typeface="Times New Roman" panose="02020603050405020304" pitchFamily="18" charset="0"/>
              </a:rPr>
              <a:t> *</a:t>
            </a:r>
            <a:r>
              <a:rPr lang="en-US" sz="2400" b="1" dirty="0" smtClean="0">
                <a:solidFill>
                  <a:srgbClr val="FF0000"/>
                </a:solidFill>
                <a:latin typeface="Times New Roman" panose="02020603050405020304" pitchFamily="18" charset="0"/>
                <a:cs typeface="Times New Roman" panose="02020603050405020304" pitchFamily="18" charset="0"/>
              </a:rPr>
              <a:t>Dark-field microscopy.</a:t>
            </a:r>
          </a:p>
          <a:p>
            <a:pPr marL="0" indent="0">
              <a:buNone/>
            </a:pPr>
            <a:r>
              <a:rPr lang="en-US" sz="2400" b="1" dirty="0" smtClean="0">
                <a:latin typeface="Times New Roman" panose="02020603050405020304" pitchFamily="18" charset="0"/>
                <a:cs typeface="Times New Roman" panose="02020603050405020304" pitchFamily="18" charset="0"/>
              </a:rPr>
              <a:t>*</a:t>
            </a:r>
            <a:r>
              <a:rPr lang="en-US" sz="2400" b="1" dirty="0" smtClean="0">
                <a:solidFill>
                  <a:srgbClr val="FF0000"/>
                </a:solidFill>
                <a:latin typeface="Times New Roman" panose="02020603050405020304" pitchFamily="18" charset="0"/>
                <a:cs typeface="Times New Roman" panose="02020603050405020304" pitchFamily="18" charset="0"/>
              </a:rPr>
              <a:t>Serological tests </a:t>
            </a:r>
            <a:r>
              <a:rPr lang="en-US" sz="2400" dirty="0" smtClean="0">
                <a:latin typeface="Times New Roman" panose="02020603050405020304" pitchFamily="18" charset="0"/>
                <a:cs typeface="Times New Roman" panose="02020603050405020304" pitchFamily="18" charset="0"/>
              </a:rPr>
              <a:t>They fall </a:t>
            </a:r>
            <a:r>
              <a:rPr lang="en-US" sz="2400" dirty="0">
                <a:latin typeface="Times New Roman" panose="02020603050405020304" pitchFamily="18" charset="0"/>
                <a:cs typeface="Times New Roman" panose="02020603050405020304" pitchFamily="18" charset="0"/>
              </a:rPr>
              <a:t>into two main </a:t>
            </a:r>
            <a:r>
              <a:rPr lang="en-US" sz="2400" dirty="0" smtClean="0">
                <a:latin typeface="Times New Roman" panose="02020603050405020304" pitchFamily="18" charset="0"/>
                <a:cs typeface="Times New Roman" panose="02020603050405020304" pitchFamily="18" charset="0"/>
              </a:rPr>
              <a:t>groups: </a:t>
            </a:r>
          </a:p>
          <a:p>
            <a:pPr marL="0" indent="0">
              <a:buNone/>
            </a:pPr>
            <a:r>
              <a:rPr lang="en-US" sz="2400" b="1" u="sng" dirty="0" smtClean="0">
                <a:latin typeface="Times New Roman" panose="02020603050405020304" pitchFamily="18" charset="0"/>
                <a:cs typeface="Times New Roman" panose="02020603050405020304" pitchFamily="18" charset="0"/>
              </a:rPr>
              <a:t>Non-</a:t>
            </a:r>
            <a:r>
              <a:rPr lang="en-US" sz="2400" b="1" u="sng" dirty="0" err="1" smtClean="0">
                <a:latin typeface="Times New Roman" panose="02020603050405020304" pitchFamily="18" charset="0"/>
                <a:cs typeface="Times New Roman" panose="02020603050405020304" pitchFamily="18" charset="0"/>
              </a:rPr>
              <a:t>treponemal</a:t>
            </a:r>
            <a:r>
              <a:rPr lang="en-US" sz="2400" b="1" u="sng" dirty="0" smtClean="0">
                <a:latin typeface="Times New Roman" panose="02020603050405020304" pitchFamily="18" charset="0"/>
                <a:cs typeface="Times New Roman" panose="02020603050405020304" pitchFamily="18" charset="0"/>
              </a:rPr>
              <a:t> antigen: </a:t>
            </a:r>
            <a:r>
              <a:rPr lang="en-US" sz="2400" dirty="0" smtClean="0">
                <a:latin typeface="Times New Roman" panose="02020603050405020304" pitchFamily="18" charset="0"/>
                <a:cs typeface="Times New Roman" panose="02020603050405020304" pitchFamily="18" charset="0"/>
              </a:rPr>
              <a:t>These tests are based on the presence of the antibody complex (</a:t>
            </a:r>
            <a:r>
              <a:rPr lang="en-US" sz="2400" dirty="0" err="1" smtClean="0">
                <a:latin typeface="Times New Roman" panose="02020603050405020304" pitchFamily="18" charset="0"/>
                <a:cs typeface="Times New Roman" panose="02020603050405020304" pitchFamily="18" charset="0"/>
              </a:rPr>
              <a:t>reagin</a:t>
            </a:r>
            <a:r>
              <a:rPr lang="en-US" sz="2400" dirty="0" smtClean="0">
                <a:latin typeface="Times New Roman" panose="02020603050405020304" pitchFamily="18" charset="0"/>
                <a:cs typeface="Times New Roman" panose="02020603050405020304" pitchFamily="18" charset="0"/>
              </a:rPr>
              <a:t>) in syphilitic infections. This complex may be detected by using a flocculation test, for example VDRL, slide test, Kahn test.</a:t>
            </a:r>
            <a:r>
              <a:rPr lang="en-US" sz="2400" i="1" dirty="0">
                <a:latin typeface="Times New Roman" panose="02020603050405020304" pitchFamily="18" charset="0"/>
                <a:cs typeface="Times New Roman" panose="02020603050405020304" pitchFamily="18" charset="0"/>
              </a:rPr>
              <a:t> </a:t>
            </a:r>
            <a:endParaRPr lang="en-US" sz="2400" i="1" dirty="0" smtClean="0">
              <a:latin typeface="Times New Roman" panose="02020603050405020304" pitchFamily="18" charset="0"/>
              <a:cs typeface="Times New Roman" panose="02020603050405020304" pitchFamily="18" charset="0"/>
            </a:endParaRPr>
          </a:p>
          <a:p>
            <a:pPr marL="0" indent="0">
              <a:buNone/>
            </a:pPr>
            <a:r>
              <a:rPr lang="en-US" sz="2400" b="1" u="sng" dirty="0" err="1" smtClean="0">
                <a:latin typeface="Times New Roman" panose="02020603050405020304" pitchFamily="18" charset="0"/>
                <a:cs typeface="Times New Roman" panose="02020603050405020304" pitchFamily="18" charset="0"/>
              </a:rPr>
              <a:t>Treponemal</a:t>
            </a:r>
            <a:r>
              <a:rPr lang="en-US" sz="2400" b="1" u="sng" dirty="0" smtClean="0">
                <a:latin typeface="Times New Roman" panose="02020603050405020304" pitchFamily="18" charset="0"/>
                <a:cs typeface="Times New Roman" panose="02020603050405020304" pitchFamily="18" charset="0"/>
              </a:rPr>
              <a:t> antigen tests: </a:t>
            </a:r>
            <a:r>
              <a:rPr lang="en-US" sz="2400" dirty="0">
                <a:latin typeface="Times New Roman" panose="02020603050405020304" pitchFamily="18" charset="0"/>
                <a:cs typeface="Times New Roman" panose="02020603050405020304" pitchFamily="18" charset="0"/>
              </a:rPr>
              <a:t>These include </a:t>
            </a:r>
            <a:r>
              <a:rPr lang="en-US" sz="2400" dirty="0" smtClean="0">
                <a:latin typeface="Times New Roman" panose="02020603050405020304" pitchFamily="18" charset="0"/>
                <a:cs typeface="Times New Roman" panose="02020603050405020304" pitchFamily="18" charset="0"/>
              </a:rPr>
              <a:t>the </a:t>
            </a:r>
            <a:r>
              <a:rPr lang="en-US" sz="2400" i="1" dirty="0" smtClean="0">
                <a:latin typeface="Times New Roman" panose="02020603050405020304" pitchFamily="18" charset="0"/>
                <a:cs typeface="Times New Roman" panose="02020603050405020304" pitchFamily="18" charset="0"/>
              </a:rPr>
              <a:t>Treponema </a:t>
            </a:r>
            <a:r>
              <a:rPr lang="en-US" sz="2400" i="1" dirty="0">
                <a:latin typeface="Times New Roman" panose="02020603050405020304" pitchFamily="18" charset="0"/>
                <a:cs typeface="Times New Roman" panose="02020603050405020304" pitchFamily="18" charset="0"/>
              </a:rPr>
              <a:t>pallidum </a:t>
            </a:r>
            <a:r>
              <a:rPr lang="en-US" sz="2400" dirty="0">
                <a:latin typeface="Times New Roman" panose="02020603050405020304" pitchFamily="18" charset="0"/>
                <a:cs typeface="Times New Roman" panose="02020603050405020304" pitchFamily="18" charset="0"/>
              </a:rPr>
              <a:t>immobilization test (TPI), </a:t>
            </a:r>
            <a:r>
              <a:rPr lang="en-US" sz="2400" dirty="0" smtClean="0">
                <a:latin typeface="Times New Roman" panose="02020603050405020304" pitchFamily="18" charset="0"/>
                <a:cs typeface="Times New Roman" panose="02020603050405020304" pitchFamily="18" charset="0"/>
              </a:rPr>
              <a:t>fluorescent </a:t>
            </a:r>
            <a:r>
              <a:rPr lang="en-US" sz="2400" dirty="0" err="1" smtClean="0">
                <a:latin typeface="Times New Roman" panose="02020603050405020304" pitchFamily="18" charset="0"/>
                <a:cs typeface="Times New Roman" panose="02020603050405020304" pitchFamily="18" charset="0"/>
              </a:rPr>
              <a:t>treponemal</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antibody (FTA) and the </a:t>
            </a:r>
            <a:r>
              <a:rPr lang="en-US" sz="2400" dirty="0" err="1" smtClean="0">
                <a:latin typeface="Times New Roman" panose="02020603050405020304" pitchFamily="18" charset="0"/>
                <a:cs typeface="Times New Roman" panose="02020603050405020304" pitchFamily="18" charset="0"/>
              </a:rPr>
              <a:t>reiter</a:t>
            </a:r>
            <a:r>
              <a:rPr lang="en-US" sz="2400" dirty="0" smtClean="0">
                <a:latin typeface="Times New Roman" panose="02020603050405020304" pitchFamily="18" charset="0"/>
                <a:cs typeface="Times New Roman" panose="02020603050405020304" pitchFamily="18" charset="0"/>
              </a:rPr>
              <a:t> protein </a:t>
            </a:r>
            <a:r>
              <a:rPr lang="en-US" sz="2400" dirty="0">
                <a:latin typeface="Times New Roman" panose="02020603050405020304" pitchFamily="18" charset="0"/>
                <a:cs typeface="Times New Roman" panose="02020603050405020304" pitchFamily="18" charset="0"/>
              </a:rPr>
              <a:t>complement-fixation test (RPCFT</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marL="0" indent="0">
              <a:buNone/>
            </a:pPr>
            <a:r>
              <a:rPr lang="en-US" sz="2400" b="1" dirty="0">
                <a:latin typeface="Times New Roman" panose="02020603050405020304" pitchFamily="18" charset="0"/>
                <a:cs typeface="Times New Roman" panose="02020603050405020304" pitchFamily="18" charset="0"/>
              </a:rPr>
              <a:t>Control</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Education Control </a:t>
            </a:r>
            <a:r>
              <a:rPr lang="en-US" sz="2400" dirty="0">
                <a:latin typeface="Times New Roman" panose="02020603050405020304" pitchFamily="18" charset="0"/>
                <a:cs typeface="Times New Roman" panose="02020603050405020304" pitchFamily="18" charset="0"/>
              </a:rPr>
              <a:t>of sexual </a:t>
            </a:r>
            <a:r>
              <a:rPr lang="en-US" sz="2400" dirty="0" smtClean="0">
                <a:latin typeface="Times New Roman" panose="02020603050405020304" pitchFamily="18" charset="0"/>
                <a:cs typeface="Times New Roman" panose="02020603050405020304" pitchFamily="18" charset="0"/>
              </a:rPr>
              <a:t>promiscuity Early </a:t>
            </a:r>
            <a:r>
              <a:rPr lang="en-US" sz="2400" dirty="0">
                <a:latin typeface="Times New Roman" panose="02020603050405020304" pitchFamily="18" charset="0"/>
                <a:cs typeface="Times New Roman" panose="02020603050405020304" pitchFamily="18" charset="0"/>
              </a:rPr>
              <a:t>detection and treatment </a:t>
            </a:r>
            <a:r>
              <a:rPr lang="en-US" sz="2400" dirty="0" smtClean="0">
                <a:latin typeface="Times New Roman" panose="02020603050405020304" pitchFamily="18" charset="0"/>
                <a:cs typeface="Times New Roman" panose="02020603050405020304" pitchFamily="18" charset="0"/>
              </a:rPr>
              <a:t>of infected </a:t>
            </a:r>
            <a:r>
              <a:rPr lang="en-US" sz="2400" dirty="0">
                <a:latin typeface="Times New Roman" panose="02020603050405020304" pitchFamily="18" charset="0"/>
                <a:cs typeface="Times New Roman" panose="02020603050405020304" pitchFamily="18" charset="0"/>
              </a:rPr>
              <a:t>persons, </a:t>
            </a:r>
            <a:r>
              <a:rPr lang="en-US" sz="2400" dirty="0" smtClean="0">
                <a:latin typeface="Times New Roman" panose="02020603050405020304" pitchFamily="18" charset="0"/>
                <a:cs typeface="Times New Roman" panose="02020603050405020304" pitchFamily="18" charset="0"/>
              </a:rPr>
              <a:t>including serological screening.</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09444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92974"/>
            <a:ext cx="8991600" cy="6629400"/>
          </a:xfrm>
        </p:spPr>
        <p:txBody>
          <a:bodyPr>
            <a:normAutofit/>
          </a:bodyPr>
          <a:lstStyle/>
          <a:p>
            <a:pPr marL="0" indent="0">
              <a:buNone/>
            </a:pPr>
            <a:r>
              <a:rPr lang="en-US" sz="2800" dirty="0" smtClean="0">
                <a:latin typeface="Times New Roman" panose="02020603050405020304" pitchFamily="18" charset="0"/>
                <a:cs typeface="Times New Roman" panose="02020603050405020304" pitchFamily="18" charset="0"/>
              </a:rPr>
              <a:t> ■ </a:t>
            </a:r>
            <a:r>
              <a:rPr lang="en-US" b="1" dirty="0" smtClean="0">
                <a:latin typeface="Times New Roman" panose="02020603050405020304" pitchFamily="18" charset="0"/>
                <a:cs typeface="Times New Roman" panose="02020603050405020304" pitchFamily="18" charset="0"/>
              </a:rPr>
              <a:t>The infective agents</a:t>
            </a:r>
          </a:p>
          <a:p>
            <a:pPr marL="0" indent="0">
              <a:buNone/>
            </a:pPr>
            <a:r>
              <a:rPr lang="en-US" b="1" dirty="0" smtClean="0">
                <a:latin typeface="Times New Roman" panose="02020603050405020304" pitchFamily="18" charset="0"/>
                <a:cs typeface="Times New Roman" panose="02020603050405020304" pitchFamily="18" charset="0"/>
              </a:rPr>
              <a:t>■ Infections transmitted through human contact</a:t>
            </a:r>
          </a:p>
          <a:p>
            <a:pPr marL="0" indent="0">
              <a:buNone/>
            </a:pPr>
            <a:r>
              <a:rPr lang="en-US" b="1" dirty="0" smtClean="0">
                <a:latin typeface="Times New Roman" panose="02020603050405020304" pitchFamily="18" charset="0"/>
                <a:cs typeface="Times New Roman" panose="02020603050405020304" pitchFamily="18" charset="0"/>
              </a:rPr>
              <a:t>■ Infections acquired from non-human sources</a:t>
            </a:r>
          </a:p>
          <a:p>
            <a:pPr marL="0" indent="0">
              <a:buNone/>
            </a:pPr>
            <a:r>
              <a:rPr lang="en-US" sz="2800" dirty="0" smtClean="0">
                <a:latin typeface="Times New Roman" panose="02020603050405020304" pitchFamily="18" charset="0"/>
                <a:cs typeface="Times New Roman" panose="02020603050405020304" pitchFamily="18" charset="0"/>
              </a:rPr>
              <a:t>   Infections transmitted through skin and mucous membranes may be divided into two groups:</a:t>
            </a:r>
          </a:p>
          <a:p>
            <a:pPr marL="0" indent="0">
              <a:buNone/>
            </a:pPr>
            <a:r>
              <a:rPr lang="en-US" sz="2800" dirty="0" smtClean="0">
                <a:latin typeface="Times New Roman" panose="02020603050405020304" pitchFamily="18" charset="0"/>
                <a:cs typeface="Times New Roman" panose="02020603050405020304" pitchFamily="18" charset="0"/>
              </a:rPr>
              <a:t>■ </a:t>
            </a:r>
            <a:r>
              <a:rPr lang="en-US" sz="2800" dirty="0" smtClean="0">
                <a:solidFill>
                  <a:srgbClr val="FF0000"/>
                </a:solidFill>
                <a:latin typeface="Times New Roman" panose="02020603050405020304" pitchFamily="18" charset="0"/>
                <a:cs typeface="Times New Roman" panose="02020603050405020304" pitchFamily="18" charset="0"/>
              </a:rPr>
              <a:t>Transmission requires human contact either direct </a:t>
            </a:r>
            <a:r>
              <a:rPr lang="en-US" sz="2800" dirty="0" smtClean="0">
                <a:latin typeface="Times New Roman" panose="02020603050405020304" pitchFamily="18" charset="0"/>
                <a:cs typeface="Times New Roman" panose="02020603050405020304" pitchFamily="18" charset="0"/>
              </a:rPr>
              <a:t>(person to person) or indirect (through fomites).</a:t>
            </a:r>
          </a:p>
          <a:p>
            <a:pPr marL="0" indent="0">
              <a:buNone/>
            </a:pPr>
            <a:r>
              <a:rPr lang="en-US" sz="2800" dirty="0" smtClean="0">
                <a:latin typeface="Times New Roman" panose="02020603050405020304" pitchFamily="18" charset="0"/>
                <a:cs typeface="Times New Roman" panose="02020603050405020304" pitchFamily="18" charset="0"/>
              </a:rPr>
              <a:t>■ </a:t>
            </a:r>
            <a:r>
              <a:rPr lang="en-US" sz="2800" dirty="0" smtClean="0">
                <a:solidFill>
                  <a:srgbClr val="FF0000"/>
                </a:solidFill>
                <a:latin typeface="Times New Roman" panose="02020603050405020304" pitchFamily="18" charset="0"/>
                <a:cs typeface="Times New Roman" panose="02020603050405020304" pitchFamily="18" charset="0"/>
              </a:rPr>
              <a:t>Infection is acquired from various non-human sources</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i</a:t>
            </a:r>
            <a:r>
              <a:rPr lang="en-US" sz="2800" dirty="0" smtClean="0">
                <a:latin typeface="Times New Roman" panose="02020603050405020304" pitchFamily="18" charset="0"/>
                <a:cs typeface="Times New Roman" panose="02020603050405020304" pitchFamily="18" charset="0"/>
              </a:rPr>
              <a:t>) infected soil (hookworm); (ii) water (schistosomiasis); (iii) animal bites (rabies); or (iv) through wounds (tetanus).</a:t>
            </a:r>
            <a:r>
              <a:rPr lang="en-US" sz="2800" b="1" dirty="0">
                <a:latin typeface="Times New Roman" panose="02020603050405020304" pitchFamily="18" charset="0"/>
                <a:cs typeface="Times New Roman" panose="02020603050405020304" pitchFamily="18" charset="0"/>
              </a:rPr>
              <a:t> </a:t>
            </a:r>
            <a:endParaRPr lang="en-US" sz="2800" b="1" dirty="0" smtClean="0">
              <a:latin typeface="Times New Roman" panose="02020603050405020304" pitchFamily="18" charset="0"/>
              <a:cs typeface="Times New Roman" panose="02020603050405020304" pitchFamily="18" charset="0"/>
            </a:endParaRPr>
          </a:p>
          <a:p>
            <a:pPr marL="0" indent="0">
              <a:buNone/>
            </a:pPr>
            <a:r>
              <a:rPr lang="en-US" b="1" dirty="0" smtClean="0">
                <a:latin typeface="Times New Roman" panose="02020603050405020304" pitchFamily="18" charset="0"/>
                <a:cs typeface="Times New Roman" panose="02020603050405020304" pitchFamily="18" charset="0"/>
              </a:rPr>
              <a:t>THE </a:t>
            </a:r>
            <a:r>
              <a:rPr lang="en-US" b="1" dirty="0">
                <a:latin typeface="Times New Roman" panose="02020603050405020304" pitchFamily="18" charset="0"/>
                <a:cs typeface="Times New Roman" panose="02020603050405020304" pitchFamily="18" charset="0"/>
              </a:rPr>
              <a:t>INFECTIVE AGENTS</a:t>
            </a:r>
            <a:endParaRPr lang="en-US" dirty="0" smtClean="0">
              <a:latin typeface="Times New Roman" panose="02020603050405020304" pitchFamily="18" charset="0"/>
              <a:cs typeface="Times New Roman" panose="02020603050405020304" pitchFamily="18" charset="0"/>
            </a:endParaRPr>
          </a:p>
          <a:p>
            <a:pPr marL="0" indent="0">
              <a:buNone/>
            </a:pPr>
            <a:r>
              <a:rPr lang="en-US" sz="2800" dirty="0" smtClean="0">
                <a:latin typeface="Times New Roman" panose="02020603050405020304" pitchFamily="18" charset="0"/>
                <a:cs typeface="Times New Roman" panose="02020603050405020304" pitchFamily="18" charset="0"/>
              </a:rPr>
              <a:t>  The </a:t>
            </a:r>
            <a:r>
              <a:rPr lang="en-US" sz="2800" dirty="0">
                <a:latin typeface="Times New Roman" panose="02020603050405020304" pitchFamily="18" charset="0"/>
                <a:cs typeface="Times New Roman" panose="02020603050405020304" pitchFamily="18" charset="0"/>
              </a:rPr>
              <a:t>agents include viruses, bacteria, fungi </a:t>
            </a:r>
            <a:r>
              <a:rPr lang="en-US" sz="2800" dirty="0" smtClean="0">
                <a:latin typeface="Times New Roman" panose="02020603050405020304" pitchFamily="18" charset="0"/>
                <a:cs typeface="Times New Roman" panose="02020603050405020304" pitchFamily="18" charset="0"/>
              </a:rPr>
              <a:t>and arthropods. </a:t>
            </a:r>
            <a:endParaRPr lang="en-US"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29593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91600" cy="6705600"/>
          </a:xfrm>
        </p:spPr>
        <p:txBody>
          <a:bodyPr>
            <a:normAutofit fontScale="85000" lnSpcReduction="20000"/>
          </a:bodyPr>
          <a:lstStyle/>
          <a:p>
            <a:pPr marL="0" indent="0">
              <a:buNone/>
            </a:pPr>
            <a:r>
              <a:rPr lang="en-US" b="1" dirty="0">
                <a:latin typeface="Times New Roman" panose="02020603050405020304" pitchFamily="18" charset="0"/>
                <a:cs typeface="Times New Roman" panose="02020603050405020304" pitchFamily="18" charset="0"/>
              </a:rPr>
              <a:t>Chlamydial </a:t>
            </a:r>
            <a:r>
              <a:rPr lang="en-US" b="1" dirty="0" smtClean="0">
                <a:latin typeface="Times New Roman" panose="02020603050405020304" pitchFamily="18" charset="0"/>
                <a:cs typeface="Times New Roman" panose="02020603050405020304" pitchFamily="18" charset="0"/>
              </a:rPr>
              <a:t>infections</a:t>
            </a:r>
          </a:p>
          <a:p>
            <a:pPr marL="0" indent="0">
              <a:buNone/>
            </a:pPr>
            <a:r>
              <a:rPr lang="en-US" i="1" dirty="0" smtClean="0"/>
              <a:t>     </a:t>
            </a:r>
            <a:r>
              <a:rPr lang="en-US" sz="3000" i="1" dirty="0" smtClean="0">
                <a:solidFill>
                  <a:srgbClr val="FF0000"/>
                </a:solidFill>
                <a:latin typeface="Times New Roman" panose="02020603050405020304" pitchFamily="18" charset="0"/>
                <a:cs typeface="Times New Roman" panose="02020603050405020304" pitchFamily="18" charset="0"/>
              </a:rPr>
              <a:t>Chlamydia trachomatis </a:t>
            </a:r>
            <a:r>
              <a:rPr lang="en-US" sz="3000" dirty="0" smtClean="0">
                <a:latin typeface="Times New Roman" panose="02020603050405020304" pitchFamily="18" charset="0"/>
                <a:cs typeface="Times New Roman" panose="02020603050405020304" pitchFamily="18" charset="0"/>
              </a:rPr>
              <a:t>with </a:t>
            </a:r>
            <a:r>
              <a:rPr lang="en-US" sz="3000" dirty="0">
                <a:latin typeface="Times New Roman" panose="02020603050405020304" pitchFamily="18" charset="0"/>
                <a:cs typeface="Times New Roman" panose="02020603050405020304" pitchFamily="18" charset="0"/>
              </a:rPr>
              <a:t>the different </a:t>
            </a:r>
            <a:r>
              <a:rPr lang="en-US" sz="3000" dirty="0" smtClean="0">
                <a:latin typeface="Times New Roman" panose="02020603050405020304" pitchFamily="18" charset="0"/>
                <a:cs typeface="Times New Roman" panose="02020603050405020304" pitchFamily="18" charset="0"/>
              </a:rPr>
              <a:t>serotypes </a:t>
            </a:r>
            <a:r>
              <a:rPr lang="en-US" sz="3000" dirty="0" smtClean="0">
                <a:solidFill>
                  <a:srgbClr val="FF0000"/>
                </a:solidFill>
                <a:latin typeface="Times New Roman" panose="02020603050405020304" pitchFamily="18" charset="0"/>
                <a:cs typeface="Times New Roman" panose="02020603050405020304" pitchFamily="18" charset="0"/>
              </a:rPr>
              <a:t>A,B,C,D,K</a:t>
            </a:r>
            <a:r>
              <a:rPr lang="en-US" sz="3000" i="1" dirty="0" smtClean="0">
                <a:latin typeface="Times New Roman" panose="02020603050405020304" pitchFamily="18" charset="0"/>
                <a:cs typeface="Times New Roman" panose="02020603050405020304" pitchFamily="18" charset="0"/>
              </a:rPr>
              <a:t> </a:t>
            </a:r>
            <a:r>
              <a:rPr lang="en-US" sz="3000" dirty="0" smtClean="0">
                <a:latin typeface="Times New Roman" panose="02020603050405020304" pitchFamily="18" charset="0"/>
                <a:cs typeface="Times New Roman" panose="02020603050405020304" pitchFamily="18" charset="0"/>
              </a:rPr>
              <a:t>produced s</a:t>
            </a:r>
            <a:r>
              <a:rPr lang="en-US" sz="3000" dirty="0">
                <a:latin typeface="Times New Roman" panose="02020603050405020304" pitchFamily="18" charset="0"/>
                <a:cs typeface="Times New Roman" panose="02020603050405020304" pitchFamily="18" charset="0"/>
              </a:rPr>
              <a:t>pectrum of clinically distinct </a:t>
            </a:r>
            <a:r>
              <a:rPr lang="en-US" sz="3000" dirty="0" err="1" smtClean="0">
                <a:latin typeface="Times New Roman" panose="02020603050405020304" pitchFamily="18" charset="0"/>
                <a:cs typeface="Times New Roman" panose="02020603050405020304" pitchFamily="18" charset="0"/>
              </a:rPr>
              <a:t>diseases</a:t>
            </a:r>
            <a:r>
              <a:rPr lang="en-US" sz="3000" dirty="0" err="1">
                <a:latin typeface="Times New Roman" panose="02020603050405020304" pitchFamily="18" charset="0"/>
                <a:cs typeface="Times New Roman" panose="02020603050405020304" pitchFamily="18" charset="0"/>
              </a:rPr>
              <a:t>They</a:t>
            </a:r>
            <a:r>
              <a:rPr lang="en-US" sz="3000" dirty="0">
                <a:latin typeface="Times New Roman" panose="02020603050405020304" pitchFamily="18" charset="0"/>
                <a:cs typeface="Times New Roman" panose="02020603050405020304" pitchFamily="18" charset="0"/>
              </a:rPr>
              <a:t> include lymphogranuloma </a:t>
            </a:r>
            <a:r>
              <a:rPr lang="en-US" sz="3000" dirty="0" err="1">
                <a:latin typeface="Times New Roman" panose="02020603050405020304" pitchFamily="18" charset="0"/>
                <a:cs typeface="Times New Roman" panose="02020603050405020304" pitchFamily="18" charset="0"/>
              </a:rPr>
              <a:t>venereum</a:t>
            </a:r>
            <a:r>
              <a:rPr lang="en-US" sz="3000" dirty="0">
                <a:latin typeface="Times New Roman" panose="02020603050405020304" pitchFamily="18" charset="0"/>
                <a:cs typeface="Times New Roman" panose="02020603050405020304" pitchFamily="18" charset="0"/>
              </a:rPr>
              <a:t> </a:t>
            </a:r>
            <a:r>
              <a:rPr lang="en-US" sz="3000" dirty="0" smtClean="0">
                <a:latin typeface="Times New Roman" panose="02020603050405020304" pitchFamily="18" charset="0"/>
                <a:cs typeface="Times New Roman" panose="02020603050405020304" pitchFamily="18" charset="0"/>
              </a:rPr>
              <a:t>trachoma </a:t>
            </a:r>
            <a:r>
              <a:rPr lang="en-US" sz="3000" dirty="0">
                <a:latin typeface="Times New Roman" panose="02020603050405020304" pitchFamily="18" charset="0"/>
                <a:cs typeface="Times New Roman" panose="02020603050405020304" pitchFamily="18" charset="0"/>
              </a:rPr>
              <a:t>and inclusion </a:t>
            </a:r>
            <a:r>
              <a:rPr lang="en-US" sz="3000" dirty="0" smtClean="0">
                <a:latin typeface="Times New Roman" panose="02020603050405020304" pitchFamily="18" charset="0"/>
                <a:cs typeface="Times New Roman" panose="02020603050405020304" pitchFamily="18" charset="0"/>
              </a:rPr>
              <a:t>conjunctivitis (TRIC</a:t>
            </a:r>
            <a:r>
              <a:rPr lang="en-US" sz="3000" dirty="0">
                <a:latin typeface="Times New Roman" panose="02020603050405020304" pitchFamily="18" charset="0"/>
                <a:cs typeface="Times New Roman" panose="02020603050405020304" pitchFamily="18" charset="0"/>
              </a:rPr>
              <a:t>) agents and also the strains involved in </a:t>
            </a:r>
            <a:r>
              <a:rPr lang="en-US" sz="3000" dirty="0" smtClean="0">
                <a:latin typeface="Times New Roman" panose="02020603050405020304" pitchFamily="18" charset="0"/>
                <a:cs typeface="Times New Roman" panose="02020603050405020304" pitchFamily="18" charset="0"/>
              </a:rPr>
              <a:t>various genital </a:t>
            </a:r>
            <a:r>
              <a:rPr lang="en-US" sz="3000" dirty="0">
                <a:latin typeface="Times New Roman" panose="02020603050405020304" pitchFamily="18" charset="0"/>
                <a:cs typeface="Times New Roman" panose="02020603050405020304" pitchFamily="18" charset="0"/>
              </a:rPr>
              <a:t>tract infections.</a:t>
            </a:r>
            <a:r>
              <a:rPr lang="en-US" sz="3000" dirty="0" smtClean="0">
                <a:latin typeface="Times New Roman" panose="02020603050405020304" pitchFamily="18" charset="0"/>
                <a:cs typeface="Times New Roman" panose="02020603050405020304" pitchFamily="18" charset="0"/>
              </a:rPr>
              <a:t> </a:t>
            </a:r>
            <a:r>
              <a:rPr lang="en-US" sz="3000" i="1" dirty="0">
                <a:latin typeface="Times New Roman" panose="02020603050405020304" pitchFamily="18" charset="0"/>
                <a:cs typeface="Times New Roman" panose="02020603050405020304" pitchFamily="18" charset="0"/>
              </a:rPr>
              <a:t>Chlamydia </a:t>
            </a:r>
            <a:r>
              <a:rPr lang="en-US" sz="3000" i="1" dirty="0" smtClean="0">
                <a:latin typeface="Times New Roman" panose="02020603050405020304" pitchFamily="18" charset="0"/>
                <a:cs typeface="Times New Roman" panose="02020603050405020304" pitchFamily="18" charset="0"/>
              </a:rPr>
              <a:t>trachomatis </a:t>
            </a:r>
            <a:r>
              <a:rPr lang="en-US" sz="3000" dirty="0" smtClean="0">
                <a:latin typeface="Times New Roman" panose="02020603050405020304" pitchFamily="18" charset="0"/>
                <a:cs typeface="Times New Roman" panose="02020603050405020304" pitchFamily="18" charset="0"/>
              </a:rPr>
              <a:t>only </a:t>
            </a:r>
            <a:r>
              <a:rPr lang="en-US" sz="3000" dirty="0">
                <a:latin typeface="Times New Roman" panose="02020603050405020304" pitchFamily="18" charset="0"/>
                <a:cs typeface="Times New Roman" panose="02020603050405020304" pitchFamily="18" charset="0"/>
              </a:rPr>
              <a:t>grows in the </a:t>
            </a:r>
            <a:r>
              <a:rPr lang="en-US" sz="3000" dirty="0" smtClean="0">
                <a:latin typeface="Times New Roman" panose="02020603050405020304" pitchFamily="18" charset="0"/>
                <a:cs typeface="Times New Roman" panose="02020603050405020304" pitchFamily="18" charset="0"/>
              </a:rPr>
              <a:t>epithelial cells found </a:t>
            </a:r>
            <a:r>
              <a:rPr lang="en-US" sz="3000" dirty="0">
                <a:latin typeface="Times New Roman" panose="02020603050405020304" pitchFamily="18" charset="0"/>
                <a:cs typeface="Times New Roman" panose="02020603050405020304" pitchFamily="18" charset="0"/>
              </a:rPr>
              <a:t>in the conjunctiva, cervix, urethra, the </a:t>
            </a:r>
            <a:r>
              <a:rPr lang="en-US" sz="3000" dirty="0" smtClean="0">
                <a:latin typeface="Times New Roman" panose="02020603050405020304" pitchFamily="18" charset="0"/>
                <a:cs typeface="Times New Roman" panose="02020603050405020304" pitchFamily="18" charset="0"/>
              </a:rPr>
              <a:t>respiratory and </a:t>
            </a:r>
            <a:r>
              <a:rPr lang="en-US" sz="3000" dirty="0">
                <a:latin typeface="Times New Roman" panose="02020603050405020304" pitchFamily="18" charset="0"/>
                <a:cs typeface="Times New Roman" panose="02020603050405020304" pitchFamily="18" charset="0"/>
              </a:rPr>
              <a:t>gastrointestinal tracts and the </a:t>
            </a:r>
            <a:r>
              <a:rPr lang="en-US" sz="3000" dirty="0" smtClean="0">
                <a:latin typeface="Times New Roman" panose="02020603050405020304" pitchFamily="18" charset="0"/>
                <a:cs typeface="Times New Roman" panose="02020603050405020304" pitchFamily="18" charset="0"/>
              </a:rPr>
              <a:t>rectal mucosa</a:t>
            </a:r>
            <a:r>
              <a:rPr lang="en-US" sz="3000" dirty="0">
                <a:latin typeface="Times New Roman" panose="02020603050405020304" pitchFamily="18" charset="0"/>
                <a:cs typeface="Times New Roman" panose="02020603050405020304" pitchFamily="18" charset="0"/>
              </a:rPr>
              <a:t>. This is reflected in the spectrum of </a:t>
            </a:r>
            <a:r>
              <a:rPr lang="en-US" sz="3000" dirty="0" smtClean="0">
                <a:latin typeface="Times New Roman" panose="02020603050405020304" pitchFamily="18" charset="0"/>
                <a:cs typeface="Times New Roman" panose="02020603050405020304" pitchFamily="18" charset="0"/>
              </a:rPr>
              <a:t>diseases that </a:t>
            </a:r>
            <a:r>
              <a:rPr lang="en-US" sz="3000" dirty="0">
                <a:latin typeface="Times New Roman" panose="02020603050405020304" pitchFamily="18" charset="0"/>
                <a:cs typeface="Times New Roman" panose="02020603050405020304" pitchFamily="18" charset="0"/>
              </a:rPr>
              <a:t>they </a:t>
            </a:r>
            <a:r>
              <a:rPr lang="en-US" sz="3000" dirty="0" smtClean="0">
                <a:latin typeface="Times New Roman" panose="02020603050405020304" pitchFamily="18" charset="0"/>
                <a:cs typeface="Times New Roman" panose="02020603050405020304" pitchFamily="18" charset="0"/>
              </a:rPr>
              <a:t>cause</a:t>
            </a:r>
            <a:r>
              <a:rPr lang="en-US" sz="3000" b="1" dirty="0">
                <a:latin typeface="Times New Roman" panose="02020603050405020304" pitchFamily="18" charset="0"/>
                <a:cs typeface="Times New Roman" panose="02020603050405020304" pitchFamily="18" charset="0"/>
              </a:rPr>
              <a:t>.</a:t>
            </a:r>
            <a:endParaRPr lang="en-US" sz="3000" b="1" dirty="0" smtClean="0">
              <a:latin typeface="Times New Roman" panose="02020603050405020304" pitchFamily="18" charset="0"/>
              <a:cs typeface="Times New Roman" panose="02020603050405020304" pitchFamily="18" charset="0"/>
            </a:endParaRPr>
          </a:p>
          <a:p>
            <a:pPr marL="0" indent="0">
              <a:buNone/>
            </a:pPr>
            <a:r>
              <a:rPr lang="en-US" sz="3000" i="1" dirty="0" smtClean="0">
                <a:latin typeface="Times New Roman" panose="02020603050405020304" pitchFamily="18" charset="0"/>
                <a:cs typeface="Times New Roman" panose="02020603050405020304" pitchFamily="18" charset="0"/>
              </a:rPr>
              <a:t> </a:t>
            </a:r>
            <a:r>
              <a:rPr lang="en-US" sz="3000" b="1" dirty="0">
                <a:latin typeface="Times New Roman" panose="02020603050405020304" pitchFamily="18" charset="0"/>
                <a:cs typeface="Times New Roman" panose="02020603050405020304" pitchFamily="18" charset="0"/>
              </a:rPr>
              <a:t>Reservoir</a:t>
            </a:r>
            <a:r>
              <a:rPr lang="en-US" sz="3000" dirty="0">
                <a:latin typeface="Times New Roman" panose="02020603050405020304" pitchFamily="18" charset="0"/>
                <a:cs typeface="Times New Roman" panose="02020603050405020304" pitchFamily="18" charset="0"/>
              </a:rPr>
              <a:t>: </a:t>
            </a:r>
            <a:r>
              <a:rPr lang="en-US" sz="3000" dirty="0" smtClean="0">
                <a:latin typeface="Times New Roman" panose="02020603050405020304" pitchFamily="18" charset="0"/>
                <a:cs typeface="Times New Roman" panose="02020603050405020304" pitchFamily="18" charset="0"/>
              </a:rPr>
              <a:t>Humans</a:t>
            </a:r>
          </a:p>
          <a:p>
            <a:pPr marL="0" indent="0">
              <a:buNone/>
            </a:pPr>
            <a:r>
              <a:rPr lang="en-US" sz="3000" b="1" dirty="0" smtClean="0">
                <a:latin typeface="Times New Roman" panose="02020603050405020304" pitchFamily="18" charset="0"/>
                <a:cs typeface="Times New Roman" panose="02020603050405020304" pitchFamily="18" charset="0"/>
              </a:rPr>
              <a:t>Transmission</a:t>
            </a:r>
            <a:r>
              <a:rPr lang="en-US" sz="3000" dirty="0">
                <a:latin typeface="Times New Roman" panose="02020603050405020304" pitchFamily="18" charset="0"/>
                <a:cs typeface="Times New Roman" panose="02020603050405020304" pitchFamily="18" charset="0"/>
              </a:rPr>
              <a:t>: Contact, fomites, mechanically </a:t>
            </a:r>
            <a:r>
              <a:rPr lang="en-US" sz="3000" dirty="0" smtClean="0">
                <a:latin typeface="Times New Roman" panose="02020603050405020304" pitchFamily="18" charset="0"/>
                <a:cs typeface="Times New Roman" panose="02020603050405020304" pitchFamily="18" charset="0"/>
              </a:rPr>
              <a:t>by flies.</a:t>
            </a:r>
            <a:r>
              <a:rPr lang="en-US" sz="2800" dirty="0">
                <a:latin typeface="Times New Roman" panose="02020603050405020304" pitchFamily="18" charset="0"/>
                <a:cs typeface="Times New Roman" panose="02020603050405020304" pitchFamily="18" charset="0"/>
              </a:rPr>
              <a:t> The common mode of transmission is mechanical</a:t>
            </a:r>
          </a:p>
          <a:p>
            <a:pPr marL="0" indent="0">
              <a:buNone/>
            </a:pPr>
            <a:r>
              <a:rPr lang="en-US" sz="2800" dirty="0">
                <a:latin typeface="Times New Roman" panose="02020603050405020304" pitchFamily="18" charset="0"/>
                <a:cs typeface="Times New Roman" panose="02020603050405020304" pitchFamily="18" charset="0"/>
              </a:rPr>
              <a:t>from eye to eye by contaminated fingers, </a:t>
            </a:r>
            <a:r>
              <a:rPr lang="en-US" sz="2800" dirty="0" smtClean="0">
                <a:latin typeface="Times New Roman" panose="02020603050405020304" pitchFamily="18" charset="0"/>
                <a:cs typeface="Times New Roman" panose="02020603050405020304" pitchFamily="18" charset="0"/>
              </a:rPr>
              <a:t>cloths, bed </a:t>
            </a:r>
            <a:r>
              <a:rPr lang="en-US" sz="2800" dirty="0">
                <a:latin typeface="Times New Roman" panose="02020603050405020304" pitchFamily="18" charset="0"/>
                <a:cs typeface="Times New Roman" panose="02020603050405020304" pitchFamily="18" charset="0"/>
              </a:rPr>
              <a:t>clothes and </a:t>
            </a:r>
            <a:r>
              <a:rPr lang="en-US" sz="2800" dirty="0" smtClean="0">
                <a:latin typeface="Times New Roman" panose="02020603050405020304" pitchFamily="18" charset="0"/>
                <a:cs typeface="Times New Roman" panose="02020603050405020304" pitchFamily="18" charset="0"/>
              </a:rPr>
              <a:t>flies.</a:t>
            </a:r>
            <a:r>
              <a:rPr lang="en-US" sz="3000" dirty="0" smtClean="0">
                <a:latin typeface="Times New Roman" panose="02020603050405020304" pitchFamily="18" charset="0"/>
                <a:cs typeface="Times New Roman" panose="02020603050405020304" pitchFamily="18" charset="0"/>
              </a:rPr>
              <a:t> </a:t>
            </a:r>
          </a:p>
          <a:p>
            <a:pPr marL="0" indent="0">
              <a:buNone/>
            </a:pPr>
            <a:r>
              <a:rPr lang="en-US" sz="3000" b="1" dirty="0" smtClean="0">
                <a:latin typeface="Times New Roman" panose="02020603050405020304" pitchFamily="18" charset="0"/>
                <a:cs typeface="Times New Roman" panose="02020603050405020304" pitchFamily="18" charset="0"/>
              </a:rPr>
              <a:t>Control</a:t>
            </a:r>
            <a:r>
              <a:rPr lang="en-US" sz="3000" dirty="0">
                <a:latin typeface="Times New Roman" panose="02020603050405020304" pitchFamily="18" charset="0"/>
                <a:cs typeface="Times New Roman" panose="02020603050405020304" pitchFamily="18" charset="0"/>
              </a:rPr>
              <a:t>: ‘SAFE’ strategy: </a:t>
            </a:r>
            <a:r>
              <a:rPr lang="en-US" sz="3000" b="1" dirty="0">
                <a:latin typeface="Times New Roman" panose="02020603050405020304" pitchFamily="18" charset="0"/>
                <a:cs typeface="Times New Roman" panose="02020603050405020304" pitchFamily="18" charset="0"/>
              </a:rPr>
              <a:t>S</a:t>
            </a:r>
            <a:r>
              <a:rPr lang="en-US" sz="3000" dirty="0">
                <a:latin typeface="Times New Roman" panose="02020603050405020304" pitchFamily="18" charset="0"/>
                <a:cs typeface="Times New Roman" panose="02020603050405020304" pitchFamily="18" charset="0"/>
              </a:rPr>
              <a:t>urgery, </a:t>
            </a:r>
            <a:r>
              <a:rPr lang="en-US" sz="3000" b="1" dirty="0" smtClean="0">
                <a:latin typeface="Times New Roman" panose="02020603050405020304" pitchFamily="18" charset="0"/>
                <a:cs typeface="Times New Roman" panose="02020603050405020304" pitchFamily="18" charset="0"/>
              </a:rPr>
              <a:t>A</a:t>
            </a:r>
            <a:r>
              <a:rPr lang="en-US" sz="3000" dirty="0" smtClean="0">
                <a:latin typeface="Times New Roman" panose="02020603050405020304" pitchFamily="18" charset="0"/>
                <a:cs typeface="Times New Roman" panose="02020603050405020304" pitchFamily="18" charset="0"/>
              </a:rPr>
              <a:t>ntibiotics(</a:t>
            </a:r>
            <a:r>
              <a:rPr lang="en-US" sz="2800" dirty="0">
                <a:latin typeface="Times New Roman" panose="02020603050405020304" pitchFamily="18" charset="0"/>
                <a:cs typeface="Times New Roman" panose="02020603050405020304" pitchFamily="18" charset="0"/>
              </a:rPr>
              <a:t>azithromycin</a:t>
            </a:r>
            <a:r>
              <a:rPr lang="en-US" sz="3000" dirty="0" smtClean="0">
                <a:latin typeface="Times New Roman" panose="02020603050405020304" pitchFamily="18" charset="0"/>
                <a:cs typeface="Times New Roman" panose="02020603050405020304" pitchFamily="18" charset="0"/>
              </a:rPr>
              <a:t>,</a:t>
            </a:r>
            <a:r>
              <a:rPr lang="en-US" sz="2800" dirty="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tetracyline</a:t>
            </a:r>
            <a:r>
              <a:rPr lang="en-US" sz="2800" dirty="0" smtClean="0">
                <a:latin typeface="Times New Roman" panose="02020603050405020304" pitchFamily="18" charset="0"/>
                <a:cs typeface="Times New Roman" panose="02020603050405020304" pitchFamily="18" charset="0"/>
              </a:rPr>
              <a:t>),</a:t>
            </a:r>
            <a:r>
              <a:rPr lang="en-US" sz="3000" b="1" dirty="0" smtClean="0">
                <a:latin typeface="Times New Roman" panose="02020603050405020304" pitchFamily="18" charset="0"/>
                <a:cs typeface="Times New Roman" panose="02020603050405020304" pitchFamily="18" charset="0"/>
              </a:rPr>
              <a:t>F</a:t>
            </a:r>
            <a:r>
              <a:rPr lang="en-US" sz="3000" dirty="0" smtClean="0">
                <a:latin typeface="Times New Roman" panose="02020603050405020304" pitchFamily="18" charset="0"/>
                <a:cs typeface="Times New Roman" panose="02020603050405020304" pitchFamily="18" charset="0"/>
              </a:rPr>
              <a:t>ace </a:t>
            </a:r>
            <a:r>
              <a:rPr lang="en-US" sz="3000" dirty="0">
                <a:latin typeface="Times New Roman" panose="02020603050405020304" pitchFamily="18" charset="0"/>
                <a:cs typeface="Times New Roman" panose="02020603050405020304" pitchFamily="18" charset="0"/>
              </a:rPr>
              <a:t>Washing and </a:t>
            </a:r>
            <a:r>
              <a:rPr lang="en-US" sz="3000" b="1" dirty="0" smtClean="0">
                <a:latin typeface="Times New Roman" panose="02020603050405020304" pitchFamily="18" charset="0"/>
                <a:cs typeface="Times New Roman" panose="02020603050405020304" pitchFamily="18" charset="0"/>
              </a:rPr>
              <a:t>E</a:t>
            </a:r>
            <a:r>
              <a:rPr lang="en-US" sz="3000" dirty="0" smtClean="0">
                <a:latin typeface="Times New Roman" panose="02020603050405020304" pitchFamily="18" charset="0"/>
                <a:cs typeface="Times New Roman" panose="02020603050405020304" pitchFamily="18" charset="0"/>
              </a:rPr>
              <a:t>nvironmental measures(</a:t>
            </a:r>
            <a:r>
              <a:rPr lang="en-US" sz="2800" dirty="0">
                <a:latin typeface="Times New Roman" panose="02020603050405020304" pitchFamily="18" charset="0"/>
                <a:cs typeface="Times New Roman" panose="02020603050405020304" pitchFamily="18" charset="0"/>
              </a:rPr>
              <a:t>increase access to </a:t>
            </a:r>
            <a:r>
              <a:rPr lang="en-US" sz="2800" dirty="0" smtClean="0">
                <a:latin typeface="Times New Roman" panose="02020603050405020304" pitchFamily="18" charset="0"/>
                <a:cs typeface="Times New Roman" panose="02020603050405020304" pitchFamily="18" charset="0"/>
              </a:rPr>
              <a:t>clean water</a:t>
            </a:r>
            <a:r>
              <a:rPr lang="en-US" sz="2800" dirty="0">
                <a:latin typeface="Times New Roman" panose="02020603050405020304" pitchFamily="18" charset="0"/>
                <a:cs typeface="Times New Roman" panose="02020603050405020304" pitchFamily="18" charset="0"/>
              </a:rPr>
              <a:t>, improve sanitation, and promote health</a:t>
            </a:r>
          </a:p>
          <a:p>
            <a:pPr marL="0" indent="0">
              <a:buNone/>
            </a:pPr>
            <a:r>
              <a:rPr lang="en-US" sz="2800" dirty="0">
                <a:latin typeface="Times New Roman" panose="02020603050405020304" pitchFamily="18" charset="0"/>
                <a:cs typeface="Times New Roman" panose="02020603050405020304" pitchFamily="18" charset="0"/>
              </a:rPr>
              <a:t>education to eliminate disease </a:t>
            </a:r>
            <a:r>
              <a:rPr lang="en-US" sz="2800" dirty="0" smtClean="0">
                <a:latin typeface="Times New Roman" panose="02020603050405020304" pitchFamily="18" charset="0"/>
                <a:cs typeface="Times New Roman" panose="02020603050405020304" pitchFamily="18" charset="0"/>
              </a:rPr>
              <a:t>altogether</a:t>
            </a:r>
            <a:r>
              <a:rPr lang="en-US" sz="2800" dirty="0" smtClean="0"/>
              <a:t>).</a:t>
            </a:r>
            <a:endParaRPr 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11839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91600" cy="6629400"/>
          </a:xfrm>
        </p:spPr>
        <p:txBody>
          <a:bodyPr>
            <a:normAutofit fontScale="85000" lnSpcReduction="20000"/>
          </a:bodyPr>
          <a:lstStyle/>
          <a:p>
            <a:pPr marL="0" indent="0">
              <a:buNone/>
            </a:pPr>
            <a:r>
              <a:rPr lang="en-US" b="1" dirty="0"/>
              <a:t>FUNGAL </a:t>
            </a:r>
            <a:r>
              <a:rPr lang="en-US" b="1" dirty="0" smtClean="0"/>
              <a:t>INFECTIONS</a:t>
            </a:r>
          </a:p>
          <a:p>
            <a:pPr marL="0" indent="0">
              <a:buNone/>
            </a:pPr>
            <a:r>
              <a:rPr lang="en-US" b="1" dirty="0" smtClean="0"/>
              <a:t>  </a:t>
            </a:r>
            <a:r>
              <a:rPr lang="en-US" sz="3300" dirty="0" smtClean="0">
                <a:latin typeface="Times New Roman" panose="02020603050405020304" pitchFamily="18" charset="0"/>
                <a:cs typeface="Times New Roman" panose="02020603050405020304" pitchFamily="18" charset="0"/>
              </a:rPr>
              <a:t>A </a:t>
            </a:r>
            <a:r>
              <a:rPr lang="en-US" sz="3300" dirty="0">
                <a:latin typeface="Times New Roman" panose="02020603050405020304" pitchFamily="18" charset="0"/>
                <a:cs typeface="Times New Roman" panose="02020603050405020304" pitchFamily="18" charset="0"/>
              </a:rPr>
              <a:t>wide variety of fungi infect skin, hair and </a:t>
            </a:r>
            <a:r>
              <a:rPr lang="en-US" sz="3300" dirty="0" smtClean="0">
                <a:latin typeface="Times New Roman" panose="02020603050405020304" pitchFamily="18" charset="0"/>
                <a:cs typeface="Times New Roman" panose="02020603050405020304" pitchFamily="18" charset="0"/>
              </a:rPr>
              <a:t>nails, without </a:t>
            </a:r>
            <a:r>
              <a:rPr lang="en-US" sz="3300" dirty="0">
                <a:latin typeface="Times New Roman" panose="02020603050405020304" pitchFamily="18" charset="0"/>
                <a:cs typeface="Times New Roman" panose="02020603050405020304" pitchFamily="18" charset="0"/>
              </a:rPr>
              <a:t>deeper penetration of the host tissues</a:t>
            </a:r>
            <a:r>
              <a:rPr lang="en-US" sz="3300" dirty="0" smtClean="0">
                <a:latin typeface="Times New Roman" panose="02020603050405020304" pitchFamily="18" charset="0"/>
                <a:cs typeface="Times New Roman" panose="02020603050405020304" pitchFamily="18" charset="0"/>
              </a:rPr>
              <a:t>.</a:t>
            </a:r>
            <a:r>
              <a:rPr lang="en-US" sz="3300" b="1" dirty="0">
                <a:latin typeface="Times New Roman" panose="02020603050405020304" pitchFamily="18" charset="0"/>
                <a:cs typeface="Times New Roman" panose="02020603050405020304" pitchFamily="18" charset="0"/>
              </a:rPr>
              <a:t> </a:t>
            </a:r>
            <a:r>
              <a:rPr lang="en-US" sz="3300" b="1" dirty="0" err="1" smtClean="0">
                <a:latin typeface="Times New Roman" panose="02020603050405020304" pitchFamily="18" charset="0"/>
                <a:cs typeface="Times New Roman" panose="02020603050405020304" pitchFamily="18" charset="0"/>
              </a:rPr>
              <a:t>Candidiasi</a:t>
            </a:r>
            <a:endParaRPr lang="en-US" sz="3300" b="1" dirty="0" smtClean="0">
              <a:latin typeface="Times New Roman" panose="02020603050405020304" pitchFamily="18" charset="0"/>
              <a:cs typeface="Times New Roman" panose="02020603050405020304" pitchFamily="18" charset="0"/>
            </a:endParaRPr>
          </a:p>
          <a:p>
            <a:pPr marL="0" indent="0">
              <a:buNone/>
            </a:pPr>
            <a:r>
              <a:rPr lang="en-US" sz="3300" dirty="0" smtClean="0">
                <a:latin typeface="Times New Roman" panose="02020603050405020304" pitchFamily="18" charset="0"/>
                <a:cs typeface="Times New Roman" panose="02020603050405020304" pitchFamily="18" charset="0"/>
              </a:rPr>
              <a:t>This </a:t>
            </a:r>
            <a:r>
              <a:rPr lang="en-US" sz="3300" dirty="0">
                <a:latin typeface="Times New Roman" panose="02020603050405020304" pitchFamily="18" charset="0"/>
                <a:cs typeface="Times New Roman" panose="02020603050405020304" pitchFamily="18" charset="0"/>
              </a:rPr>
              <a:t>is a mycotic infection which usually </a:t>
            </a:r>
            <a:r>
              <a:rPr lang="en-US" sz="3300" dirty="0" smtClean="0">
                <a:latin typeface="Times New Roman" panose="02020603050405020304" pitchFamily="18" charset="0"/>
                <a:cs typeface="Times New Roman" panose="02020603050405020304" pitchFamily="18" charset="0"/>
              </a:rPr>
              <a:t>affects the </a:t>
            </a:r>
            <a:r>
              <a:rPr lang="en-US" sz="3300" dirty="0">
                <a:latin typeface="Times New Roman" panose="02020603050405020304" pitchFamily="18" charset="0"/>
                <a:cs typeface="Times New Roman" panose="02020603050405020304" pitchFamily="18" charset="0"/>
              </a:rPr>
              <a:t>following sites:</a:t>
            </a:r>
          </a:p>
          <a:p>
            <a:pPr marL="0" indent="0">
              <a:buNone/>
            </a:pPr>
            <a:r>
              <a:rPr lang="en-US" sz="3300" dirty="0">
                <a:latin typeface="Times New Roman" panose="02020603050405020304" pitchFamily="18" charset="0"/>
                <a:cs typeface="Times New Roman" panose="02020603050405020304" pitchFamily="18" charset="0"/>
              </a:rPr>
              <a:t>■ oral cavity </a:t>
            </a:r>
            <a:r>
              <a:rPr lang="en-US" dirty="0"/>
              <a:t>(thrush</a:t>
            </a:r>
            <a:r>
              <a:rPr lang="en-US" dirty="0" smtClean="0"/>
              <a:t>).</a:t>
            </a:r>
            <a:endParaRPr lang="en-US" sz="3300" dirty="0" smtClean="0">
              <a:latin typeface="Times New Roman" panose="02020603050405020304" pitchFamily="18" charset="0"/>
              <a:cs typeface="Times New Roman" panose="02020603050405020304" pitchFamily="18" charset="0"/>
            </a:endParaRPr>
          </a:p>
          <a:p>
            <a:pPr marL="0" indent="0">
              <a:buNone/>
            </a:pPr>
            <a:r>
              <a:rPr lang="en-US" sz="3300" dirty="0" smtClean="0">
                <a:latin typeface="Times New Roman" panose="02020603050405020304" pitchFamily="18" charset="0"/>
                <a:cs typeface="Times New Roman" panose="02020603050405020304" pitchFamily="18" charset="0"/>
              </a:rPr>
              <a:t>■ female genitalia </a:t>
            </a:r>
            <a:r>
              <a:rPr lang="en-US" dirty="0"/>
              <a:t>(</a:t>
            </a:r>
            <a:r>
              <a:rPr lang="en-US" dirty="0" err="1"/>
              <a:t>vulvovaginitis</a:t>
            </a:r>
            <a:r>
              <a:rPr lang="en-US" dirty="0" smtClean="0"/>
              <a:t>).</a:t>
            </a:r>
            <a:endParaRPr lang="en-US" sz="3300" dirty="0" smtClean="0">
              <a:latin typeface="Times New Roman" panose="02020603050405020304" pitchFamily="18" charset="0"/>
              <a:cs typeface="Times New Roman" panose="02020603050405020304" pitchFamily="18" charset="0"/>
            </a:endParaRPr>
          </a:p>
          <a:p>
            <a:pPr marL="0" indent="0">
              <a:buNone/>
            </a:pPr>
            <a:r>
              <a:rPr lang="en-US" sz="3300" dirty="0" smtClean="0">
                <a:latin typeface="Times New Roman" panose="02020603050405020304" pitchFamily="18" charset="0"/>
                <a:cs typeface="Times New Roman" panose="02020603050405020304" pitchFamily="18" charset="0"/>
              </a:rPr>
              <a:t>■ </a:t>
            </a:r>
            <a:r>
              <a:rPr lang="en-US" sz="3300" dirty="0">
                <a:latin typeface="Times New Roman" panose="02020603050405020304" pitchFamily="18" charset="0"/>
                <a:cs typeface="Times New Roman" panose="02020603050405020304" pitchFamily="18" charset="0"/>
              </a:rPr>
              <a:t>moist skin folds </a:t>
            </a:r>
            <a:r>
              <a:rPr lang="en-US" dirty="0"/>
              <a:t>(dermatitis</a:t>
            </a:r>
            <a:r>
              <a:rPr lang="en-US" dirty="0" smtClean="0"/>
              <a:t>).</a:t>
            </a:r>
            <a:endParaRPr lang="en-US" sz="3300" dirty="0" smtClean="0">
              <a:latin typeface="Times New Roman" panose="02020603050405020304" pitchFamily="18" charset="0"/>
              <a:cs typeface="Times New Roman" panose="02020603050405020304" pitchFamily="18" charset="0"/>
            </a:endParaRPr>
          </a:p>
          <a:p>
            <a:pPr marL="0" indent="0">
              <a:buNone/>
            </a:pPr>
            <a:r>
              <a:rPr lang="en-US" sz="3300" dirty="0" smtClean="0">
                <a:latin typeface="Times New Roman" panose="02020603050405020304" pitchFamily="18" charset="0"/>
                <a:cs typeface="Times New Roman" panose="02020603050405020304" pitchFamily="18" charset="0"/>
              </a:rPr>
              <a:t>■ nails</a:t>
            </a:r>
            <a:r>
              <a:rPr lang="en-US" dirty="0"/>
              <a:t>(chronic paronychia).</a:t>
            </a:r>
            <a:endParaRPr lang="en-US" sz="3300" dirty="0" smtClean="0">
              <a:latin typeface="Times New Roman" panose="02020603050405020304" pitchFamily="18" charset="0"/>
              <a:cs typeface="Times New Roman" panose="02020603050405020304" pitchFamily="18" charset="0"/>
            </a:endParaRPr>
          </a:p>
          <a:p>
            <a:pPr marL="0" indent="0">
              <a:buNone/>
            </a:pPr>
            <a:r>
              <a:rPr lang="en-US" sz="3300" b="1" dirty="0" smtClean="0">
                <a:latin typeface="Times New Roman" panose="02020603050405020304" pitchFamily="18" charset="0"/>
                <a:cs typeface="Times New Roman" panose="02020603050405020304" pitchFamily="18" charset="0"/>
              </a:rPr>
              <a:t>MYCOLOGY</a:t>
            </a:r>
            <a:endParaRPr lang="en-US" sz="3300" b="1" dirty="0">
              <a:latin typeface="Times New Roman" panose="02020603050405020304" pitchFamily="18" charset="0"/>
              <a:cs typeface="Times New Roman" panose="02020603050405020304" pitchFamily="18" charset="0"/>
            </a:endParaRPr>
          </a:p>
          <a:p>
            <a:pPr marL="0" indent="0">
              <a:buNone/>
            </a:pPr>
            <a:r>
              <a:rPr lang="en-US" sz="3300" i="1" dirty="0">
                <a:latin typeface="Times New Roman" panose="02020603050405020304" pitchFamily="18" charset="0"/>
                <a:cs typeface="Times New Roman" panose="02020603050405020304" pitchFamily="18" charset="0"/>
              </a:rPr>
              <a:t>Candida </a:t>
            </a:r>
            <a:r>
              <a:rPr lang="en-US" sz="3300" i="1" dirty="0" err="1">
                <a:latin typeface="Times New Roman" panose="02020603050405020304" pitchFamily="18" charset="0"/>
                <a:cs typeface="Times New Roman" panose="02020603050405020304" pitchFamily="18" charset="0"/>
              </a:rPr>
              <a:t>albicans</a:t>
            </a:r>
            <a:r>
              <a:rPr lang="en-US" sz="3300" i="1" dirty="0">
                <a:latin typeface="Times New Roman" panose="02020603050405020304" pitchFamily="18" charset="0"/>
                <a:cs typeface="Times New Roman" panose="02020603050405020304" pitchFamily="18" charset="0"/>
              </a:rPr>
              <a:t> </a:t>
            </a:r>
            <a:r>
              <a:rPr lang="en-US" sz="3300" dirty="0">
                <a:latin typeface="Times New Roman" panose="02020603050405020304" pitchFamily="18" charset="0"/>
                <a:cs typeface="Times New Roman" panose="02020603050405020304" pitchFamily="18" charset="0"/>
              </a:rPr>
              <a:t>is the main pathogenic organism</a:t>
            </a:r>
          </a:p>
          <a:p>
            <a:pPr marL="0" indent="0">
              <a:buNone/>
            </a:pPr>
            <a:r>
              <a:rPr lang="en-US" sz="3300" dirty="0">
                <a:latin typeface="Times New Roman" panose="02020603050405020304" pitchFamily="18" charset="0"/>
                <a:cs typeface="Times New Roman" panose="02020603050405020304" pitchFamily="18" charset="0"/>
              </a:rPr>
              <a:t>producing these lesions; rarely, other organisms </a:t>
            </a:r>
            <a:r>
              <a:rPr lang="en-US" sz="3300" dirty="0" smtClean="0">
                <a:latin typeface="Times New Roman" panose="02020603050405020304" pitchFamily="18" charset="0"/>
                <a:cs typeface="Times New Roman" panose="02020603050405020304" pitchFamily="18" charset="0"/>
              </a:rPr>
              <a:t>such as </a:t>
            </a:r>
            <a:r>
              <a:rPr lang="en-US" sz="3300" i="1" dirty="0">
                <a:latin typeface="Times New Roman" panose="02020603050405020304" pitchFamily="18" charset="0"/>
                <a:cs typeface="Times New Roman" panose="02020603050405020304" pitchFamily="18" charset="0"/>
              </a:rPr>
              <a:t>Saccharomyces </a:t>
            </a:r>
            <a:r>
              <a:rPr lang="en-US" sz="3300" dirty="0">
                <a:latin typeface="Times New Roman" panose="02020603050405020304" pitchFamily="18" charset="0"/>
                <a:cs typeface="Times New Roman" panose="02020603050405020304" pitchFamily="18" charset="0"/>
              </a:rPr>
              <a:t>may produce a similar oral </a:t>
            </a:r>
            <a:r>
              <a:rPr lang="en-US" sz="3300" dirty="0" smtClean="0">
                <a:latin typeface="Times New Roman" panose="02020603050405020304" pitchFamily="18" charset="0"/>
                <a:cs typeface="Times New Roman" panose="02020603050405020304" pitchFamily="18" charset="0"/>
              </a:rPr>
              <a:t>lesion.</a:t>
            </a:r>
          </a:p>
          <a:p>
            <a:pPr marL="0" indent="0">
              <a:buNone/>
            </a:pPr>
            <a:r>
              <a:rPr lang="en-US" sz="3300" i="1" dirty="0" smtClean="0">
                <a:latin typeface="Times New Roman" panose="02020603050405020304" pitchFamily="18" charset="0"/>
                <a:cs typeface="Times New Roman" panose="02020603050405020304" pitchFamily="18" charset="0"/>
              </a:rPr>
              <a:t> </a:t>
            </a:r>
            <a:r>
              <a:rPr lang="en-US" sz="3300" dirty="0">
                <a:latin typeface="Times New Roman" panose="02020603050405020304" pitchFamily="18" charset="0"/>
                <a:cs typeface="Times New Roman" panose="02020603050405020304" pitchFamily="18" charset="0"/>
              </a:rPr>
              <a:t>Reservoir: Humans</a:t>
            </a:r>
          </a:p>
          <a:p>
            <a:pPr marL="0" indent="0">
              <a:buNone/>
            </a:pPr>
            <a:r>
              <a:rPr lang="en-US" sz="3300" dirty="0">
                <a:latin typeface="Times New Roman" panose="02020603050405020304" pitchFamily="18" charset="0"/>
                <a:cs typeface="Times New Roman" panose="02020603050405020304" pitchFamily="18" charset="0"/>
              </a:rPr>
              <a:t>Transmission: Contact, parturition</a:t>
            </a:r>
          </a:p>
          <a:p>
            <a:pPr marL="0" indent="0">
              <a:buNone/>
            </a:pPr>
            <a:r>
              <a:rPr lang="en-US" sz="3300" dirty="0">
                <a:latin typeface="Times New Roman" panose="02020603050405020304" pitchFamily="18" charset="0"/>
                <a:cs typeface="Times New Roman" panose="02020603050405020304" pitchFamily="18" charset="0"/>
              </a:rPr>
              <a:t>Control: Careful use of </a:t>
            </a:r>
            <a:r>
              <a:rPr lang="en-US" sz="3300" dirty="0" smtClean="0">
                <a:latin typeface="Times New Roman" panose="02020603050405020304" pitchFamily="18" charset="0"/>
                <a:cs typeface="Times New Roman" panose="02020603050405020304" pitchFamily="18" charset="0"/>
              </a:rPr>
              <a:t>broad-spectrum antibiotics  </a:t>
            </a:r>
            <a:endParaRPr lang="en-US" sz="3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58615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91600" cy="6629400"/>
          </a:xfrm>
        </p:spPr>
        <p:txBody>
          <a:bodyPr>
            <a:normAutofit/>
          </a:bodyPr>
          <a:lstStyle/>
          <a:p>
            <a:pPr marL="0" indent="0">
              <a:buNone/>
            </a:pPr>
            <a:r>
              <a:rPr lang="en-US" sz="3000" b="1" dirty="0">
                <a:latin typeface="Times New Roman" panose="02020603050405020304" pitchFamily="18" charset="0"/>
                <a:cs typeface="Times New Roman" panose="02020603050405020304" pitchFamily="18" charset="0"/>
              </a:rPr>
              <a:t>VIRAL </a:t>
            </a:r>
            <a:r>
              <a:rPr lang="en-US" sz="3000" b="1" dirty="0" smtClean="0">
                <a:latin typeface="Times New Roman" panose="02020603050405020304" pitchFamily="18" charset="0"/>
                <a:cs typeface="Times New Roman" panose="02020603050405020304" pitchFamily="18" charset="0"/>
              </a:rPr>
              <a:t>INFECTIONS</a:t>
            </a:r>
          </a:p>
          <a:p>
            <a:pPr marL="0" indent="0">
              <a:buNone/>
            </a:pPr>
            <a:r>
              <a:rPr lang="en-US" sz="3000" dirty="0" smtClean="0">
                <a:latin typeface="Times New Roman" panose="02020603050405020304" pitchFamily="18" charset="0"/>
                <a:cs typeface="Times New Roman" panose="02020603050405020304" pitchFamily="18" charset="0"/>
              </a:rPr>
              <a:t>Rabies </a:t>
            </a:r>
            <a:r>
              <a:rPr lang="en-US" sz="3000" dirty="0">
                <a:latin typeface="Times New Roman" panose="02020603050405020304" pitchFamily="18" charset="0"/>
                <a:cs typeface="Times New Roman" panose="02020603050405020304" pitchFamily="18" charset="0"/>
              </a:rPr>
              <a:t>is a viral infection which produces </a:t>
            </a:r>
            <a:r>
              <a:rPr lang="en-US" sz="3000" dirty="0">
                <a:solidFill>
                  <a:srgbClr val="FF0000"/>
                </a:solidFill>
                <a:latin typeface="Times New Roman" panose="02020603050405020304" pitchFamily="18" charset="0"/>
                <a:cs typeface="Times New Roman" panose="02020603050405020304" pitchFamily="18" charset="0"/>
              </a:rPr>
              <a:t>fatal</a:t>
            </a:r>
          </a:p>
          <a:p>
            <a:pPr marL="0" indent="0">
              <a:buNone/>
            </a:pPr>
            <a:r>
              <a:rPr lang="en-US" sz="3000" dirty="0">
                <a:solidFill>
                  <a:srgbClr val="FF0000"/>
                </a:solidFill>
                <a:latin typeface="Times New Roman" panose="02020603050405020304" pitchFamily="18" charset="0"/>
                <a:cs typeface="Times New Roman" panose="02020603050405020304" pitchFamily="18" charset="0"/>
              </a:rPr>
              <a:t>encephalitis in </a:t>
            </a:r>
            <a:r>
              <a:rPr lang="en-US" sz="3000" dirty="0" smtClean="0">
                <a:solidFill>
                  <a:srgbClr val="FF0000"/>
                </a:solidFill>
                <a:latin typeface="Times New Roman" panose="02020603050405020304" pitchFamily="18" charset="0"/>
                <a:cs typeface="Times New Roman" panose="02020603050405020304" pitchFamily="18" charset="0"/>
              </a:rPr>
              <a:t>man.</a:t>
            </a:r>
            <a:r>
              <a:rPr lang="en-US" sz="3000" i="1" dirty="0">
                <a:latin typeface="Times New Roman" panose="02020603050405020304" pitchFamily="18" charset="0"/>
                <a:cs typeface="Times New Roman" panose="02020603050405020304" pitchFamily="18" charset="0"/>
              </a:rPr>
              <a:t> </a:t>
            </a:r>
            <a:r>
              <a:rPr lang="en-US" sz="3000" dirty="0" smtClean="0">
                <a:latin typeface="Times New Roman" panose="02020603050405020304" pitchFamily="18" charset="0"/>
                <a:cs typeface="Times New Roman" panose="02020603050405020304" pitchFamily="18" charset="0"/>
              </a:rPr>
              <a:t>Endemic </a:t>
            </a:r>
            <a:r>
              <a:rPr lang="en-US" sz="3000" dirty="0">
                <a:latin typeface="Times New Roman" panose="02020603050405020304" pitchFamily="18" charset="0"/>
                <a:cs typeface="Times New Roman" panose="02020603050405020304" pitchFamily="18" charset="0"/>
              </a:rPr>
              <a:t>in most parts of the world</a:t>
            </a:r>
          </a:p>
          <a:p>
            <a:pPr marL="0" indent="0">
              <a:buNone/>
            </a:pPr>
            <a:r>
              <a:rPr lang="en-US" sz="3000" dirty="0">
                <a:latin typeface="Times New Roman" panose="02020603050405020304" pitchFamily="18" charset="0"/>
                <a:cs typeface="Times New Roman" panose="02020603050405020304" pitchFamily="18" charset="0"/>
              </a:rPr>
              <a:t>except Great Britain, </a:t>
            </a:r>
            <a:r>
              <a:rPr lang="en-US" sz="3000" dirty="0" smtClean="0">
                <a:latin typeface="Times New Roman" panose="02020603050405020304" pitchFamily="18" charset="0"/>
                <a:cs typeface="Times New Roman" panose="02020603050405020304" pitchFamily="18" charset="0"/>
              </a:rPr>
              <a:t>Australia, New Zealand.</a:t>
            </a:r>
          </a:p>
          <a:p>
            <a:pPr marL="0" indent="0">
              <a:buNone/>
            </a:pPr>
            <a:r>
              <a:rPr lang="en-US" sz="3000" dirty="0" smtClean="0">
                <a:latin typeface="Times New Roman" panose="02020603050405020304" pitchFamily="18" charset="0"/>
                <a:cs typeface="Times New Roman" panose="02020603050405020304" pitchFamily="18" charset="0"/>
              </a:rPr>
              <a:t> Organism</a:t>
            </a:r>
            <a:r>
              <a:rPr lang="en-US" sz="3000" dirty="0">
                <a:latin typeface="Times New Roman" panose="02020603050405020304" pitchFamily="18" charset="0"/>
                <a:cs typeface="Times New Roman" panose="02020603050405020304" pitchFamily="18" charset="0"/>
              </a:rPr>
              <a:t>: Rabies virus</a:t>
            </a:r>
          </a:p>
          <a:p>
            <a:pPr marL="0" indent="0">
              <a:buNone/>
            </a:pPr>
            <a:r>
              <a:rPr lang="en-US" sz="3000" dirty="0">
                <a:latin typeface="Times New Roman" panose="02020603050405020304" pitchFamily="18" charset="0"/>
                <a:cs typeface="Times New Roman" panose="02020603050405020304" pitchFamily="18" charset="0"/>
              </a:rPr>
              <a:t>Reservoir: Wild </a:t>
            </a:r>
            <a:r>
              <a:rPr lang="en-US" sz="3000" dirty="0" smtClean="0">
                <a:latin typeface="Times New Roman" panose="02020603050405020304" pitchFamily="18" charset="0"/>
                <a:cs typeface="Times New Roman" panose="02020603050405020304" pitchFamily="18" charset="0"/>
              </a:rPr>
              <a:t>animals and pets.</a:t>
            </a:r>
            <a:endParaRPr lang="en-US" sz="3000" dirty="0">
              <a:latin typeface="Times New Roman" panose="02020603050405020304" pitchFamily="18" charset="0"/>
              <a:cs typeface="Times New Roman" panose="02020603050405020304" pitchFamily="18" charset="0"/>
            </a:endParaRPr>
          </a:p>
          <a:p>
            <a:pPr marL="0" indent="0">
              <a:buNone/>
            </a:pPr>
            <a:r>
              <a:rPr lang="en-US" sz="3000" dirty="0">
                <a:latin typeface="Times New Roman" panose="02020603050405020304" pitchFamily="18" charset="0"/>
                <a:cs typeface="Times New Roman" panose="02020603050405020304" pitchFamily="18" charset="0"/>
              </a:rPr>
              <a:t>Transmission: Bite of infected </a:t>
            </a:r>
            <a:r>
              <a:rPr lang="en-US" sz="3000" dirty="0" smtClean="0">
                <a:latin typeface="Times New Roman" panose="02020603050405020304" pitchFamily="18" charset="0"/>
                <a:cs typeface="Times New Roman" panose="02020603050405020304" pitchFamily="18" charset="0"/>
              </a:rPr>
              <a:t>animals Air-borne </a:t>
            </a:r>
            <a:r>
              <a:rPr lang="en-US" sz="3000" dirty="0">
                <a:latin typeface="Times New Roman" panose="02020603050405020304" pitchFamily="18" charset="0"/>
                <a:cs typeface="Times New Roman" panose="02020603050405020304" pitchFamily="18" charset="0"/>
              </a:rPr>
              <a:t>in </a:t>
            </a:r>
            <a:r>
              <a:rPr lang="en-US" sz="3000" dirty="0" smtClean="0">
                <a:latin typeface="Times New Roman" panose="02020603050405020304" pitchFamily="18" charset="0"/>
                <a:cs typeface="Times New Roman" panose="02020603050405020304" pitchFamily="18" charset="0"/>
              </a:rPr>
              <a:t>restricted.</a:t>
            </a:r>
            <a:endParaRPr lang="en-US" sz="3000" dirty="0">
              <a:latin typeface="Times New Roman" panose="02020603050405020304" pitchFamily="18" charset="0"/>
              <a:cs typeface="Times New Roman" panose="02020603050405020304" pitchFamily="18" charset="0"/>
            </a:endParaRPr>
          </a:p>
          <a:p>
            <a:pPr marL="0" indent="0">
              <a:buNone/>
            </a:pPr>
            <a:r>
              <a:rPr lang="en-US" sz="3000" dirty="0" smtClean="0">
                <a:latin typeface="Times New Roman" panose="02020603050405020304" pitchFamily="18" charset="0"/>
                <a:cs typeface="Times New Roman" panose="02020603050405020304" pitchFamily="18" charset="0"/>
              </a:rPr>
              <a:t>Control</a:t>
            </a:r>
            <a:r>
              <a:rPr lang="en-US" sz="3000" dirty="0">
                <a:latin typeface="Times New Roman" panose="02020603050405020304" pitchFamily="18" charset="0"/>
                <a:cs typeface="Times New Roman" panose="02020603050405020304" pitchFamily="18" charset="0"/>
              </a:rPr>
              <a:t>: Immunization of pet dogs, </a:t>
            </a:r>
            <a:r>
              <a:rPr lang="en-US" sz="3000" dirty="0" smtClean="0">
                <a:latin typeface="Times New Roman" panose="02020603050405020304" pitchFamily="18" charset="0"/>
                <a:cs typeface="Times New Roman" panose="02020603050405020304" pitchFamily="18" charset="0"/>
              </a:rPr>
              <a:t>control of </a:t>
            </a:r>
            <a:r>
              <a:rPr lang="en-US" sz="3000" dirty="0">
                <a:latin typeface="Times New Roman" panose="02020603050405020304" pitchFamily="18" charset="0"/>
                <a:cs typeface="Times New Roman" panose="02020603050405020304" pitchFamily="18" charset="0"/>
              </a:rPr>
              <a:t>stray </a:t>
            </a:r>
            <a:r>
              <a:rPr lang="en-US" sz="3000" dirty="0" smtClean="0">
                <a:latin typeface="Times New Roman" panose="02020603050405020304" pitchFamily="18" charset="0"/>
                <a:cs typeface="Times New Roman" panose="02020603050405020304" pitchFamily="18" charset="0"/>
              </a:rPr>
              <a:t>dogs Passive </a:t>
            </a:r>
            <a:r>
              <a:rPr lang="en-US" sz="3000" dirty="0">
                <a:latin typeface="Times New Roman" panose="02020603050405020304" pitchFamily="18" charset="0"/>
                <a:cs typeface="Times New Roman" panose="02020603050405020304" pitchFamily="18" charset="0"/>
              </a:rPr>
              <a:t>and active </a:t>
            </a:r>
            <a:r>
              <a:rPr lang="en-US" sz="3000" dirty="0" smtClean="0">
                <a:latin typeface="Times New Roman" panose="02020603050405020304" pitchFamily="18" charset="0"/>
                <a:cs typeface="Times New Roman" panose="02020603050405020304" pitchFamily="18" charset="0"/>
              </a:rPr>
              <a:t>immunization after exposure Prophylactic </a:t>
            </a:r>
            <a:r>
              <a:rPr lang="en-US" sz="3000" dirty="0">
                <a:latin typeface="Times New Roman" panose="02020603050405020304" pitchFamily="18" charset="0"/>
                <a:cs typeface="Times New Roman" panose="02020603050405020304" pitchFamily="18" charset="0"/>
              </a:rPr>
              <a:t>immunization </a:t>
            </a:r>
            <a:r>
              <a:rPr lang="en-US" sz="3000" dirty="0" smtClean="0">
                <a:latin typeface="Times New Roman" panose="02020603050405020304" pitchFamily="18" charset="0"/>
                <a:cs typeface="Times New Roman" panose="02020603050405020304" pitchFamily="18" charset="0"/>
              </a:rPr>
              <a:t>of high-risk groups</a:t>
            </a:r>
            <a:r>
              <a:rPr lang="en-US" dirty="0" smtClean="0"/>
              <a:t>.</a:t>
            </a:r>
            <a:r>
              <a:rPr lang="en-US" b="1" dirty="0" smtClean="0"/>
              <a:t> </a:t>
            </a:r>
            <a:endParaRPr lang="en-US" dirty="0"/>
          </a:p>
        </p:txBody>
      </p:sp>
    </p:spTree>
    <p:extLst>
      <p:ext uri="{BB962C8B-B14F-4D97-AF65-F5344CB8AC3E}">
        <p14:creationId xmlns:p14="http://schemas.microsoft.com/office/powerpoint/2010/main" val="25552167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299" y="0"/>
            <a:ext cx="9021501" cy="6782765"/>
          </a:xfrm>
        </p:spPr>
        <p:txBody>
          <a:bodyPr>
            <a:normAutofit/>
          </a:bodyPr>
          <a:lstStyle/>
          <a:p>
            <a:pPr marL="0" indent="0">
              <a:buNone/>
            </a:pPr>
            <a:r>
              <a:rPr lang="en-US" sz="2800" b="1" dirty="0">
                <a:latin typeface="Times New Roman" panose="02020603050405020304" pitchFamily="18" charset="0"/>
                <a:cs typeface="Times New Roman" panose="02020603050405020304" pitchFamily="18" charset="0"/>
              </a:rPr>
              <a:t>INFECTIONS ACQUIRED </a:t>
            </a:r>
            <a:r>
              <a:rPr lang="en-US" sz="2800" b="1" dirty="0" smtClean="0">
                <a:latin typeface="Times New Roman" panose="02020603050405020304" pitchFamily="18" charset="0"/>
                <a:cs typeface="Times New Roman" panose="02020603050405020304" pitchFamily="18" charset="0"/>
              </a:rPr>
              <a:t>FROM NON-HUMAN SOURCE</a:t>
            </a:r>
          </a:p>
          <a:p>
            <a:pPr marL="0" indent="0">
              <a:buNone/>
            </a:pPr>
            <a:r>
              <a:rPr lang="en-US" sz="2800" dirty="0" smtClean="0">
                <a:latin typeface="Times New Roman" panose="02020603050405020304" pitchFamily="18" charset="0"/>
                <a:cs typeface="Times New Roman" panose="02020603050405020304" pitchFamily="18" charset="0"/>
              </a:rPr>
              <a:t>Non-human </a:t>
            </a:r>
            <a:r>
              <a:rPr lang="en-US" sz="2800" dirty="0">
                <a:latin typeface="Times New Roman" panose="02020603050405020304" pitchFamily="18" charset="0"/>
                <a:cs typeface="Times New Roman" panose="02020603050405020304" pitchFamily="18" charset="0"/>
              </a:rPr>
              <a:t>sources of infection through skin </a:t>
            </a:r>
            <a:r>
              <a:rPr lang="en-US" sz="2800" dirty="0" smtClean="0">
                <a:latin typeface="Times New Roman" panose="02020603050405020304" pitchFamily="18" charset="0"/>
                <a:cs typeface="Times New Roman" panose="02020603050405020304" pitchFamily="18" charset="0"/>
              </a:rPr>
              <a:t>and mucous </a:t>
            </a:r>
            <a:r>
              <a:rPr lang="en-US" sz="2800" dirty="0">
                <a:latin typeface="Times New Roman" panose="02020603050405020304" pitchFamily="18" charset="0"/>
                <a:cs typeface="Times New Roman" panose="02020603050405020304" pitchFamily="18" charset="0"/>
              </a:rPr>
              <a:t>membranes include:</a:t>
            </a:r>
          </a:p>
          <a:p>
            <a:pPr marL="0" indent="0">
              <a:buNone/>
            </a:pPr>
            <a:r>
              <a:rPr lang="en-US" sz="2800" dirty="0">
                <a:latin typeface="Times New Roman" panose="02020603050405020304" pitchFamily="18" charset="0"/>
                <a:cs typeface="Times New Roman" panose="02020603050405020304" pitchFamily="18" charset="0"/>
              </a:rPr>
              <a:t>■ soil (tetanus, hookworm);</a:t>
            </a:r>
          </a:p>
          <a:p>
            <a:pPr marL="0" indent="0">
              <a:buNone/>
            </a:pPr>
            <a:r>
              <a:rPr lang="en-US" sz="2800" dirty="0">
                <a:latin typeface="Times New Roman" panose="02020603050405020304" pitchFamily="18" charset="0"/>
                <a:cs typeface="Times New Roman" panose="02020603050405020304" pitchFamily="18" charset="0"/>
              </a:rPr>
              <a:t>■ water (schistosomiasis, leptospirosis);</a:t>
            </a:r>
          </a:p>
          <a:p>
            <a:pPr marL="0" indent="0">
              <a:buNone/>
            </a:pPr>
            <a:r>
              <a:rPr lang="en-US" sz="2800" dirty="0">
                <a:latin typeface="Times New Roman" panose="02020603050405020304" pitchFamily="18" charset="0"/>
                <a:cs typeface="Times New Roman" panose="02020603050405020304" pitchFamily="18" charset="0"/>
              </a:rPr>
              <a:t>■ contact with animals or their products (anthrax);</a:t>
            </a:r>
          </a:p>
          <a:p>
            <a:pPr marL="0" indent="0">
              <a:buNone/>
            </a:pPr>
            <a:r>
              <a:rPr lang="en-US" sz="2800" dirty="0">
                <a:latin typeface="Times New Roman" panose="02020603050405020304" pitchFamily="18" charset="0"/>
                <a:cs typeface="Times New Roman" panose="02020603050405020304" pitchFamily="18" charset="0"/>
              </a:rPr>
              <a:t>■ animal bites (rabies).</a:t>
            </a:r>
          </a:p>
          <a:p>
            <a:pPr marL="0" indent="0">
              <a:buNone/>
            </a:pPr>
            <a:r>
              <a:rPr lang="en-US" sz="2800" dirty="0">
                <a:latin typeface="Times New Roman" panose="02020603050405020304" pitchFamily="18" charset="0"/>
                <a:cs typeface="Times New Roman" panose="02020603050405020304" pitchFamily="18" charset="0"/>
              </a:rPr>
              <a:t>The causative agents include viruses, bacteria and</a:t>
            </a:r>
          </a:p>
          <a:p>
            <a:pPr marL="0" indent="0">
              <a:buNone/>
            </a:pPr>
            <a:r>
              <a:rPr lang="en-US" sz="2800" dirty="0">
                <a:latin typeface="Times New Roman" panose="02020603050405020304" pitchFamily="18" charset="0"/>
                <a:cs typeface="Times New Roman" panose="02020603050405020304" pitchFamily="18" charset="0"/>
              </a:rPr>
              <a:t>helminths.</a:t>
            </a:r>
          </a:p>
        </p:txBody>
      </p:sp>
    </p:spTree>
    <p:extLst>
      <p:ext uri="{BB962C8B-B14F-4D97-AF65-F5344CB8AC3E}">
        <p14:creationId xmlns:p14="http://schemas.microsoft.com/office/powerpoint/2010/main" val="41179167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15400" cy="6705600"/>
          </a:xfrm>
        </p:spPr>
        <p:txBody>
          <a:bodyPr>
            <a:normAutofit lnSpcReduction="10000"/>
          </a:bodyPr>
          <a:lstStyle/>
          <a:p>
            <a:pPr marL="0" indent="0">
              <a:buNone/>
            </a:pPr>
            <a:r>
              <a:rPr lang="en-US" sz="2800" b="1" dirty="0">
                <a:latin typeface="Times New Roman" panose="02020603050405020304" pitchFamily="18" charset="0"/>
                <a:cs typeface="Times New Roman" panose="02020603050405020304" pitchFamily="18" charset="0"/>
              </a:rPr>
              <a:t>BACTERIAL </a:t>
            </a:r>
            <a:r>
              <a:rPr lang="en-US" sz="2800" b="1" dirty="0" smtClean="0">
                <a:latin typeface="Times New Roman" panose="02020603050405020304" pitchFamily="18" charset="0"/>
                <a:cs typeface="Times New Roman" panose="02020603050405020304" pitchFamily="18" charset="0"/>
              </a:rPr>
              <a:t>INFECTIONS </a:t>
            </a:r>
          </a:p>
          <a:p>
            <a:pPr marL="0" indent="0">
              <a:buNone/>
            </a:pPr>
            <a:r>
              <a:rPr lang="en-US" b="1" dirty="0" smtClean="0">
                <a:latin typeface="Times New Roman" panose="02020603050405020304" pitchFamily="18" charset="0"/>
                <a:cs typeface="Times New Roman" panose="02020603050405020304" pitchFamily="18" charset="0"/>
              </a:rPr>
              <a:t>Tetanus </a:t>
            </a:r>
          </a:p>
          <a:p>
            <a:pPr marL="0" indent="0">
              <a:buNone/>
            </a:pPr>
            <a:r>
              <a:rPr lang="en-US" sz="2800" b="1" dirty="0">
                <a:latin typeface="Times New Roman" panose="02020603050405020304" pitchFamily="18" charset="0"/>
                <a:cs typeface="Times New Roman" panose="02020603050405020304" pitchFamily="18" charset="0"/>
              </a:rPr>
              <a:t> </a:t>
            </a:r>
            <a:r>
              <a:rPr lang="en-US" sz="2800" b="1"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This </a:t>
            </a:r>
            <a:r>
              <a:rPr lang="en-US" sz="2800" dirty="0">
                <a:latin typeface="Times New Roman" panose="02020603050405020304" pitchFamily="18" charset="0"/>
                <a:cs typeface="Times New Roman" panose="02020603050405020304" pitchFamily="18" charset="0"/>
              </a:rPr>
              <a:t>is an acute disease characterized by </a:t>
            </a:r>
            <a:r>
              <a:rPr lang="en-US" sz="2800" dirty="0" smtClean="0">
                <a:latin typeface="Times New Roman" panose="02020603050405020304" pitchFamily="18" charset="0"/>
                <a:cs typeface="Times New Roman" panose="02020603050405020304" pitchFamily="18" charset="0"/>
              </a:rPr>
              <a:t>an increase </a:t>
            </a:r>
            <a:r>
              <a:rPr lang="en-US" sz="2800" dirty="0">
                <a:latin typeface="Times New Roman" panose="02020603050405020304" pitchFamily="18" charset="0"/>
                <a:cs typeface="Times New Roman" panose="02020603050405020304" pitchFamily="18" charset="0"/>
              </a:rPr>
              <a:t>in muscle tone, with spasms, fever and </a:t>
            </a:r>
            <a:r>
              <a:rPr lang="en-US" sz="2800" dirty="0" smtClean="0">
                <a:latin typeface="Times New Roman" panose="02020603050405020304" pitchFamily="18" charset="0"/>
                <a:cs typeface="Times New Roman" panose="02020603050405020304" pitchFamily="18" charset="0"/>
              </a:rPr>
              <a:t>a high </a:t>
            </a:r>
            <a:r>
              <a:rPr lang="en-US" sz="2800" dirty="0">
                <a:latin typeface="Times New Roman" panose="02020603050405020304" pitchFamily="18" charset="0"/>
                <a:cs typeface="Times New Roman" panose="02020603050405020304" pitchFamily="18" charset="0"/>
              </a:rPr>
              <a:t>fatality rate in untreated cases. Usually </a:t>
            </a:r>
            <a:r>
              <a:rPr lang="en-US" sz="2800" dirty="0" smtClean="0">
                <a:latin typeface="Times New Roman" panose="02020603050405020304" pitchFamily="18" charset="0"/>
                <a:cs typeface="Times New Roman" panose="02020603050405020304" pitchFamily="18" charset="0"/>
              </a:rPr>
              <a:t>the hypertonia </a:t>
            </a:r>
            <a:r>
              <a:rPr lang="en-US" sz="2800" dirty="0">
                <a:latin typeface="Times New Roman" panose="02020603050405020304" pitchFamily="18" charset="0"/>
                <a:cs typeface="Times New Roman" panose="02020603050405020304" pitchFamily="18" charset="0"/>
              </a:rPr>
              <a:t>and the spasms are generalized, but </a:t>
            </a:r>
            <a:r>
              <a:rPr lang="en-US" sz="2800" dirty="0" smtClean="0">
                <a:latin typeface="Times New Roman" panose="02020603050405020304" pitchFamily="18" charset="0"/>
                <a:cs typeface="Times New Roman" panose="02020603050405020304" pitchFamily="18" charset="0"/>
              </a:rPr>
              <a:t>in some </a:t>
            </a:r>
            <a:r>
              <a:rPr lang="en-US" sz="2800" dirty="0">
                <a:latin typeface="Times New Roman" panose="02020603050405020304" pitchFamily="18" charset="0"/>
                <a:cs typeface="Times New Roman" panose="02020603050405020304" pitchFamily="18" charset="0"/>
              </a:rPr>
              <a:t>mild cases the muscle rigidity may be </a:t>
            </a:r>
            <a:r>
              <a:rPr lang="en-US" sz="2800" dirty="0" smtClean="0">
                <a:latin typeface="Times New Roman" panose="02020603050405020304" pitchFamily="18" charset="0"/>
                <a:cs typeface="Times New Roman" panose="02020603050405020304" pitchFamily="18" charset="0"/>
              </a:rPr>
              <a:t>confined to </a:t>
            </a:r>
            <a:r>
              <a:rPr lang="en-US" sz="2800" dirty="0">
                <a:latin typeface="Times New Roman" panose="02020603050405020304" pitchFamily="18" charset="0"/>
                <a:cs typeface="Times New Roman" panose="02020603050405020304" pitchFamily="18" charset="0"/>
              </a:rPr>
              <a:t>a local area (e.g. a limb) </a:t>
            </a:r>
            <a:r>
              <a:rPr lang="en-US" sz="2800" dirty="0" smtClean="0">
                <a:latin typeface="Times New Roman" panose="02020603050405020304" pitchFamily="18" charset="0"/>
                <a:cs typeface="Times New Roman" panose="02020603050405020304" pitchFamily="18" charset="0"/>
              </a:rPr>
              <a:t>.</a:t>
            </a:r>
          </a:p>
          <a:p>
            <a:pPr marL="0" indent="0">
              <a:buNone/>
            </a:pPr>
            <a:r>
              <a:rPr lang="en-US" sz="2800" b="1" i="1" dirty="0" smtClean="0">
                <a:latin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cs typeface="Times New Roman" panose="02020603050405020304" pitchFamily="18" charset="0"/>
              </a:rPr>
              <a:t>Organism</a:t>
            </a:r>
            <a:r>
              <a:rPr lang="en-US" sz="2800" dirty="0">
                <a:latin typeface="Times New Roman" panose="02020603050405020304" pitchFamily="18" charset="0"/>
                <a:cs typeface="Times New Roman" panose="02020603050405020304" pitchFamily="18" charset="0"/>
              </a:rPr>
              <a:t>: </a:t>
            </a:r>
            <a:r>
              <a:rPr lang="en-US" sz="2800" i="1" dirty="0">
                <a:solidFill>
                  <a:srgbClr val="FF0000"/>
                </a:solidFill>
                <a:latin typeface="Times New Roman" panose="02020603050405020304" pitchFamily="18" charset="0"/>
                <a:cs typeface="Times New Roman" panose="02020603050405020304" pitchFamily="18" charset="0"/>
              </a:rPr>
              <a:t>Clostridium </a:t>
            </a:r>
            <a:r>
              <a:rPr lang="en-US" sz="2800" i="1" dirty="0" err="1">
                <a:solidFill>
                  <a:srgbClr val="FF0000"/>
                </a:solidFill>
                <a:latin typeface="Times New Roman" panose="02020603050405020304" pitchFamily="18" charset="0"/>
                <a:cs typeface="Times New Roman" panose="02020603050405020304" pitchFamily="18" charset="0"/>
              </a:rPr>
              <a:t>tetani</a:t>
            </a:r>
            <a:endParaRPr lang="en-US" sz="2800" i="1" dirty="0">
              <a:solidFill>
                <a:srgbClr val="FF0000"/>
              </a:solidFill>
              <a:latin typeface="Times New Roman" panose="02020603050405020304" pitchFamily="18" charset="0"/>
              <a:cs typeface="Times New Roman" panose="02020603050405020304" pitchFamily="18" charset="0"/>
            </a:endParaRPr>
          </a:p>
          <a:p>
            <a:pPr marL="0" indent="0">
              <a:buNone/>
            </a:pPr>
            <a:r>
              <a:rPr lang="en-US" sz="2800" b="1" dirty="0">
                <a:latin typeface="Times New Roman" panose="02020603050405020304" pitchFamily="18" charset="0"/>
                <a:cs typeface="Times New Roman" panose="02020603050405020304" pitchFamily="18" charset="0"/>
              </a:rPr>
              <a:t>Reservoir</a:t>
            </a:r>
            <a:r>
              <a:rPr lang="en-US" sz="2800" dirty="0">
                <a:latin typeface="Times New Roman" panose="02020603050405020304" pitchFamily="18" charset="0"/>
                <a:cs typeface="Times New Roman" panose="02020603050405020304" pitchFamily="18" charset="0"/>
              </a:rPr>
              <a:t>: Humans</a:t>
            </a:r>
          </a:p>
          <a:p>
            <a:pPr marL="0" indent="0">
              <a:buNone/>
            </a:pPr>
            <a:r>
              <a:rPr lang="en-US" sz="2800" b="1" dirty="0">
                <a:latin typeface="Times New Roman" panose="02020603050405020304" pitchFamily="18" charset="0"/>
                <a:cs typeface="Times New Roman" panose="02020603050405020304" pitchFamily="18" charset="0"/>
              </a:rPr>
              <a:t>Transmission:</a:t>
            </a:r>
            <a:r>
              <a:rPr lang="en-US" sz="2800" dirty="0">
                <a:latin typeface="Times New Roman" panose="02020603050405020304" pitchFamily="18" charset="0"/>
                <a:cs typeface="Times New Roman" panose="02020603050405020304" pitchFamily="18" charset="0"/>
              </a:rPr>
              <a:t> Through wounds including </a:t>
            </a:r>
            <a:r>
              <a:rPr lang="en-US" sz="2800" dirty="0" smtClean="0">
                <a:latin typeface="Times New Roman" panose="02020603050405020304" pitchFamily="18" charset="0"/>
                <a:cs typeface="Times New Roman" panose="02020603050405020304" pitchFamily="18" charset="0"/>
              </a:rPr>
              <a:t>the umbilicus </a:t>
            </a:r>
            <a:r>
              <a:rPr lang="en-US" sz="2800" dirty="0">
                <a:latin typeface="Times New Roman" panose="02020603050405020304" pitchFamily="18" charset="0"/>
                <a:cs typeface="Times New Roman" panose="02020603050405020304" pitchFamily="18" charset="0"/>
              </a:rPr>
              <a:t>in newborn </a:t>
            </a:r>
            <a:r>
              <a:rPr lang="en-US" sz="2800" dirty="0" smtClean="0">
                <a:latin typeface="Times New Roman" panose="02020603050405020304" pitchFamily="18" charset="0"/>
                <a:cs typeface="Times New Roman" panose="02020603050405020304" pitchFamily="18" charset="0"/>
              </a:rPr>
              <a:t>babies.</a:t>
            </a:r>
            <a:endParaRPr lang="en-US" sz="2800" dirty="0">
              <a:latin typeface="Times New Roman" panose="02020603050405020304" pitchFamily="18" charset="0"/>
              <a:cs typeface="Times New Roman" panose="02020603050405020304" pitchFamily="18" charset="0"/>
            </a:endParaRPr>
          </a:p>
          <a:p>
            <a:pPr marL="0" indent="0">
              <a:buNone/>
            </a:pPr>
            <a:r>
              <a:rPr lang="en-US" sz="2800" b="1" dirty="0">
                <a:latin typeface="Times New Roman" panose="02020603050405020304" pitchFamily="18" charset="0"/>
                <a:cs typeface="Times New Roman" panose="02020603050405020304" pitchFamily="18" charset="0"/>
              </a:rPr>
              <a:t>Control</a:t>
            </a:r>
            <a:r>
              <a:rPr lang="en-US" sz="2800" dirty="0">
                <a:latin typeface="Times New Roman" panose="02020603050405020304" pitchFamily="18" charset="0"/>
                <a:cs typeface="Times New Roman" panose="02020603050405020304" pitchFamily="18" charset="0"/>
              </a:rPr>
              <a:t>: Toilet of </a:t>
            </a:r>
            <a:r>
              <a:rPr lang="en-US" sz="2800" dirty="0" smtClean="0">
                <a:latin typeface="Times New Roman" panose="02020603050405020304" pitchFamily="18" charset="0"/>
                <a:cs typeface="Times New Roman" panose="02020603050405020304" pitchFamily="18" charset="0"/>
              </a:rPr>
              <a:t>wounds Clean </a:t>
            </a:r>
            <a:r>
              <a:rPr lang="en-US" sz="2800" dirty="0">
                <a:latin typeface="Times New Roman" panose="02020603050405020304" pitchFamily="18" charset="0"/>
                <a:cs typeface="Times New Roman" panose="02020603050405020304" pitchFamily="18" charset="0"/>
              </a:rPr>
              <a:t>delivery and management </a:t>
            </a:r>
            <a:r>
              <a:rPr lang="en-US" sz="2800" dirty="0" smtClean="0">
                <a:latin typeface="Times New Roman" panose="02020603050405020304" pitchFamily="18" charset="0"/>
                <a:cs typeface="Times New Roman" panose="02020603050405020304" pitchFamily="18" charset="0"/>
              </a:rPr>
              <a:t>of the </a:t>
            </a:r>
            <a:r>
              <a:rPr lang="en-US" sz="2800" dirty="0">
                <a:latin typeface="Times New Roman" panose="02020603050405020304" pitchFamily="18" charset="0"/>
                <a:cs typeface="Times New Roman" panose="02020603050405020304" pitchFamily="18" charset="0"/>
              </a:rPr>
              <a:t>umbilical </a:t>
            </a:r>
            <a:r>
              <a:rPr lang="en-US" sz="2800" dirty="0" smtClean="0">
                <a:latin typeface="Times New Roman" panose="02020603050405020304" pitchFamily="18" charset="0"/>
                <a:cs typeface="Times New Roman" panose="02020603050405020304" pitchFamily="18" charset="0"/>
              </a:rPr>
              <a:t>cord Penicillin prophylaxis Passive </a:t>
            </a:r>
            <a:r>
              <a:rPr lang="en-US" sz="2800" dirty="0">
                <a:latin typeface="Times New Roman" panose="02020603050405020304" pitchFamily="18" charset="0"/>
                <a:cs typeface="Times New Roman" panose="02020603050405020304" pitchFamily="18" charset="0"/>
              </a:rPr>
              <a:t>immunization (</a:t>
            </a:r>
            <a:r>
              <a:rPr lang="en-US" sz="2800" dirty="0" err="1" smtClean="0">
                <a:latin typeface="Times New Roman" panose="02020603050405020304" pitchFamily="18" charset="0"/>
                <a:cs typeface="Times New Roman" panose="02020603050405020304" pitchFamily="18" charset="0"/>
              </a:rPr>
              <a:t>antitetanus</a:t>
            </a:r>
            <a:r>
              <a:rPr lang="en-US" sz="2800" dirty="0" smtClean="0">
                <a:latin typeface="Times New Roman" panose="02020603050405020304" pitchFamily="18" charset="0"/>
                <a:cs typeface="Times New Roman" panose="02020603050405020304" pitchFamily="18" charset="0"/>
              </a:rPr>
              <a:t> serum) Active </a:t>
            </a:r>
            <a:r>
              <a:rPr lang="en-US" sz="2800" dirty="0">
                <a:latin typeface="Times New Roman" panose="02020603050405020304" pitchFamily="18" charset="0"/>
                <a:cs typeface="Times New Roman" panose="02020603050405020304" pitchFamily="18" charset="0"/>
              </a:rPr>
              <a:t>immunization (tetanus toxoid)</a:t>
            </a:r>
          </a:p>
        </p:txBody>
      </p:sp>
    </p:spTree>
    <p:extLst>
      <p:ext uri="{BB962C8B-B14F-4D97-AF65-F5344CB8AC3E}">
        <p14:creationId xmlns:p14="http://schemas.microsoft.com/office/powerpoint/2010/main" val="6264340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15400" cy="6553200"/>
          </a:xfrm>
        </p:spPr>
        <p:txBody>
          <a:bodyPr>
            <a:normAutofit fontScale="92500" lnSpcReduction="20000"/>
          </a:bodyPr>
          <a:lstStyle/>
          <a:p>
            <a:pPr marL="0" indent="0">
              <a:buNone/>
            </a:pPr>
            <a:r>
              <a:rPr lang="en-US" b="1" dirty="0" smtClean="0">
                <a:latin typeface="Times New Roman" panose="02020603050405020304" pitchFamily="18" charset="0"/>
                <a:cs typeface="Times New Roman" panose="02020603050405020304" pitchFamily="18" charset="0"/>
              </a:rPr>
              <a:t>Anthrax </a:t>
            </a:r>
          </a:p>
          <a:p>
            <a:pPr marL="0" indent="0">
              <a:buNone/>
            </a:pPr>
            <a:r>
              <a:rPr lang="en-US" sz="2800" dirty="0" smtClean="0">
                <a:latin typeface="Times New Roman" panose="02020603050405020304" pitchFamily="18" charset="0"/>
                <a:cs typeface="Times New Roman" panose="02020603050405020304" pitchFamily="18" charset="0"/>
              </a:rPr>
              <a:t>This </a:t>
            </a:r>
            <a:r>
              <a:rPr lang="en-US" sz="2800" dirty="0">
                <a:latin typeface="Times New Roman" panose="02020603050405020304" pitchFamily="18" charset="0"/>
                <a:cs typeface="Times New Roman" panose="02020603050405020304" pitchFamily="18" charset="0"/>
              </a:rPr>
              <a:t>is an acute infection which may present as </a:t>
            </a:r>
            <a:r>
              <a:rPr lang="en-US" sz="2800" dirty="0" smtClean="0">
                <a:latin typeface="Times New Roman" panose="02020603050405020304" pitchFamily="18" charset="0"/>
                <a:cs typeface="Times New Roman" panose="02020603050405020304" pitchFamily="18" charset="0"/>
              </a:rPr>
              <a:t>a localized </a:t>
            </a:r>
            <a:r>
              <a:rPr lang="en-US" sz="2800" dirty="0">
                <a:latin typeface="Times New Roman" panose="02020603050405020304" pitchFamily="18" charset="0"/>
                <a:cs typeface="Times New Roman" panose="02020603050405020304" pitchFamily="18" charset="0"/>
              </a:rPr>
              <a:t>necrotic lesion of the skin (</a:t>
            </a:r>
            <a:r>
              <a:rPr lang="en-US" sz="2800" dirty="0" smtClean="0">
                <a:latin typeface="Times New Roman" panose="02020603050405020304" pitchFamily="18" charset="0"/>
                <a:cs typeface="Times New Roman" panose="02020603050405020304" pitchFamily="18" charset="0"/>
              </a:rPr>
              <a:t>malignant pustule)</a:t>
            </a:r>
            <a:r>
              <a:rPr lang="en-US" sz="2800" i="1" dirty="0">
                <a:latin typeface="Times New Roman" panose="02020603050405020304" pitchFamily="18" charset="0"/>
                <a:cs typeface="Times New Roman" panose="02020603050405020304" pitchFamily="18" charset="0"/>
              </a:rPr>
              <a:t> </a:t>
            </a:r>
            <a:r>
              <a:rPr lang="en-US" sz="2800" i="1" dirty="0" smtClean="0">
                <a:latin typeface="Times New Roman" panose="02020603050405020304" pitchFamily="18" charset="0"/>
                <a:cs typeface="Times New Roman" panose="02020603050405020304" pitchFamily="18" charset="0"/>
              </a:rPr>
              <a:t>.</a:t>
            </a:r>
          </a:p>
          <a:p>
            <a:pPr marL="0" indent="0">
              <a:buNone/>
            </a:pPr>
            <a:r>
              <a:rPr lang="en-US" sz="2800" b="1" dirty="0" smtClean="0">
                <a:latin typeface="Times New Roman" panose="02020603050405020304" pitchFamily="18" charset="0"/>
                <a:cs typeface="Times New Roman" panose="02020603050405020304" pitchFamily="18" charset="0"/>
              </a:rPr>
              <a:t>Organism</a:t>
            </a:r>
            <a:r>
              <a:rPr lang="en-US" sz="2800" dirty="0">
                <a:latin typeface="Times New Roman" panose="02020603050405020304" pitchFamily="18" charset="0"/>
                <a:cs typeface="Times New Roman" panose="02020603050405020304" pitchFamily="18" charset="0"/>
              </a:rPr>
              <a:t>: </a:t>
            </a:r>
            <a:r>
              <a:rPr lang="en-US" sz="2800" i="1" dirty="0">
                <a:solidFill>
                  <a:srgbClr val="FF0000"/>
                </a:solidFill>
                <a:latin typeface="Times New Roman" panose="02020603050405020304" pitchFamily="18" charset="0"/>
                <a:cs typeface="Times New Roman" panose="02020603050405020304" pitchFamily="18" charset="0"/>
              </a:rPr>
              <a:t>Bacillus anthracis</a:t>
            </a:r>
          </a:p>
          <a:p>
            <a:pPr marL="0" indent="0">
              <a:buNone/>
            </a:pPr>
            <a:r>
              <a:rPr lang="en-US" sz="2800" b="1" dirty="0">
                <a:latin typeface="Times New Roman" panose="02020603050405020304" pitchFamily="18" charset="0"/>
                <a:cs typeface="Times New Roman" panose="02020603050405020304" pitchFamily="18" charset="0"/>
              </a:rPr>
              <a:t>Reservoir</a:t>
            </a:r>
            <a:r>
              <a:rPr lang="en-US" sz="2800" dirty="0">
                <a:latin typeface="Times New Roman" panose="02020603050405020304" pitchFamily="18" charset="0"/>
                <a:cs typeface="Times New Roman" panose="02020603050405020304" pitchFamily="18" charset="0"/>
              </a:rPr>
              <a:t>: Farm animals</a:t>
            </a:r>
          </a:p>
          <a:p>
            <a:pPr marL="0" indent="0">
              <a:buNone/>
            </a:pPr>
            <a:r>
              <a:rPr lang="en-US" sz="2800" b="1" dirty="0">
                <a:latin typeface="Times New Roman" panose="02020603050405020304" pitchFamily="18" charset="0"/>
                <a:cs typeface="Times New Roman" panose="02020603050405020304" pitchFamily="18" charset="0"/>
              </a:rPr>
              <a:t>Transmission</a:t>
            </a:r>
            <a:r>
              <a:rPr lang="en-US" sz="2800" dirty="0">
                <a:latin typeface="Times New Roman" panose="02020603050405020304" pitchFamily="18" charset="0"/>
                <a:cs typeface="Times New Roman" panose="02020603050405020304" pitchFamily="18" charset="0"/>
              </a:rPr>
              <a:t>: Contact with infected animals </a:t>
            </a:r>
            <a:r>
              <a:rPr lang="en-US" sz="2800" dirty="0" smtClean="0">
                <a:latin typeface="Times New Roman" panose="02020603050405020304" pitchFamily="18" charset="0"/>
                <a:cs typeface="Times New Roman" panose="02020603050405020304" pitchFamily="18" charset="0"/>
              </a:rPr>
              <a:t>or their </a:t>
            </a:r>
            <a:r>
              <a:rPr lang="en-US" sz="2800" dirty="0">
                <a:latin typeface="Times New Roman" panose="02020603050405020304" pitchFamily="18" charset="0"/>
                <a:cs typeface="Times New Roman" panose="02020603050405020304" pitchFamily="18" charset="0"/>
              </a:rPr>
              <a:t>products; inhalation; </a:t>
            </a:r>
            <a:r>
              <a:rPr lang="en-US" sz="2800" dirty="0" smtClean="0">
                <a:latin typeface="Times New Roman" panose="02020603050405020304" pitchFamily="18" charset="0"/>
                <a:cs typeface="Times New Roman" panose="02020603050405020304" pitchFamily="18" charset="0"/>
              </a:rPr>
              <a:t>ingestion.</a:t>
            </a:r>
          </a:p>
          <a:p>
            <a:pPr marL="0" indent="0">
              <a:buNone/>
            </a:pPr>
            <a:r>
              <a:rPr lang="en-US" sz="2800" b="1" dirty="0" smtClean="0"/>
              <a:t> </a:t>
            </a:r>
            <a:r>
              <a:rPr lang="en-US" sz="3000" b="1" dirty="0">
                <a:latin typeface="Times New Roman" panose="02020603050405020304" pitchFamily="18" charset="0"/>
                <a:cs typeface="Times New Roman" panose="02020603050405020304" pitchFamily="18" charset="0"/>
              </a:rPr>
              <a:t>LABORATORY DIAGNOSIS</a:t>
            </a:r>
          </a:p>
          <a:p>
            <a:pPr marL="0" indent="0">
              <a:buNone/>
            </a:pP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Asmear</a:t>
            </a:r>
            <a:r>
              <a:rPr lang="en-US" sz="3000" dirty="0" smtClean="0">
                <a:latin typeface="Times New Roman" panose="02020603050405020304" pitchFamily="18" charset="0"/>
                <a:cs typeface="Times New Roman" panose="02020603050405020304" pitchFamily="18" charset="0"/>
              </a:rPr>
              <a:t> </a:t>
            </a:r>
            <a:r>
              <a:rPr lang="en-US" sz="3000" dirty="0">
                <a:latin typeface="Times New Roman" panose="02020603050405020304" pitchFamily="18" charset="0"/>
                <a:cs typeface="Times New Roman" panose="02020603050405020304" pitchFamily="18" charset="0"/>
              </a:rPr>
              <a:t>of the skin lesion may show typical organisms</a:t>
            </a:r>
          </a:p>
          <a:p>
            <a:pPr marL="0" indent="0">
              <a:buNone/>
            </a:pPr>
            <a:r>
              <a:rPr lang="en-US" sz="3000" dirty="0">
                <a:latin typeface="Times New Roman" panose="02020603050405020304" pitchFamily="18" charset="0"/>
                <a:cs typeface="Times New Roman" panose="02020603050405020304" pitchFamily="18" charset="0"/>
              </a:rPr>
              <a:t>as chains of large, Gram-positive rods. </a:t>
            </a:r>
            <a:r>
              <a:rPr lang="en-US" sz="3000" dirty="0" smtClean="0">
                <a:latin typeface="Times New Roman" panose="02020603050405020304" pitchFamily="18" charset="0"/>
                <a:cs typeface="Times New Roman" panose="02020603050405020304" pitchFamily="18" charset="0"/>
              </a:rPr>
              <a:t>The organism </a:t>
            </a:r>
            <a:r>
              <a:rPr lang="en-US" sz="3000" dirty="0">
                <a:latin typeface="Times New Roman" panose="02020603050405020304" pitchFamily="18" charset="0"/>
                <a:cs typeface="Times New Roman" panose="02020603050405020304" pitchFamily="18" charset="0"/>
              </a:rPr>
              <a:t>can be isolated from skin, sputum </a:t>
            </a:r>
            <a:r>
              <a:rPr lang="en-US" sz="3000" dirty="0" smtClean="0">
                <a:latin typeface="Times New Roman" panose="02020603050405020304" pitchFamily="18" charset="0"/>
                <a:cs typeface="Times New Roman" panose="02020603050405020304" pitchFamily="18" charset="0"/>
              </a:rPr>
              <a:t>or blood</a:t>
            </a:r>
            <a:r>
              <a:rPr lang="en-US" sz="3000" dirty="0">
                <a:latin typeface="Times New Roman" panose="02020603050405020304" pitchFamily="18" charset="0"/>
                <a:cs typeface="Times New Roman" panose="02020603050405020304" pitchFamily="18" charset="0"/>
              </a:rPr>
              <a:t>, by culture on blood agar. Virulence is </a:t>
            </a:r>
            <a:r>
              <a:rPr lang="en-US" sz="3000" dirty="0" smtClean="0">
                <a:latin typeface="Times New Roman" panose="02020603050405020304" pitchFamily="18" charset="0"/>
                <a:cs typeface="Times New Roman" panose="02020603050405020304" pitchFamily="18" charset="0"/>
              </a:rPr>
              <a:t>tested by </a:t>
            </a:r>
            <a:r>
              <a:rPr lang="en-US" sz="3000" dirty="0">
                <a:latin typeface="Times New Roman" panose="02020603050405020304" pitchFamily="18" charset="0"/>
                <a:cs typeface="Times New Roman" panose="02020603050405020304" pitchFamily="18" charset="0"/>
              </a:rPr>
              <a:t>intraperitoneal injection into mice.</a:t>
            </a:r>
          </a:p>
          <a:p>
            <a:pPr marL="0" indent="0">
              <a:buNone/>
            </a:pPr>
            <a:r>
              <a:rPr lang="en-US" sz="2800" b="1" dirty="0">
                <a:latin typeface="Times New Roman" panose="02020603050405020304" pitchFamily="18" charset="0"/>
                <a:cs typeface="Times New Roman" panose="02020603050405020304" pitchFamily="18" charset="0"/>
              </a:rPr>
              <a:t>Control</a:t>
            </a:r>
            <a:r>
              <a:rPr lang="en-US" sz="2800" dirty="0">
                <a:latin typeface="Times New Roman" panose="02020603050405020304" pitchFamily="18" charset="0"/>
                <a:cs typeface="Times New Roman" panose="02020603050405020304" pitchFamily="18" charset="0"/>
              </a:rPr>
              <a:t>: Isolation of sick </a:t>
            </a:r>
            <a:r>
              <a:rPr lang="en-US" sz="2800" dirty="0" smtClean="0">
                <a:latin typeface="Times New Roman" panose="02020603050405020304" pitchFamily="18" charset="0"/>
                <a:cs typeface="Times New Roman" panose="02020603050405020304" pitchFamily="18" charset="0"/>
              </a:rPr>
              <a:t>animals Careful </a:t>
            </a:r>
            <a:r>
              <a:rPr lang="en-US" sz="2800" dirty="0">
                <a:latin typeface="Times New Roman" panose="02020603050405020304" pitchFamily="18" charset="0"/>
                <a:cs typeface="Times New Roman" panose="02020603050405020304" pitchFamily="18" charset="0"/>
              </a:rPr>
              <a:t>disposal of infected </a:t>
            </a:r>
            <a:r>
              <a:rPr lang="en-US" sz="2800" dirty="0" smtClean="0">
                <a:latin typeface="Times New Roman" panose="02020603050405020304" pitchFamily="18" charset="0"/>
                <a:cs typeface="Times New Roman" panose="02020603050405020304" pitchFamily="18" charset="0"/>
              </a:rPr>
              <a:t>carcasses Disinfection </a:t>
            </a:r>
            <a:r>
              <a:rPr lang="en-US" sz="2800" dirty="0">
                <a:latin typeface="Times New Roman" panose="02020603050405020304" pitchFamily="18" charset="0"/>
                <a:cs typeface="Times New Roman" panose="02020603050405020304" pitchFamily="18" charset="0"/>
              </a:rPr>
              <a:t>of hides, skins and hair</a:t>
            </a:r>
          </a:p>
          <a:p>
            <a:pPr marL="0" indent="0">
              <a:buNone/>
            </a:pPr>
            <a:r>
              <a:rPr lang="en-US" sz="2800" dirty="0">
                <a:latin typeface="Times New Roman" panose="02020603050405020304" pitchFamily="18" charset="0"/>
                <a:cs typeface="Times New Roman" panose="02020603050405020304" pitchFamily="18" charset="0"/>
              </a:rPr>
              <a:t>Protective clothing (e.g. </a:t>
            </a:r>
            <a:r>
              <a:rPr lang="en-US" sz="2800" dirty="0" smtClean="0">
                <a:latin typeface="Times New Roman" panose="02020603050405020304" pitchFamily="18" charset="0"/>
                <a:cs typeface="Times New Roman" panose="02020603050405020304" pitchFamily="18" charset="0"/>
              </a:rPr>
              <a:t>gloves).</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297794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err="1" smtClean="0"/>
              <a:t>Rowitz</a:t>
            </a:r>
            <a:r>
              <a:rPr lang="en-US" dirty="0" smtClean="0"/>
              <a:t>, Louis. 2008. Public Health Leadership: Putting Principles into Practice.</a:t>
            </a:r>
          </a:p>
          <a:p>
            <a:r>
              <a:rPr lang="pt-BR" dirty="0" smtClean="0"/>
              <a:t>A d e t o k u n b o O . L u c a s&amp;H e r b e r t M . G i l l e s. 2003. </a:t>
            </a:r>
            <a:r>
              <a:rPr lang="en-US" dirty="0" smtClean="0"/>
              <a:t>Short Textbook of Public Health Medicine For the Tropics 4th edition</a:t>
            </a:r>
          </a:p>
          <a:p>
            <a:pPr marL="0" indent="0">
              <a:buNone/>
            </a:pPr>
            <a:r>
              <a:rPr lang="en-US" dirty="0" smtClean="0">
                <a:solidFill>
                  <a:srgbClr val="FF0000"/>
                </a:solidFill>
              </a:rPr>
              <a:t>“Epidemiology is fundamentally engaged in the broader quest for social justice and equality.”</a:t>
            </a:r>
          </a:p>
          <a:p>
            <a:endParaRPr lang="en-US" dirty="0"/>
          </a:p>
        </p:txBody>
      </p:sp>
    </p:spTree>
    <p:extLst>
      <p:ext uri="{BB962C8B-B14F-4D97-AF65-F5344CB8AC3E}">
        <p14:creationId xmlns:p14="http://schemas.microsoft.com/office/powerpoint/2010/main" val="1691539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91600" cy="6629400"/>
          </a:xfrm>
        </p:spPr>
        <p:txBody>
          <a:bodyPr>
            <a:normAutofit fontScale="85000" lnSpcReduction="20000"/>
          </a:bodyPr>
          <a:lstStyle/>
          <a:p>
            <a:pPr marL="0" indent="0">
              <a:buNone/>
            </a:pPr>
            <a:r>
              <a:rPr lang="en-US" sz="3800" b="1" dirty="0" smtClean="0">
                <a:latin typeface="Times New Roman" panose="02020603050405020304" pitchFamily="18" charset="0"/>
                <a:cs typeface="Times New Roman" panose="02020603050405020304" pitchFamily="18" charset="0"/>
              </a:rPr>
              <a:t>PHYSICAL AND BIOLOGICAL CHARACTERISTICS</a:t>
            </a:r>
          </a:p>
          <a:p>
            <a:pPr marL="0" indent="0">
              <a:buNone/>
            </a:pPr>
            <a:r>
              <a:rPr lang="en-US" dirty="0"/>
              <a:t> </a:t>
            </a:r>
            <a:r>
              <a:rPr lang="en-US" dirty="0" smtClean="0"/>
              <a:t>    </a:t>
            </a:r>
            <a:r>
              <a:rPr lang="en-US" sz="3300" dirty="0" smtClean="0">
                <a:latin typeface="Times New Roman" panose="02020603050405020304" pitchFamily="18" charset="0"/>
                <a:cs typeface="Times New Roman" panose="02020603050405020304" pitchFamily="18" charset="0"/>
              </a:rPr>
              <a:t>Some of the agents that </a:t>
            </a:r>
            <a:r>
              <a:rPr lang="en-US" sz="3300" dirty="0" smtClean="0">
                <a:solidFill>
                  <a:srgbClr val="FF0000"/>
                </a:solidFill>
                <a:latin typeface="Times New Roman" panose="02020603050405020304" pitchFamily="18" charset="0"/>
                <a:cs typeface="Times New Roman" panose="02020603050405020304" pitchFamily="18" charset="0"/>
              </a:rPr>
              <a:t>require direct </a:t>
            </a:r>
            <a:r>
              <a:rPr lang="en-US" sz="3300" dirty="0" smtClean="0">
                <a:latin typeface="Times New Roman" panose="02020603050405020304" pitchFamily="18" charset="0"/>
                <a:cs typeface="Times New Roman" panose="02020603050405020304" pitchFamily="18" charset="0"/>
              </a:rPr>
              <a:t>person to person contact which do not survive long outside the human host and cannot become established in any part of the environment outside the human body, either in an alternate host or in an inanimate object such as soil or water. The sexually transmitted diseases such as </a:t>
            </a:r>
            <a:r>
              <a:rPr lang="en-US" sz="3300" dirty="0" err="1" smtClean="0">
                <a:latin typeface="Times New Roman" panose="02020603050405020304" pitchFamily="18" charset="0"/>
                <a:cs typeface="Times New Roman" panose="02020603050405020304" pitchFamily="18" charset="0"/>
              </a:rPr>
              <a:t>gonorrhoea</a:t>
            </a:r>
            <a:r>
              <a:rPr lang="en-US" sz="3300" dirty="0" smtClean="0">
                <a:latin typeface="Times New Roman" panose="02020603050405020304" pitchFamily="18" charset="0"/>
                <a:cs typeface="Times New Roman" panose="02020603050405020304" pitchFamily="18" charset="0"/>
              </a:rPr>
              <a:t> and syphilis are the best examples of this group; the usual mode of infection is therefore through intimate contact, mucous membrane to mucous membrane, or skin to skin. The infective agents that can survive in the environment for relatively longer periods may be </a:t>
            </a:r>
            <a:r>
              <a:rPr lang="en-US" sz="3300" dirty="0" smtClean="0">
                <a:solidFill>
                  <a:srgbClr val="FF0000"/>
                </a:solidFill>
                <a:latin typeface="Times New Roman" panose="02020603050405020304" pitchFamily="18" charset="0"/>
                <a:cs typeface="Times New Roman" panose="02020603050405020304" pitchFamily="18" charset="0"/>
              </a:rPr>
              <a:t>spread indirectly </a:t>
            </a:r>
            <a:r>
              <a:rPr lang="en-US" sz="3300" dirty="0" smtClean="0">
                <a:latin typeface="Times New Roman" panose="02020603050405020304" pitchFamily="18" charset="0"/>
                <a:cs typeface="Times New Roman" panose="02020603050405020304" pitchFamily="18" charset="0"/>
              </a:rPr>
              <a:t>through the contamination of soil and other inanimate objects. In most of these infections humans are the sole reservoir of infection, although some of the superficial fungal infections may be acquired from lower</a:t>
            </a:r>
          </a:p>
          <a:p>
            <a:pPr marL="0" indent="0">
              <a:buNone/>
            </a:pPr>
            <a:r>
              <a:rPr lang="en-US" sz="3300" dirty="0" smtClean="0">
                <a:latin typeface="Times New Roman" panose="02020603050405020304" pitchFamily="18" charset="0"/>
                <a:cs typeface="Times New Roman" panose="02020603050405020304" pitchFamily="18" charset="0"/>
              </a:rPr>
              <a:t>animals.</a:t>
            </a:r>
          </a:p>
          <a:p>
            <a:endParaRPr lang="en-US" dirty="0"/>
          </a:p>
        </p:txBody>
      </p:sp>
    </p:spTree>
    <p:extLst>
      <p:ext uri="{BB962C8B-B14F-4D97-AF65-F5344CB8AC3E}">
        <p14:creationId xmlns:p14="http://schemas.microsoft.com/office/powerpoint/2010/main" val="6820610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91600" cy="6705600"/>
          </a:xfrm>
        </p:spPr>
        <p:txBody>
          <a:bodyPr>
            <a:normAutofit lnSpcReduction="10000"/>
          </a:bodyPr>
          <a:lstStyle/>
          <a:p>
            <a:pPr marL="0" indent="0">
              <a:buNone/>
            </a:pPr>
            <a:r>
              <a:rPr lang="en-US" b="1" dirty="0" smtClean="0">
                <a:latin typeface="Times New Roman" panose="02020603050405020304" pitchFamily="18" charset="0"/>
                <a:cs typeface="Times New Roman" panose="02020603050405020304" pitchFamily="18" charset="0"/>
              </a:rPr>
              <a:t>TRANSMISSION</a:t>
            </a:r>
          </a:p>
          <a:p>
            <a:pPr marL="0" indent="0">
              <a:buNone/>
            </a:pPr>
            <a:r>
              <a:rPr lang="en-US" b="1" dirty="0" smtClean="0">
                <a:latin typeface="Times New Roman" panose="02020603050405020304" pitchFamily="18" charset="0"/>
                <a:cs typeface="Times New Roman" panose="02020603050405020304" pitchFamily="18" charset="0"/>
              </a:rPr>
              <a:t>   </a:t>
            </a:r>
            <a:r>
              <a:rPr lang="en-US" sz="2800" dirty="0" smtClean="0">
                <a:solidFill>
                  <a:srgbClr val="FF0000"/>
                </a:solidFill>
                <a:latin typeface="Times New Roman" panose="02020603050405020304" pitchFamily="18" charset="0"/>
                <a:cs typeface="Times New Roman" panose="02020603050405020304" pitchFamily="18" charset="0"/>
              </a:rPr>
              <a:t>Infection by direct contact </a:t>
            </a:r>
            <a:r>
              <a:rPr lang="en-US" sz="2800" dirty="0" smtClean="0">
                <a:latin typeface="Times New Roman" panose="02020603050405020304" pitchFamily="18" charset="0"/>
                <a:cs typeface="Times New Roman" panose="02020603050405020304" pitchFamily="18" charset="0"/>
              </a:rPr>
              <a:t>may result from touching an infected person; or more intimate contact through kissing and sexual intercourse may be required, especially in the case of sexually transmitted diseases.</a:t>
            </a:r>
          </a:p>
          <a:p>
            <a:pPr marL="0" indent="0">
              <a:buNone/>
            </a:pPr>
            <a:r>
              <a:rPr lang="en-US" sz="2800" dirty="0" smtClean="0">
                <a:solidFill>
                  <a:srgbClr val="FF0000"/>
                </a:solidFill>
                <a:latin typeface="Times New Roman" panose="02020603050405020304" pitchFamily="18" charset="0"/>
                <a:cs typeface="Times New Roman" panose="02020603050405020304" pitchFamily="18" charset="0"/>
              </a:rPr>
              <a:t>    Indirect contact through </a:t>
            </a:r>
            <a:r>
              <a:rPr lang="en-US" sz="2800" dirty="0" smtClean="0">
                <a:latin typeface="Times New Roman" panose="02020603050405020304" pitchFamily="18" charset="0"/>
                <a:cs typeface="Times New Roman" panose="02020603050405020304" pitchFamily="18" charset="0"/>
              </a:rPr>
              <a:t>the handling of contaminated</a:t>
            </a:r>
          </a:p>
          <a:p>
            <a:pPr marL="0" indent="0">
              <a:buNone/>
            </a:pPr>
            <a:r>
              <a:rPr lang="en-US" sz="2800" dirty="0" smtClean="0">
                <a:latin typeface="Times New Roman" panose="02020603050405020304" pitchFamily="18" charset="0"/>
                <a:cs typeface="Times New Roman" panose="02020603050405020304" pitchFamily="18" charset="0"/>
              </a:rPr>
              <a:t>objects such as toys, soiled clothing, bedding or dressings may be sufficient for the transmission of some infections. High population density as in urban areas, overcrowding within households and poor environmental and personal hygiene facilitate the transmission of these infections. </a:t>
            </a:r>
          </a:p>
          <a:p>
            <a:pPr marL="0" indent="0">
              <a:buNone/>
            </a:pPr>
            <a:r>
              <a:rPr lang="en-US" sz="3000" b="1" dirty="0" smtClean="0">
                <a:latin typeface="Times New Roman" panose="02020603050405020304" pitchFamily="18" charset="0"/>
                <a:cs typeface="Times New Roman" panose="02020603050405020304" pitchFamily="18" charset="0"/>
              </a:rPr>
              <a:t>Host factors</a:t>
            </a:r>
          </a:p>
          <a:p>
            <a:pPr marL="0" indent="0">
              <a:buNone/>
            </a:pP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      The </a:t>
            </a:r>
            <a:r>
              <a:rPr lang="en-US" sz="2800" dirty="0" err="1" smtClean="0">
                <a:latin typeface="Times New Roman" panose="02020603050405020304" pitchFamily="18" charset="0"/>
                <a:cs typeface="Times New Roman" panose="02020603050405020304" pitchFamily="18" charset="0"/>
              </a:rPr>
              <a:t>behaviour</a:t>
            </a:r>
            <a:r>
              <a:rPr lang="en-US" sz="2800" dirty="0" smtClean="0">
                <a:latin typeface="Times New Roman" panose="02020603050405020304" pitchFamily="18" charset="0"/>
                <a:cs typeface="Times New Roman" panose="02020603050405020304" pitchFamily="18" charset="0"/>
              </a:rPr>
              <a:t> of the human host is an important factor in the occurrence of certain contact infections, Age is another important factor in the occurrence of contact infections.</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11315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91600" cy="6705600"/>
          </a:xfrm>
        </p:spPr>
        <p:txBody>
          <a:bodyPr>
            <a:normAutofit/>
          </a:bodyPr>
          <a:lstStyle/>
          <a:p>
            <a:pPr marL="0" indent="0">
              <a:buNone/>
            </a:pPr>
            <a:r>
              <a:rPr lang="en-US" sz="3500" b="1" dirty="0" smtClean="0"/>
              <a:t>Control of contact infections</a:t>
            </a:r>
          </a:p>
          <a:p>
            <a:pPr marL="0" indent="0">
              <a:buNone/>
            </a:pPr>
            <a:r>
              <a:rPr lang="en-US" sz="2800" dirty="0" smtClean="0">
                <a:latin typeface="Times New Roman" panose="02020603050405020304" pitchFamily="18" charset="0"/>
                <a:cs typeface="Times New Roman" panose="02020603050405020304" pitchFamily="18" charset="0"/>
              </a:rPr>
              <a:t>1 -The infective agent</a:t>
            </a:r>
          </a:p>
          <a:p>
            <a:pPr marL="0" indent="0">
              <a:buNone/>
            </a:pPr>
            <a:r>
              <a:rPr lang="en-US" sz="2800" dirty="0" smtClean="0">
                <a:latin typeface="Times New Roman" panose="02020603050405020304" pitchFamily="18" charset="0"/>
                <a:cs typeface="Times New Roman" panose="02020603050405020304" pitchFamily="18" charset="0"/>
              </a:rPr>
              <a:t>■ Elimination of the reservoir by case finding, selective or mass treatment.</a:t>
            </a:r>
          </a:p>
          <a:p>
            <a:pPr marL="0" indent="0">
              <a:buNone/>
            </a:pPr>
            <a:r>
              <a:rPr lang="en-US" sz="2800" dirty="0" smtClean="0">
                <a:latin typeface="Times New Roman" panose="02020603050405020304" pitchFamily="18" charset="0"/>
                <a:cs typeface="Times New Roman" panose="02020603050405020304" pitchFamily="18" charset="0"/>
              </a:rPr>
              <a:t>2 -The route of transmission</a:t>
            </a:r>
          </a:p>
          <a:p>
            <a:pPr marL="0" indent="0">
              <a:buNone/>
            </a:pPr>
            <a:r>
              <a:rPr lang="en-US" sz="2800" dirty="0" smtClean="0">
                <a:latin typeface="Times New Roman" panose="02020603050405020304" pitchFamily="18" charset="0"/>
                <a:cs typeface="Times New Roman" panose="02020603050405020304" pitchFamily="18" charset="0"/>
              </a:rPr>
              <a:t>■ Improvement of personal hygiene;</a:t>
            </a:r>
          </a:p>
          <a:p>
            <a:pPr marL="0" indent="0">
              <a:buNone/>
            </a:pPr>
            <a:r>
              <a:rPr lang="en-US" sz="2800" dirty="0" smtClean="0">
                <a:latin typeface="Times New Roman" panose="02020603050405020304" pitchFamily="18" charset="0"/>
                <a:cs typeface="Times New Roman" panose="02020603050405020304" pitchFamily="18" charset="0"/>
              </a:rPr>
              <a:t>■ Elimination of overcrowding;</a:t>
            </a:r>
          </a:p>
          <a:p>
            <a:pPr marL="0" indent="0">
              <a:buNone/>
            </a:pPr>
            <a:r>
              <a:rPr lang="en-US" sz="2800" dirty="0" smtClean="0">
                <a:latin typeface="Times New Roman" panose="02020603050405020304" pitchFamily="18" charset="0"/>
                <a:cs typeface="Times New Roman" panose="02020603050405020304" pitchFamily="18" charset="0"/>
              </a:rPr>
              <a:t>■ Avoidance of sexual promiscuity.</a:t>
            </a:r>
          </a:p>
          <a:p>
            <a:pPr marL="0" indent="0">
              <a:buNone/>
            </a:pPr>
            <a:r>
              <a:rPr lang="en-US" sz="2800" dirty="0" smtClean="0">
                <a:latin typeface="Times New Roman" panose="02020603050405020304" pitchFamily="18" charset="0"/>
                <a:cs typeface="Times New Roman" panose="02020603050405020304" pitchFamily="18" charset="0"/>
              </a:rPr>
              <a:t>3- The host</a:t>
            </a:r>
          </a:p>
          <a:p>
            <a:pPr marL="0" indent="0">
              <a:buNone/>
            </a:pPr>
            <a:r>
              <a:rPr lang="en-US" sz="2800" dirty="0" smtClean="0">
                <a:latin typeface="Times New Roman" panose="02020603050405020304" pitchFamily="18" charset="0"/>
                <a:cs typeface="Times New Roman" panose="02020603050405020304" pitchFamily="18" charset="0"/>
              </a:rPr>
              <a:t>■ Specific immunization, e.g. tetanus;</a:t>
            </a:r>
          </a:p>
          <a:p>
            <a:pPr marL="0" indent="0">
              <a:buNone/>
            </a:pPr>
            <a:r>
              <a:rPr lang="en-US" sz="2800" dirty="0" smtClean="0">
                <a:latin typeface="Times New Roman" panose="02020603050405020304" pitchFamily="18" charset="0"/>
                <a:cs typeface="Times New Roman" panose="02020603050405020304" pitchFamily="18" charset="0"/>
              </a:rPr>
              <a:t>■ Chemotherapy and chemoprophylaxis.</a:t>
            </a:r>
          </a:p>
        </p:txBody>
      </p:sp>
    </p:spTree>
    <p:extLst>
      <p:ext uri="{BB962C8B-B14F-4D97-AF65-F5344CB8AC3E}">
        <p14:creationId xmlns:p14="http://schemas.microsoft.com/office/powerpoint/2010/main" val="3749931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91600" cy="6629400"/>
          </a:xfrm>
        </p:spPr>
        <p:txBody>
          <a:bodyPr>
            <a:normAutofit fontScale="77500" lnSpcReduction="20000"/>
          </a:bodyPr>
          <a:lstStyle/>
          <a:p>
            <a:pPr marL="0" indent="0">
              <a:buNone/>
            </a:pPr>
            <a:r>
              <a:rPr lang="en-US" sz="3800" b="1" dirty="0"/>
              <a:t>INFECTIONS </a:t>
            </a:r>
            <a:r>
              <a:rPr lang="en-US" sz="3800" b="1" dirty="0" smtClean="0"/>
              <a:t>TRANSMITTED THROUGH </a:t>
            </a:r>
            <a:r>
              <a:rPr lang="en-US" sz="3800" b="1" dirty="0"/>
              <a:t>HUMAN </a:t>
            </a:r>
            <a:r>
              <a:rPr lang="en-US" sz="3800" b="1" dirty="0" smtClean="0"/>
              <a:t>CONTACT/ </a:t>
            </a:r>
            <a:r>
              <a:rPr lang="en-US" sz="3800" b="1" dirty="0">
                <a:solidFill>
                  <a:srgbClr val="0070C0"/>
                </a:solidFill>
              </a:rPr>
              <a:t>VIRAL </a:t>
            </a:r>
            <a:r>
              <a:rPr lang="en-US" sz="3800" b="1" dirty="0" smtClean="0">
                <a:solidFill>
                  <a:srgbClr val="0070C0"/>
                </a:solidFill>
              </a:rPr>
              <a:t>INFECTIONS </a:t>
            </a:r>
          </a:p>
          <a:p>
            <a:pPr marL="0" indent="0">
              <a:buNone/>
            </a:pPr>
            <a:r>
              <a:rPr lang="en-US" sz="3800" b="1" dirty="0" smtClean="0"/>
              <a:t>Chickenpox</a:t>
            </a:r>
          </a:p>
          <a:p>
            <a:pPr marL="0" indent="0">
              <a:buNone/>
            </a:pPr>
            <a:r>
              <a:rPr lang="en-US" dirty="0" smtClean="0"/>
              <a:t>   </a:t>
            </a:r>
            <a:r>
              <a:rPr lang="en-US" sz="3300" dirty="0" smtClean="0">
                <a:latin typeface="Times New Roman" panose="02020603050405020304" pitchFamily="18" charset="0"/>
                <a:cs typeface="Times New Roman" panose="02020603050405020304" pitchFamily="18" charset="0"/>
              </a:rPr>
              <a:t>Chickenpox </a:t>
            </a:r>
            <a:r>
              <a:rPr lang="en-US" sz="3300" dirty="0">
                <a:latin typeface="Times New Roman" panose="02020603050405020304" pitchFamily="18" charset="0"/>
                <a:cs typeface="Times New Roman" panose="02020603050405020304" pitchFamily="18" charset="0"/>
              </a:rPr>
              <a:t>is an </a:t>
            </a:r>
            <a:r>
              <a:rPr lang="en-US" sz="3300" dirty="0">
                <a:solidFill>
                  <a:srgbClr val="FF0000"/>
                </a:solidFill>
                <a:latin typeface="Times New Roman" panose="02020603050405020304" pitchFamily="18" charset="0"/>
                <a:cs typeface="Times New Roman" panose="02020603050405020304" pitchFamily="18" charset="0"/>
              </a:rPr>
              <a:t>acute febrile illness </a:t>
            </a:r>
            <a:r>
              <a:rPr lang="en-US" sz="3300" dirty="0">
                <a:latin typeface="Times New Roman" panose="02020603050405020304" pitchFamily="18" charset="0"/>
                <a:cs typeface="Times New Roman" panose="02020603050405020304" pitchFamily="18" charset="0"/>
              </a:rPr>
              <a:t>with a </a:t>
            </a:r>
            <a:r>
              <a:rPr lang="en-US" sz="3300" dirty="0" smtClean="0">
                <a:latin typeface="Times New Roman" panose="02020603050405020304" pitchFamily="18" charset="0"/>
                <a:cs typeface="Times New Roman" panose="02020603050405020304" pitchFamily="18" charset="0"/>
              </a:rPr>
              <a:t>characteristic </a:t>
            </a:r>
            <a:r>
              <a:rPr lang="en-US" sz="3300" dirty="0" smtClean="0">
                <a:solidFill>
                  <a:srgbClr val="FF0000"/>
                </a:solidFill>
                <a:latin typeface="Times New Roman" panose="02020603050405020304" pitchFamily="18" charset="0"/>
                <a:cs typeface="Times New Roman" panose="02020603050405020304" pitchFamily="18" charset="0"/>
              </a:rPr>
              <a:t>skin </a:t>
            </a:r>
            <a:r>
              <a:rPr lang="en-US" sz="3300" dirty="0">
                <a:solidFill>
                  <a:srgbClr val="FF0000"/>
                </a:solidFill>
                <a:latin typeface="Times New Roman" panose="02020603050405020304" pitchFamily="18" charset="0"/>
                <a:cs typeface="Times New Roman" panose="02020603050405020304" pitchFamily="18" charset="0"/>
              </a:rPr>
              <a:t>rash</a:t>
            </a:r>
            <a:r>
              <a:rPr lang="en-US" sz="3300" dirty="0">
                <a:latin typeface="Times New Roman" panose="02020603050405020304" pitchFamily="18" charset="0"/>
                <a:cs typeface="Times New Roman" panose="02020603050405020304" pitchFamily="18" charset="0"/>
              </a:rPr>
              <a:t>. The incubation period is </a:t>
            </a:r>
            <a:r>
              <a:rPr lang="en-US" sz="3300" dirty="0" smtClean="0">
                <a:latin typeface="Times New Roman" panose="02020603050405020304" pitchFamily="18" charset="0"/>
                <a:cs typeface="Times New Roman" panose="02020603050405020304" pitchFamily="18" charset="0"/>
              </a:rPr>
              <a:t>usually from </a:t>
            </a:r>
            <a:r>
              <a:rPr lang="en-US" sz="3300" dirty="0">
                <a:solidFill>
                  <a:srgbClr val="FF0000"/>
                </a:solidFill>
                <a:latin typeface="Times New Roman" panose="02020603050405020304" pitchFamily="18" charset="0"/>
                <a:cs typeface="Times New Roman" panose="02020603050405020304" pitchFamily="18" charset="0"/>
              </a:rPr>
              <a:t>10 to 21 days</a:t>
            </a:r>
            <a:r>
              <a:rPr lang="en-US" sz="3300" dirty="0">
                <a:latin typeface="Times New Roman" panose="02020603050405020304" pitchFamily="18" charset="0"/>
                <a:cs typeface="Times New Roman" panose="02020603050405020304" pitchFamily="18" charset="0"/>
              </a:rPr>
              <a:t>. The </a:t>
            </a:r>
            <a:r>
              <a:rPr lang="en-US" sz="3300" dirty="0" err="1">
                <a:latin typeface="Times New Roman" panose="02020603050405020304" pitchFamily="18" charset="0"/>
                <a:cs typeface="Times New Roman" panose="02020603050405020304" pitchFamily="18" charset="0"/>
              </a:rPr>
              <a:t>aetiological</a:t>
            </a:r>
            <a:r>
              <a:rPr lang="en-US" sz="3300" dirty="0">
                <a:latin typeface="Times New Roman" panose="02020603050405020304" pitchFamily="18" charset="0"/>
                <a:cs typeface="Times New Roman" panose="02020603050405020304" pitchFamily="18" charset="0"/>
              </a:rPr>
              <a:t> agent </a:t>
            </a:r>
            <a:r>
              <a:rPr lang="en-US" sz="3300" dirty="0" smtClean="0">
                <a:latin typeface="Times New Roman" panose="02020603050405020304" pitchFamily="18" charset="0"/>
                <a:cs typeface="Times New Roman" panose="02020603050405020304" pitchFamily="18" charset="0"/>
              </a:rPr>
              <a:t>is the </a:t>
            </a:r>
            <a:r>
              <a:rPr lang="en-US" sz="3300" dirty="0" smtClean="0">
                <a:solidFill>
                  <a:srgbClr val="FF0000"/>
                </a:solidFill>
                <a:latin typeface="Times New Roman" panose="02020603050405020304" pitchFamily="18" charset="0"/>
                <a:cs typeface="Times New Roman" panose="02020603050405020304" pitchFamily="18" charset="0"/>
              </a:rPr>
              <a:t>varicella-zoster virus </a:t>
            </a:r>
            <a:r>
              <a:rPr lang="en-US" sz="3300" dirty="0">
                <a:solidFill>
                  <a:srgbClr val="FF0000"/>
                </a:solidFill>
                <a:latin typeface="Times New Roman" panose="02020603050405020304" pitchFamily="18" charset="0"/>
                <a:cs typeface="Times New Roman" panose="02020603050405020304" pitchFamily="18" charset="0"/>
              </a:rPr>
              <a:t>(VZV</a:t>
            </a:r>
            <a:r>
              <a:rPr lang="en-US" sz="3300" dirty="0" smtClean="0">
                <a:solidFill>
                  <a:srgbClr val="FF0000"/>
                </a:solidFill>
                <a:latin typeface="Times New Roman" panose="02020603050405020304" pitchFamily="18" charset="0"/>
                <a:cs typeface="Times New Roman" panose="02020603050405020304" pitchFamily="18" charset="0"/>
              </a:rPr>
              <a:t>).</a:t>
            </a:r>
          </a:p>
          <a:p>
            <a:pPr marL="0" indent="0">
              <a:buNone/>
            </a:pPr>
            <a:r>
              <a:rPr lang="en-US" sz="2800" b="1" dirty="0" smtClean="0"/>
              <a:t> </a:t>
            </a:r>
            <a:r>
              <a:rPr lang="en-US" sz="4100" b="1" dirty="0"/>
              <a:t>EPIDEMIOLOGY</a:t>
            </a:r>
          </a:p>
          <a:p>
            <a:pPr marL="0" indent="0">
              <a:buNone/>
            </a:pPr>
            <a:r>
              <a:rPr lang="en-US" sz="2800" dirty="0" smtClean="0"/>
              <a:t>   </a:t>
            </a:r>
            <a:r>
              <a:rPr lang="en-US" sz="3600" dirty="0" smtClean="0"/>
              <a:t>Chickenpox </a:t>
            </a:r>
            <a:r>
              <a:rPr lang="en-US" sz="3600" dirty="0"/>
              <a:t>is a common infection all over </a:t>
            </a:r>
            <a:r>
              <a:rPr lang="en-US" sz="3600" dirty="0" smtClean="0"/>
              <a:t>the world</a:t>
            </a:r>
            <a:r>
              <a:rPr lang="en-US" sz="3600" dirty="0"/>
              <a:t>.</a:t>
            </a:r>
          </a:p>
          <a:p>
            <a:pPr marL="0" indent="0">
              <a:buNone/>
            </a:pPr>
            <a:r>
              <a:rPr lang="en-US" sz="4100" b="1" dirty="0">
                <a:latin typeface="Times New Roman" panose="02020603050405020304" pitchFamily="18" charset="0"/>
                <a:cs typeface="Times New Roman" panose="02020603050405020304" pitchFamily="18" charset="0"/>
              </a:rPr>
              <a:t>Reservoir and transmission</a:t>
            </a:r>
          </a:p>
          <a:p>
            <a:pPr marL="0" indent="0">
              <a:buNone/>
            </a:pPr>
            <a:r>
              <a:rPr lang="en-US" sz="3300" dirty="0" smtClean="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The </a:t>
            </a:r>
            <a:r>
              <a:rPr lang="en-US" sz="3600" dirty="0">
                <a:latin typeface="Times New Roman" panose="02020603050405020304" pitchFamily="18" charset="0"/>
                <a:cs typeface="Times New Roman" panose="02020603050405020304" pitchFamily="18" charset="0"/>
              </a:rPr>
              <a:t>reservoir of infection is exclusively </a:t>
            </a:r>
            <a:r>
              <a:rPr lang="en-US" sz="3600" dirty="0" smtClean="0">
                <a:latin typeface="Times New Roman" panose="02020603050405020304" pitchFamily="18" charset="0"/>
                <a:cs typeface="Times New Roman" panose="02020603050405020304" pitchFamily="18" charset="0"/>
              </a:rPr>
              <a:t>human. </a:t>
            </a:r>
            <a:r>
              <a:rPr lang="en-US" sz="3600" dirty="0" smtClean="0">
                <a:solidFill>
                  <a:srgbClr val="FF0000"/>
                </a:solidFill>
                <a:latin typeface="Times New Roman" panose="02020603050405020304" pitchFamily="18" charset="0"/>
                <a:cs typeface="Times New Roman" panose="02020603050405020304" pitchFamily="18" charset="0"/>
              </a:rPr>
              <a:t>Transmission </a:t>
            </a:r>
            <a:r>
              <a:rPr lang="en-US" sz="3600" dirty="0">
                <a:solidFill>
                  <a:srgbClr val="FF0000"/>
                </a:solidFill>
                <a:latin typeface="Times New Roman" panose="02020603050405020304" pitchFamily="18" charset="0"/>
                <a:cs typeface="Times New Roman" panose="02020603050405020304" pitchFamily="18" charset="0"/>
              </a:rPr>
              <a:t>is from person to person, </a:t>
            </a:r>
            <a:r>
              <a:rPr lang="en-US" sz="3600" dirty="0" smtClean="0">
                <a:solidFill>
                  <a:srgbClr val="FF0000"/>
                </a:solidFill>
                <a:latin typeface="Times New Roman" panose="02020603050405020304" pitchFamily="18" charset="0"/>
                <a:cs typeface="Times New Roman" panose="02020603050405020304" pitchFamily="18" charset="0"/>
              </a:rPr>
              <a:t>either directly </a:t>
            </a:r>
            <a:r>
              <a:rPr lang="en-US" sz="3600" dirty="0">
                <a:solidFill>
                  <a:srgbClr val="FF0000"/>
                </a:solidFill>
                <a:latin typeface="Times New Roman" panose="02020603050405020304" pitchFamily="18" charset="0"/>
                <a:cs typeface="Times New Roman" panose="02020603050405020304" pitchFamily="18" charset="0"/>
              </a:rPr>
              <a:t>through contact </a:t>
            </a:r>
            <a:r>
              <a:rPr lang="en-US" sz="3600" dirty="0" smtClean="0">
                <a:solidFill>
                  <a:srgbClr val="FF0000"/>
                </a:solidFill>
                <a:latin typeface="Times New Roman" panose="02020603050405020304" pitchFamily="18" charset="0"/>
                <a:cs typeface="Times New Roman" panose="02020603050405020304" pitchFamily="18" charset="0"/>
              </a:rPr>
              <a:t>with infectious secretions from </a:t>
            </a:r>
            <a:r>
              <a:rPr lang="en-US" sz="3600" dirty="0">
                <a:solidFill>
                  <a:srgbClr val="FF0000"/>
                </a:solidFill>
                <a:latin typeface="Times New Roman" panose="02020603050405020304" pitchFamily="18" charset="0"/>
                <a:cs typeface="Times New Roman" panose="02020603050405020304" pitchFamily="18" charset="0"/>
              </a:rPr>
              <a:t>the upper respiratory tract </a:t>
            </a:r>
            <a:r>
              <a:rPr lang="en-US" sz="3600" dirty="0">
                <a:latin typeface="Times New Roman" panose="02020603050405020304" pitchFamily="18" charset="0"/>
                <a:cs typeface="Times New Roman" panose="02020603050405020304" pitchFamily="18" charset="0"/>
              </a:rPr>
              <a:t>and </a:t>
            </a:r>
            <a:r>
              <a:rPr lang="en-US" sz="3600" dirty="0" smtClean="0">
                <a:latin typeface="Times New Roman" panose="02020603050405020304" pitchFamily="18" charset="0"/>
                <a:cs typeface="Times New Roman" panose="02020603050405020304" pitchFamily="18" charset="0"/>
              </a:rPr>
              <a:t>through </a:t>
            </a:r>
            <a:r>
              <a:rPr lang="en-US" sz="3600" dirty="0" smtClean="0">
                <a:solidFill>
                  <a:srgbClr val="002060"/>
                </a:solidFill>
                <a:latin typeface="Times New Roman" panose="02020603050405020304" pitchFamily="18" charset="0"/>
                <a:cs typeface="Times New Roman" panose="02020603050405020304" pitchFamily="18" charset="0"/>
              </a:rPr>
              <a:t>droplet </a:t>
            </a:r>
            <a:r>
              <a:rPr lang="en-US" sz="3600" dirty="0">
                <a:solidFill>
                  <a:srgbClr val="002060"/>
                </a:solidFill>
                <a:latin typeface="Times New Roman" panose="02020603050405020304" pitchFamily="18" charset="0"/>
                <a:cs typeface="Times New Roman" panose="02020603050405020304" pitchFamily="18" charset="0"/>
              </a:rPr>
              <a:t>infection or indirectly through contact </a:t>
            </a:r>
            <a:r>
              <a:rPr lang="en-US" sz="3600" dirty="0" smtClean="0">
                <a:solidFill>
                  <a:srgbClr val="002060"/>
                </a:solidFill>
                <a:latin typeface="Times New Roman" panose="02020603050405020304" pitchFamily="18" charset="0"/>
                <a:cs typeface="Times New Roman" panose="02020603050405020304" pitchFamily="18" charset="0"/>
              </a:rPr>
              <a:t>with freshly </a:t>
            </a:r>
            <a:r>
              <a:rPr lang="en-US" sz="3600" dirty="0">
                <a:solidFill>
                  <a:srgbClr val="002060"/>
                </a:solidFill>
                <a:latin typeface="Times New Roman" panose="02020603050405020304" pitchFamily="18" charset="0"/>
                <a:cs typeface="Times New Roman" panose="02020603050405020304" pitchFamily="18" charset="0"/>
              </a:rPr>
              <a:t>soiled articles. </a:t>
            </a:r>
            <a:r>
              <a:rPr lang="en-US" sz="3600" dirty="0">
                <a:latin typeface="Times New Roman" panose="02020603050405020304" pitchFamily="18" charset="0"/>
                <a:cs typeface="Times New Roman" panose="02020603050405020304" pitchFamily="18" charset="0"/>
              </a:rPr>
              <a:t>The patient remains </a:t>
            </a:r>
            <a:r>
              <a:rPr lang="en-US" sz="3600" dirty="0" smtClean="0">
                <a:latin typeface="Times New Roman" panose="02020603050405020304" pitchFamily="18" charset="0"/>
                <a:cs typeface="Times New Roman" panose="02020603050405020304" pitchFamily="18" charset="0"/>
              </a:rPr>
              <a:t>infectious 1–2 </a:t>
            </a:r>
            <a:r>
              <a:rPr lang="en-US" sz="3600" dirty="0">
                <a:latin typeface="Times New Roman" panose="02020603050405020304" pitchFamily="18" charset="0"/>
                <a:cs typeface="Times New Roman" panose="02020603050405020304" pitchFamily="18" charset="0"/>
              </a:rPr>
              <a:t>days before the rash appears and until </a:t>
            </a:r>
            <a:r>
              <a:rPr lang="en-US" sz="3600" dirty="0" smtClean="0">
                <a:latin typeface="Times New Roman" panose="02020603050405020304" pitchFamily="18" charset="0"/>
                <a:cs typeface="Times New Roman" panose="02020603050405020304" pitchFamily="18" charset="0"/>
              </a:rPr>
              <a:t>all blisters </a:t>
            </a:r>
            <a:r>
              <a:rPr lang="en-US" sz="3600" dirty="0">
                <a:latin typeface="Times New Roman" panose="02020603050405020304" pitchFamily="18" charset="0"/>
                <a:cs typeface="Times New Roman" panose="02020603050405020304" pitchFamily="18" charset="0"/>
              </a:rPr>
              <a:t>have formed scabs. </a:t>
            </a:r>
            <a:endParaRPr lang="en-US" sz="36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9633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91600" cy="6781800"/>
          </a:xfrm>
        </p:spPr>
        <p:txBody>
          <a:bodyPr>
            <a:normAutofit/>
          </a:bodyPr>
          <a:lstStyle/>
          <a:p>
            <a:pPr marL="0" indent="0">
              <a:buNone/>
            </a:pPr>
            <a:r>
              <a:rPr lang="en-US" sz="3500" b="1" dirty="0" smtClean="0">
                <a:latin typeface="Times New Roman" panose="02020603050405020304" pitchFamily="18" charset="0"/>
                <a:cs typeface="Times New Roman" panose="02020603050405020304" pitchFamily="18" charset="0"/>
              </a:rPr>
              <a:t>Host factors</a:t>
            </a:r>
          </a:p>
          <a:p>
            <a:pPr marL="0" indent="0">
              <a:buNone/>
            </a:pPr>
            <a:r>
              <a:rPr lang="en-US" dirty="0" smtClean="0"/>
              <a:t>   </a:t>
            </a:r>
            <a:r>
              <a:rPr lang="en-US" sz="2800" dirty="0" smtClean="0">
                <a:latin typeface="Times New Roman" panose="02020603050405020304" pitchFamily="18" charset="0"/>
                <a:cs typeface="Times New Roman" panose="02020603050405020304" pitchFamily="18" charset="0"/>
              </a:rPr>
              <a:t>Host factors play an important part in determining</a:t>
            </a:r>
          </a:p>
          <a:p>
            <a:pPr marL="0" indent="0">
              <a:buNone/>
            </a:pPr>
            <a:r>
              <a:rPr lang="en-US" sz="2800" dirty="0" smtClean="0">
                <a:latin typeface="Times New Roman" panose="02020603050405020304" pitchFamily="18" charset="0"/>
                <a:cs typeface="Times New Roman" panose="02020603050405020304" pitchFamily="18" charset="0"/>
              </a:rPr>
              <a:t>the clinical manifestations of this infection. In most cases, it is a mild, self-limiting disease. </a:t>
            </a:r>
            <a:r>
              <a:rPr lang="en-US" sz="2800" dirty="0" smtClean="0">
                <a:solidFill>
                  <a:srgbClr val="FF0000"/>
                </a:solidFill>
                <a:latin typeface="Times New Roman" panose="02020603050405020304" pitchFamily="18" charset="0"/>
                <a:cs typeface="Times New Roman" panose="02020603050405020304" pitchFamily="18" charset="0"/>
              </a:rPr>
              <a:t>It tends to be more severe in adults than in children.</a:t>
            </a:r>
            <a:r>
              <a:rPr lang="en-US" sz="2800" dirty="0" smtClean="0">
                <a:latin typeface="Times New Roman" panose="02020603050405020304" pitchFamily="18" charset="0"/>
                <a:cs typeface="Times New Roman" panose="02020603050405020304" pitchFamily="18" charset="0"/>
              </a:rPr>
              <a:t> The overall case fatality rate is low, but it is high in cases complicated with primary viral pneumonia. </a:t>
            </a:r>
            <a:r>
              <a:rPr lang="en-US" sz="2800" dirty="0" smtClean="0">
                <a:solidFill>
                  <a:srgbClr val="FF0000"/>
                </a:solidFill>
                <a:latin typeface="Times New Roman" panose="02020603050405020304" pitchFamily="18" charset="0"/>
                <a:cs typeface="Times New Roman" panose="02020603050405020304" pitchFamily="18" charset="0"/>
              </a:rPr>
              <a:t>Severe infections may occur in immunocompromised</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smtClean="0">
                <a:solidFill>
                  <a:srgbClr val="FF0000"/>
                </a:solidFill>
                <a:latin typeface="Times New Roman" panose="02020603050405020304" pitchFamily="18" charset="0"/>
                <a:cs typeface="Times New Roman" panose="02020603050405020304" pitchFamily="18" charset="0"/>
              </a:rPr>
              <a:t>patients</a:t>
            </a:r>
            <a:r>
              <a:rPr lang="en-US" sz="2800" dirty="0" smtClean="0">
                <a:latin typeface="Times New Roman" panose="02020603050405020304" pitchFamily="18" charset="0"/>
                <a:cs typeface="Times New Roman" panose="02020603050405020304" pitchFamily="18" charset="0"/>
              </a:rPr>
              <a:t>. </a:t>
            </a:r>
            <a:r>
              <a:rPr lang="en-US" sz="2800" dirty="0" smtClean="0">
                <a:solidFill>
                  <a:srgbClr val="FF0000"/>
                </a:solidFill>
                <a:latin typeface="Times New Roman" panose="02020603050405020304" pitchFamily="18" charset="0"/>
                <a:cs typeface="Times New Roman" panose="02020603050405020304" pitchFamily="18" charset="0"/>
              </a:rPr>
              <a:t>One attack of chickenpox usually confers lifelong immunity.</a:t>
            </a:r>
          </a:p>
          <a:p>
            <a:pPr marL="0" indent="0">
              <a:buNone/>
            </a:pPr>
            <a:r>
              <a:rPr lang="en-US" sz="2800" dirty="0" smtClean="0">
                <a:solidFill>
                  <a:srgbClr val="FF0000"/>
                </a:solidFill>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LABORATORY DIAGNOSIS</a:t>
            </a:r>
          </a:p>
          <a:p>
            <a:pPr marL="0" indent="0">
              <a:buNone/>
            </a:pPr>
            <a:r>
              <a:rPr lang="en-US" sz="2800" dirty="0" smtClean="0">
                <a:solidFill>
                  <a:srgbClr val="FF0000"/>
                </a:solidFill>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The organism may be cultured or identified immunologically from the </a:t>
            </a:r>
            <a:r>
              <a:rPr lang="en-US" sz="2800" dirty="0" smtClean="0">
                <a:solidFill>
                  <a:srgbClr val="FF0000"/>
                </a:solidFill>
                <a:latin typeface="Times New Roman" panose="02020603050405020304" pitchFamily="18" charset="0"/>
                <a:cs typeface="Times New Roman" panose="02020603050405020304" pitchFamily="18" charset="0"/>
              </a:rPr>
              <a:t>early skin lesions or from throat washings</a:t>
            </a:r>
            <a:r>
              <a:rPr lang="en-US" sz="2800" dirty="0" smtClean="0">
                <a:latin typeface="Times New Roman" panose="02020603050405020304" pitchFamily="18" charset="0"/>
                <a:cs typeface="Times New Roman" panose="02020603050405020304" pitchFamily="18" charset="0"/>
              </a:rPr>
              <a:t>. Arising </a:t>
            </a:r>
            <a:r>
              <a:rPr lang="en-US" sz="2800" dirty="0" err="1" smtClean="0">
                <a:latin typeface="Times New Roman" panose="02020603050405020304" pitchFamily="18" charset="0"/>
                <a:cs typeface="Times New Roman" panose="02020603050405020304" pitchFamily="18" charset="0"/>
              </a:rPr>
              <a:t>titre</a:t>
            </a:r>
            <a:r>
              <a:rPr lang="en-US" sz="2800" dirty="0" smtClean="0">
                <a:latin typeface="Times New Roman" panose="02020603050405020304" pitchFamily="18" charset="0"/>
                <a:cs typeface="Times New Roman" panose="02020603050405020304" pitchFamily="18" charset="0"/>
              </a:rPr>
              <a:t> of antibodies in </a:t>
            </a:r>
            <a:r>
              <a:rPr lang="en-US" sz="2800" dirty="0" smtClean="0">
                <a:solidFill>
                  <a:srgbClr val="FF0000"/>
                </a:solidFill>
                <a:latin typeface="Times New Roman" panose="02020603050405020304" pitchFamily="18" charset="0"/>
                <a:cs typeface="Times New Roman" panose="02020603050405020304" pitchFamily="18" charset="0"/>
              </a:rPr>
              <a:t>acute</a:t>
            </a:r>
            <a:r>
              <a:rPr lang="en-US" sz="2800" dirty="0" smtClean="0">
                <a:latin typeface="Times New Roman" panose="02020603050405020304" pitchFamily="18" charset="0"/>
                <a:cs typeface="Times New Roman" panose="02020603050405020304" pitchFamily="18" charset="0"/>
              </a:rPr>
              <a:t> and </a:t>
            </a:r>
            <a:r>
              <a:rPr lang="en-US" sz="2800" dirty="0" smtClean="0">
                <a:solidFill>
                  <a:srgbClr val="FF0000"/>
                </a:solidFill>
                <a:latin typeface="Times New Roman" panose="02020603050405020304" pitchFamily="18" charset="0"/>
                <a:cs typeface="Times New Roman" panose="02020603050405020304" pitchFamily="18" charset="0"/>
              </a:rPr>
              <a:t>convalescent sera </a:t>
            </a:r>
            <a:r>
              <a:rPr lang="en-US" sz="2800" dirty="0" smtClean="0">
                <a:latin typeface="Times New Roman" panose="02020603050405020304" pitchFamily="18" charset="0"/>
                <a:cs typeface="Times New Roman" panose="02020603050405020304" pitchFamily="18" charset="0"/>
              </a:rPr>
              <a:t>is also diagnostic</a:t>
            </a:r>
            <a:r>
              <a:rPr lang="en-US" sz="2800" dirty="0" smtClean="0">
                <a:solidFill>
                  <a:srgbClr val="FF0000"/>
                </a:solidFill>
                <a:latin typeface="Times New Roman" panose="02020603050405020304" pitchFamily="18" charset="0"/>
                <a:cs typeface="Times New Roman" panose="02020603050405020304" pitchFamily="18" charset="0"/>
              </a:rPr>
              <a:t>.</a:t>
            </a:r>
            <a:endParaRPr lang="en-US" sz="28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390975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91600" cy="6629400"/>
          </a:xfrm>
        </p:spPr>
        <p:txBody>
          <a:bodyPr/>
          <a:lstStyle/>
          <a:p>
            <a:pPr marL="0" indent="0">
              <a:buNone/>
            </a:pPr>
            <a:r>
              <a:rPr lang="en-US" b="1" dirty="0" smtClean="0">
                <a:latin typeface="Times New Roman" panose="02020603050405020304" pitchFamily="18" charset="0"/>
                <a:cs typeface="Times New Roman" panose="02020603050405020304" pitchFamily="18" charset="0"/>
              </a:rPr>
              <a:t>Control:</a:t>
            </a:r>
          </a:p>
          <a:p>
            <a:pPr marL="0" indent="0">
              <a:buNone/>
            </a:pPr>
            <a:r>
              <a:rPr lang="en-US" dirty="0" smtClean="0"/>
              <a:t> </a:t>
            </a:r>
            <a:r>
              <a:rPr lang="en-US" sz="2800" dirty="0" smtClean="0">
                <a:latin typeface="Times New Roman" panose="02020603050405020304" pitchFamily="18" charset="0"/>
                <a:cs typeface="Times New Roman" panose="02020603050405020304" pitchFamily="18" charset="0"/>
              </a:rPr>
              <a:t>Immunization of high-risk groups Notification. </a:t>
            </a:r>
            <a:r>
              <a:rPr lang="en-US" b="1" dirty="0" smtClean="0">
                <a:latin typeface="Times New Roman" panose="02020603050405020304" pitchFamily="18" charset="0"/>
                <a:cs typeface="Times New Roman" panose="02020603050405020304" pitchFamily="18" charset="0"/>
              </a:rPr>
              <a:t>IMMUNIZATION</a:t>
            </a:r>
          </a:p>
          <a:p>
            <a:pPr marL="0" indent="0">
              <a:buNone/>
            </a:pPr>
            <a:r>
              <a:rPr lang="en-US" sz="2800" dirty="0" smtClean="0">
                <a:latin typeface="Times New Roman" panose="02020603050405020304" pitchFamily="18" charset="0"/>
                <a:cs typeface="Times New Roman" panose="02020603050405020304" pitchFamily="18" charset="0"/>
              </a:rPr>
              <a:t>  In some developed countries, </a:t>
            </a:r>
            <a:r>
              <a:rPr lang="en-US" sz="2800" dirty="0" smtClean="0">
                <a:solidFill>
                  <a:srgbClr val="FF0000"/>
                </a:solidFill>
                <a:latin typeface="Times New Roman" panose="02020603050405020304" pitchFamily="18" charset="0"/>
                <a:cs typeface="Times New Roman" panose="02020603050405020304" pitchFamily="18" charset="0"/>
              </a:rPr>
              <a:t>a live attenuated varicella virus (Oka strain) vaccine is now available and is routinely offered to non-immune children 12 months to 12 years</a:t>
            </a:r>
            <a:r>
              <a:rPr lang="en-US" sz="2800" dirty="0" smtClean="0">
                <a:latin typeface="Times New Roman" panose="02020603050405020304" pitchFamily="18" charset="0"/>
                <a:cs typeface="Times New Roman" panose="02020603050405020304" pitchFamily="18" charset="0"/>
              </a:rPr>
              <a:t>. High-risk groups including immunocompromised persons may be protected passively with </a:t>
            </a:r>
            <a:r>
              <a:rPr lang="en-US" sz="2800" dirty="0" smtClean="0">
                <a:solidFill>
                  <a:srgbClr val="FF0000"/>
                </a:solidFill>
                <a:latin typeface="Times New Roman" panose="02020603050405020304" pitchFamily="18" charset="0"/>
                <a:cs typeface="Times New Roman" panose="02020603050405020304" pitchFamily="18" charset="0"/>
              </a:rPr>
              <a:t>varicella-zoster immunoglobulin</a:t>
            </a:r>
          </a:p>
          <a:p>
            <a:pPr marL="0" indent="0">
              <a:buNone/>
            </a:pPr>
            <a:r>
              <a:rPr lang="en-US" sz="2800" dirty="0" smtClean="0">
                <a:solidFill>
                  <a:srgbClr val="FF0000"/>
                </a:solidFill>
                <a:latin typeface="Times New Roman" panose="02020603050405020304" pitchFamily="18" charset="0"/>
                <a:cs typeface="Times New Roman" panose="02020603050405020304" pitchFamily="18" charset="0"/>
              </a:rPr>
              <a:t>made from plasma of healthy volunteer blood donors with high levels of antibody to VZV.</a:t>
            </a:r>
          </a:p>
          <a:p>
            <a:pPr marL="0" indent="0">
              <a:buNone/>
            </a:pP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45950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15400" cy="6629400"/>
          </a:xfrm>
        </p:spPr>
        <p:txBody>
          <a:bodyPr>
            <a:normAutofit fontScale="92500" lnSpcReduction="10000"/>
          </a:bodyPr>
          <a:lstStyle/>
          <a:p>
            <a:pPr marL="0" indent="0">
              <a:buNone/>
            </a:pPr>
            <a:r>
              <a:rPr lang="en-US" b="1" dirty="0" smtClean="0">
                <a:latin typeface="Times New Roman" panose="02020603050405020304" pitchFamily="18" charset="0"/>
                <a:cs typeface="Times New Roman" panose="02020603050405020304" pitchFamily="18" charset="0"/>
              </a:rPr>
              <a:t>Viral </a:t>
            </a:r>
            <a:r>
              <a:rPr lang="en-US" b="1" dirty="0" err="1" smtClean="0">
                <a:latin typeface="Times New Roman" panose="02020603050405020304" pitchFamily="18" charset="0"/>
                <a:cs typeface="Times New Roman" panose="02020603050405020304" pitchFamily="18" charset="0"/>
              </a:rPr>
              <a:t>haemorrhagic</a:t>
            </a:r>
            <a:r>
              <a:rPr lang="en-US" b="1" dirty="0" smtClean="0">
                <a:latin typeface="Times New Roman" panose="02020603050405020304" pitchFamily="18" charset="0"/>
                <a:cs typeface="Times New Roman" panose="02020603050405020304" pitchFamily="18" charset="0"/>
              </a:rPr>
              <a:t> fevers</a:t>
            </a:r>
          </a:p>
          <a:p>
            <a:pPr marL="0" indent="0">
              <a:buNone/>
            </a:pPr>
            <a:r>
              <a:rPr lang="en-US" dirty="0" smtClean="0"/>
              <a:t>  </a:t>
            </a:r>
            <a:r>
              <a:rPr lang="en-US" sz="2800" dirty="0" smtClean="0">
                <a:latin typeface="Times New Roman" panose="02020603050405020304" pitchFamily="18" charset="0"/>
                <a:cs typeface="Times New Roman" panose="02020603050405020304" pitchFamily="18" charset="0"/>
              </a:rPr>
              <a:t>Several viral </a:t>
            </a:r>
            <a:r>
              <a:rPr lang="en-US" sz="2800" dirty="0" err="1" smtClean="0">
                <a:latin typeface="Times New Roman" panose="02020603050405020304" pitchFamily="18" charset="0"/>
                <a:cs typeface="Times New Roman" panose="02020603050405020304" pitchFamily="18" charset="0"/>
              </a:rPr>
              <a:t>haemorrhagic</a:t>
            </a:r>
            <a:r>
              <a:rPr lang="en-US" sz="2800" dirty="0" smtClean="0">
                <a:latin typeface="Times New Roman" panose="02020603050405020304" pitchFamily="18" charset="0"/>
                <a:cs typeface="Times New Roman" panose="02020603050405020304" pitchFamily="18" charset="0"/>
              </a:rPr>
              <a:t> fevers that affect humans.(Arenaviruses : Lassa fever; </a:t>
            </a:r>
            <a:r>
              <a:rPr lang="en-US" sz="2800" dirty="0" err="1" smtClean="0">
                <a:latin typeface="Times New Roman" panose="02020603050405020304" pitchFamily="18" charset="0"/>
                <a:cs typeface="Times New Roman" panose="02020603050405020304" pitchFamily="18" charset="0"/>
              </a:rPr>
              <a:t>Bunyaviruses</a:t>
            </a:r>
            <a:r>
              <a:rPr lang="en-US" sz="2800" dirty="0" smtClean="0">
                <a:latin typeface="Times New Roman" panose="02020603050405020304" pitchFamily="18" charset="0"/>
                <a:cs typeface="Times New Roman" panose="02020603050405020304" pitchFamily="18" charset="0"/>
              </a:rPr>
              <a:t> : </a:t>
            </a:r>
            <a:r>
              <a:rPr lang="en-US" sz="2800" dirty="0" err="1" smtClean="0">
                <a:latin typeface="Times New Roman" panose="02020603050405020304" pitchFamily="18" charset="0"/>
                <a:cs typeface="Times New Roman" panose="02020603050405020304" pitchFamily="18" charset="0"/>
              </a:rPr>
              <a:t>haemorrhagic</a:t>
            </a:r>
            <a:r>
              <a:rPr lang="en-US" sz="2800" dirty="0" smtClean="0">
                <a:latin typeface="Times New Roman" panose="02020603050405020304" pitchFamily="18" charset="0"/>
                <a:cs typeface="Times New Roman" panose="02020603050405020304" pitchFamily="18" charset="0"/>
              </a:rPr>
              <a:t> fever; Filoviruses : Ebola </a:t>
            </a:r>
            <a:r>
              <a:rPr lang="en-US" sz="2800" dirty="0" err="1" smtClean="0">
                <a:latin typeface="Times New Roman" panose="02020603050405020304" pitchFamily="18" charset="0"/>
                <a:cs typeface="Times New Roman" panose="02020603050405020304" pitchFamily="18" charset="0"/>
              </a:rPr>
              <a:t>haemorrhagic</a:t>
            </a:r>
            <a:r>
              <a:rPr lang="en-US" sz="2800" dirty="0" smtClean="0">
                <a:latin typeface="Times New Roman" panose="02020603050405020304" pitchFamily="18" charset="0"/>
                <a:cs typeface="Times New Roman" panose="02020603050405020304" pitchFamily="18" charset="0"/>
              </a:rPr>
              <a:t> fever ; </a:t>
            </a:r>
            <a:r>
              <a:rPr lang="en-US" sz="2800" dirty="0" err="1" smtClean="0">
                <a:latin typeface="Times New Roman" panose="02020603050405020304" pitchFamily="18" charset="0"/>
                <a:cs typeface="Times New Roman" panose="02020603050405020304" pitchFamily="18" charset="0"/>
              </a:rPr>
              <a:t>Flaviviruses</a:t>
            </a:r>
            <a:r>
              <a:rPr lang="en-US" sz="2800" dirty="0" smtClean="0">
                <a:latin typeface="Times New Roman" panose="02020603050405020304" pitchFamily="18" charset="0"/>
                <a:cs typeface="Times New Roman" panose="02020603050405020304" pitchFamily="18" charset="0"/>
              </a:rPr>
              <a:t> : Yellow </a:t>
            </a:r>
            <a:r>
              <a:rPr lang="en-US" sz="2800" dirty="0" err="1" smtClean="0">
                <a:latin typeface="Times New Roman" panose="02020603050405020304" pitchFamily="18" charset="0"/>
                <a:cs typeface="Times New Roman" panose="02020603050405020304" pitchFamily="18" charset="0"/>
              </a:rPr>
              <a:t>feverwith</a:t>
            </a:r>
            <a:r>
              <a:rPr lang="en-US" sz="2800" dirty="0" smtClean="0">
                <a:latin typeface="Times New Roman" panose="02020603050405020304" pitchFamily="18" charset="0"/>
                <a:cs typeface="Times New Roman" panose="02020603050405020304" pitchFamily="18" charset="0"/>
              </a:rPr>
              <a:t> ). Lassa fever, Marburg virus disease and Ebola virus disease. </a:t>
            </a:r>
            <a:r>
              <a:rPr lang="en-US" sz="2800" dirty="0" smtClean="0">
                <a:solidFill>
                  <a:srgbClr val="FF0000"/>
                </a:solidFill>
                <a:latin typeface="Times New Roman" panose="02020603050405020304" pitchFamily="18" charset="0"/>
                <a:cs typeface="Times New Roman" panose="02020603050405020304" pitchFamily="18" charset="0"/>
              </a:rPr>
              <a:t>A common feature </a:t>
            </a:r>
            <a:r>
              <a:rPr lang="en-US" sz="2800" dirty="0" smtClean="0">
                <a:latin typeface="Times New Roman" panose="02020603050405020304" pitchFamily="18" charset="0"/>
                <a:cs typeface="Times New Roman" panose="02020603050405020304" pitchFamily="18" charset="0"/>
              </a:rPr>
              <a:t>of these infections is that transmission requires </a:t>
            </a:r>
            <a:r>
              <a:rPr lang="en-US" sz="2800" dirty="0" smtClean="0">
                <a:solidFill>
                  <a:srgbClr val="FF0000"/>
                </a:solidFill>
                <a:latin typeface="Times New Roman" panose="02020603050405020304" pitchFamily="18" charset="0"/>
                <a:cs typeface="Times New Roman" panose="02020603050405020304" pitchFamily="18" charset="0"/>
              </a:rPr>
              <a:t>intimate exposure to the patient or contact with blood or other bodily secretions. </a:t>
            </a:r>
          </a:p>
          <a:p>
            <a:pPr marL="0" indent="0">
              <a:buNone/>
            </a:pPr>
            <a:r>
              <a:rPr lang="en-US" sz="2800" b="1" dirty="0" smtClean="0">
                <a:latin typeface="Times New Roman" panose="02020603050405020304" pitchFamily="18" charset="0"/>
                <a:cs typeface="Times New Roman" panose="02020603050405020304" pitchFamily="18" charset="0"/>
              </a:rPr>
              <a:t>PREVENTION OF TRANSMISSION IN HOSPITAL</a:t>
            </a:r>
          </a:p>
          <a:p>
            <a:pPr marL="0" indent="0">
              <a:buNone/>
            </a:pPr>
            <a:r>
              <a:rPr lang="en-US" sz="2800" dirty="0" smtClean="0">
                <a:latin typeface="Times New Roman" panose="02020603050405020304" pitchFamily="18" charset="0"/>
                <a:cs typeface="Times New Roman" panose="02020603050405020304" pitchFamily="18" charset="0"/>
              </a:rPr>
              <a:t>Risk factors for nosocomial or person to person spread are:</a:t>
            </a:r>
          </a:p>
          <a:p>
            <a:pPr marL="0" indent="0">
              <a:buNone/>
            </a:pPr>
            <a:r>
              <a:rPr lang="en-US" sz="2800" dirty="0" smtClean="0">
                <a:latin typeface="Times New Roman" panose="02020603050405020304" pitchFamily="18" charset="0"/>
                <a:cs typeface="Times New Roman" panose="02020603050405020304" pitchFamily="18" charset="0"/>
              </a:rPr>
              <a:t>■ Care of an infected individual.</a:t>
            </a:r>
          </a:p>
          <a:p>
            <a:pPr marL="0" indent="0">
              <a:buNone/>
            </a:pPr>
            <a:r>
              <a:rPr lang="en-US" sz="2800" dirty="0" smtClean="0">
                <a:latin typeface="Times New Roman" panose="02020603050405020304" pitchFamily="18" charset="0"/>
                <a:cs typeface="Times New Roman" panose="02020603050405020304" pitchFamily="18" charset="0"/>
              </a:rPr>
              <a:t>■ Contact with infected needles.</a:t>
            </a:r>
          </a:p>
          <a:p>
            <a:pPr marL="0" indent="0">
              <a:buNone/>
            </a:pPr>
            <a:r>
              <a:rPr lang="en-US" sz="2800" dirty="0" smtClean="0">
                <a:latin typeface="Times New Roman" panose="02020603050405020304" pitchFamily="18" charset="0"/>
                <a:cs typeface="Times New Roman" panose="02020603050405020304" pitchFamily="18" charset="0"/>
              </a:rPr>
              <a:t>■ Contact with blood or secretions.</a:t>
            </a:r>
          </a:p>
          <a:p>
            <a:pPr marL="0" indent="0">
              <a:buNone/>
            </a:pPr>
            <a:r>
              <a:rPr lang="en-US" sz="2800" dirty="0" smtClean="0">
                <a:latin typeface="Times New Roman" panose="02020603050405020304" pitchFamily="18" charset="0"/>
                <a:cs typeface="Times New Roman" panose="02020603050405020304" pitchFamily="18" charset="0"/>
              </a:rPr>
              <a:t>■ Preparation of a body for burial.</a:t>
            </a:r>
          </a:p>
          <a:p>
            <a:pPr marL="0" indent="0">
              <a:buNone/>
            </a:pPr>
            <a:r>
              <a:rPr lang="en-US" sz="2800" dirty="0" smtClean="0">
                <a:latin typeface="Times New Roman" panose="02020603050405020304" pitchFamily="18" charset="0"/>
                <a:cs typeface="Times New Roman" panose="02020603050405020304" pitchFamily="18" charset="0"/>
              </a:rPr>
              <a:t>■ Sexual contact.</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073793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620</TotalTime>
  <Words>2668</Words>
  <Application>Microsoft Office PowerPoint</Application>
  <PresentationFormat>On-screen Show (4:3)</PresentationFormat>
  <Paragraphs>191</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INFECTIONS THROUGH SKIN AND MUCOUS MEMBRANES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INFECTIONS THROUGH SKIN AND MUCOUS MEMBRANES</dc:title>
  <dc:creator>Dr.mayssaa</dc:creator>
  <cp:lastModifiedBy>Dr.Mayssaa</cp:lastModifiedBy>
  <cp:revision>74</cp:revision>
  <dcterms:created xsi:type="dcterms:W3CDTF">2018-12-17T17:28:20Z</dcterms:created>
  <dcterms:modified xsi:type="dcterms:W3CDTF">2021-09-21T18:22:03Z</dcterms:modified>
</cp:coreProperties>
</file>