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70" r:id="rId7"/>
    <p:sldId id="264" r:id="rId8"/>
    <p:sldId id="265" r:id="rId9"/>
    <p:sldId id="266" r:id="rId10"/>
    <p:sldId id="267" r:id="rId11"/>
    <p:sldId id="268" r:id="rId12"/>
    <p:sldId id="269" r:id="rId13"/>
    <p:sldId id="280" r:id="rId14"/>
    <p:sldId id="273" r:id="rId15"/>
    <p:sldId id="274" r:id="rId16"/>
    <p:sldId id="292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595CC-2574-4460-97A1-B83A24571FE7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3FBED-EB0B-4EDA-8170-60144C45D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5836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595CC-2574-4460-97A1-B83A24571FE7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3FBED-EB0B-4EDA-8170-60144C45D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0272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595CC-2574-4460-97A1-B83A24571FE7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3FBED-EB0B-4EDA-8170-60144C45D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243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595CC-2574-4460-97A1-B83A24571FE7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3FBED-EB0B-4EDA-8170-60144C45D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840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595CC-2574-4460-97A1-B83A24571FE7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3FBED-EB0B-4EDA-8170-60144C45D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345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595CC-2574-4460-97A1-B83A24571FE7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3FBED-EB0B-4EDA-8170-60144C45D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1704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595CC-2574-4460-97A1-B83A24571FE7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3FBED-EB0B-4EDA-8170-60144C45D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999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595CC-2574-4460-97A1-B83A24571FE7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3FBED-EB0B-4EDA-8170-60144C45D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620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595CC-2574-4460-97A1-B83A24571FE7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3FBED-EB0B-4EDA-8170-60144C45D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552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595CC-2574-4460-97A1-B83A24571FE7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3FBED-EB0B-4EDA-8170-60144C45D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642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595CC-2574-4460-97A1-B83A24571FE7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3FBED-EB0B-4EDA-8170-60144C45D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535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F595CC-2574-4460-97A1-B83A24571FE7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33FBED-EB0B-4EDA-8170-60144C45D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699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meet.google.com/rkg-ewdx-ode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1"/>
            <a:ext cx="7772400" cy="1142999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Epidemiology &amp; Population Screening</a:t>
            </a:r>
            <a:br>
              <a:rPr lang="en-US" sz="3200" b="1" dirty="0" smtClean="0"/>
            </a:br>
            <a:r>
              <a:rPr lang="en-US" sz="3200" b="1" dirty="0" smtClean="0"/>
              <a:t>2</a:t>
            </a:r>
            <a:endParaRPr lang="en-US" sz="3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67200" y="5715000"/>
            <a:ext cx="4495800" cy="1752600"/>
          </a:xfrm>
        </p:spPr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</a:rPr>
              <a:t>Dr. </a:t>
            </a:r>
            <a:r>
              <a:rPr lang="en-US" b="1" dirty="0" err="1" smtClean="0">
                <a:solidFill>
                  <a:srgbClr val="002060"/>
                </a:solidFill>
              </a:rPr>
              <a:t>Mayssaa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Essam</a:t>
            </a:r>
            <a:endParaRPr lang="en-US" b="1" dirty="0" smtClean="0">
              <a:solidFill>
                <a:srgbClr val="002060"/>
              </a:solidFill>
            </a:endParaRPr>
          </a:p>
          <a:p>
            <a:r>
              <a:rPr lang="en-US" b="1" smtClean="0">
                <a:solidFill>
                  <a:srgbClr val="002060"/>
                </a:solidFill>
              </a:rPr>
              <a:t>2020-2021</a:t>
            </a:r>
            <a:endParaRPr lang="en-US" b="1" dirty="0">
              <a:solidFill>
                <a:srgbClr val="002060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143000"/>
            <a:ext cx="86868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920237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THE </a:t>
            </a:r>
            <a:r>
              <a:rPr lang="en-US" b="1" dirty="0" smtClean="0"/>
              <a:t>SOURCE </a:t>
            </a:r>
            <a:r>
              <a:rPr lang="en-US" b="1" dirty="0"/>
              <a:t>OF </a:t>
            </a:r>
            <a:r>
              <a:rPr lang="en-US" b="1" dirty="0" smtClean="0"/>
              <a:t>INFECTION</a:t>
            </a:r>
          </a:p>
          <a:p>
            <a:pPr marL="0" indent="0">
              <a:buNone/>
            </a:pPr>
            <a:r>
              <a:rPr lang="en-US" dirty="0" smtClean="0"/>
              <a:t>   </a:t>
            </a:r>
            <a:r>
              <a:rPr lang="en-US" dirty="0" smtClean="0">
                <a:solidFill>
                  <a:srgbClr val="FF0000"/>
                </a:solidFill>
              </a:rPr>
              <a:t>This </a:t>
            </a:r>
            <a:r>
              <a:rPr lang="en-US" sz="2800" dirty="0">
                <a:solidFill>
                  <a:srgbClr val="FF0000"/>
                </a:solidFill>
              </a:rPr>
              <a:t>term </a:t>
            </a:r>
            <a:r>
              <a:rPr lang="en-US" sz="2800" b="1" dirty="0"/>
              <a:t>refers to the immediate source </a:t>
            </a:r>
            <a:r>
              <a:rPr lang="en-US" sz="2800" b="1" dirty="0" smtClean="0"/>
              <a:t>of infection; that </a:t>
            </a:r>
            <a:r>
              <a:rPr lang="en-US" sz="2800" b="1" dirty="0"/>
              <a:t>is, the person or object from which the </a:t>
            </a:r>
            <a:r>
              <a:rPr lang="en-US" sz="2800" b="1" dirty="0" smtClean="0"/>
              <a:t>infectious agent </a:t>
            </a:r>
            <a:r>
              <a:rPr lang="en-US" sz="2800" b="1" dirty="0"/>
              <a:t>passes to a host</a:t>
            </a:r>
            <a:r>
              <a:rPr lang="en-US" sz="2800" dirty="0"/>
              <a:t>. This source of </a:t>
            </a:r>
            <a:r>
              <a:rPr lang="en-US" sz="2800" dirty="0" smtClean="0"/>
              <a:t>infection may </a:t>
            </a:r>
            <a:r>
              <a:rPr lang="en-US" sz="2800" dirty="0"/>
              <a:t>or may not be a portion of </a:t>
            </a:r>
            <a:r>
              <a:rPr lang="en-US" sz="2800" dirty="0" smtClean="0"/>
              <a:t>the reservoir</a:t>
            </a:r>
            <a:r>
              <a:rPr lang="en-US" sz="2800" dirty="0"/>
              <a:t>. </a:t>
            </a:r>
            <a:r>
              <a:rPr lang="en-US" sz="2800" dirty="0" smtClean="0"/>
              <a:t>For example</a:t>
            </a:r>
            <a:r>
              <a:rPr lang="en-US" sz="2800" dirty="0"/>
              <a:t>, human beings are the reservoir of </a:t>
            </a:r>
            <a:r>
              <a:rPr lang="en-US" sz="2800" dirty="0" smtClean="0"/>
              <a:t>shigella</a:t>
            </a:r>
            <a:r>
              <a:rPr lang="en-US" sz="2800" dirty="0"/>
              <a:t> </a:t>
            </a:r>
            <a:r>
              <a:rPr lang="en-US" sz="2800" dirty="0" smtClean="0"/>
              <a:t>infection</a:t>
            </a:r>
            <a:r>
              <a:rPr lang="en-US" sz="2800" dirty="0"/>
              <a:t>; a cook who is a carrier may infect food </a:t>
            </a:r>
            <a:r>
              <a:rPr lang="en-US" sz="2800" dirty="0" smtClean="0"/>
              <a:t>that  is </a:t>
            </a:r>
            <a:r>
              <a:rPr lang="en-US" sz="2800" dirty="0"/>
              <a:t>served at a party; that item of food, rather than </a:t>
            </a:r>
            <a:r>
              <a:rPr lang="en-US" sz="2800" dirty="0" smtClean="0"/>
              <a:t>the reservoir is the source of infection in that particular outbreak.</a:t>
            </a:r>
          </a:p>
          <a:p>
            <a:pPr marL="0" indent="0">
              <a:buNone/>
            </a:pPr>
            <a:r>
              <a:rPr lang="en-US" b="1" dirty="0">
                <a:solidFill>
                  <a:srgbClr val="7030A0"/>
                </a:solidFill>
              </a:rPr>
              <a:t>ROUTE OF </a:t>
            </a:r>
            <a:r>
              <a:rPr lang="en-US" b="1" dirty="0" smtClean="0">
                <a:solidFill>
                  <a:srgbClr val="7030A0"/>
                </a:solidFill>
              </a:rPr>
              <a:t>TRANSMISSION</a:t>
            </a:r>
          </a:p>
          <a:p>
            <a:pPr marL="0" indent="0">
              <a:buNone/>
            </a:pPr>
            <a:r>
              <a:rPr lang="en-US" dirty="0" smtClean="0"/>
              <a:t>       </a:t>
            </a:r>
            <a:r>
              <a:rPr lang="en-US" sz="2800" dirty="0" smtClean="0">
                <a:solidFill>
                  <a:srgbClr val="FF0000"/>
                </a:solidFill>
              </a:rPr>
              <a:t>This </a:t>
            </a:r>
            <a:r>
              <a:rPr lang="en-US" sz="2800" dirty="0">
                <a:solidFill>
                  <a:srgbClr val="FF0000"/>
                </a:solidFill>
              </a:rPr>
              <a:t>refers </a:t>
            </a:r>
            <a:r>
              <a:rPr lang="en-US" sz="2800" b="1" dirty="0"/>
              <a:t>to the mechanism by which an </a:t>
            </a:r>
            <a:r>
              <a:rPr lang="en-US" sz="2800" b="1" dirty="0" smtClean="0"/>
              <a:t>infectious agent </a:t>
            </a:r>
            <a:r>
              <a:rPr lang="en-US" sz="2800" b="1" dirty="0"/>
              <a:t>is transferred from one person </a:t>
            </a:r>
            <a:r>
              <a:rPr lang="en-US" sz="2800" b="1" dirty="0" smtClean="0"/>
              <a:t>to another </a:t>
            </a:r>
            <a:r>
              <a:rPr lang="en-US" sz="2800" b="1" dirty="0"/>
              <a:t>or from the reservoir to a new host.</a:t>
            </a:r>
            <a:r>
              <a:rPr lang="en-US" sz="2800" dirty="0"/>
              <a:t> </a:t>
            </a:r>
            <a:r>
              <a:rPr lang="en-US" sz="2800" dirty="0" smtClean="0"/>
              <a:t>Transmission may </a:t>
            </a:r>
            <a:r>
              <a:rPr lang="en-US" sz="2800" dirty="0"/>
              <a:t>occur by:</a:t>
            </a:r>
            <a:endParaRPr lang="en-US" sz="28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5408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2412"/>
            <a:ext cx="8991600" cy="67818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i="1" dirty="0" smtClean="0"/>
              <a:t> </a:t>
            </a:r>
            <a:r>
              <a:rPr lang="en-US" i="1" dirty="0"/>
              <a:t>■ </a:t>
            </a:r>
            <a:r>
              <a:rPr lang="en-US" i="1" dirty="0" smtClean="0">
                <a:solidFill>
                  <a:srgbClr val="FF0000"/>
                </a:solidFill>
              </a:rPr>
              <a:t>Contact</a:t>
            </a:r>
            <a:r>
              <a:rPr lang="en-US" dirty="0">
                <a:solidFill>
                  <a:srgbClr val="FF0000"/>
                </a:solidFill>
              </a:rPr>
              <a:t>,</a:t>
            </a:r>
            <a:r>
              <a:rPr lang="en-US" dirty="0"/>
              <a:t> either directly, person to person, or indirectly</a:t>
            </a:r>
          </a:p>
          <a:p>
            <a:pPr marL="0" indent="0">
              <a:buNone/>
            </a:pPr>
            <a:r>
              <a:rPr lang="en-US" dirty="0"/>
              <a:t>through contaminated </a:t>
            </a:r>
            <a:r>
              <a:rPr lang="en-US" dirty="0" smtClean="0"/>
              <a:t>objects Contact </a:t>
            </a:r>
            <a:r>
              <a:rPr lang="en-US" dirty="0"/>
              <a:t>infections are more likely to occur </a:t>
            </a:r>
            <a:r>
              <a:rPr lang="en-US" dirty="0" smtClean="0"/>
              <a:t>where there </a:t>
            </a:r>
            <a:r>
              <a:rPr lang="en-US" dirty="0"/>
              <a:t>is overcrowding, since this increases </a:t>
            </a:r>
            <a:r>
              <a:rPr lang="en-US" dirty="0" smtClean="0"/>
              <a:t>the likelihood </a:t>
            </a:r>
            <a:r>
              <a:rPr lang="en-US" dirty="0"/>
              <a:t>of contact with infected persons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i="1" dirty="0"/>
              <a:t>■</a:t>
            </a:r>
            <a:r>
              <a:rPr lang="en-US" i="1" dirty="0">
                <a:solidFill>
                  <a:srgbClr val="FF0000"/>
                </a:solidFill>
              </a:rPr>
              <a:t>Penetration</a:t>
            </a:r>
            <a:r>
              <a:rPr lang="en-US" i="1" dirty="0"/>
              <a:t> of skin</a:t>
            </a:r>
            <a:r>
              <a:rPr lang="en-US" dirty="0"/>
              <a:t>, directly by the organism itself</a:t>
            </a:r>
          </a:p>
          <a:p>
            <a:pPr marL="0" indent="0">
              <a:buNone/>
            </a:pPr>
            <a:r>
              <a:rPr lang="en-US" dirty="0"/>
              <a:t>(e.g. hookworm larvae, schistosomiasis), by the</a:t>
            </a:r>
          </a:p>
          <a:p>
            <a:pPr marL="0" indent="0">
              <a:buNone/>
            </a:pPr>
            <a:r>
              <a:rPr lang="en-US" dirty="0"/>
              <a:t>bite of a vector (e.g. </a:t>
            </a:r>
            <a:r>
              <a:rPr lang="en-US" dirty="0" smtClean="0"/>
              <a:t>malaria) </a:t>
            </a:r>
            <a:r>
              <a:rPr lang="en-US" dirty="0"/>
              <a:t>or </a:t>
            </a:r>
            <a:r>
              <a:rPr lang="en-US" dirty="0" smtClean="0"/>
              <a:t>through wounds </a:t>
            </a:r>
            <a:r>
              <a:rPr lang="en-US" dirty="0"/>
              <a:t>(e.g. tetanus</a:t>
            </a:r>
            <a:r>
              <a:rPr lang="en-US" dirty="0" smtClean="0"/>
              <a:t>).</a:t>
            </a:r>
          </a:p>
          <a:p>
            <a:pPr marL="0" indent="0">
              <a:buNone/>
            </a:pPr>
            <a:r>
              <a:rPr lang="en-US" dirty="0"/>
              <a:t>■ </a:t>
            </a:r>
            <a:r>
              <a:rPr lang="en-US" i="1" dirty="0">
                <a:solidFill>
                  <a:srgbClr val="FF0000"/>
                </a:solidFill>
              </a:rPr>
              <a:t>Inhalation of air-borne infections</a:t>
            </a:r>
            <a:r>
              <a:rPr lang="en-US" i="1" dirty="0"/>
              <a:t>. </a:t>
            </a:r>
            <a:r>
              <a:rPr lang="en-US" dirty="0"/>
              <a:t>Poor ventilation,</a:t>
            </a:r>
          </a:p>
          <a:p>
            <a:pPr marL="0" indent="0">
              <a:buNone/>
            </a:pPr>
            <a:r>
              <a:rPr lang="en-US" dirty="0"/>
              <a:t>over-crowding in sleeping quarters and in </a:t>
            </a:r>
            <a:r>
              <a:rPr lang="en-US" dirty="0" smtClean="0"/>
              <a:t>public places </a:t>
            </a:r>
            <a:r>
              <a:rPr lang="en-US" dirty="0"/>
              <a:t>are important factors in the </a:t>
            </a:r>
            <a:r>
              <a:rPr lang="en-US" dirty="0" smtClean="0"/>
              <a:t>epidemiology of </a:t>
            </a:r>
            <a:r>
              <a:rPr lang="en-US" dirty="0"/>
              <a:t>air-borne infections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■ </a:t>
            </a:r>
            <a:r>
              <a:rPr lang="en-US" i="1" dirty="0">
                <a:solidFill>
                  <a:srgbClr val="FF0000"/>
                </a:solidFill>
              </a:rPr>
              <a:t>Ingestion</a:t>
            </a:r>
            <a:r>
              <a:rPr lang="en-US" i="1" dirty="0"/>
              <a:t>, </a:t>
            </a:r>
            <a:r>
              <a:rPr lang="en-US" dirty="0"/>
              <a:t>from contaminated hands, food </a:t>
            </a:r>
            <a:r>
              <a:rPr lang="en-US" dirty="0" smtClean="0"/>
              <a:t>or water.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68517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0"/>
            <a:ext cx="8915400" cy="6858000"/>
          </a:xfrm>
          <a:solidFill>
            <a:schemeClr val="bg1"/>
          </a:solidFill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■ </a:t>
            </a:r>
            <a:r>
              <a:rPr lang="en-US" i="1" dirty="0">
                <a:solidFill>
                  <a:srgbClr val="FF0000"/>
                </a:solidFill>
              </a:rPr>
              <a:t>Transplacental infection</a:t>
            </a:r>
            <a:r>
              <a:rPr lang="en-US" sz="3000" dirty="0"/>
              <a:t>. </a:t>
            </a:r>
            <a:r>
              <a:rPr lang="en-US" sz="3500" dirty="0"/>
              <a:t>Some infective agents</a:t>
            </a:r>
          </a:p>
          <a:p>
            <a:pPr marL="0" indent="0">
              <a:buNone/>
            </a:pPr>
            <a:r>
              <a:rPr lang="en-US" sz="3500" dirty="0"/>
              <a:t>cross the placenta to infect the </a:t>
            </a:r>
            <a:r>
              <a:rPr lang="en-US" sz="3500" dirty="0" smtClean="0"/>
              <a:t>fetus </a:t>
            </a:r>
            <a:r>
              <a:rPr lang="en-US" sz="3500" dirty="0"/>
              <a:t>in </a:t>
            </a:r>
            <a:r>
              <a:rPr lang="en-US" sz="3500" dirty="0" smtClean="0"/>
              <a:t>the womb</a:t>
            </a:r>
            <a:r>
              <a:rPr lang="en-US" sz="3500" dirty="0"/>
              <a:t>, producing congenital infections (</a:t>
            </a:r>
            <a:r>
              <a:rPr lang="en-US" sz="3500" dirty="0" smtClean="0"/>
              <a:t>e.g. HIV</a:t>
            </a:r>
            <a:r>
              <a:rPr lang="en-US" sz="3500" dirty="0"/>
              <a:t>, syphilis, </a:t>
            </a:r>
            <a:r>
              <a:rPr lang="en-US" sz="3500" dirty="0" smtClean="0"/>
              <a:t>toxoplasmosis).</a:t>
            </a:r>
            <a:endParaRPr lang="en-US" sz="3500" dirty="0"/>
          </a:p>
          <a:p>
            <a:pPr marL="0" indent="0">
              <a:buNone/>
            </a:pPr>
            <a:r>
              <a:rPr lang="en-US" sz="3500" dirty="0" smtClean="0"/>
              <a:t>         For </a:t>
            </a:r>
            <a:r>
              <a:rPr lang="en-US" sz="3500" dirty="0"/>
              <a:t>some infective agents, infection occurs</a:t>
            </a:r>
          </a:p>
          <a:p>
            <a:pPr marL="0" indent="0">
              <a:buNone/>
            </a:pPr>
            <a:r>
              <a:rPr lang="en-US" sz="3500" dirty="0"/>
              <a:t>through more than one route of transmission. </a:t>
            </a:r>
            <a:r>
              <a:rPr lang="en-US" sz="3500" dirty="0" smtClean="0"/>
              <a:t>For example</a:t>
            </a:r>
            <a:r>
              <a:rPr lang="en-US" sz="3500" dirty="0"/>
              <a:t>, plague is transmitted by flea bite </a:t>
            </a:r>
            <a:r>
              <a:rPr lang="en-US" sz="3500" dirty="0" smtClean="0"/>
              <a:t>but </a:t>
            </a:r>
            <a:r>
              <a:rPr lang="en-US" sz="3500" dirty="0"/>
              <a:t>in some cases, direct person to </a:t>
            </a:r>
            <a:r>
              <a:rPr lang="en-US" sz="3500" dirty="0" smtClean="0"/>
              <a:t>person transmission </a:t>
            </a:r>
            <a:r>
              <a:rPr lang="en-US" sz="3500" dirty="0"/>
              <a:t>occurs through </a:t>
            </a:r>
            <a:r>
              <a:rPr lang="en-US" sz="3500" dirty="0" smtClean="0"/>
              <a:t>the respiratory route (pneumonic </a:t>
            </a:r>
            <a:r>
              <a:rPr lang="en-US" sz="3500" dirty="0"/>
              <a:t>plague</a:t>
            </a:r>
            <a:r>
              <a:rPr lang="en-US" sz="3500" dirty="0" smtClean="0"/>
              <a:t>).</a:t>
            </a:r>
          </a:p>
          <a:p>
            <a:pPr marL="0" indent="0">
              <a:buNone/>
            </a:pPr>
            <a:r>
              <a:rPr lang="en-US" b="1" dirty="0"/>
              <a:t>HOST </a:t>
            </a:r>
            <a:r>
              <a:rPr lang="en-US" b="1" dirty="0" smtClean="0"/>
              <a:t>FACTORS</a:t>
            </a:r>
          </a:p>
          <a:p>
            <a:pPr marL="0" indent="0">
              <a:buNone/>
            </a:pPr>
            <a:r>
              <a:rPr lang="en-US" dirty="0" smtClean="0"/>
              <a:t>       The </a:t>
            </a:r>
            <a:r>
              <a:rPr lang="en-US" dirty="0"/>
              <a:t>occurrence and outcome of infection are in part</a:t>
            </a:r>
          </a:p>
          <a:p>
            <a:pPr marL="0" indent="0">
              <a:buNone/>
            </a:pPr>
            <a:r>
              <a:rPr lang="en-US" dirty="0"/>
              <a:t>determined by host factors. </a:t>
            </a:r>
            <a:r>
              <a:rPr lang="en-US" dirty="0">
                <a:solidFill>
                  <a:srgbClr val="FF0000"/>
                </a:solidFill>
              </a:rPr>
              <a:t>The term immunity </a:t>
            </a:r>
            <a:r>
              <a:rPr lang="en-US" b="1" dirty="0" smtClean="0"/>
              <a:t>is used </a:t>
            </a:r>
            <a:r>
              <a:rPr lang="en-US" b="1" dirty="0"/>
              <a:t>to describe the ability of the host to </a:t>
            </a:r>
            <a:r>
              <a:rPr lang="en-US" b="1" dirty="0" smtClean="0"/>
              <a:t>resist infection</a:t>
            </a:r>
            <a:r>
              <a:rPr lang="en-US" dirty="0"/>
              <a:t>. </a:t>
            </a:r>
            <a:r>
              <a:rPr lang="en-US" dirty="0" smtClean="0"/>
              <a:t> the </a:t>
            </a:r>
            <a:r>
              <a:rPr lang="en-US" dirty="0"/>
              <a:t>Resistance to infection </a:t>
            </a:r>
            <a:r>
              <a:rPr lang="en-US" dirty="0" smtClean="0"/>
              <a:t>is determined </a:t>
            </a:r>
            <a:r>
              <a:rPr lang="en-US" dirty="0"/>
              <a:t>by </a:t>
            </a:r>
            <a:r>
              <a:rPr lang="en-US" dirty="0">
                <a:solidFill>
                  <a:srgbClr val="FF0000"/>
                </a:solidFill>
              </a:rPr>
              <a:t>non-specific and by specific </a:t>
            </a:r>
            <a:r>
              <a:rPr lang="en-US" dirty="0" smtClean="0">
                <a:solidFill>
                  <a:srgbClr val="FF0000"/>
                </a:solidFill>
              </a:rPr>
              <a:t>factors.</a:t>
            </a:r>
            <a:endParaRPr lang="en-US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4516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Non-specific resistance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This depends on the </a:t>
            </a:r>
            <a:r>
              <a:rPr lang="en-US" dirty="0">
                <a:solidFill>
                  <a:srgbClr val="FF0000"/>
                </a:solidFill>
              </a:rPr>
              <a:t>protective covering of skin </a:t>
            </a:r>
            <a:r>
              <a:rPr lang="en-US" dirty="0"/>
              <a:t>which resists penetration by most infective agents, and the </a:t>
            </a:r>
            <a:r>
              <a:rPr lang="en-US" dirty="0">
                <a:solidFill>
                  <a:srgbClr val="FF0000"/>
                </a:solidFill>
              </a:rPr>
              <a:t>mucous membranes</a:t>
            </a:r>
            <a:r>
              <a:rPr lang="en-US" dirty="0"/>
              <a:t>, some of which include ciliated epithelium which mechanically scavenges particulate matter. Certain secretions – </a:t>
            </a:r>
            <a:r>
              <a:rPr lang="en-US" dirty="0">
                <a:solidFill>
                  <a:srgbClr val="FF0000"/>
                </a:solidFill>
              </a:rPr>
              <a:t>mucus, tears and gastric secretions </a:t>
            </a:r>
            <a:r>
              <a:rPr lang="en-US" dirty="0"/>
              <a:t>– contain </a:t>
            </a:r>
            <a:r>
              <a:rPr lang="en-US" dirty="0">
                <a:solidFill>
                  <a:srgbClr val="7030A0"/>
                </a:solidFill>
              </a:rPr>
              <a:t>lysozymes???</a:t>
            </a:r>
            <a:r>
              <a:rPr lang="en-US" dirty="0"/>
              <a:t> which have antibacterial activity; in addition, </a:t>
            </a:r>
            <a:r>
              <a:rPr lang="en-US" dirty="0">
                <a:solidFill>
                  <a:srgbClr val="7030A0"/>
                </a:solidFill>
              </a:rPr>
              <a:t>the acid content </a:t>
            </a:r>
            <a:r>
              <a:rPr lang="en-US" dirty="0"/>
              <a:t>of gastric secretion also has some antimicrobial</a:t>
            </a:r>
          </a:p>
          <a:p>
            <a:pPr marL="0" indent="0">
              <a:buNone/>
            </a:pPr>
            <a:r>
              <a:rPr lang="en-US" dirty="0"/>
              <a:t>action. </a:t>
            </a:r>
            <a:r>
              <a:rPr lang="en-US" dirty="0">
                <a:solidFill>
                  <a:srgbClr val="FF0000"/>
                </a:solidFill>
              </a:rPr>
              <a:t>Reflex responses </a:t>
            </a:r>
            <a:r>
              <a:rPr lang="en-US" dirty="0"/>
              <a:t>such as </a:t>
            </a:r>
            <a:r>
              <a:rPr lang="en-US" dirty="0">
                <a:solidFill>
                  <a:srgbClr val="FF0000"/>
                </a:solidFill>
              </a:rPr>
              <a:t>coughing and sneezing</a:t>
            </a:r>
          </a:p>
          <a:p>
            <a:pPr marL="0" indent="0">
              <a:buNone/>
            </a:pPr>
            <a:r>
              <a:rPr lang="en-US" dirty="0"/>
              <a:t>also assist in keeping susceptible parts of the respiratory tract free of foreign matter. If penetration has occurred, the organisms may be eliminated through the actions of </a:t>
            </a:r>
            <a:r>
              <a:rPr lang="en-US" dirty="0" smtClean="0">
                <a:solidFill>
                  <a:srgbClr val="FF0000"/>
                </a:solidFill>
              </a:rPr>
              <a:t>macrophages?? </a:t>
            </a:r>
            <a:r>
              <a:rPr lang="en-US" dirty="0"/>
              <a:t>and </a:t>
            </a:r>
            <a:r>
              <a:rPr lang="en-US" dirty="0" smtClean="0"/>
              <a:t>other </a:t>
            </a:r>
            <a:r>
              <a:rPr lang="en-US" dirty="0" err="1" smtClean="0"/>
              <a:t>immue</a:t>
            </a:r>
            <a:r>
              <a:rPr lang="en-US" dirty="0" smtClean="0"/>
              <a:t>  </a:t>
            </a:r>
            <a:r>
              <a:rPr lang="en-US" dirty="0"/>
              <a:t>cells or through the effects of non-specific serological factors.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27865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2000"/>
          </a:xfrm>
        </p:spPr>
        <p:txBody>
          <a:bodyPr>
            <a:normAutofit/>
          </a:bodyPr>
          <a:lstStyle/>
          <a:p>
            <a:r>
              <a:rPr lang="en-US" b="1" dirty="0"/>
              <a:t>Specific immunity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0"/>
            <a:ext cx="8991600" cy="609600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smtClean="0"/>
              <a:t>      Specific </a:t>
            </a:r>
            <a:r>
              <a:rPr lang="en-US" dirty="0"/>
              <a:t>immunity may be due to genetic or </a:t>
            </a:r>
            <a:r>
              <a:rPr lang="en-US" dirty="0" smtClean="0"/>
              <a:t>acquired factors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b="1" dirty="0" smtClean="0"/>
              <a:t> </a:t>
            </a:r>
            <a:r>
              <a:rPr lang="en-US" sz="3500" b="1" dirty="0" smtClean="0">
                <a:solidFill>
                  <a:srgbClr val="FF0000"/>
                </a:solidFill>
              </a:rPr>
              <a:t>GENETIC FACTORS</a:t>
            </a:r>
          </a:p>
          <a:p>
            <a:pPr marL="0" indent="0">
              <a:buNone/>
            </a:pPr>
            <a:r>
              <a:rPr lang="en-US" dirty="0" smtClean="0"/>
              <a:t>     Specific </a:t>
            </a:r>
            <a:r>
              <a:rPr lang="en-US" dirty="0"/>
              <a:t>genetic factors have been associated </a:t>
            </a:r>
            <a:r>
              <a:rPr lang="en-US" dirty="0" smtClean="0"/>
              <a:t>with resistance </a:t>
            </a:r>
            <a:r>
              <a:rPr lang="en-US" dirty="0"/>
              <a:t>to infection, for example persons </a:t>
            </a:r>
            <a:r>
              <a:rPr lang="en-US" dirty="0" smtClean="0"/>
              <a:t>who have </a:t>
            </a:r>
            <a:r>
              <a:rPr lang="en-US" dirty="0">
                <a:solidFill>
                  <a:srgbClr val="7030A0"/>
                </a:solidFill>
              </a:rPr>
              <a:t>haemoglobin </a:t>
            </a:r>
            <a:r>
              <a:rPr lang="en-US" b="1" dirty="0" smtClean="0"/>
              <a:t>S</a:t>
            </a:r>
            <a:r>
              <a:rPr lang="en-US" dirty="0" smtClean="0">
                <a:solidFill>
                  <a:srgbClr val="7030A0"/>
                </a:solidFill>
              </a:rPr>
              <a:t>???</a:t>
            </a:r>
            <a:r>
              <a:rPr lang="en-US" dirty="0" smtClean="0"/>
              <a:t> </a:t>
            </a:r>
            <a:r>
              <a:rPr lang="en-US" dirty="0"/>
              <a:t>are more </a:t>
            </a:r>
            <a:r>
              <a:rPr lang="en-US" dirty="0" smtClean="0"/>
              <a:t>resistant to infection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with </a:t>
            </a:r>
            <a:r>
              <a:rPr lang="en-US" i="1" dirty="0"/>
              <a:t>Plasmodium falciparum </a:t>
            </a:r>
            <a:r>
              <a:rPr lang="en-US" dirty="0"/>
              <a:t>than those with normal</a:t>
            </a:r>
          </a:p>
          <a:p>
            <a:pPr marL="0" indent="0">
              <a:buNone/>
            </a:pPr>
            <a:r>
              <a:rPr lang="en-US" dirty="0">
                <a:solidFill>
                  <a:srgbClr val="7030A0"/>
                </a:solidFill>
              </a:rPr>
              <a:t>haemoglobin </a:t>
            </a:r>
            <a:r>
              <a:rPr lang="en-US" b="1" dirty="0" smtClean="0"/>
              <a:t>AA</a:t>
            </a:r>
            <a:r>
              <a:rPr lang="en-US" dirty="0" smtClean="0">
                <a:solidFill>
                  <a:srgbClr val="7030A0"/>
                </a:solidFill>
              </a:rPr>
              <a:t>????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r>
              <a:rPr lang="en-US" dirty="0" smtClean="0"/>
              <a:t>There </a:t>
            </a:r>
            <a:r>
              <a:rPr lang="en-US" dirty="0"/>
              <a:t>are also variations in the susceptibility </a:t>
            </a:r>
            <a:r>
              <a:rPr lang="en-US" dirty="0" smtClean="0"/>
              <a:t>of various </a:t>
            </a:r>
            <a:r>
              <a:rPr lang="en-US" dirty="0"/>
              <a:t>races and ethnic groups, for example </a:t>
            </a:r>
            <a:r>
              <a:rPr lang="en-US" dirty="0" smtClean="0"/>
              <a:t>some people </a:t>
            </a:r>
            <a:r>
              <a:rPr lang="en-US" dirty="0"/>
              <a:t>of African origin tend to have a high </a:t>
            </a:r>
            <a:r>
              <a:rPr lang="en-US" dirty="0" smtClean="0"/>
              <a:t>level of </a:t>
            </a:r>
            <a:r>
              <a:rPr lang="en-US" dirty="0"/>
              <a:t>resistance to vivax malaria infection.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37412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685800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>
                <a:solidFill>
                  <a:srgbClr val="FF0000"/>
                </a:solidFill>
              </a:rPr>
              <a:t>ACQUIRED FACTORS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09600"/>
            <a:ext cx="9144000" cy="62484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  </a:t>
            </a:r>
            <a:r>
              <a:rPr lang="en-US" sz="3300" dirty="0" smtClean="0"/>
              <a:t>Acquired </a:t>
            </a:r>
            <a:r>
              <a:rPr lang="en-US" sz="3300" dirty="0"/>
              <a:t>immunity may be </a:t>
            </a:r>
            <a:r>
              <a:rPr lang="en-US" sz="3300" dirty="0">
                <a:solidFill>
                  <a:srgbClr val="FF0000"/>
                </a:solidFill>
              </a:rPr>
              <a:t>active or </a:t>
            </a:r>
            <a:r>
              <a:rPr lang="en-US" sz="3300" dirty="0" smtClean="0">
                <a:solidFill>
                  <a:srgbClr val="FF0000"/>
                </a:solidFill>
              </a:rPr>
              <a:t>passive</a:t>
            </a:r>
            <a:r>
              <a:rPr lang="en-US" sz="3300" dirty="0"/>
              <a:t>,</a:t>
            </a:r>
            <a:r>
              <a:rPr lang="en-US" sz="3300" dirty="0" smtClean="0"/>
              <a:t> </a:t>
            </a:r>
            <a:r>
              <a:rPr lang="en-US" sz="3300" dirty="0" smtClean="0">
                <a:solidFill>
                  <a:srgbClr val="FF0000"/>
                </a:solidFill>
              </a:rPr>
              <a:t>Inactive </a:t>
            </a:r>
            <a:r>
              <a:rPr lang="en-US" sz="3300" dirty="0">
                <a:solidFill>
                  <a:srgbClr val="FF0000"/>
                </a:solidFill>
              </a:rPr>
              <a:t>immunity </a:t>
            </a:r>
            <a:r>
              <a:rPr lang="en-US" sz="3300" dirty="0"/>
              <a:t>the host manufactures </a:t>
            </a:r>
            <a:r>
              <a:rPr lang="en-US" sz="3300" dirty="0" smtClean="0"/>
              <a:t>antibodies</a:t>
            </a:r>
            <a:r>
              <a:rPr lang="en-US" sz="3300" dirty="0"/>
              <a:t> and develops other protective mechanisms including</a:t>
            </a:r>
          </a:p>
          <a:p>
            <a:pPr marL="0" indent="0">
              <a:buNone/>
            </a:pPr>
            <a:r>
              <a:rPr lang="en-US" sz="3300" dirty="0">
                <a:solidFill>
                  <a:srgbClr val="7030A0"/>
                </a:solidFill>
              </a:rPr>
              <a:t>cellular </a:t>
            </a:r>
            <a:r>
              <a:rPr lang="en-US" sz="3300" dirty="0" smtClean="0">
                <a:solidFill>
                  <a:srgbClr val="7030A0"/>
                </a:solidFill>
              </a:rPr>
              <a:t>immunity?????</a:t>
            </a:r>
            <a:r>
              <a:rPr lang="en-US" sz="3300" dirty="0" smtClean="0"/>
              <a:t> </a:t>
            </a:r>
            <a:r>
              <a:rPr lang="en-US" sz="3300" dirty="0"/>
              <a:t>Active immunity may be naturally </a:t>
            </a:r>
            <a:r>
              <a:rPr lang="en-US" sz="3300" dirty="0" smtClean="0"/>
              <a:t>acquired following clinical </a:t>
            </a:r>
            <a:r>
              <a:rPr lang="en-US" sz="3300" dirty="0"/>
              <a:t>or subclinical infection; or it </a:t>
            </a:r>
            <a:r>
              <a:rPr lang="en-US" sz="3300" dirty="0" smtClean="0"/>
              <a:t>maybe </a:t>
            </a:r>
            <a:r>
              <a:rPr lang="en-US" sz="3300" dirty="0"/>
              <a:t>induced artificially by administering living </a:t>
            </a:r>
            <a:r>
              <a:rPr lang="en-US" sz="3300" dirty="0" smtClean="0"/>
              <a:t>or killed </a:t>
            </a:r>
            <a:r>
              <a:rPr lang="en-US" sz="3300" dirty="0"/>
              <a:t>organisms or </a:t>
            </a:r>
            <a:r>
              <a:rPr lang="en-US" sz="3300" dirty="0" smtClean="0"/>
              <a:t>their products. In</a:t>
            </a:r>
            <a:r>
              <a:rPr lang="en-US" sz="3300" dirty="0" smtClean="0">
                <a:solidFill>
                  <a:srgbClr val="FF0000"/>
                </a:solidFill>
              </a:rPr>
              <a:t> passive immunity</a:t>
            </a:r>
            <a:r>
              <a:rPr lang="en-US" sz="3300" dirty="0" smtClean="0"/>
              <a:t>, the host receives preformed </a:t>
            </a:r>
            <a:r>
              <a:rPr lang="en-US" sz="3300" dirty="0"/>
              <a:t>antibodies</a:t>
            </a:r>
            <a:r>
              <a:rPr lang="en-US" sz="3300" dirty="0" smtClean="0"/>
              <a:t>.</a:t>
            </a:r>
            <a:r>
              <a:rPr lang="en-US" sz="3300" dirty="0"/>
              <a:t> The new-born baby acquires passive </a:t>
            </a:r>
            <a:r>
              <a:rPr lang="en-US" sz="3300" dirty="0" smtClean="0"/>
              <a:t>immunity by </a:t>
            </a:r>
            <a:r>
              <a:rPr lang="en-US" sz="3300" dirty="0"/>
              <a:t>the transplacental transmission of antibodies; </a:t>
            </a:r>
            <a:r>
              <a:rPr lang="en-US" sz="3300" dirty="0" smtClean="0"/>
              <a:t>in this </a:t>
            </a:r>
            <a:r>
              <a:rPr lang="en-US" sz="3300" dirty="0"/>
              <a:t>way the newborn babies of immune </a:t>
            </a:r>
            <a:r>
              <a:rPr lang="en-US" sz="3300" dirty="0" smtClean="0"/>
              <a:t>mothers are </a:t>
            </a:r>
            <a:r>
              <a:rPr lang="en-US" sz="3300" dirty="0"/>
              <a:t>protected against such infections as </a:t>
            </a:r>
            <a:r>
              <a:rPr lang="en-US" sz="3300" dirty="0" smtClean="0"/>
              <a:t>measles, malaria </a:t>
            </a:r>
            <a:r>
              <a:rPr lang="en-US" sz="3300" dirty="0"/>
              <a:t>and tetanus in the first few months </a:t>
            </a:r>
            <a:r>
              <a:rPr lang="en-US" sz="3300" dirty="0" smtClean="0"/>
              <a:t>of life.</a:t>
            </a:r>
            <a:r>
              <a:rPr lang="en-US" sz="3300" dirty="0"/>
              <a:t> Passive immunity is artificially induced </a:t>
            </a:r>
            <a:r>
              <a:rPr lang="en-US" sz="3300" dirty="0" smtClean="0"/>
              <a:t>by the </a:t>
            </a:r>
            <a:r>
              <a:rPr lang="en-US" sz="3300" dirty="0"/>
              <a:t>administration of antibodies from the sera </a:t>
            </a:r>
            <a:r>
              <a:rPr lang="en-US" sz="3300" dirty="0" smtClean="0"/>
              <a:t>of immune </a:t>
            </a:r>
            <a:r>
              <a:rPr lang="en-US" sz="3300" dirty="0">
                <a:solidFill>
                  <a:srgbClr val="7030A0"/>
                </a:solidFill>
              </a:rPr>
              <a:t>human </a:t>
            </a:r>
            <a:r>
              <a:rPr lang="en-US" sz="3300" dirty="0" smtClean="0">
                <a:solidFill>
                  <a:srgbClr val="7030A0"/>
                </a:solidFill>
              </a:rPr>
              <a:t>beings(</a:t>
            </a:r>
            <a:r>
              <a:rPr lang="en-US" dirty="0" smtClean="0">
                <a:solidFill>
                  <a:srgbClr val="7030A0"/>
                </a:solidFill>
              </a:rPr>
              <a:t> homologous</a:t>
            </a:r>
            <a:r>
              <a:rPr lang="en-US" dirty="0" smtClean="0"/>
              <a:t>)???</a:t>
            </a:r>
            <a:r>
              <a:rPr lang="en-US" sz="3300" dirty="0" smtClean="0"/>
              <a:t> or </a:t>
            </a:r>
            <a:r>
              <a:rPr lang="en-US" sz="3300" dirty="0" smtClean="0">
                <a:solidFill>
                  <a:srgbClr val="7030A0"/>
                </a:solidFill>
              </a:rPr>
              <a:t>animals</a:t>
            </a:r>
            <a:r>
              <a:rPr lang="en-US" dirty="0">
                <a:solidFill>
                  <a:srgbClr val="7030A0"/>
                </a:solidFill>
              </a:rPr>
              <a:t> (heterologous) </a:t>
            </a:r>
            <a:r>
              <a:rPr lang="en-US" dirty="0" smtClean="0">
                <a:solidFill>
                  <a:srgbClr val="7030A0"/>
                </a:solidFill>
              </a:rPr>
              <a:t>??????</a:t>
            </a:r>
            <a:r>
              <a:rPr lang="en-US" dirty="0" smtClean="0"/>
              <a:t>.</a:t>
            </a:r>
            <a:r>
              <a:rPr lang="en-US" sz="3300" dirty="0" smtClean="0"/>
              <a:t>Protection </a:t>
            </a:r>
            <a:r>
              <a:rPr lang="en-US" sz="3300" dirty="0"/>
              <a:t>from passive </a:t>
            </a:r>
            <a:r>
              <a:rPr lang="en-US" sz="3300" dirty="0" smtClean="0"/>
              <a:t>immunity tends </a:t>
            </a:r>
            <a:r>
              <a:rPr lang="en-US" sz="3300" dirty="0"/>
              <a:t>to be of short duration, especially when </a:t>
            </a:r>
            <a:r>
              <a:rPr lang="en-US" sz="3300" dirty="0" smtClean="0"/>
              <a:t>heterologous serum </a:t>
            </a:r>
            <a:r>
              <a:rPr lang="en-US" sz="3300" dirty="0"/>
              <a:t>is </a:t>
            </a:r>
            <a:r>
              <a:rPr lang="en-US" sz="3300" dirty="0" smtClean="0"/>
              <a:t>used.</a:t>
            </a:r>
            <a:endParaRPr lang="en-US" sz="3300" dirty="0"/>
          </a:p>
        </p:txBody>
      </p:sp>
      <p:sp>
        <p:nvSpPr>
          <p:cNvPr id="4" name="Rectangle 3"/>
          <p:cNvSpPr/>
          <p:nvPr/>
        </p:nvSpPr>
        <p:spPr>
          <a:xfrm>
            <a:off x="2286000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u="sng" dirty="0">
                <a:hlinkClick r:id="rId2"/>
              </a:rPr>
              <a:t>https://meet.google.com/rkg-ewdx-ode</a:t>
            </a:r>
            <a:endParaRPr lang="en-US" dirty="0"/>
          </a:p>
          <a:p>
            <a:r>
              <a:rPr lang="ar-SA" dirty="0"/>
              <a:t>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23372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90600"/>
            <a:ext cx="8229600" cy="4525963"/>
          </a:xfrm>
        </p:spPr>
        <p:txBody>
          <a:bodyPr/>
          <a:lstStyle/>
          <a:p>
            <a:r>
              <a:rPr lang="en-US" dirty="0" err="1" smtClean="0"/>
              <a:t>Comper</a:t>
            </a:r>
            <a:r>
              <a:rPr lang="en-US" dirty="0" smtClean="0"/>
              <a:t>:-</a:t>
            </a:r>
          </a:p>
          <a:p>
            <a:r>
              <a:rPr lang="en-US" dirty="0" smtClean="0"/>
              <a:t>1- Hemoglobin A </a:t>
            </a:r>
            <a:r>
              <a:rPr lang="en-US" dirty="0" smtClean="0">
                <a:solidFill>
                  <a:srgbClr val="FF0000"/>
                </a:solidFill>
              </a:rPr>
              <a:t>and</a:t>
            </a:r>
            <a:r>
              <a:rPr lang="en-US" dirty="0" smtClean="0"/>
              <a:t> hemoglobin B.</a:t>
            </a:r>
          </a:p>
          <a:p>
            <a:r>
              <a:rPr lang="en-US" dirty="0" smtClean="0"/>
              <a:t>2- Spores </a:t>
            </a:r>
            <a:r>
              <a:rPr lang="en-US" dirty="0" smtClean="0">
                <a:solidFill>
                  <a:srgbClr val="FF0000"/>
                </a:solidFill>
              </a:rPr>
              <a:t>and</a:t>
            </a:r>
            <a:r>
              <a:rPr lang="en-US" dirty="0" smtClean="0"/>
              <a:t> vegetative forms.</a:t>
            </a:r>
          </a:p>
          <a:p>
            <a:r>
              <a:rPr lang="en-US" dirty="0" smtClean="0"/>
              <a:t>3- Active or passive immunity </a:t>
            </a:r>
            <a:r>
              <a:rPr lang="en-US" dirty="0" smtClean="0">
                <a:solidFill>
                  <a:srgbClr val="FF0000"/>
                </a:solidFill>
              </a:rPr>
              <a:t>and</a:t>
            </a:r>
            <a:r>
              <a:rPr lang="en-US" dirty="0" smtClean="0"/>
              <a:t> inactive immunity.</a:t>
            </a:r>
          </a:p>
        </p:txBody>
      </p:sp>
    </p:spTree>
    <p:extLst>
      <p:ext uri="{BB962C8B-B14F-4D97-AF65-F5344CB8AC3E}">
        <p14:creationId xmlns:p14="http://schemas.microsoft.com/office/powerpoint/2010/main" val="35524254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Rowitz</a:t>
            </a:r>
            <a:r>
              <a:rPr lang="en-US" dirty="0"/>
              <a:t>, Louis. 2008. Public Health Leadership: Putting Principles into Practice</a:t>
            </a:r>
            <a:r>
              <a:rPr lang="en-US" dirty="0" smtClean="0"/>
              <a:t>.</a:t>
            </a:r>
          </a:p>
          <a:p>
            <a:r>
              <a:rPr lang="pt-BR" dirty="0"/>
              <a:t>A </a:t>
            </a:r>
            <a:r>
              <a:rPr lang="pt-BR" dirty="0" smtClean="0"/>
              <a:t>d e t o k u n b o O </a:t>
            </a:r>
            <a:r>
              <a:rPr lang="pt-BR" dirty="0"/>
              <a:t>. L u c a s&amp;H e r b e r t M . G i l l e </a:t>
            </a:r>
            <a:r>
              <a:rPr lang="pt-BR" dirty="0" smtClean="0"/>
              <a:t>s. 2003. </a:t>
            </a:r>
            <a:r>
              <a:rPr lang="en-US" dirty="0" smtClean="0"/>
              <a:t>Short Textbook of Public Health Medicine For the Tropics 4th </a:t>
            </a:r>
            <a:r>
              <a:rPr lang="en-US" dirty="0"/>
              <a:t>edition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“</a:t>
            </a:r>
            <a:r>
              <a:rPr lang="en-US" dirty="0">
                <a:solidFill>
                  <a:srgbClr val="FF0000"/>
                </a:solidFill>
              </a:rPr>
              <a:t>Epidemiology is fundamentally engaged in the broader quest for social justice and equality.”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75932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838200"/>
            <a:ext cx="8382000" cy="1752600"/>
          </a:xfrm>
        </p:spPr>
        <p:txBody>
          <a:bodyPr>
            <a:noAutofit/>
          </a:bodyPr>
          <a:lstStyle/>
          <a:p>
            <a:pPr algn="l"/>
            <a:r>
              <a:rPr lang="en-US" sz="2800" dirty="0" smtClean="0"/>
              <a:t>■ </a:t>
            </a:r>
            <a:r>
              <a:rPr lang="en-US" sz="2800" b="1" dirty="0"/>
              <a:t>Infectious diseases and development</a:t>
            </a:r>
            <a:br>
              <a:rPr lang="en-US" sz="2800" b="1" dirty="0"/>
            </a:br>
            <a:r>
              <a:rPr lang="en-US" sz="2800" b="1" dirty="0"/>
              <a:t>■ Epidemiology of communicable diseases.</a:t>
            </a:r>
            <a:br>
              <a:rPr lang="en-US" sz="2800" b="1" dirty="0"/>
            </a:br>
            <a:r>
              <a:rPr lang="en-US" sz="2800" b="1" dirty="0">
                <a:solidFill>
                  <a:prstClr val="black"/>
                </a:solidFill>
              </a:rPr>
              <a:t>■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/>
              <a:t>Control of communicable diseases</a:t>
            </a:r>
            <a:br>
              <a:rPr lang="en-US" sz="2800" b="1" dirty="0"/>
            </a:br>
            <a:r>
              <a:rPr lang="en-US" sz="2800" b="1" dirty="0"/>
              <a:t>■ The use of drugs in the control of infections</a:t>
            </a:r>
            <a:br>
              <a:rPr lang="en-US" sz="2800" b="1" dirty="0"/>
            </a:br>
            <a:r>
              <a:rPr lang="en-US" sz="2800" b="1" dirty="0"/>
              <a:t>■ Antimicrobial resistance</a:t>
            </a:r>
            <a:br>
              <a:rPr lang="en-US" sz="2800" b="1" dirty="0"/>
            </a:br>
            <a:r>
              <a:rPr lang="en-US" sz="2800" b="1" dirty="0"/>
              <a:t>■ Surveillance of disease</a:t>
            </a:r>
            <a:br>
              <a:rPr lang="en-US" sz="2800" b="1" dirty="0"/>
            </a:br>
            <a:r>
              <a:rPr lang="en-US" sz="2800" b="1" dirty="0"/>
              <a:t>■ Epidemiology of non-infectious diseases</a:t>
            </a:r>
            <a:r>
              <a:rPr lang="en-US" sz="2800" dirty="0"/>
              <a:t/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124200"/>
            <a:ext cx="9144000" cy="3733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    </a:t>
            </a:r>
            <a:r>
              <a:rPr lang="en-US" sz="2800" dirty="0"/>
              <a:t>Changes in </a:t>
            </a:r>
            <a:r>
              <a:rPr lang="en-US" sz="2800" dirty="0">
                <a:solidFill>
                  <a:srgbClr val="FF0000"/>
                </a:solidFill>
              </a:rPr>
              <a:t>land </a:t>
            </a:r>
            <a:r>
              <a:rPr lang="en-US" sz="2800" dirty="0"/>
              <a:t>and </a:t>
            </a:r>
            <a:r>
              <a:rPr lang="en-US" sz="2800" dirty="0">
                <a:solidFill>
                  <a:srgbClr val="FF0000"/>
                </a:solidFill>
              </a:rPr>
              <a:t>water</a:t>
            </a:r>
            <a:r>
              <a:rPr lang="en-US" sz="2800" dirty="0"/>
              <a:t> use, </a:t>
            </a:r>
            <a:r>
              <a:rPr lang="en-US" sz="2800" dirty="0">
                <a:solidFill>
                  <a:srgbClr val="FF0000"/>
                </a:solidFill>
              </a:rPr>
              <a:t>deforestation</a:t>
            </a:r>
            <a:r>
              <a:rPr lang="en-US" sz="2800" dirty="0"/>
              <a:t>, </a:t>
            </a:r>
            <a:r>
              <a:rPr lang="en-US" sz="2800" dirty="0" smtClean="0">
                <a:solidFill>
                  <a:srgbClr val="FF0000"/>
                </a:solidFill>
              </a:rPr>
              <a:t>agricultural development</a:t>
            </a:r>
            <a:r>
              <a:rPr lang="en-US" sz="2800" dirty="0"/>
              <a:t>, </a:t>
            </a:r>
            <a:r>
              <a:rPr lang="en-US" sz="2800" dirty="0">
                <a:solidFill>
                  <a:srgbClr val="FF0000"/>
                </a:solidFill>
              </a:rPr>
              <a:t>dams</a:t>
            </a:r>
            <a:r>
              <a:rPr lang="en-US" sz="2800" dirty="0"/>
              <a:t> and </a:t>
            </a:r>
            <a:r>
              <a:rPr lang="en-US" sz="2800" dirty="0">
                <a:solidFill>
                  <a:srgbClr val="FF0000"/>
                </a:solidFill>
              </a:rPr>
              <a:t>irrigation </a:t>
            </a:r>
            <a:r>
              <a:rPr lang="en-US" sz="2800" dirty="0" smtClean="0">
                <a:solidFill>
                  <a:srgbClr val="FF0000"/>
                </a:solidFill>
              </a:rPr>
              <a:t>schemes</a:t>
            </a:r>
            <a:r>
              <a:rPr lang="en-US" sz="2800" dirty="0" smtClean="0"/>
              <a:t> can </a:t>
            </a:r>
            <a:r>
              <a:rPr lang="en-US" sz="2800" dirty="0"/>
              <a:t>have major positive or negative impact on </a:t>
            </a:r>
            <a:r>
              <a:rPr lang="en-US" sz="2800" dirty="0" smtClean="0"/>
              <a:t>the pattern </a:t>
            </a:r>
            <a:r>
              <a:rPr lang="en-US" sz="2800" dirty="0"/>
              <a:t>of disease </a:t>
            </a:r>
            <a:r>
              <a:rPr lang="en-US" sz="2800" dirty="0" smtClean="0"/>
              <a:t>.Large </a:t>
            </a:r>
            <a:r>
              <a:rPr lang="en-US" sz="2800" dirty="0" smtClean="0">
                <a:solidFill>
                  <a:srgbClr val="FF0000"/>
                </a:solidFill>
              </a:rPr>
              <a:t>outbreaks?? </a:t>
            </a:r>
            <a:r>
              <a:rPr lang="en-US" sz="2800" dirty="0" smtClean="0"/>
              <a:t>of communicable </a:t>
            </a:r>
            <a:r>
              <a:rPr lang="en-US" sz="2800" dirty="0"/>
              <a:t>diseases periodically occur </a:t>
            </a:r>
            <a:r>
              <a:rPr lang="en-US" sz="2800" dirty="0" smtClean="0"/>
              <a:t>worldwide.</a:t>
            </a:r>
          </a:p>
        </p:txBody>
      </p:sp>
    </p:spTree>
    <p:extLst>
      <p:ext uri="{BB962C8B-B14F-4D97-AF65-F5344CB8AC3E}">
        <p14:creationId xmlns:p14="http://schemas.microsoft.com/office/powerpoint/2010/main" val="40072392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2400"/>
            <a:ext cx="8791832" cy="6553200"/>
          </a:xfrm>
        </p:spPr>
        <p:txBody>
          <a:bodyPr>
            <a:normAutofit/>
          </a:bodyPr>
          <a:lstStyle/>
          <a:p>
            <a:pPr lvl="0"/>
            <a:r>
              <a:rPr lang="en-US" b="1" dirty="0">
                <a:solidFill>
                  <a:prstClr val="black"/>
                </a:solidFill>
              </a:rPr>
              <a:t>EPIDEMIOLOGY OF COMMUNICABLE DISEASES </a:t>
            </a:r>
          </a:p>
          <a:p>
            <a:pPr lvl="0"/>
            <a:r>
              <a:rPr lang="en-US" b="1" dirty="0">
                <a:solidFill>
                  <a:prstClr val="black"/>
                </a:solidFill>
              </a:rPr>
              <a:t>THE COMPONENTS OF COMMUNICABLE DISEASE</a:t>
            </a:r>
          </a:p>
          <a:p>
            <a:pPr lvl="0"/>
            <a:r>
              <a:rPr lang="en-US" sz="2800" dirty="0">
                <a:solidFill>
                  <a:prstClr val="black"/>
                </a:solidFill>
              </a:rPr>
              <a:t>  </a:t>
            </a:r>
            <a:r>
              <a:rPr lang="en-US" sz="2800" dirty="0">
                <a:solidFill>
                  <a:srgbClr val="FF0000"/>
                </a:solidFill>
                <a:latin typeface="Palatino-Roman"/>
              </a:rPr>
              <a:t>Communicable diseases </a:t>
            </a:r>
            <a:r>
              <a:rPr lang="en-US" sz="2800" dirty="0">
                <a:solidFill>
                  <a:prstClr val="black"/>
                </a:solidFill>
                <a:latin typeface="Palatino-Roman"/>
              </a:rPr>
              <a:t>are characterized by the</a:t>
            </a:r>
          </a:p>
          <a:p>
            <a:pPr marL="0" lvl="0" indent="0">
              <a:buNone/>
            </a:pPr>
            <a:r>
              <a:rPr lang="en-US" sz="2800" dirty="0">
                <a:solidFill>
                  <a:prstClr val="black"/>
                </a:solidFill>
                <a:latin typeface="Palatino-Roman"/>
              </a:rPr>
              <a:t>existence of a</a:t>
            </a:r>
            <a:r>
              <a:rPr lang="en-US" sz="2800" dirty="0">
                <a:solidFill>
                  <a:srgbClr val="FF0000"/>
                </a:solidFill>
                <a:latin typeface="Palatino-Roman"/>
              </a:rPr>
              <a:t> living infectious agent </a:t>
            </a:r>
            <a:r>
              <a:rPr lang="en-US" sz="2800" dirty="0">
                <a:solidFill>
                  <a:prstClr val="black"/>
                </a:solidFill>
                <a:latin typeface="Palatino-Roman"/>
              </a:rPr>
              <a:t>which is </a:t>
            </a:r>
            <a:r>
              <a:rPr lang="en-US" sz="2800" dirty="0" smtClean="0">
                <a:solidFill>
                  <a:prstClr val="black"/>
                </a:solidFill>
                <a:latin typeface="Palatino-Roman"/>
              </a:rPr>
              <a:t>transmissible. Apart </a:t>
            </a:r>
            <a:r>
              <a:rPr lang="en-US" sz="2800" dirty="0">
                <a:solidFill>
                  <a:prstClr val="black"/>
                </a:solidFill>
                <a:latin typeface="Palatino-Roman"/>
              </a:rPr>
              <a:t>from the infectious agent, two other factors, the </a:t>
            </a:r>
            <a:r>
              <a:rPr lang="en-US" sz="2800" dirty="0">
                <a:solidFill>
                  <a:srgbClr val="FF0000"/>
                </a:solidFill>
                <a:latin typeface="Palatino-Roman"/>
              </a:rPr>
              <a:t>host</a:t>
            </a:r>
            <a:r>
              <a:rPr lang="en-US" sz="2800" dirty="0">
                <a:solidFill>
                  <a:prstClr val="black"/>
                </a:solidFill>
                <a:latin typeface="Palatino-Roman"/>
              </a:rPr>
              <a:t> and the </a:t>
            </a:r>
            <a:r>
              <a:rPr lang="en-US" sz="2800" dirty="0">
                <a:solidFill>
                  <a:srgbClr val="FF0000"/>
                </a:solidFill>
                <a:latin typeface="Palatino-Roman"/>
              </a:rPr>
              <a:t>environment</a:t>
            </a:r>
            <a:r>
              <a:rPr lang="en-US" sz="2800" dirty="0">
                <a:solidFill>
                  <a:prstClr val="black"/>
                </a:solidFill>
                <a:latin typeface="Palatino-Roman"/>
              </a:rPr>
              <a:t>, </a:t>
            </a:r>
            <a:r>
              <a:rPr lang="en-US" sz="2800" b="1" dirty="0">
                <a:solidFill>
                  <a:prstClr val="black"/>
                </a:solidFill>
                <a:latin typeface="Palatino-Roman"/>
              </a:rPr>
              <a:t>affect the epidemiology of the infection.</a:t>
            </a:r>
            <a:r>
              <a:rPr lang="en-US" sz="2800" dirty="0">
                <a:solidFill>
                  <a:prstClr val="black"/>
                </a:solidFill>
                <a:latin typeface="Palatino-Roman"/>
              </a:rPr>
              <a:t> The relationship between these three components may be illustrated using the following analogy:</a:t>
            </a:r>
          </a:p>
          <a:p>
            <a:pPr marL="0" lvl="0" indent="0">
              <a:buNone/>
            </a:pPr>
            <a:r>
              <a:rPr lang="en-US" sz="2800" dirty="0">
                <a:solidFill>
                  <a:srgbClr val="FF0000"/>
                </a:solidFill>
                <a:latin typeface="Palatino-Roman"/>
              </a:rPr>
              <a:t>Agent:                                        The seed</a:t>
            </a:r>
          </a:p>
          <a:p>
            <a:pPr marL="0" lvl="0" indent="0">
              <a:buNone/>
            </a:pPr>
            <a:r>
              <a:rPr lang="en-US" sz="2800" dirty="0">
                <a:solidFill>
                  <a:srgbClr val="FF0000"/>
                </a:solidFill>
                <a:latin typeface="Palatino-Roman"/>
              </a:rPr>
              <a:t>Host:                                          The soil</a:t>
            </a:r>
          </a:p>
          <a:p>
            <a:pPr marL="0" lvl="0" indent="0">
              <a:buNone/>
            </a:pPr>
            <a:r>
              <a:rPr lang="en-US" sz="2800" dirty="0">
                <a:solidFill>
                  <a:srgbClr val="FF0000"/>
                </a:solidFill>
                <a:latin typeface="Palatino-Roman"/>
              </a:rPr>
              <a:t>Route of transmission:               The climate</a:t>
            </a:r>
            <a:endParaRPr lang="en-US" sz="28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0899787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" y="77744"/>
            <a:ext cx="8915400" cy="66294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■</a:t>
            </a:r>
            <a:r>
              <a:rPr lang="en-US" b="1" dirty="0">
                <a:solidFill>
                  <a:srgbClr val="7030A0"/>
                </a:solidFill>
              </a:rPr>
              <a:t>INFECTIOUS </a:t>
            </a:r>
            <a:r>
              <a:rPr lang="en-US" b="1" dirty="0" smtClean="0">
                <a:solidFill>
                  <a:srgbClr val="7030A0"/>
                </a:solidFill>
              </a:rPr>
              <a:t>AGENTS</a:t>
            </a:r>
          </a:p>
          <a:p>
            <a:r>
              <a:rPr lang="en-US" sz="2800" dirty="0"/>
              <a:t>These may be </a:t>
            </a:r>
            <a:r>
              <a:rPr lang="en-US" sz="2800" dirty="0">
                <a:solidFill>
                  <a:srgbClr val="FF0000"/>
                </a:solidFill>
              </a:rPr>
              <a:t>viruses, </a:t>
            </a:r>
            <a:r>
              <a:rPr lang="en-US" dirty="0" smtClean="0">
                <a:solidFill>
                  <a:srgbClr val="FF0000"/>
                </a:solidFill>
              </a:rPr>
              <a:t>rickettsiae</a:t>
            </a:r>
            <a:r>
              <a:rPr lang="en-US" sz="2800" dirty="0" smtClean="0">
                <a:solidFill>
                  <a:srgbClr val="FF0000"/>
                </a:solidFill>
              </a:rPr>
              <a:t>??, </a:t>
            </a:r>
            <a:r>
              <a:rPr lang="en-US" sz="2800" dirty="0">
                <a:solidFill>
                  <a:srgbClr val="FF0000"/>
                </a:solidFill>
              </a:rPr>
              <a:t>bacteria, </a:t>
            </a:r>
            <a:r>
              <a:rPr lang="en-US" sz="2800" dirty="0" smtClean="0">
                <a:solidFill>
                  <a:srgbClr val="FF0000"/>
                </a:solidFill>
              </a:rPr>
              <a:t>protozoa, fungi </a:t>
            </a:r>
            <a:r>
              <a:rPr lang="en-US" dirty="0">
                <a:solidFill>
                  <a:srgbClr val="FF0000"/>
                </a:solidFill>
              </a:rPr>
              <a:t>or </a:t>
            </a:r>
            <a:r>
              <a:rPr lang="en-US" dirty="0" smtClean="0">
                <a:solidFill>
                  <a:srgbClr val="FF0000"/>
                </a:solidFill>
              </a:rPr>
              <a:t>helminths</a:t>
            </a:r>
            <a:r>
              <a:rPr lang="en-US" sz="2800" dirty="0" smtClean="0">
                <a:solidFill>
                  <a:srgbClr val="FF0000"/>
                </a:solidFill>
              </a:rPr>
              <a:t>??</a:t>
            </a:r>
            <a:r>
              <a:rPr lang="en-US" sz="2800" dirty="0" smtClean="0"/>
              <a:t>. </a:t>
            </a:r>
            <a:r>
              <a:rPr lang="en-US" sz="2800" dirty="0"/>
              <a:t>The biological </a:t>
            </a:r>
            <a:r>
              <a:rPr lang="en-US" sz="2800" dirty="0" smtClean="0"/>
              <a:t>properties of </a:t>
            </a:r>
            <a:r>
              <a:rPr lang="en-US" sz="2800" dirty="0"/>
              <a:t>the agent may play a major role in its </a:t>
            </a:r>
            <a:r>
              <a:rPr lang="en-US" sz="2800" dirty="0" smtClean="0"/>
              <a:t>epidemiology. In </a:t>
            </a:r>
            <a:r>
              <a:rPr lang="en-US" sz="2800" dirty="0"/>
              <a:t>order to survive an infectious agent must </a:t>
            </a:r>
            <a:r>
              <a:rPr lang="en-US" sz="2800" dirty="0" smtClean="0"/>
              <a:t>be able </a:t>
            </a:r>
            <a:r>
              <a:rPr lang="en-US" sz="2800" dirty="0"/>
              <a:t>to do the following:</a:t>
            </a:r>
          </a:p>
          <a:p>
            <a:r>
              <a:rPr lang="en-US" sz="2800" dirty="0" smtClean="0"/>
              <a:t> </a:t>
            </a:r>
            <a:r>
              <a:rPr lang="en-US" sz="2800" b="1" dirty="0" smtClean="0"/>
              <a:t>multiply.                               </a:t>
            </a:r>
            <a:endParaRPr lang="en-US" sz="2800" b="1" dirty="0"/>
          </a:p>
          <a:p>
            <a:r>
              <a:rPr lang="en-US" sz="2800" b="1" dirty="0" smtClean="0"/>
              <a:t> emerge </a:t>
            </a:r>
            <a:r>
              <a:rPr lang="en-US" sz="2800" b="1" dirty="0"/>
              <a:t>from the </a:t>
            </a:r>
            <a:r>
              <a:rPr lang="en-US" sz="2800" b="1" dirty="0" smtClean="0"/>
              <a:t>host.</a:t>
            </a:r>
          </a:p>
          <a:p>
            <a:endParaRPr lang="en-US" sz="2800" b="1" dirty="0"/>
          </a:p>
          <a:p>
            <a:r>
              <a:rPr lang="en-US" sz="2800" b="1" dirty="0" smtClean="0"/>
              <a:t> </a:t>
            </a:r>
            <a:r>
              <a:rPr lang="en-US" sz="2800" dirty="0"/>
              <a:t>the mechanisms that the </a:t>
            </a:r>
            <a:r>
              <a:rPr lang="en-US" sz="2800" dirty="0" smtClean="0"/>
              <a:t>organism uses </a:t>
            </a:r>
            <a:r>
              <a:rPr lang="en-US" sz="2800" dirty="0"/>
              <a:t>at each of these four stages may help in </a:t>
            </a:r>
            <a:r>
              <a:rPr lang="en-US" sz="2800" dirty="0" smtClean="0"/>
              <a:t>identifying the </a:t>
            </a:r>
            <a:r>
              <a:rPr lang="en-US" sz="2800" dirty="0"/>
              <a:t>most </a:t>
            </a:r>
            <a:r>
              <a:rPr lang="en-US" sz="2800" dirty="0" smtClean="0"/>
              <a:t>weak</a:t>
            </a:r>
            <a:r>
              <a:rPr lang="en-US" sz="2800" dirty="0"/>
              <a:t> </a:t>
            </a:r>
            <a:r>
              <a:rPr lang="en-US" sz="2800" dirty="0" smtClean="0"/>
              <a:t> </a:t>
            </a:r>
            <a:r>
              <a:rPr lang="en-US" sz="2800" dirty="0"/>
              <a:t>stage at which to </a:t>
            </a:r>
            <a:r>
              <a:rPr lang="en-US" sz="2800" dirty="0" smtClean="0"/>
              <a:t>direct control </a:t>
            </a:r>
            <a:r>
              <a:rPr lang="en-US" sz="2800" dirty="0"/>
              <a:t>measures</a:t>
            </a:r>
            <a:r>
              <a:rPr lang="en-US" sz="2800" dirty="0" smtClean="0"/>
              <a:t>.</a:t>
            </a:r>
          </a:p>
          <a:p>
            <a:r>
              <a:rPr lang="en-US" sz="2800" dirty="0"/>
              <a:t>The ability of the infective </a:t>
            </a:r>
            <a:r>
              <a:rPr lang="en-US" sz="2800" dirty="0" smtClean="0"/>
              <a:t>agent </a:t>
            </a:r>
            <a:r>
              <a:rPr lang="en-US" sz="2800" dirty="0" smtClean="0">
                <a:solidFill>
                  <a:srgbClr val="FF0000"/>
                </a:solidFill>
              </a:rPr>
              <a:t>to </a:t>
            </a:r>
            <a:r>
              <a:rPr lang="en-US" sz="2800" dirty="0">
                <a:solidFill>
                  <a:srgbClr val="FF0000"/>
                </a:solidFill>
              </a:rPr>
              <a:t>survive </a:t>
            </a:r>
            <a:r>
              <a:rPr lang="en-US" sz="2800" dirty="0"/>
              <a:t>in the </a:t>
            </a:r>
            <a:r>
              <a:rPr lang="en-US" sz="2800" dirty="0">
                <a:solidFill>
                  <a:srgbClr val="FF0000"/>
                </a:solidFill>
              </a:rPr>
              <a:t>environment </a:t>
            </a:r>
            <a:r>
              <a:rPr lang="en-US" sz="2800" dirty="0"/>
              <a:t>is an important </a:t>
            </a:r>
            <a:r>
              <a:rPr lang="en-US" sz="2800" dirty="0" smtClean="0"/>
              <a:t>factor in </a:t>
            </a:r>
            <a:r>
              <a:rPr lang="en-US" sz="2800" dirty="0"/>
              <a:t>the epidemiology of the infection.</a:t>
            </a:r>
            <a:endParaRPr lang="en-US" sz="2800" b="1" dirty="0" smtClean="0"/>
          </a:p>
          <a:p>
            <a:pPr marL="0" indent="0">
              <a:buNone/>
            </a:pPr>
            <a:endParaRPr lang="en-US" sz="2800" b="1" dirty="0"/>
          </a:p>
          <a:p>
            <a:pPr marL="0" indent="0">
              <a:buNone/>
            </a:pPr>
            <a:endParaRPr lang="en-US" sz="2800" b="1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2999" y="2743200"/>
            <a:ext cx="3810001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919724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52400"/>
            <a:ext cx="8915400" cy="6553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rgbClr val="7030A0"/>
                </a:solidFill>
              </a:rPr>
              <a:t>Reservoir </a:t>
            </a:r>
            <a:r>
              <a:rPr lang="en-US" b="1" dirty="0">
                <a:solidFill>
                  <a:srgbClr val="7030A0"/>
                </a:solidFill>
              </a:rPr>
              <a:t>of </a:t>
            </a:r>
            <a:r>
              <a:rPr lang="en-US" b="1" dirty="0" smtClean="0">
                <a:solidFill>
                  <a:srgbClr val="7030A0"/>
                </a:solidFill>
              </a:rPr>
              <a:t>infection</a:t>
            </a:r>
          </a:p>
          <a:p>
            <a:r>
              <a:rPr lang="en-US" sz="2800" dirty="0" smtClean="0"/>
              <a:t>     This term </a:t>
            </a:r>
            <a:r>
              <a:rPr lang="en-US" sz="2800" dirty="0"/>
              <a:t>is used to describe the </a:t>
            </a:r>
            <a:r>
              <a:rPr lang="en-US" sz="2800" dirty="0" smtClean="0"/>
              <a:t>specific ecological </a:t>
            </a:r>
            <a:r>
              <a:rPr lang="en-US" sz="2800" dirty="0"/>
              <a:t>niche upon which it depends </a:t>
            </a:r>
            <a:r>
              <a:rPr lang="en-US" sz="2800" dirty="0" smtClean="0"/>
              <a:t>for its </a:t>
            </a:r>
            <a:r>
              <a:rPr lang="en-US" sz="2800" dirty="0"/>
              <a:t>survival. The reservoir may be </a:t>
            </a:r>
            <a:r>
              <a:rPr lang="en-US" sz="2800" dirty="0">
                <a:solidFill>
                  <a:srgbClr val="FF0000"/>
                </a:solidFill>
              </a:rPr>
              <a:t>human</a:t>
            </a:r>
            <a:r>
              <a:rPr lang="en-US" sz="2800" dirty="0"/>
              <a:t>, </a:t>
            </a:r>
            <a:r>
              <a:rPr lang="en-US" sz="2800" dirty="0" smtClean="0">
                <a:solidFill>
                  <a:srgbClr val="FF0000"/>
                </a:solidFill>
              </a:rPr>
              <a:t>animal</a:t>
            </a:r>
            <a:r>
              <a:rPr lang="en-US" sz="2800" dirty="0" smtClean="0"/>
              <a:t> or </a:t>
            </a:r>
            <a:r>
              <a:rPr lang="en-US" sz="2800" dirty="0">
                <a:solidFill>
                  <a:srgbClr val="FF0000"/>
                </a:solidFill>
              </a:rPr>
              <a:t>non-living </a:t>
            </a:r>
            <a:r>
              <a:rPr lang="en-US" sz="2800" dirty="0" smtClean="0">
                <a:solidFill>
                  <a:srgbClr val="FF0000"/>
                </a:solidFill>
              </a:rPr>
              <a:t>material</a:t>
            </a:r>
            <a:r>
              <a:rPr lang="en-US" sz="2800" dirty="0" smtClean="0"/>
              <a:t>.</a:t>
            </a:r>
            <a:endParaRPr lang="en-US" sz="2800" dirty="0"/>
          </a:p>
          <a:p>
            <a:r>
              <a:rPr lang="en-US" sz="2800" dirty="0" smtClean="0"/>
              <a:t>    The infective </a:t>
            </a:r>
            <a:r>
              <a:rPr lang="en-US" sz="2800" dirty="0"/>
              <a:t>agent lives and multiplies in the </a:t>
            </a:r>
            <a:r>
              <a:rPr lang="en-US" sz="2800" dirty="0" smtClean="0"/>
              <a:t>reservoir</a:t>
            </a:r>
          </a:p>
          <a:p>
            <a:pPr marL="0" indent="0">
              <a:buNone/>
            </a:pPr>
            <a:r>
              <a:rPr lang="en-US" sz="2800" dirty="0" smtClean="0"/>
              <a:t>  from which it is transmitted to other habitats but cannot      survive indefinitely at these other sites. For example, from its human reservoir</a:t>
            </a:r>
            <a:r>
              <a:rPr lang="en-US" sz="2800" dirty="0" smtClean="0">
                <a:solidFill>
                  <a:srgbClr val="FF0000"/>
                </a:solidFill>
              </a:rPr>
              <a:t>, </a:t>
            </a:r>
            <a:r>
              <a:rPr lang="en-US" sz="2800" i="1" dirty="0" smtClean="0">
                <a:solidFill>
                  <a:srgbClr val="FF0000"/>
                </a:solidFill>
              </a:rPr>
              <a:t>Salmonella typhi </a:t>
            </a:r>
            <a:r>
              <a:rPr lang="en-US" sz="2800" dirty="0" smtClean="0"/>
              <a:t>the cause of </a:t>
            </a:r>
            <a:r>
              <a:rPr lang="en-US" sz="2800" dirty="0" smtClean="0">
                <a:solidFill>
                  <a:srgbClr val="FF0000"/>
                </a:solidFill>
              </a:rPr>
              <a:t>typhoid fever</a:t>
            </a:r>
            <a:r>
              <a:rPr lang="en-US" sz="2800" dirty="0" smtClean="0"/>
              <a:t>, can contaminate water supplies, milk and other food products and can infect susceptible hosts. Since the </a:t>
            </a:r>
            <a:r>
              <a:rPr lang="en-US" sz="2800" dirty="0" smtClean="0">
                <a:solidFill>
                  <a:srgbClr val="FF0000"/>
                </a:solidFill>
              </a:rPr>
              <a:t>bacilli</a:t>
            </a:r>
            <a:r>
              <a:rPr lang="en-US" sz="2800" dirty="0" smtClean="0"/>
              <a:t> </a:t>
            </a:r>
            <a:r>
              <a:rPr lang="en-US" sz="2800" dirty="0"/>
              <a:t>cannot survive indefinitely in these </a:t>
            </a:r>
            <a:r>
              <a:rPr lang="en-US" sz="2800" dirty="0" smtClean="0"/>
              <a:t>habitats, these </a:t>
            </a:r>
            <a:r>
              <a:rPr lang="en-US" sz="2800" dirty="0"/>
              <a:t>other sites do not represent the </a:t>
            </a:r>
            <a:r>
              <a:rPr lang="en-US" sz="2800" dirty="0" smtClean="0"/>
              <a:t>reservoir of </a:t>
            </a:r>
            <a:r>
              <a:rPr lang="en-US" sz="2800" dirty="0"/>
              <a:t>typhoid infection but may serve as a </a:t>
            </a:r>
            <a:r>
              <a:rPr lang="en-US" sz="2800" i="1" dirty="0"/>
              <a:t>source </a:t>
            </a:r>
            <a:r>
              <a:rPr lang="en-US" sz="2800" i="1" dirty="0" smtClean="0"/>
              <a:t>of infection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972286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2400"/>
            <a:ext cx="8915400" cy="655319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500" b="1" dirty="0"/>
              <a:t>HUMAN </a:t>
            </a:r>
            <a:r>
              <a:rPr lang="en-US" sz="3500" b="1" dirty="0" smtClean="0"/>
              <a:t>RESERVOIR</a:t>
            </a:r>
          </a:p>
          <a:p>
            <a:r>
              <a:rPr lang="en-US" sz="2800" dirty="0"/>
              <a:t> </a:t>
            </a:r>
            <a:r>
              <a:rPr lang="en-US" sz="2800" dirty="0" smtClean="0"/>
              <a:t>    This </a:t>
            </a:r>
            <a:r>
              <a:rPr lang="en-US" sz="2800" dirty="0"/>
              <a:t>includes a number of important </a:t>
            </a:r>
            <a:r>
              <a:rPr lang="en-US" sz="2800" dirty="0" smtClean="0"/>
              <a:t>pathogens that </a:t>
            </a:r>
            <a:r>
              <a:rPr lang="en-US" sz="2800" dirty="0"/>
              <a:t>are specifically adapted to man – the </a:t>
            </a:r>
            <a:r>
              <a:rPr lang="en-US" sz="2800" dirty="0" smtClean="0"/>
              <a:t>infective agents </a:t>
            </a:r>
            <a:r>
              <a:rPr lang="en-US" sz="2800" dirty="0"/>
              <a:t>of measles, AIDS, typhoid, </a:t>
            </a:r>
            <a:r>
              <a:rPr lang="en-US" sz="2800" dirty="0" smtClean="0"/>
              <a:t>meningococcal, </a:t>
            </a:r>
            <a:r>
              <a:rPr lang="en-US" sz="2800" dirty="0"/>
              <a:t>meningitis, gonorrhoea and syphilis. </a:t>
            </a:r>
            <a:r>
              <a:rPr lang="en-US" sz="2800" dirty="0">
                <a:solidFill>
                  <a:srgbClr val="FF0000"/>
                </a:solidFill>
              </a:rPr>
              <a:t>The </a:t>
            </a:r>
            <a:r>
              <a:rPr lang="en-US" sz="2800" dirty="0" smtClean="0">
                <a:solidFill>
                  <a:srgbClr val="FF0000"/>
                </a:solidFill>
              </a:rPr>
              <a:t>human reservoir </a:t>
            </a:r>
            <a:r>
              <a:rPr lang="en-US" sz="2800" dirty="0">
                <a:solidFill>
                  <a:srgbClr val="FF0000"/>
                </a:solidFill>
              </a:rPr>
              <a:t>includes both ill persons and </a:t>
            </a:r>
            <a:r>
              <a:rPr lang="en-US" sz="2800" dirty="0" smtClean="0">
                <a:solidFill>
                  <a:srgbClr val="FF0000"/>
                </a:solidFill>
              </a:rPr>
              <a:t>healthy carriers</a:t>
            </a:r>
            <a:r>
              <a:rPr lang="en-US" sz="2800" dirty="0"/>
              <a:t>. In some cases (e.g. salmonellosis) </a:t>
            </a:r>
            <a:r>
              <a:rPr lang="en-US" sz="2800" dirty="0" smtClean="0"/>
              <a:t>humans share </a:t>
            </a:r>
            <a:r>
              <a:rPr lang="en-US" sz="2800" dirty="0"/>
              <a:t>the reservoir with other animals.</a:t>
            </a:r>
          </a:p>
          <a:p>
            <a:r>
              <a:rPr lang="en-US" b="1" dirty="0" smtClean="0"/>
              <a:t>Carriers</a:t>
            </a:r>
          </a:p>
          <a:p>
            <a:r>
              <a:rPr lang="en-US" dirty="0" smtClean="0"/>
              <a:t>          A </a:t>
            </a:r>
            <a:r>
              <a:rPr lang="en-US" dirty="0"/>
              <a:t>carrier is a </a:t>
            </a:r>
            <a:r>
              <a:rPr lang="en-US" dirty="0">
                <a:solidFill>
                  <a:srgbClr val="FF0000"/>
                </a:solidFill>
              </a:rPr>
              <a:t>person</a:t>
            </a:r>
            <a:r>
              <a:rPr lang="en-US" dirty="0"/>
              <a:t> who </a:t>
            </a:r>
            <a:r>
              <a:rPr lang="en-US" dirty="0" smtClean="0"/>
              <a:t>harbours </a:t>
            </a:r>
            <a:r>
              <a:rPr lang="en-US" dirty="0"/>
              <a:t>the </a:t>
            </a:r>
            <a:r>
              <a:rPr lang="en-US" dirty="0" smtClean="0"/>
              <a:t>infective agent </a:t>
            </a:r>
            <a:r>
              <a:rPr lang="en-US" dirty="0"/>
              <a:t>without showing signs of disease but </a:t>
            </a:r>
            <a:r>
              <a:rPr lang="en-US" dirty="0" smtClean="0"/>
              <a:t>is capable </a:t>
            </a:r>
            <a:r>
              <a:rPr lang="en-US" dirty="0"/>
              <a:t>of transmitting the agent to other </a:t>
            </a:r>
            <a:r>
              <a:rPr lang="en-US" dirty="0" smtClean="0"/>
              <a:t>persons. Different </a:t>
            </a:r>
            <a:r>
              <a:rPr lang="en-US" dirty="0">
                <a:solidFill>
                  <a:srgbClr val="FF0000"/>
                </a:solidFill>
              </a:rPr>
              <a:t>types of carriers are described </a:t>
            </a:r>
            <a:r>
              <a:rPr lang="en-US" dirty="0" smtClean="0">
                <a:solidFill>
                  <a:srgbClr val="FF0000"/>
                </a:solidFill>
              </a:rPr>
              <a:t>depending on </a:t>
            </a:r>
            <a:r>
              <a:rPr lang="en-US" dirty="0">
                <a:solidFill>
                  <a:srgbClr val="FF0000"/>
                </a:solidFill>
              </a:rPr>
              <a:t>when they excrete the organism in relation </a:t>
            </a:r>
            <a:r>
              <a:rPr lang="en-US" dirty="0" smtClean="0">
                <a:solidFill>
                  <a:srgbClr val="FF0000"/>
                </a:solidFill>
              </a:rPr>
              <a:t>to the </a:t>
            </a:r>
            <a:r>
              <a:rPr lang="en-US" dirty="0">
                <a:solidFill>
                  <a:srgbClr val="FF0000"/>
                </a:solidFill>
              </a:rPr>
              <a:t>illness</a:t>
            </a:r>
            <a:r>
              <a:rPr lang="en-US" dirty="0" smtClean="0">
                <a:solidFill>
                  <a:srgbClr val="FF0000"/>
                </a:solidFill>
              </a:rPr>
              <a:t>:-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/>
              <a:t>■ </a:t>
            </a:r>
            <a:r>
              <a:rPr lang="en-US" b="1" dirty="0">
                <a:solidFill>
                  <a:srgbClr val="FF0000"/>
                </a:solidFill>
              </a:rPr>
              <a:t>A </a:t>
            </a:r>
            <a:r>
              <a:rPr lang="en-US" b="1" i="1" dirty="0">
                <a:solidFill>
                  <a:srgbClr val="FF0000"/>
                </a:solidFill>
              </a:rPr>
              <a:t>healthy carrier </a:t>
            </a:r>
            <a:r>
              <a:rPr lang="en-US" b="1" i="1" dirty="0" smtClean="0">
                <a:solidFill>
                  <a:srgbClr val="FF0000"/>
                </a:solidFill>
              </a:rPr>
              <a:t>:-</a:t>
            </a:r>
            <a:r>
              <a:rPr lang="en-US" dirty="0" smtClean="0"/>
              <a:t>remains </a:t>
            </a:r>
            <a:r>
              <a:rPr lang="en-US" dirty="0"/>
              <a:t>well throughout </a:t>
            </a:r>
            <a:r>
              <a:rPr lang="en-US" dirty="0" smtClean="0"/>
              <a:t>the infection</a:t>
            </a:r>
            <a:r>
              <a:rPr lang="en-US" dirty="0"/>
              <a:t>.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08571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52400"/>
            <a:ext cx="9067800" cy="6553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>
                <a:solidFill>
                  <a:srgbClr val="FF0000"/>
                </a:solidFill>
              </a:rPr>
              <a:t>■ </a:t>
            </a:r>
            <a:r>
              <a:rPr lang="en-US" b="1" dirty="0">
                <a:solidFill>
                  <a:srgbClr val="FF0000"/>
                </a:solidFill>
              </a:rPr>
              <a:t>An </a:t>
            </a:r>
            <a:r>
              <a:rPr lang="en-US" b="1" i="1" dirty="0">
                <a:solidFill>
                  <a:srgbClr val="FF0000"/>
                </a:solidFill>
              </a:rPr>
              <a:t>incubatory </a:t>
            </a:r>
            <a:r>
              <a:rPr lang="en-US" b="1" dirty="0">
                <a:solidFill>
                  <a:srgbClr val="FF0000"/>
                </a:solidFill>
              </a:rPr>
              <a:t>or </a:t>
            </a:r>
            <a:r>
              <a:rPr lang="en-US" b="1" i="1" dirty="0" smtClean="0">
                <a:solidFill>
                  <a:srgbClr val="FF0000"/>
                </a:solidFill>
              </a:rPr>
              <a:t>early carrier:- </a:t>
            </a:r>
            <a:r>
              <a:rPr lang="en-US" sz="2800" dirty="0"/>
              <a:t>excretes </a:t>
            </a:r>
            <a:r>
              <a:rPr lang="en-US" sz="2800" dirty="0" smtClean="0"/>
              <a:t>the pathogens </a:t>
            </a:r>
            <a:r>
              <a:rPr lang="en-US" sz="2800" dirty="0"/>
              <a:t>during the incubation period, </a:t>
            </a:r>
            <a:r>
              <a:rPr lang="en-US" sz="2800" dirty="0" smtClean="0"/>
              <a:t>before the </a:t>
            </a:r>
            <a:r>
              <a:rPr lang="en-US" sz="2800" dirty="0"/>
              <a:t>onset of symptoms (e.g. HIV/AIDS) </a:t>
            </a:r>
            <a:r>
              <a:rPr lang="en-US" sz="2800" dirty="0" smtClean="0"/>
              <a:t>or before </a:t>
            </a:r>
            <a:r>
              <a:rPr lang="en-US" sz="2800" dirty="0"/>
              <a:t>the characteristic features of the </a:t>
            </a:r>
            <a:r>
              <a:rPr lang="en-US" sz="2800" dirty="0" smtClean="0"/>
              <a:t>disease (e.g</a:t>
            </a:r>
            <a:r>
              <a:rPr lang="en-US" sz="2800" dirty="0"/>
              <a:t>. the measles rash or glandular swelling </a:t>
            </a:r>
            <a:r>
              <a:rPr lang="en-US" sz="2800" dirty="0" smtClean="0"/>
              <a:t>in mumps</a:t>
            </a:r>
            <a:r>
              <a:rPr lang="en-US" sz="2800" dirty="0"/>
              <a:t>) are </a:t>
            </a:r>
            <a:r>
              <a:rPr lang="en-US" sz="2800" dirty="0" smtClean="0"/>
              <a:t>manifested (appeared).</a:t>
            </a: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■A </a:t>
            </a:r>
            <a:r>
              <a:rPr lang="en-US" b="1" i="1" dirty="0">
                <a:solidFill>
                  <a:srgbClr val="FF0000"/>
                </a:solidFill>
              </a:rPr>
              <a:t>convalescent </a:t>
            </a:r>
            <a:r>
              <a:rPr lang="en-US" b="1" i="1" dirty="0" smtClean="0">
                <a:solidFill>
                  <a:srgbClr val="FF0000"/>
                </a:solidFill>
              </a:rPr>
              <a:t>carrier:- </a:t>
            </a:r>
            <a:r>
              <a:rPr lang="en-US" sz="2800" dirty="0"/>
              <a:t>continues to harbour </a:t>
            </a:r>
            <a:r>
              <a:rPr lang="en-US" sz="2800" dirty="0" smtClean="0"/>
              <a:t>the infective </a:t>
            </a:r>
            <a:r>
              <a:rPr lang="en-US" sz="2800" dirty="0"/>
              <a:t>agent after recovering from the </a:t>
            </a:r>
            <a:r>
              <a:rPr lang="en-US" sz="2800" dirty="0" smtClean="0"/>
              <a:t>illness. The </a:t>
            </a:r>
            <a:r>
              <a:rPr lang="en-US" sz="2800" dirty="0"/>
              <a:t>carrier may excrete the agent for only </a:t>
            </a:r>
            <a:r>
              <a:rPr lang="en-US" sz="2800" dirty="0" smtClean="0"/>
              <a:t>a short </a:t>
            </a:r>
            <a:r>
              <a:rPr lang="en-US" sz="2800" dirty="0"/>
              <a:t>period; or may become a </a:t>
            </a:r>
            <a:r>
              <a:rPr lang="en-US" b="1" i="1" dirty="0">
                <a:solidFill>
                  <a:srgbClr val="FF0000"/>
                </a:solidFill>
              </a:rPr>
              <a:t>chronic </a:t>
            </a:r>
            <a:r>
              <a:rPr lang="en-US" b="1" i="1" dirty="0" smtClean="0">
                <a:solidFill>
                  <a:srgbClr val="FF0000"/>
                </a:solidFill>
              </a:rPr>
              <a:t>carrier</a:t>
            </a:r>
            <a:r>
              <a:rPr lang="en-US" sz="2800" dirty="0" smtClean="0"/>
              <a:t>, excreting </a:t>
            </a:r>
            <a:r>
              <a:rPr lang="en-US" sz="2800" dirty="0"/>
              <a:t>the </a:t>
            </a:r>
            <a:r>
              <a:rPr lang="en-US" sz="2800" dirty="0" smtClean="0"/>
              <a:t>organism continuously </a:t>
            </a:r>
            <a:r>
              <a:rPr lang="en-US" sz="2800" dirty="0"/>
              <a:t>or </a:t>
            </a:r>
            <a:r>
              <a:rPr lang="en-US" sz="2800" dirty="0" smtClean="0"/>
              <a:t>intermittently over </a:t>
            </a:r>
            <a:r>
              <a:rPr lang="en-US" sz="2800" dirty="0"/>
              <a:t>a period of years</a:t>
            </a:r>
            <a:r>
              <a:rPr lang="en-US" sz="2800" dirty="0" smtClean="0"/>
              <a:t>.</a:t>
            </a:r>
            <a:endParaRPr lang="en-US" sz="2800" b="1" dirty="0" smtClean="0"/>
          </a:p>
          <a:p>
            <a:r>
              <a:rPr lang="en-US" sz="2800" b="1" dirty="0"/>
              <a:t>WHY CARRIERS ARE IMPORTANT IN </a:t>
            </a:r>
            <a:r>
              <a:rPr lang="en-US" sz="2800" b="1" dirty="0" smtClean="0"/>
              <a:t>THE EPIDEMIOLOGY </a:t>
            </a:r>
            <a:r>
              <a:rPr lang="en-US" sz="2800" b="1" dirty="0"/>
              <a:t>OF SOME INFECTIONS</a:t>
            </a:r>
          </a:p>
          <a:p>
            <a:r>
              <a:rPr lang="en-US" sz="2800" dirty="0"/>
              <a:t>Carriers play an important role in the </a:t>
            </a:r>
            <a:r>
              <a:rPr lang="en-US" sz="2800" dirty="0" smtClean="0"/>
              <a:t>epidemiology of </a:t>
            </a:r>
            <a:r>
              <a:rPr lang="en-US" sz="2800" dirty="0"/>
              <a:t>certain infections </a:t>
            </a:r>
            <a:r>
              <a:rPr lang="en-US" sz="2800" dirty="0" smtClean="0"/>
              <a:t>(meningococcal</a:t>
            </a:r>
            <a:r>
              <a:rPr lang="en-US" sz="2800" dirty="0"/>
              <a:t> </a:t>
            </a:r>
            <a:r>
              <a:rPr lang="en-US" sz="2800" dirty="0" smtClean="0"/>
              <a:t>meningitis&amp;typhoid):-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40154155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52400"/>
            <a:ext cx="8991600" cy="65532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■ </a:t>
            </a:r>
            <a:r>
              <a:rPr lang="en-US" dirty="0" smtClean="0"/>
              <a:t>There </a:t>
            </a:r>
            <a:r>
              <a:rPr lang="en-US" dirty="0"/>
              <a:t>may be </a:t>
            </a:r>
            <a:r>
              <a:rPr lang="en-US" i="1" dirty="0"/>
              <a:t>large numbers of carriers </a:t>
            </a:r>
            <a:r>
              <a:rPr lang="en-US" dirty="0"/>
              <a:t>far </a:t>
            </a:r>
            <a:r>
              <a:rPr lang="en-US" dirty="0" smtClean="0"/>
              <a:t>out numbering</a:t>
            </a:r>
            <a:r>
              <a:rPr lang="en-US" dirty="0"/>
              <a:t> </a:t>
            </a:r>
            <a:r>
              <a:rPr lang="en-US" dirty="0" smtClean="0"/>
              <a:t>the </a:t>
            </a:r>
            <a:r>
              <a:rPr lang="en-US" dirty="0"/>
              <a:t>sick patients.</a:t>
            </a:r>
          </a:p>
          <a:p>
            <a:pPr marL="0" indent="0">
              <a:buNone/>
            </a:pPr>
            <a:r>
              <a:rPr lang="en-US" dirty="0"/>
              <a:t>■ Since neither the </a:t>
            </a:r>
            <a:r>
              <a:rPr lang="en-US" i="1" dirty="0"/>
              <a:t>healthy carriers </a:t>
            </a:r>
            <a:r>
              <a:rPr lang="en-US" dirty="0"/>
              <a:t>nor their </a:t>
            </a:r>
            <a:r>
              <a:rPr lang="en-US" dirty="0" smtClean="0"/>
              <a:t>contacts are </a:t>
            </a:r>
            <a:r>
              <a:rPr lang="en-US" dirty="0"/>
              <a:t>aware of the infection, they may not take </a:t>
            </a:r>
            <a:r>
              <a:rPr lang="en-US" dirty="0" smtClean="0"/>
              <a:t>care to </a:t>
            </a:r>
            <a:r>
              <a:rPr lang="en-US" dirty="0"/>
              <a:t>avoid transmission of the </a:t>
            </a:r>
            <a:r>
              <a:rPr lang="en-US" dirty="0" smtClean="0"/>
              <a:t>infection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■ </a:t>
            </a:r>
            <a:r>
              <a:rPr lang="en-US" i="1" dirty="0">
                <a:solidFill>
                  <a:srgbClr val="FF0000"/>
                </a:solidFill>
              </a:rPr>
              <a:t>Chronic carriers </a:t>
            </a:r>
            <a:r>
              <a:rPr lang="en-US" dirty="0"/>
              <a:t>may serve as a source of infection</a:t>
            </a:r>
          </a:p>
          <a:p>
            <a:pPr marL="0" indent="0">
              <a:buNone/>
            </a:pPr>
            <a:r>
              <a:rPr lang="en-US" dirty="0"/>
              <a:t>over a very long period and as a means </a:t>
            </a:r>
            <a:r>
              <a:rPr lang="en-US" dirty="0" smtClean="0"/>
              <a:t>of repeatedly </a:t>
            </a:r>
            <a:r>
              <a:rPr lang="en-US" dirty="0"/>
              <a:t>reintroducing the disease into </a:t>
            </a:r>
            <a:r>
              <a:rPr lang="en-US" dirty="0" smtClean="0"/>
              <a:t>an area </a:t>
            </a:r>
            <a:r>
              <a:rPr lang="en-US" dirty="0"/>
              <a:t>which is otherwise free of infection</a:t>
            </a:r>
            <a:r>
              <a:rPr lang="en-US" dirty="0" smtClean="0"/>
              <a:t>.</a:t>
            </a:r>
            <a:endParaRPr lang="en-US" dirty="0"/>
          </a:p>
          <a:p>
            <a:pPr marL="0" indent="0">
              <a:buNone/>
            </a:pPr>
            <a:r>
              <a:rPr lang="en-US" b="1" dirty="0"/>
              <a:t>ANIMAL </a:t>
            </a:r>
            <a:r>
              <a:rPr lang="en-US" b="1" dirty="0" smtClean="0"/>
              <a:t>RESERVOIR</a:t>
            </a:r>
          </a:p>
          <a:p>
            <a:pPr marL="0" indent="0">
              <a:buNone/>
            </a:pPr>
            <a:r>
              <a:rPr lang="en-US" dirty="0" smtClean="0"/>
              <a:t>        Some </a:t>
            </a:r>
            <a:r>
              <a:rPr lang="en-US" dirty="0"/>
              <a:t>infective agents that affect humans </a:t>
            </a:r>
            <a:r>
              <a:rPr lang="en-US" dirty="0" smtClean="0"/>
              <a:t>have their </a:t>
            </a:r>
            <a:r>
              <a:rPr lang="en-US" dirty="0"/>
              <a:t>reservoir in animals. The term </a:t>
            </a:r>
            <a:r>
              <a:rPr lang="en-US" b="1" i="1" dirty="0">
                <a:solidFill>
                  <a:srgbClr val="FF0000"/>
                </a:solidFill>
              </a:rPr>
              <a:t>zoonosis</a:t>
            </a:r>
            <a:r>
              <a:rPr lang="en-US" i="1" dirty="0"/>
              <a:t> </a:t>
            </a:r>
            <a:r>
              <a:rPr lang="en-US" dirty="0" smtClean="0"/>
              <a:t>is applied </a:t>
            </a:r>
            <a:r>
              <a:rPr lang="en-US" dirty="0"/>
              <a:t>to those infectious diseases of </a:t>
            </a:r>
            <a:r>
              <a:rPr lang="en-US" dirty="0" smtClean="0"/>
              <a:t>vertebrate animals </a:t>
            </a:r>
            <a:r>
              <a:rPr lang="en-US" dirty="0"/>
              <a:t>which are transmissible to man under </a:t>
            </a:r>
            <a:r>
              <a:rPr lang="en-US" dirty="0" smtClean="0"/>
              <a:t>natural conditions:-</a:t>
            </a:r>
            <a:endParaRPr lang="en-US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52275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"/>
            <a:ext cx="9144000" cy="67056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■ </a:t>
            </a:r>
            <a:r>
              <a:rPr lang="en-US" dirty="0" smtClean="0"/>
              <a:t>where </a:t>
            </a:r>
            <a:r>
              <a:rPr lang="en-US" dirty="0"/>
              <a:t>humans use the animal for </a:t>
            </a:r>
            <a:r>
              <a:rPr lang="en-US" dirty="0" smtClean="0"/>
              <a:t>food.</a:t>
            </a:r>
          </a:p>
          <a:p>
            <a:pPr marL="0" indent="0">
              <a:buNone/>
            </a:pPr>
            <a:r>
              <a:rPr lang="en-US" dirty="0" smtClean="0"/>
              <a:t>■ </a:t>
            </a:r>
            <a:r>
              <a:rPr lang="en-US" dirty="0"/>
              <a:t>where there is a vector transmitting the infection</a:t>
            </a:r>
          </a:p>
          <a:p>
            <a:pPr marL="0" indent="0">
              <a:buNone/>
            </a:pPr>
            <a:r>
              <a:rPr lang="en-US" dirty="0"/>
              <a:t>from animals to humans, e.g. plague (flea</a:t>
            </a:r>
            <a:r>
              <a:rPr lang="en-US" dirty="0" smtClean="0"/>
              <a:t>),viral </a:t>
            </a:r>
            <a:r>
              <a:rPr lang="en-US" dirty="0"/>
              <a:t>encephalitis (mosquito);</a:t>
            </a:r>
          </a:p>
          <a:p>
            <a:pPr marL="0" indent="0">
              <a:buNone/>
            </a:pPr>
            <a:r>
              <a:rPr lang="en-US" dirty="0" smtClean="0"/>
              <a:t>■ </a:t>
            </a:r>
            <a:r>
              <a:rPr lang="en-US" dirty="0"/>
              <a:t>where the animal contaminates human </a:t>
            </a:r>
            <a:r>
              <a:rPr lang="en-US" dirty="0" smtClean="0"/>
              <a:t>environment including </a:t>
            </a:r>
            <a:r>
              <a:rPr lang="en-US" dirty="0"/>
              <a:t>food, e.g. salmonellosis.</a:t>
            </a:r>
          </a:p>
          <a:p>
            <a:pPr marL="0" indent="0">
              <a:buNone/>
            </a:pPr>
            <a:r>
              <a:rPr lang="en-US" dirty="0" smtClean="0"/>
              <a:t>    Health </a:t>
            </a:r>
            <a:r>
              <a:rPr lang="en-US" dirty="0"/>
              <a:t>workers should collaborate closely </a:t>
            </a:r>
            <a:r>
              <a:rPr lang="en-US" dirty="0" smtClean="0"/>
              <a:t>with veterinary </a:t>
            </a:r>
            <a:r>
              <a:rPr lang="en-US" dirty="0"/>
              <a:t>authorities in identifying and </a:t>
            </a:r>
            <a:r>
              <a:rPr lang="en-US" dirty="0" smtClean="0"/>
              <a:t>dealing with </a:t>
            </a:r>
            <a:r>
              <a:rPr lang="en-US" dirty="0"/>
              <a:t>these </a:t>
            </a:r>
            <a:r>
              <a:rPr lang="en-US" dirty="0" smtClean="0"/>
              <a:t>zoonoses.</a:t>
            </a:r>
          </a:p>
          <a:p>
            <a:r>
              <a:rPr lang="en-US" sz="4100" b="1" dirty="0"/>
              <a:t>NON-LIVING </a:t>
            </a:r>
            <a:r>
              <a:rPr lang="en-US" sz="4100" b="1" dirty="0" smtClean="0"/>
              <a:t>RESERVOIR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b="1" dirty="0"/>
              <a:t> </a:t>
            </a:r>
            <a:r>
              <a:rPr lang="en-US" b="1" dirty="0" smtClean="0"/>
              <a:t>    </a:t>
            </a:r>
            <a:r>
              <a:rPr lang="en-US" dirty="0" smtClean="0"/>
              <a:t> </a:t>
            </a:r>
            <a:r>
              <a:rPr lang="en-US" dirty="0"/>
              <a:t>Many of these agents are saprophytes living in </a:t>
            </a:r>
            <a:r>
              <a:rPr lang="en-US" dirty="0" smtClean="0"/>
              <a:t>soil and </a:t>
            </a:r>
            <a:r>
              <a:rPr lang="en-US" dirty="0"/>
              <a:t>are fully adapted to living free in nature. </a:t>
            </a:r>
            <a:r>
              <a:rPr lang="en-US" dirty="0" smtClean="0"/>
              <a:t>The </a:t>
            </a:r>
            <a:r>
              <a:rPr lang="en-US" dirty="0" smtClean="0">
                <a:solidFill>
                  <a:srgbClr val="FF0000"/>
                </a:solidFill>
              </a:rPr>
              <a:t>vegetative </a:t>
            </a:r>
            <a:r>
              <a:rPr lang="en-US" dirty="0">
                <a:solidFill>
                  <a:srgbClr val="FF0000"/>
                </a:solidFill>
              </a:rPr>
              <a:t>forms </a:t>
            </a:r>
            <a:r>
              <a:rPr lang="en-US" dirty="0"/>
              <a:t>are usually equipped to </a:t>
            </a:r>
            <a:r>
              <a:rPr lang="en-US" dirty="0" smtClean="0"/>
              <a:t>withstand marked </a:t>
            </a:r>
            <a:r>
              <a:rPr lang="en-US" dirty="0"/>
              <a:t>changes in environmental </a:t>
            </a:r>
            <a:r>
              <a:rPr lang="en-US" dirty="0" smtClean="0"/>
              <a:t>temperature and </a:t>
            </a:r>
            <a:r>
              <a:rPr lang="en-US" dirty="0"/>
              <a:t>humidity. In addition, some develop </a:t>
            </a:r>
            <a:r>
              <a:rPr lang="en-US" dirty="0" smtClean="0">
                <a:solidFill>
                  <a:srgbClr val="FF0000"/>
                </a:solidFill>
              </a:rPr>
              <a:t>resistant forms </a:t>
            </a:r>
            <a:r>
              <a:rPr lang="en-US" dirty="0"/>
              <a:t>such as </a:t>
            </a:r>
            <a:r>
              <a:rPr lang="en-US" dirty="0">
                <a:solidFill>
                  <a:srgbClr val="FF0000"/>
                </a:solidFill>
              </a:rPr>
              <a:t>spores</a:t>
            </a:r>
            <a:r>
              <a:rPr lang="en-US" dirty="0"/>
              <a:t> which can withstand </a:t>
            </a:r>
            <a:r>
              <a:rPr lang="en-US" dirty="0" smtClean="0"/>
              <a:t>adverse environmental </a:t>
            </a:r>
            <a:r>
              <a:rPr lang="en-US" dirty="0"/>
              <a:t>conditions, for example </a:t>
            </a:r>
            <a:r>
              <a:rPr lang="en-US" dirty="0" smtClean="0">
                <a:solidFill>
                  <a:srgbClr val="FF0000"/>
                </a:solidFill>
              </a:rPr>
              <a:t>clostridial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organisms </a:t>
            </a:r>
            <a:r>
              <a:rPr lang="en-US" dirty="0"/>
              <a:t>– the infective agents of </a:t>
            </a:r>
            <a:r>
              <a:rPr lang="en-US" dirty="0">
                <a:solidFill>
                  <a:srgbClr val="FF0000"/>
                </a:solidFill>
              </a:rPr>
              <a:t>tetanus (</a:t>
            </a:r>
            <a:r>
              <a:rPr lang="en-US" i="1" dirty="0" smtClean="0">
                <a:solidFill>
                  <a:srgbClr val="FF0000"/>
                </a:solidFill>
              </a:rPr>
              <a:t>Clostridium </a:t>
            </a:r>
            <a:r>
              <a:rPr lang="de-DE" i="1" dirty="0" smtClean="0">
                <a:solidFill>
                  <a:srgbClr val="FF0000"/>
                </a:solidFill>
              </a:rPr>
              <a:t>tetani</a:t>
            </a:r>
            <a:r>
              <a:rPr lang="de-DE" dirty="0"/>
              <a:t>), </a:t>
            </a:r>
            <a:r>
              <a:rPr lang="de-DE" dirty="0">
                <a:solidFill>
                  <a:srgbClr val="FF0000"/>
                </a:solidFill>
              </a:rPr>
              <a:t>gas gangrene </a:t>
            </a:r>
            <a:r>
              <a:rPr lang="de-DE" dirty="0" smtClean="0">
                <a:solidFill>
                  <a:srgbClr val="FF0000"/>
                </a:solidFill>
              </a:rPr>
              <a:t>botulism</a:t>
            </a:r>
            <a:r>
              <a:rPr lang="en-US" i="1" dirty="0" smtClean="0">
                <a:solidFill>
                  <a:srgbClr val="FF0000"/>
                </a:solidFill>
              </a:rPr>
              <a:t>(C</a:t>
            </a:r>
            <a:r>
              <a:rPr lang="en-US" i="1" dirty="0">
                <a:solidFill>
                  <a:srgbClr val="FF0000"/>
                </a:solidFill>
              </a:rPr>
              <a:t>. botulinum</a:t>
            </a:r>
            <a:r>
              <a:rPr lang="en-US" dirty="0">
                <a:solidFill>
                  <a:srgbClr val="FF0000"/>
                </a:solidFill>
              </a:rPr>
              <a:t>).</a:t>
            </a: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2761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1521</TotalTime>
  <Words>1676</Words>
  <Application>Microsoft Office PowerPoint</Application>
  <PresentationFormat>On-screen Show (4:3)</PresentationFormat>
  <Paragraphs>89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Epidemiology &amp; Population Screening 2</vt:lpstr>
      <vt:lpstr>■ Infectious diseases and development ■ Epidemiology of communicable diseases. ■ Control of communicable diseases ■ The use of drugs in the control of infections ■ Antimicrobial resistance ■ Surveillance of disease ■ Epidemiology of non-infectious diseases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Non-specific resistance</vt:lpstr>
      <vt:lpstr>Specific immunity</vt:lpstr>
      <vt:lpstr>ACQUIRED FACTORS</vt:lpstr>
      <vt:lpstr>Test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PUBLIC  HEALTH</dc:title>
  <dc:creator>Dr.mayssaa</dc:creator>
  <cp:lastModifiedBy>Dr.Mayssaa</cp:lastModifiedBy>
  <cp:revision>159</cp:revision>
  <dcterms:created xsi:type="dcterms:W3CDTF">2018-10-07T19:33:27Z</dcterms:created>
  <dcterms:modified xsi:type="dcterms:W3CDTF">2021-09-21T18:21:18Z</dcterms:modified>
</cp:coreProperties>
</file>