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6" autoAdjust="0"/>
    <p:restoredTop sz="94660"/>
  </p:normalViewPr>
  <p:slideViewPr>
    <p:cSldViewPr>
      <p:cViewPr varScale="1">
        <p:scale>
          <a:sx n="65" d="100"/>
          <a:sy n="65" d="100"/>
        </p:scale>
        <p:origin x="-136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3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3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0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3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2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0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9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8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9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2E4A-0414-4833-8664-424EC01A9A1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20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82E4A-0414-4833-8664-424EC01A9A1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47C04-71DD-4EC6-B358-C28053B9C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7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COMMUNICABLE </a:t>
            </a:r>
            <a:r>
              <a:rPr lang="en-US" b="1" smtClean="0">
                <a:solidFill>
                  <a:srgbClr val="002060"/>
                </a:solidFill>
              </a:rPr>
              <a:t>DISEASES - II </a:t>
            </a:r>
            <a:r>
              <a:rPr lang="en-US" b="1" dirty="0" smtClean="0">
                <a:solidFill>
                  <a:srgbClr val="002060"/>
                </a:solidFill>
              </a:rPr>
              <a:t>-</a:t>
            </a:r>
            <a:r>
              <a:rPr lang="ar-IQ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/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INFECTIONS THROUGH THE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GASTRO-INTESTINAL TRACT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0"/>
            <a:ext cx="88392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397735" y="5980837"/>
            <a:ext cx="2106346" cy="701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Mayssaa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Essam</a:t>
            </a:r>
            <a:endPara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spcBef>
                <a:spcPct val="20000"/>
              </a:spcBef>
            </a:pPr>
            <a: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2020-2021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430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Viral hepatitis E (HEV)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8991600" cy="6248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 Like </a:t>
            </a:r>
            <a:r>
              <a:rPr lang="en-US" dirty="0"/>
              <a:t>HAV, HEV causes malaise, anorexia, </a:t>
            </a:r>
            <a:r>
              <a:rPr lang="en-US" dirty="0" smtClean="0"/>
              <a:t>jaundice and </a:t>
            </a:r>
            <a:r>
              <a:rPr lang="en-US" dirty="0"/>
              <a:t>liver enzyme serum elevation. The </a:t>
            </a:r>
            <a:r>
              <a:rPr lang="en-US" dirty="0" smtClean="0"/>
              <a:t>incubation period </a:t>
            </a:r>
            <a:r>
              <a:rPr lang="en-US" dirty="0"/>
              <a:t>is around 40 days, a case fatality rate </a:t>
            </a:r>
            <a:r>
              <a:rPr lang="en-US" dirty="0" smtClean="0"/>
              <a:t>of 20</a:t>
            </a:r>
            <a:r>
              <a:rPr lang="en-US" dirty="0"/>
              <a:t>% occurred in pregnant women in India, </a:t>
            </a:r>
            <a:r>
              <a:rPr lang="en-US" dirty="0" smtClean="0"/>
              <a:t>while 60</a:t>
            </a:r>
            <a:r>
              <a:rPr lang="en-US" dirty="0"/>
              <a:t>% of sporadic cases of fulminant hepatitis </a:t>
            </a:r>
            <a:r>
              <a:rPr lang="en-US" dirty="0" smtClean="0"/>
              <a:t>seen in </a:t>
            </a:r>
            <a:r>
              <a:rPr lang="en-US" dirty="0"/>
              <a:t>the country are all due to HEV 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  <a:p>
            <a:pPr marL="0" indent="0">
              <a:buNone/>
            </a:pP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Hepatitis </a:t>
            </a:r>
            <a:r>
              <a:rPr lang="en-US" sz="3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reported from a number of countries in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tropics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ranging from China to Mexico. The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 of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has been contaminated drinking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water. The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peak age specific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-prevalence in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endemic countries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 the over-16 years group – </a:t>
            </a:r>
            <a:r>
              <a:rPr lang="en-US" sz="3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unlike hepatitis </a:t>
            </a:r>
            <a:r>
              <a:rPr lang="en-US" sz="3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usually occurs before the age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5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years. Clinical manifestations occur in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persons 25–40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 of age. </a:t>
            </a:r>
            <a:endParaRPr lang="en-US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en-US" sz="3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As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HAV, provision of safe drinking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and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sanitary disposal of faeces is required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prevent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infection. No vaccine is as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 available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8859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Hepatitis B (HBV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8991600" cy="6324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Hepatitis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is not transmitted by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faeco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-oral route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is a blood-borne agent, transmitted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inoculation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Hepatitis B virus causes long-incubation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hepatitis. 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gives rise to one of the 10 most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cancers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heptocellular carcinoma. There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evidence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HBV is the aetiological agent in up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80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cases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carrier state (defined as the presence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6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months)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0.1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in parts of Europe to 15% in several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tropical countries,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large number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infections 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acquired in the perinatal period,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usually 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carrier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mother. Transmission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occur by: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sz="2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ransfusion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blood or blood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Accidental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inoculation, e.g. repeated use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hypodermic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needles without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sterilization.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Insect bites.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Perinatally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from a carrier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mother.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Sexual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intercourse – hetero- and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homosexual.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Injury-associated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sports or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168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VIROLOGY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HBV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possesses at least three separate antigens: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surface antigen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core antigen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HbcAg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enzyme antigen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HbeAg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HbcAg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 valuable marker of potential infectivity of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positive serum.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Subdeterminants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both surface antigen and c antigen occur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Control is carried out by a combination of: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counselling;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hygiene practices in high-risk areas;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(iii)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vaccination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at- risk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individuals; and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(iv)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selective use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hepatitis B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immunoglobin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HbIG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recombinant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HbsAg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vaccine is now widely used.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doses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(at 0, 1 and 6 months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829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600" b="1" dirty="0"/>
              <a:t>Hepatitis C (HCV)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8991600" cy="6096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sz="2800" dirty="0" smtClean="0"/>
              <a:t>Hepatitis </a:t>
            </a:r>
            <a:r>
              <a:rPr lang="en-US" sz="2800" dirty="0"/>
              <a:t>C virus was discovered in 1989, and </a:t>
            </a:r>
            <a:r>
              <a:rPr lang="en-US" sz="2800" dirty="0" smtClean="0"/>
              <a:t>contains six </a:t>
            </a:r>
            <a:r>
              <a:rPr lang="en-US" sz="2800" dirty="0"/>
              <a:t>different genotypes (1–6) which vary in</a:t>
            </a:r>
          </a:p>
          <a:p>
            <a:pPr marL="0" indent="0">
              <a:buNone/>
            </a:pPr>
            <a:r>
              <a:rPr lang="en-US" sz="2800" dirty="0"/>
              <a:t>their geographical </a:t>
            </a:r>
            <a:r>
              <a:rPr lang="en-US" sz="2800" dirty="0" smtClean="0"/>
              <a:t>destination. </a:t>
            </a:r>
            <a:r>
              <a:rPr lang="en-US" sz="2800" dirty="0"/>
              <a:t>The incubation period from exposure </a:t>
            </a:r>
            <a:r>
              <a:rPr lang="en-US" sz="2800" dirty="0" smtClean="0"/>
              <a:t>to liver </a:t>
            </a:r>
            <a:r>
              <a:rPr lang="en-US" sz="2800" dirty="0"/>
              <a:t>function abnormalities is usually 8 </a:t>
            </a:r>
            <a:r>
              <a:rPr lang="en-US" sz="2800" dirty="0" smtClean="0"/>
              <a:t>weeks. Chronic </a:t>
            </a:r>
            <a:r>
              <a:rPr lang="en-US" sz="2800" dirty="0"/>
              <a:t>infection is generally asymptomatic at </a:t>
            </a:r>
            <a:r>
              <a:rPr lang="en-US" sz="2800" dirty="0" smtClean="0"/>
              <a:t>first, later </a:t>
            </a:r>
            <a:r>
              <a:rPr lang="en-US" sz="2800" dirty="0"/>
              <a:t>a large proportion of cases progress to </a:t>
            </a:r>
            <a:r>
              <a:rPr lang="en-US" sz="2800" dirty="0" smtClean="0"/>
              <a:t>cirrhosis of </a:t>
            </a:r>
            <a:r>
              <a:rPr lang="en-US" sz="2800" dirty="0"/>
              <a:t>the liver and some to hepatocellular carcinoma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3000" b="1" dirty="0"/>
              <a:t>EPIDEMIOLOGY</a:t>
            </a:r>
          </a:p>
          <a:p>
            <a:pPr marL="0" indent="0">
              <a:buNone/>
            </a:pPr>
            <a:r>
              <a:rPr lang="en-US" sz="2800" dirty="0" smtClean="0"/>
              <a:t>    HCV </a:t>
            </a:r>
            <a:r>
              <a:rPr lang="en-US" sz="2800" dirty="0"/>
              <a:t>has a worldwide distribution. The route of</a:t>
            </a:r>
          </a:p>
          <a:p>
            <a:pPr marL="0" indent="0">
              <a:buNone/>
            </a:pPr>
            <a:r>
              <a:rPr lang="en-US" sz="2800" dirty="0"/>
              <a:t>infection is parenteral (e.g. intravenous drug </a:t>
            </a:r>
            <a:r>
              <a:rPr lang="en-US" sz="2800" dirty="0" smtClean="0"/>
              <a:t>users, blood </a:t>
            </a:r>
            <a:r>
              <a:rPr lang="en-US" sz="2800" dirty="0"/>
              <a:t>transfusion). Donor HCV </a:t>
            </a:r>
            <a:r>
              <a:rPr lang="en-US" sz="2800" dirty="0" err="1"/>
              <a:t>sero</a:t>
            </a:r>
            <a:r>
              <a:rPr lang="en-US" sz="2800" dirty="0"/>
              <a:t>-prevalence </a:t>
            </a:r>
            <a:r>
              <a:rPr lang="en-US" sz="2800" dirty="0" smtClean="0"/>
              <a:t>is high </a:t>
            </a:r>
            <a:r>
              <a:rPr lang="en-US" sz="2800" dirty="0"/>
              <a:t>in Egypt. Transplanted organs may also </a:t>
            </a:r>
            <a:r>
              <a:rPr lang="en-US" sz="2800" dirty="0" smtClean="0"/>
              <a:t>transmit the </a:t>
            </a:r>
            <a:r>
              <a:rPr lang="en-US" sz="2800" dirty="0"/>
              <a:t>infection. Unsterile needles in medical </a:t>
            </a:r>
            <a:r>
              <a:rPr lang="en-US" sz="2800" dirty="0" smtClean="0"/>
              <a:t>and dental </a:t>
            </a:r>
            <a:r>
              <a:rPr lang="en-US" sz="2800" dirty="0"/>
              <a:t>procedures, tattooing and other </a:t>
            </a:r>
            <a:r>
              <a:rPr lang="en-US" sz="2800" dirty="0" err="1" smtClean="0"/>
              <a:t>perisubcutaneous</a:t>
            </a:r>
            <a:r>
              <a:rPr lang="en-US" sz="2800" dirty="0" smtClean="0"/>
              <a:t> procedures </a:t>
            </a:r>
            <a:r>
              <a:rPr lang="en-US" sz="2800" dirty="0"/>
              <a:t>are also responsible.</a:t>
            </a:r>
          </a:p>
        </p:txBody>
      </p:sp>
    </p:spTree>
    <p:extLst>
      <p:ext uri="{BB962C8B-B14F-4D97-AF65-F5344CB8AC3E}">
        <p14:creationId xmlns:p14="http://schemas.microsoft.com/office/powerpoint/2010/main" val="729096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629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sz="3600" b="1" dirty="0" smtClean="0"/>
              <a:t>CONTROL</a:t>
            </a:r>
            <a:endParaRPr lang="en-US" sz="3600" b="1" dirty="0"/>
          </a:p>
          <a:p>
            <a:pPr marL="0" indent="0">
              <a:buNone/>
            </a:pPr>
            <a:r>
              <a:rPr lang="en-US" dirty="0"/>
              <a:t>■ </a:t>
            </a:r>
            <a:r>
              <a:rPr lang="en-US" sz="2800" dirty="0"/>
              <a:t>For the individual, interferon is now </a:t>
            </a:r>
            <a:r>
              <a:rPr lang="en-US" sz="2800" dirty="0" smtClean="0"/>
              <a:t>generally prescribed for the treatment of chronic hepatitis.</a:t>
            </a:r>
          </a:p>
          <a:p>
            <a:pPr marL="0" indent="0">
              <a:buNone/>
            </a:pPr>
            <a:r>
              <a:rPr lang="en-US" sz="2800" dirty="0" smtClean="0"/>
              <a:t>■ </a:t>
            </a:r>
            <a:r>
              <a:rPr lang="en-US" sz="2800" dirty="0"/>
              <a:t>Screening of blood donors has proved effective</a:t>
            </a:r>
          </a:p>
          <a:p>
            <a:pPr marL="0" indent="0">
              <a:buNone/>
            </a:pPr>
            <a:r>
              <a:rPr lang="en-US" sz="2800" dirty="0"/>
              <a:t>in reducing transmission of HCV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 smtClean="0"/>
              <a:t>■ Education, greater availability of disposable needles.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■ No vaccine is currently </a:t>
            </a:r>
            <a:r>
              <a:rPr lang="en-US" sz="2800" dirty="0" smtClean="0"/>
              <a:t>available.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4100" b="1" dirty="0"/>
              <a:t>Hepatitis delta (HDV)</a:t>
            </a:r>
          </a:p>
          <a:p>
            <a:pPr marL="0" indent="0">
              <a:buNone/>
            </a:pPr>
            <a:r>
              <a:rPr lang="en-US" sz="2800" dirty="0"/>
              <a:t>HDV is a small, incomplete virus incapable of </a:t>
            </a:r>
            <a:r>
              <a:rPr lang="en-US" sz="2800" dirty="0" smtClean="0"/>
              <a:t>independent replication</a:t>
            </a:r>
            <a:r>
              <a:rPr lang="en-US" sz="2800" dirty="0"/>
              <a:t>, which can exist only in </a:t>
            </a:r>
            <a:r>
              <a:rPr lang="en-US" sz="2800" dirty="0" smtClean="0"/>
              <a:t>the presence </a:t>
            </a:r>
            <a:r>
              <a:rPr lang="en-US" sz="2800" dirty="0"/>
              <a:t>of HBV. It gives rise to a more severe </a:t>
            </a:r>
            <a:r>
              <a:rPr lang="en-US" sz="2800" dirty="0" smtClean="0"/>
              <a:t>form of </a:t>
            </a:r>
            <a:r>
              <a:rPr lang="en-US" sz="2800" dirty="0"/>
              <a:t>hepatitis. Two forms of infection have been </a:t>
            </a:r>
            <a:r>
              <a:rPr lang="en-US" sz="2800" dirty="0" smtClean="0"/>
              <a:t>recognized. Like HBV</a:t>
            </a:r>
            <a:r>
              <a:rPr lang="en-US" sz="2800" dirty="0"/>
              <a:t>, HDV is a blood-borne pathogen. </a:t>
            </a:r>
            <a:r>
              <a:rPr lang="en-US" sz="2800" dirty="0" smtClean="0"/>
              <a:t>Delta hepatitis </a:t>
            </a:r>
            <a:r>
              <a:rPr lang="en-US" sz="2800" dirty="0"/>
              <a:t>is endemic in the Eastern </a:t>
            </a:r>
            <a:r>
              <a:rPr lang="en-US" sz="2800" dirty="0" smtClean="0"/>
              <a:t>Mediterranean, the </a:t>
            </a:r>
            <a:r>
              <a:rPr lang="en-US" sz="2800" dirty="0"/>
              <a:t>Middle East, North Africa, the Amazon</a:t>
            </a:r>
          </a:p>
          <a:p>
            <a:pPr marL="0" indent="0">
              <a:buNone/>
            </a:pPr>
            <a:r>
              <a:rPr lang="en-US" sz="2800" dirty="0" smtClean="0"/>
              <a:t>but </a:t>
            </a:r>
            <a:r>
              <a:rPr lang="en-US" sz="2800" dirty="0"/>
              <a:t>occurs worldwide.</a:t>
            </a:r>
          </a:p>
          <a:p>
            <a:pPr marL="0" indent="0">
              <a:buNone/>
            </a:pPr>
            <a:r>
              <a:rPr lang="en-US" sz="3600" b="1" dirty="0"/>
              <a:t>CONTROL</a:t>
            </a:r>
          </a:p>
          <a:p>
            <a:pPr marL="0" indent="0">
              <a:buNone/>
            </a:pPr>
            <a:r>
              <a:rPr lang="en-US" sz="2800" dirty="0"/>
              <a:t>■ HBV vaccination also protects against HDV.</a:t>
            </a:r>
          </a:p>
          <a:p>
            <a:pPr marL="0" indent="0">
              <a:buNone/>
            </a:pPr>
            <a:r>
              <a:rPr lang="en-US" sz="2800" dirty="0"/>
              <a:t>■ Screening of blood has reduced the risk of infection.</a:t>
            </a:r>
          </a:p>
        </p:txBody>
      </p:sp>
    </p:spTree>
    <p:extLst>
      <p:ext uri="{BB962C8B-B14F-4D97-AF65-F5344CB8AC3E}">
        <p14:creationId xmlns:p14="http://schemas.microsoft.com/office/powerpoint/2010/main" val="274159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4128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Hepatitis G (HGV)</a:t>
            </a:r>
          </a:p>
          <a:p>
            <a:pPr marL="0" indent="0">
              <a:buNone/>
            </a:pPr>
            <a:r>
              <a:rPr lang="en-US" sz="2800" dirty="0"/>
              <a:t>HGV has a similar role to HCV and should </a:t>
            </a:r>
            <a:r>
              <a:rPr lang="en-US" sz="2800" dirty="0" smtClean="0"/>
              <a:t>be sought </a:t>
            </a:r>
            <a:r>
              <a:rPr lang="en-US" sz="2800" dirty="0"/>
              <a:t>in </a:t>
            </a:r>
            <a:r>
              <a:rPr lang="en-US" sz="2800" dirty="0" err="1">
                <a:solidFill>
                  <a:srgbClr val="FF0000"/>
                </a:solidFill>
              </a:rPr>
              <a:t>haemophilia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thalassaemia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dialysis patients</a:t>
            </a:r>
            <a:r>
              <a:rPr lang="en-US" sz="2800" dirty="0">
                <a:solidFill>
                  <a:srgbClr val="FF0000"/>
                </a:solidFill>
              </a:rPr>
              <a:t>, intravenous drug addicts and those </a:t>
            </a:r>
            <a:r>
              <a:rPr lang="en-US" sz="2800" dirty="0" smtClean="0">
                <a:solidFill>
                  <a:srgbClr val="FF0000"/>
                </a:solidFill>
              </a:rPr>
              <a:t>handling blood</a:t>
            </a:r>
            <a:r>
              <a:rPr lang="en-US" sz="2800" dirty="0"/>
              <a:t>. Co-infection with HCV is frequent. 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b="1" dirty="0" smtClean="0"/>
              <a:t>REFERENCES</a:t>
            </a:r>
            <a:endParaRPr lang="en-US" b="1" dirty="0"/>
          </a:p>
          <a:p>
            <a:pPr marL="0" indent="0">
              <a:buNone/>
            </a:pPr>
            <a:r>
              <a:rPr lang="en-US" sz="2800" dirty="0" err="1"/>
              <a:t>Rowitz</a:t>
            </a:r>
            <a:r>
              <a:rPr lang="en-US" sz="2800" dirty="0"/>
              <a:t>, Louis. 2008. Public Health Leadership: Putting Principles into Practice.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216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 LINES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Infective agents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Control of the infections acquired through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gastro-intestinal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tract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Diarrhoeal diseases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 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infections</a:t>
            </a:r>
          </a:p>
          <a:p>
            <a:pPr marL="0" indent="0">
              <a:buNone/>
            </a:pPr>
            <a:r>
              <a:rPr lang="en-US" sz="4000" dirty="0" smtClean="0"/>
              <a:t>■ </a:t>
            </a:r>
            <a:r>
              <a:rPr lang="en-US" sz="4000" dirty="0"/>
              <a:t>Bacterial infections</a:t>
            </a:r>
          </a:p>
          <a:p>
            <a:pPr marL="0" indent="0">
              <a:buNone/>
            </a:pPr>
            <a:r>
              <a:rPr lang="en-US" sz="4000" dirty="0"/>
              <a:t>■ Protozoal infections</a:t>
            </a:r>
          </a:p>
          <a:p>
            <a:pPr marL="0" indent="0">
              <a:buNone/>
            </a:pPr>
            <a:r>
              <a:rPr lang="en-US" sz="4000" dirty="0"/>
              <a:t>■ Helminthic infections</a:t>
            </a:r>
          </a:p>
          <a:p>
            <a:pPr marL="0" indent="0">
              <a:buNone/>
            </a:pP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18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POLIOMYELITIS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8991600" cy="62484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poliomyelitis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the most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enterovirus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tropics but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widespread immunization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programmes have greatly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reduced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 of the disease. the disease will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eradicated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the next 5 years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incubation period varies from 3 to 21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days, 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average of about 10 days.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characterized by fever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flaccid asymmetrical paralysis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 is now limited to a few countries 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tropics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All of the known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poliomyelitis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(1, 2 and 3)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prevalent although the virus strains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paralytic illness in any area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vary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at different periods in the same area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type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other may predominate. Large-scale epidemics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result if virulent wild-type virus 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commonly type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is reintroduced into 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with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breakdown in vaccine delivery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poor economic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environmental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conditions. In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tropics, a seasonal peak occurs in the hot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rainy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season.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27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8954"/>
            <a:ext cx="8991600" cy="6705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RESERVOIR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reservoir of infection.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poliovirus is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excreted in the stools of infected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Poliomyelitis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highly infectious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virus is transmitted from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 to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by the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faecal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–oral route or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pharyngeal secretions, rarely by foodstuffs contaminated by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faeces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Virology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three distinct types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poliovirus, that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invade the central nervous system: type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,type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3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viruses grow well in tissue culture,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resist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desiccation but are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killed in half an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hour by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heat (60°C).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outbreaks are due to type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poliovirus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158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virus is isolated from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faeces,  throat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swabs or from throat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nasopharyngeal washings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Clinically,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paralysis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usually symmetrical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progresses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longer periods – 10 days instead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3–4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days as in poliomyelitis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High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of hygiene and mass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immunization are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two most important measures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control.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IMMUNIZATION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Immunization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the most reliable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 for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prevention of poliomyelitis and for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controlling rapid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spread during an epidemic. Two types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poliomyelitis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vaccines are currently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available: 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killed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‘Salk’ vaccine (IPV),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given by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injection, and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attenuated ‘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Sabin’ vaccine, which 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given 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mouth (OPV).</a:t>
            </a:r>
          </a:p>
        </p:txBody>
      </p:sp>
    </p:spTree>
    <p:extLst>
      <p:ext uri="{BB962C8B-B14F-4D97-AF65-F5344CB8AC3E}">
        <p14:creationId xmlns:p14="http://schemas.microsoft.com/office/powerpoint/2010/main" val="3515945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656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ERADICATION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1988 WHO declared the goal of eliminating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poliomyelitis in the world due to wild-type virus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year 2000. The strategy is four-pronged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comprising: (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high routine immunization coverage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OPV.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supplementary immunization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form of national immunization days (NIDs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effective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surveillance.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the final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stages, door-to-door immunization campaigns in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areas where the virus persists.</a:t>
            </a:r>
          </a:p>
        </p:txBody>
      </p:sp>
    </p:spTree>
    <p:extLst>
      <p:ext uri="{BB962C8B-B14F-4D97-AF65-F5344CB8AC3E}">
        <p14:creationId xmlns:p14="http://schemas.microsoft.com/office/powerpoint/2010/main" val="3169801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VIRAL HEPATITIS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8991600" cy="6324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six types of viral hepatitis –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and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which are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transmitted by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faeco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-oral route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C, D and 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are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blood-borne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infections.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Viral hepatitis A (HAV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disease is characterized by loss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appetite, jaundice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enlargement of the liver and raised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 of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liver enzymes. The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incubation period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varies from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to 40 days with an average of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 20 days.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 is widespread but is more common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tropics and subtropics; in these areas,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infections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acquired in childhood and many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subclinical.</a:t>
            </a:r>
          </a:p>
          <a:p>
            <a:pPr marL="0" indent="0">
              <a:buNone/>
            </a:pP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Reservoir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Humans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reservoir of infection, excreting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organism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faeces and possibly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urine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virus shed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faeces continues until the onset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symptoms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359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553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Faeco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-oral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spread is the most important mode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transmission by direct or indirect contact. Sporadic cases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probably caused by person to person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contact, but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explosive epidemics from water and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 occur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ingestion of shellfish grown in polluted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waters is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attended by a risk of acquiring hepatitis A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r>
              <a:rPr lang="en-US" sz="4600" b="1" dirty="0"/>
              <a:t>Host </a:t>
            </a:r>
            <a:r>
              <a:rPr lang="en-US" sz="4600" b="1" dirty="0" smtClean="0"/>
              <a:t>factors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■ 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children tolerate the infection and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recover more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rapidly than adults.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Sex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men take longer than women to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recover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equivalent degree of liver damage.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Pregnancy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exacerbates hepatitis.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Strenuous exercise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in the early stages of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disease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■ Glucose-6-phospate deficiency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 high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of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G6PD deficiency has been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 among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with hepatitis and those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this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genetic enzyme defect have a longer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more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course.</a:t>
            </a:r>
          </a:p>
        </p:txBody>
      </p:sp>
    </p:spTree>
    <p:extLst>
      <p:ext uri="{BB962C8B-B14F-4D97-AF65-F5344CB8AC3E}">
        <p14:creationId xmlns:p14="http://schemas.microsoft.com/office/powerpoint/2010/main" val="3927635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81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VIROLOGY AND LABORATORY DIAGNOSIS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 the range of 25–28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nm?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identified by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microscopy. Elevation of serum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 of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liver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enzymes?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invariably found.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 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confirmed by the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demonstration of IgM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antibodies to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virus measured by solid phase,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IgM capture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immunoassays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Control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depends on high standards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hygiene.</a:t>
            </a:r>
          </a:p>
          <a:p>
            <a:pPr marL="0" indent="0">
              <a:buNone/>
            </a:pP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Immunizatio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Inactivated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 vaccine is now available.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double-dose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vaccine has been licensed which,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followed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 booster dose 6–12 months later,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expected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provide at least 10 years’ protection.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induces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antibodies in over 90%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within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weeks and protects against infection.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vaccine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given intramuscularly 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deltoid region. Unfortunately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HAV vaccines are at present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 expensive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use on a population-wide basis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most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tropical countries. Passive immunity may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conferred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human immunoglobulin (IG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Even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it does not prevent infection it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modify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severity of the disease. It is useful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protecting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contacts during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epidemics (0.2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ml/kg intramuscularly). For those going 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tropics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0.2–0.5 ml/kg gives passive protection for about 6 months. Recovery from a clinical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attack creates a lasting active immunity.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281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</TotalTime>
  <Words>1803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COMMUNICABLE DISEASES - II -  INFECTIONS THROUGH THE GASTRO-INTESTINAL TRACT</vt:lpstr>
      <vt:lpstr>HEAD LINES</vt:lpstr>
      <vt:lpstr>POLIOMYELITIS</vt:lpstr>
      <vt:lpstr>PowerPoint Presentation</vt:lpstr>
      <vt:lpstr>PowerPoint Presentation</vt:lpstr>
      <vt:lpstr>PowerPoint Presentation</vt:lpstr>
      <vt:lpstr>VIRAL HEPATITIS</vt:lpstr>
      <vt:lpstr>PowerPoint Presentation</vt:lpstr>
      <vt:lpstr>PowerPoint Presentation</vt:lpstr>
      <vt:lpstr>Viral hepatitis E (HEV)</vt:lpstr>
      <vt:lpstr>Hepatitis B (HBV)</vt:lpstr>
      <vt:lpstr>PowerPoint Presentation</vt:lpstr>
      <vt:lpstr>Hepatitis C (HCV)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Dr.mayssaa</dc:creator>
  <cp:lastModifiedBy>Dr.Mayssaa</cp:lastModifiedBy>
  <cp:revision>89</cp:revision>
  <dcterms:created xsi:type="dcterms:W3CDTF">2018-11-26T12:59:31Z</dcterms:created>
  <dcterms:modified xsi:type="dcterms:W3CDTF">2021-09-21T18:18:48Z</dcterms:modified>
</cp:coreProperties>
</file>