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300" r:id="rId11"/>
    <p:sldId id="302" r:id="rId12"/>
    <p:sldId id="267" r:id="rId13"/>
    <p:sldId id="268" r:id="rId14"/>
    <p:sldId id="304" r:id="rId15"/>
    <p:sldId id="269" r:id="rId16"/>
    <p:sldId id="272" r:id="rId17"/>
    <p:sldId id="294" r:id="rId18"/>
    <p:sldId id="275" r:id="rId19"/>
    <p:sldId id="273" r:id="rId20"/>
    <p:sldId id="270" r:id="rId21"/>
    <p:sldId id="278" r:id="rId22"/>
    <p:sldId id="279" r:id="rId23"/>
    <p:sldId id="280" r:id="rId24"/>
    <p:sldId id="281" r:id="rId25"/>
    <p:sldId id="282" r:id="rId26"/>
    <p:sldId id="283" r:id="rId27"/>
    <p:sldId id="284" r:id="rId28"/>
    <p:sldId id="286" r:id="rId29"/>
    <p:sldId id="288" r:id="rId30"/>
    <p:sldId id="289" r:id="rId31"/>
    <p:sldId id="290" r:id="rId32"/>
    <p:sldId id="291" r:id="rId33"/>
    <p:sldId id="292" r:id="rId34"/>
    <p:sldId id="293" r:id="rId35"/>
    <p:sldId id="295" r:id="rId36"/>
    <p:sldId id="296" r:id="rId37"/>
    <p:sldId id="297" r:id="rId38"/>
    <p:sldId id="299" r:id="rId39"/>
    <p:sldId id="305" r:id="rId40"/>
    <p:sldId id="30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7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76399"/>
            <a:ext cx="7772400" cy="2209801"/>
          </a:xfrm>
        </p:spPr>
        <p:txBody>
          <a:bodyPr>
            <a:normAutofit fontScale="90000"/>
          </a:bodyPr>
          <a:lstStyle/>
          <a:p>
            <a:pPr lvl="0"/>
            <a:r>
              <a:rPr lang="en-US" sz="6000" b="1" dirty="0"/>
              <a:t>POSITIVE INOTROPIC </a:t>
            </a:r>
            <a:r>
              <a:rPr lang="en-US" sz="6000" b="1" dirty="0" smtClean="0"/>
              <a:t>DRUGS</a:t>
            </a:r>
            <a:r>
              <a:rPr lang="en-US" dirty="0"/>
              <a:t/>
            </a:r>
            <a:br>
              <a:rPr lang="en-US" dirty="0"/>
            </a:br>
            <a:r>
              <a:rPr lang="en-US" b="1" dirty="0"/>
              <a:t> </a:t>
            </a:r>
            <a:r>
              <a:rPr lang="en-US" dirty="0"/>
              <a:t/>
            </a:r>
            <a:br>
              <a:rPr lang="en-US" dirty="0"/>
            </a:br>
            <a:endParaRPr lang="en-US" dirty="0"/>
          </a:p>
        </p:txBody>
      </p:sp>
      <p:sp>
        <p:nvSpPr>
          <p:cNvPr id="3" name="Subtitle 2"/>
          <p:cNvSpPr>
            <a:spLocks noGrp="1"/>
          </p:cNvSpPr>
          <p:nvPr>
            <p:ph type="subTitle" idx="1"/>
          </p:nvPr>
        </p:nvSpPr>
        <p:spPr/>
        <p:txBody>
          <a:bodyPr/>
          <a:lstStyle/>
          <a:p>
            <a:r>
              <a:rPr lang="en-US" b="1" i="1" dirty="0">
                <a:solidFill>
                  <a:srgbClr val="FF0000"/>
                </a:solidFill>
              </a:rPr>
              <a:t>Assistant lecturer :</a:t>
            </a:r>
          </a:p>
          <a:p>
            <a:r>
              <a:rPr lang="en-US" sz="5400" b="1" i="1" dirty="0">
                <a:solidFill>
                  <a:srgbClr val="FF0000"/>
                </a:solidFill>
              </a:rPr>
              <a:t>Noor Wafaa Hashim</a:t>
            </a:r>
          </a:p>
          <a:p>
            <a:endParaRPr lang="en-US" dirty="0"/>
          </a:p>
        </p:txBody>
      </p:sp>
    </p:spTree>
    <p:extLst>
      <p:ext uri="{BB962C8B-B14F-4D97-AF65-F5344CB8AC3E}">
        <p14:creationId xmlns:p14="http://schemas.microsoft.com/office/powerpoint/2010/main" val="268932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Cautions</a:t>
            </a:r>
            <a:endParaRPr lang="en-US" b="1" i="1" dirty="0"/>
          </a:p>
        </p:txBody>
      </p:sp>
      <p:sp>
        <p:nvSpPr>
          <p:cNvPr id="3" name="Content Placeholder 2"/>
          <p:cNvSpPr>
            <a:spLocks noGrp="1"/>
          </p:cNvSpPr>
          <p:nvPr>
            <p:ph idx="1"/>
          </p:nvPr>
        </p:nvSpPr>
        <p:spPr/>
        <p:txBody>
          <a:bodyPr/>
          <a:lstStyle/>
          <a:p>
            <a:r>
              <a:rPr lang="en-US" dirty="0" err="1"/>
              <a:t>Hypercalcaemia</a:t>
            </a:r>
            <a:r>
              <a:rPr lang="en-US" dirty="0"/>
              <a:t> (risk of digitalis toxicity) .</a:t>
            </a:r>
          </a:p>
          <a:p>
            <a:r>
              <a:rPr lang="en-US" dirty="0" err="1"/>
              <a:t>hypokalaemia</a:t>
            </a:r>
            <a:r>
              <a:rPr lang="en-US" dirty="0"/>
              <a:t> (risk of digitalis toxicity) .</a:t>
            </a:r>
          </a:p>
          <a:p>
            <a:r>
              <a:rPr lang="en-US" dirty="0"/>
              <a:t>hypomagnesaemia (risk of digitalis toxicity) . hypoxia (</a:t>
            </a:r>
            <a:r>
              <a:rPr lang="en-US" dirty="0" smtClean="0"/>
              <a:t>risk of </a:t>
            </a:r>
            <a:r>
              <a:rPr lang="en-US" dirty="0"/>
              <a:t>digitalis toxicity) . recent myocardial infarction . </a:t>
            </a:r>
            <a:r>
              <a:rPr lang="en-US" dirty="0" smtClean="0"/>
              <a:t>Severe respiratory </a:t>
            </a:r>
            <a:r>
              <a:rPr lang="en-US" dirty="0"/>
              <a:t>disease . sick sinus syndrome . thyroid </a:t>
            </a:r>
            <a:r>
              <a:rPr lang="en-US" dirty="0" smtClean="0"/>
              <a:t>disease.</a:t>
            </a:r>
            <a:endParaRPr lang="en-US" dirty="0"/>
          </a:p>
        </p:txBody>
      </p:sp>
    </p:spTree>
    <p:extLst>
      <p:ext uri="{BB962C8B-B14F-4D97-AF65-F5344CB8AC3E}">
        <p14:creationId xmlns:p14="http://schemas.microsoft.com/office/powerpoint/2010/main" val="3075352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i="1" dirty="0" smtClean="0"/>
              <a:t>PREGNANCY : </a:t>
            </a:r>
            <a:r>
              <a:rPr lang="en-US" dirty="0" smtClean="0"/>
              <a:t>May </a:t>
            </a:r>
            <a:r>
              <a:rPr lang="en-US" dirty="0"/>
              <a:t>need dosage adjustment.</a:t>
            </a:r>
          </a:p>
          <a:p>
            <a:r>
              <a:rPr lang="en-US" b="1" i="1" dirty="0"/>
              <a:t>RE</a:t>
            </a:r>
            <a:r>
              <a:rPr lang="en-US" b="1" i="1" dirty="0" smtClean="0"/>
              <a:t>BAST </a:t>
            </a:r>
            <a:r>
              <a:rPr lang="en-US" b="1" i="1" dirty="0"/>
              <a:t>FEEDING </a:t>
            </a:r>
            <a:r>
              <a:rPr lang="en-US" b="1" i="1" dirty="0" smtClean="0"/>
              <a:t>:</a:t>
            </a:r>
            <a:r>
              <a:rPr lang="en-US" dirty="0" smtClean="0"/>
              <a:t>Amount </a:t>
            </a:r>
            <a:r>
              <a:rPr lang="en-US" dirty="0"/>
              <a:t>too small to be harmful.</a:t>
            </a:r>
          </a:p>
          <a:p>
            <a:r>
              <a:rPr lang="en-US" b="1" i="1" dirty="0" smtClean="0"/>
              <a:t>RENAL IMPAIRMENT:</a:t>
            </a:r>
            <a:endParaRPr lang="en-US" b="1" i="1" dirty="0"/>
          </a:p>
          <a:p>
            <a:r>
              <a:rPr lang="en-US" dirty="0"/>
              <a:t>Dose adjustments </a:t>
            </a:r>
            <a:r>
              <a:rPr lang="en-US" dirty="0" smtClean="0"/>
              <a:t>:Reduce </a:t>
            </a:r>
            <a:r>
              <a:rPr lang="en-US" dirty="0"/>
              <a:t>dose.</a:t>
            </a:r>
          </a:p>
          <a:p>
            <a:r>
              <a:rPr lang="it-IT" b="1" i="1" dirty="0" smtClean="0"/>
              <a:t>Monitoring:</a:t>
            </a:r>
            <a:r>
              <a:rPr lang="it-IT" dirty="0" smtClean="0"/>
              <a:t>Monitor </a:t>
            </a:r>
            <a:r>
              <a:rPr lang="it-IT" dirty="0"/>
              <a:t>plasma-digoxin concentration in </a:t>
            </a:r>
            <a:r>
              <a:rPr lang="it-IT" dirty="0" smtClean="0"/>
              <a:t>renal </a:t>
            </a:r>
            <a:r>
              <a:rPr lang="en-US" dirty="0" smtClean="0"/>
              <a:t>impairment</a:t>
            </a:r>
            <a:r>
              <a:rPr lang="en-US" dirty="0"/>
              <a:t>.</a:t>
            </a:r>
            <a:endParaRPr lang="en-US" dirty="0"/>
          </a:p>
        </p:txBody>
      </p:sp>
    </p:spTree>
    <p:extLst>
      <p:ext uri="{BB962C8B-B14F-4D97-AF65-F5344CB8AC3E}">
        <p14:creationId xmlns:p14="http://schemas.microsoft.com/office/powerpoint/2010/main" val="2470705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a:t>Unwanted effects depend both on the </a:t>
            </a:r>
            <a:r>
              <a:rPr lang="en-US" dirty="0">
                <a:solidFill>
                  <a:srgbClr val="FF0000"/>
                </a:solidFill>
              </a:rPr>
              <a:t>concentration</a:t>
            </a:r>
            <a:r>
              <a:rPr lang="en-US" dirty="0"/>
              <a:t> of the cardiac glycoside in the plasma and on the </a:t>
            </a:r>
            <a:r>
              <a:rPr lang="en-US" dirty="0">
                <a:solidFill>
                  <a:srgbClr val="FF0000"/>
                </a:solidFill>
              </a:rPr>
              <a:t>sensitivity</a:t>
            </a:r>
            <a:r>
              <a:rPr lang="en-US" dirty="0"/>
              <a:t> of the conducting system or of the myocardium, which is often increased in heart disease. </a:t>
            </a:r>
          </a:p>
          <a:p>
            <a:pPr lvl="0"/>
            <a:r>
              <a:rPr lang="en-US" dirty="0"/>
              <a:t>It can sometimes be </a:t>
            </a:r>
            <a:r>
              <a:rPr lang="en-US" dirty="0">
                <a:solidFill>
                  <a:srgbClr val="FF0000"/>
                </a:solidFill>
              </a:rPr>
              <a:t>difficult to distinguish </a:t>
            </a:r>
            <a:r>
              <a:rPr lang="en-US" dirty="0"/>
              <a:t>between toxic effects and clinical deterioration because symptoms of both are similar. Also, the plasma concentration alone cannot indicate toxicity reliably but the likelihood of toxicity increases progressively through the range </a:t>
            </a:r>
            <a:r>
              <a:rPr lang="en-US" dirty="0">
                <a:solidFill>
                  <a:srgbClr val="FF0000"/>
                </a:solidFill>
              </a:rPr>
              <a:t>1.5 to 3 micrograms/ </a:t>
            </a:r>
            <a:r>
              <a:rPr lang="en-US" dirty="0" err="1">
                <a:solidFill>
                  <a:srgbClr val="FF0000"/>
                </a:solidFill>
              </a:rPr>
              <a:t>litre</a:t>
            </a:r>
            <a:r>
              <a:rPr lang="en-US" dirty="0"/>
              <a:t> for digoxin.</a:t>
            </a:r>
          </a:p>
          <a:p>
            <a:endParaRPr lang="en-US" dirty="0"/>
          </a:p>
        </p:txBody>
      </p:sp>
    </p:spTree>
    <p:extLst>
      <p:ext uri="{BB962C8B-B14F-4D97-AF65-F5344CB8AC3E}">
        <p14:creationId xmlns:p14="http://schemas.microsoft.com/office/powerpoint/2010/main" val="2739065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lvl="0"/>
            <a:r>
              <a:rPr lang="en-US" dirty="0"/>
              <a:t>Regular monitoring of plasma-digoxin concentration during maintenance treatment is </a:t>
            </a:r>
            <a:r>
              <a:rPr lang="en-US" dirty="0">
                <a:solidFill>
                  <a:srgbClr val="FF0000"/>
                </a:solidFill>
              </a:rPr>
              <a:t>not</a:t>
            </a:r>
            <a:r>
              <a:rPr lang="en-US" dirty="0"/>
              <a:t> necessary unless problems are suspected.</a:t>
            </a:r>
          </a:p>
          <a:p>
            <a:pPr lvl="0"/>
            <a:r>
              <a:rPr lang="en-US" dirty="0"/>
              <a:t>Toxicity can often be managed by </a:t>
            </a:r>
            <a:r>
              <a:rPr lang="en-US" dirty="0">
                <a:solidFill>
                  <a:srgbClr val="FF0000"/>
                </a:solidFill>
              </a:rPr>
              <a:t>discontinuing digoxin</a:t>
            </a:r>
            <a:r>
              <a:rPr lang="en-US" dirty="0"/>
              <a:t>; serious manifestations require urgent specialist management</a:t>
            </a:r>
            <a:r>
              <a:rPr lang="en-US" dirty="0" smtClean="0"/>
              <a:t>.</a:t>
            </a:r>
            <a:endParaRPr lang="en-US" dirty="0"/>
          </a:p>
          <a:p>
            <a:pPr lvl="0"/>
            <a:r>
              <a:rPr lang="en-US" dirty="0">
                <a:solidFill>
                  <a:srgbClr val="FF0000"/>
                </a:solidFill>
              </a:rPr>
              <a:t>Digoxin-specific antibody fragments </a:t>
            </a:r>
            <a:r>
              <a:rPr lang="en-US" dirty="0"/>
              <a:t>are available for reversal of life-threatening over </a:t>
            </a:r>
            <a:r>
              <a:rPr lang="en-US" dirty="0" smtClean="0"/>
              <a:t>dosage.</a:t>
            </a:r>
            <a:endParaRPr lang="en-US" dirty="0"/>
          </a:p>
          <a:p>
            <a:pPr marL="0" indent="0">
              <a:buNone/>
            </a:pPr>
            <a:r>
              <a:rPr lang="en-US" dirty="0"/>
              <a:t>  </a:t>
            </a:r>
          </a:p>
        </p:txBody>
      </p:sp>
    </p:spTree>
    <p:extLst>
      <p:ext uri="{BB962C8B-B14F-4D97-AF65-F5344CB8AC3E}">
        <p14:creationId xmlns:p14="http://schemas.microsoft.com/office/powerpoint/2010/main" val="2719850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a:xfrm>
            <a:off x="381000" y="1600200"/>
            <a:ext cx="8229600" cy="4525963"/>
          </a:xfrm>
        </p:spPr>
        <p:txBody>
          <a:bodyPr>
            <a:normAutofit/>
          </a:bodyPr>
          <a:lstStyle/>
          <a:p>
            <a:pPr marL="0" indent="0">
              <a:buNone/>
            </a:pPr>
            <a:r>
              <a:rPr lang="fr-FR" dirty="0"/>
              <a:t> </a:t>
            </a:r>
            <a:r>
              <a:rPr lang="fr-FR" dirty="0" smtClean="0"/>
              <a:t>  </a:t>
            </a:r>
            <a:r>
              <a:rPr lang="en-US" b="1" i="1" dirty="0" smtClean="0"/>
              <a:t>SIDE-EFFECTS:</a:t>
            </a:r>
            <a:endParaRPr lang="en-US" b="1" i="1" dirty="0"/>
          </a:p>
          <a:p>
            <a:r>
              <a:rPr lang="en-US" dirty="0" smtClean="0"/>
              <a:t>Common </a:t>
            </a:r>
            <a:r>
              <a:rPr lang="en-US" dirty="0"/>
              <a:t>or very common </a:t>
            </a:r>
            <a:r>
              <a:rPr lang="en-US" dirty="0" smtClean="0"/>
              <a:t>:Arrhythmias </a:t>
            </a:r>
            <a:r>
              <a:rPr lang="en-US" dirty="0"/>
              <a:t>. cardiac </a:t>
            </a:r>
            <a:r>
              <a:rPr lang="en-US" dirty="0" smtClean="0"/>
              <a:t>conduction disorder </a:t>
            </a:r>
            <a:r>
              <a:rPr lang="en-US" dirty="0"/>
              <a:t>. cerebral impairment . </a:t>
            </a:r>
            <a:r>
              <a:rPr lang="en-US" dirty="0" err="1"/>
              <a:t>diarrhoea</a:t>
            </a:r>
            <a:r>
              <a:rPr lang="en-US" dirty="0"/>
              <a:t> . dizziness </a:t>
            </a:r>
            <a:r>
              <a:rPr lang="en-US" dirty="0" smtClean="0"/>
              <a:t>.eosinophilia </a:t>
            </a:r>
            <a:r>
              <a:rPr lang="en-US" dirty="0"/>
              <a:t>. nausea . skin reactions . vision disorders </a:t>
            </a:r>
            <a:r>
              <a:rPr lang="en-US" dirty="0" smtClean="0"/>
              <a:t>.vomiting.</a:t>
            </a:r>
          </a:p>
          <a:p>
            <a:r>
              <a:rPr lang="fr-FR" b="1" i="1" dirty="0"/>
              <a:t>INTERACTIONS </a:t>
            </a:r>
            <a:r>
              <a:rPr lang="fr-FR" dirty="0"/>
              <a:t>→ </a:t>
            </a:r>
            <a:r>
              <a:rPr lang="fr-FR" dirty="0" err="1"/>
              <a:t>Appendix</a:t>
            </a:r>
            <a:r>
              <a:rPr lang="fr-FR" dirty="0"/>
              <a:t> 1: </a:t>
            </a:r>
            <a:r>
              <a:rPr lang="fr-FR" dirty="0" err="1"/>
              <a:t>digoxin</a:t>
            </a:r>
            <a:endParaRPr lang="en-US" dirty="0"/>
          </a:p>
        </p:txBody>
      </p:sp>
    </p:spTree>
    <p:extLst>
      <p:ext uri="{BB962C8B-B14F-4D97-AF65-F5344CB8AC3E}">
        <p14:creationId xmlns:p14="http://schemas.microsoft.com/office/powerpoint/2010/main" val="793239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Digoxin  tablets 125 mcg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981200"/>
            <a:ext cx="6400800" cy="2286000"/>
          </a:xfrm>
        </p:spPr>
      </p:pic>
    </p:spTree>
    <p:extLst>
      <p:ext uri="{BB962C8B-B14F-4D97-AF65-F5344CB8AC3E}">
        <p14:creationId xmlns:p14="http://schemas.microsoft.com/office/powerpoint/2010/main" val="2310671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Digoxin tablet 250 mcg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0878" y="1600200"/>
            <a:ext cx="5522244" cy="4525963"/>
          </a:xfrm>
        </p:spPr>
      </p:pic>
    </p:spTree>
    <p:extLst>
      <p:ext uri="{BB962C8B-B14F-4D97-AF65-F5344CB8AC3E}">
        <p14:creationId xmlns:p14="http://schemas.microsoft.com/office/powerpoint/2010/main" val="2652287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Digoxin Elixir 0,05 mg/ml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752600"/>
            <a:ext cx="2919206" cy="45259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828800"/>
            <a:ext cx="4877502" cy="4572000"/>
          </a:xfrm>
          <a:prstGeom prst="rect">
            <a:avLst/>
          </a:prstGeom>
        </p:spPr>
      </p:pic>
    </p:spTree>
    <p:extLst>
      <p:ext uri="{BB962C8B-B14F-4D97-AF65-F5344CB8AC3E}">
        <p14:creationId xmlns:p14="http://schemas.microsoft.com/office/powerpoint/2010/main" val="3955563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Digoxin injection (250mcg/ml)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600200"/>
            <a:ext cx="6553200" cy="3877694"/>
          </a:xfrm>
        </p:spPr>
      </p:pic>
    </p:spTree>
    <p:extLst>
      <p:ext uri="{BB962C8B-B14F-4D97-AF65-F5344CB8AC3E}">
        <p14:creationId xmlns:p14="http://schemas.microsoft.com/office/powerpoint/2010/main" val="4247546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Digoxin specific antibody fragments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1600201"/>
            <a:ext cx="4291281" cy="3844352"/>
          </a:xfrm>
        </p:spPr>
      </p:pic>
    </p:spTree>
    <p:extLst>
      <p:ext uri="{BB962C8B-B14F-4D97-AF65-F5344CB8AC3E}">
        <p14:creationId xmlns:p14="http://schemas.microsoft.com/office/powerpoint/2010/main" val="1001873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i="1" dirty="0"/>
              <a:t>Positive inotropic drugs</a:t>
            </a:r>
            <a:r>
              <a:rPr lang="en-US" dirty="0"/>
              <a:t/>
            </a:r>
            <a:br>
              <a:rPr lang="en-US" dirty="0"/>
            </a:br>
            <a:endParaRPr lang="en-US" dirty="0"/>
          </a:p>
        </p:txBody>
      </p:sp>
      <p:sp>
        <p:nvSpPr>
          <p:cNvPr id="3" name="Content Placeholder 2"/>
          <p:cNvSpPr>
            <a:spLocks noGrp="1"/>
          </p:cNvSpPr>
          <p:nvPr>
            <p:ph idx="1"/>
          </p:nvPr>
        </p:nvSpPr>
        <p:spPr/>
        <p:txBody>
          <a:bodyPr/>
          <a:lstStyle/>
          <a:p>
            <a:pPr lvl="0">
              <a:lnSpc>
                <a:spcPct val="115000"/>
              </a:lnSpc>
              <a:spcBef>
                <a:spcPts val="0"/>
              </a:spcBef>
              <a:spcAft>
                <a:spcPts val="1000"/>
              </a:spcAft>
              <a:buFont typeface="+mj-lt"/>
              <a:buAutoNum type="arabicPeriod"/>
            </a:pPr>
            <a:r>
              <a:rPr lang="en-US" b="1" dirty="0">
                <a:ea typeface="Calibri"/>
                <a:cs typeface="Arial"/>
              </a:rPr>
              <a:t>Cardiac glycosides </a:t>
            </a:r>
            <a:r>
              <a:rPr lang="en-US" b="1" dirty="0" smtClean="0">
                <a:ea typeface="Calibri"/>
                <a:cs typeface="Arial"/>
              </a:rPr>
              <a:t>: Digoxin.</a:t>
            </a:r>
            <a:endParaRPr lang="en-US" sz="2400" dirty="0">
              <a:ea typeface="Calibri"/>
              <a:cs typeface="Arial"/>
            </a:endParaRPr>
          </a:p>
          <a:p>
            <a:pPr lvl="0">
              <a:lnSpc>
                <a:spcPct val="115000"/>
              </a:lnSpc>
              <a:spcBef>
                <a:spcPts val="0"/>
              </a:spcBef>
              <a:spcAft>
                <a:spcPts val="1000"/>
              </a:spcAft>
              <a:buFont typeface="+mj-lt"/>
              <a:buAutoNum type="arabicPeriod"/>
            </a:pPr>
            <a:r>
              <a:rPr lang="en-US" b="1" dirty="0" smtClean="0">
                <a:ea typeface="Calibri"/>
                <a:cs typeface="Arial"/>
              </a:rPr>
              <a:t> +</a:t>
            </a:r>
            <a:r>
              <a:rPr lang="en-US" b="1" dirty="0" err="1">
                <a:ea typeface="Calibri"/>
                <a:cs typeface="Arial"/>
              </a:rPr>
              <a:t>ve</a:t>
            </a:r>
            <a:r>
              <a:rPr lang="en-US" b="1" dirty="0">
                <a:ea typeface="Calibri"/>
                <a:cs typeface="Arial"/>
              </a:rPr>
              <a:t> Inotropic </a:t>
            </a:r>
            <a:r>
              <a:rPr lang="en-US" b="1" dirty="0" err="1">
                <a:ea typeface="Calibri"/>
                <a:cs typeface="Arial"/>
              </a:rPr>
              <a:t>sympathmimetics</a:t>
            </a:r>
            <a:r>
              <a:rPr lang="en-US" b="1" dirty="0">
                <a:ea typeface="Calibri"/>
                <a:cs typeface="Arial"/>
              </a:rPr>
              <a:t>  </a:t>
            </a:r>
            <a:r>
              <a:rPr lang="en-US" b="1" dirty="0" smtClean="0">
                <a:ea typeface="Calibri"/>
                <a:cs typeface="Arial"/>
              </a:rPr>
              <a:t>: </a:t>
            </a:r>
          </a:p>
          <a:p>
            <a:pPr marL="0" lvl="0" indent="0">
              <a:lnSpc>
                <a:spcPct val="115000"/>
              </a:lnSpc>
              <a:spcBef>
                <a:spcPts val="0"/>
              </a:spcBef>
              <a:spcAft>
                <a:spcPts val="1000"/>
              </a:spcAft>
              <a:buNone/>
            </a:pPr>
            <a:r>
              <a:rPr lang="en-US" b="1" dirty="0">
                <a:ea typeface="Calibri"/>
                <a:cs typeface="Arial"/>
              </a:rPr>
              <a:t> </a:t>
            </a:r>
            <a:r>
              <a:rPr lang="en-US" b="1" dirty="0" smtClean="0">
                <a:ea typeface="Calibri"/>
                <a:cs typeface="Arial"/>
              </a:rPr>
              <a:t>  Dopamine ,</a:t>
            </a:r>
            <a:r>
              <a:rPr lang="en-US" b="1" dirty="0">
                <a:solidFill>
                  <a:prstClr val="black"/>
                </a:solidFill>
                <a:ea typeface="Calibri"/>
                <a:cs typeface="Arial"/>
              </a:rPr>
              <a:t> </a:t>
            </a:r>
            <a:r>
              <a:rPr lang="en-US" b="1" dirty="0" err="1">
                <a:solidFill>
                  <a:prstClr val="black"/>
                </a:solidFill>
                <a:ea typeface="Calibri"/>
                <a:cs typeface="Arial"/>
              </a:rPr>
              <a:t>Dobutamine</a:t>
            </a:r>
            <a:r>
              <a:rPr lang="en-US" b="1" dirty="0">
                <a:solidFill>
                  <a:prstClr val="black"/>
                </a:solidFill>
                <a:ea typeface="Calibri"/>
                <a:cs typeface="Arial"/>
              </a:rPr>
              <a:t> </a:t>
            </a:r>
            <a:r>
              <a:rPr lang="en-US" b="1" dirty="0" smtClean="0">
                <a:solidFill>
                  <a:prstClr val="black"/>
                </a:solidFill>
                <a:ea typeface="Calibri"/>
                <a:cs typeface="Arial"/>
              </a:rPr>
              <a:t>.</a:t>
            </a:r>
            <a:endParaRPr lang="en-US" sz="2400" dirty="0">
              <a:ea typeface="Calibri"/>
              <a:cs typeface="Arial"/>
            </a:endParaRPr>
          </a:p>
        </p:txBody>
      </p:sp>
    </p:spTree>
    <p:extLst>
      <p:ext uri="{BB962C8B-B14F-4D97-AF65-F5344CB8AC3E}">
        <p14:creationId xmlns:p14="http://schemas.microsoft.com/office/powerpoint/2010/main" val="704282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lstStyle/>
          <a:p>
            <a:r>
              <a:rPr lang="en-US" b="1" i="1" dirty="0" smtClean="0">
                <a:solidFill>
                  <a:srgbClr val="FF0000"/>
                </a:solidFill>
              </a:rPr>
              <a:t>Sympathomimetic agents</a:t>
            </a:r>
            <a:endParaRPr lang="en-GB" b="1" i="1" dirty="0">
              <a:solidFill>
                <a:srgbClr val="FF0000"/>
              </a:solidFill>
            </a:endParaRPr>
          </a:p>
        </p:txBody>
      </p:sp>
      <p:sp>
        <p:nvSpPr>
          <p:cNvPr id="3" name="Subtitle 2"/>
          <p:cNvSpPr>
            <a:spLocks noGrp="1"/>
          </p:cNvSpPr>
          <p:nvPr>
            <p:ph type="subTitle" idx="1"/>
          </p:nvPr>
        </p:nvSpPr>
        <p:spPr>
          <a:xfrm>
            <a:off x="457200" y="2743200"/>
            <a:ext cx="7848600" cy="1752600"/>
          </a:xfrm>
        </p:spPr>
        <p:txBody>
          <a:bodyPr>
            <a:normAutofit/>
          </a:bodyPr>
          <a:lstStyle/>
          <a:p>
            <a:r>
              <a:rPr lang="en-US" sz="4800" b="1" i="1" dirty="0" smtClean="0">
                <a:solidFill>
                  <a:schemeClr val="accent2">
                    <a:lumMod val="75000"/>
                  </a:schemeClr>
                </a:solidFill>
              </a:rPr>
              <a:t>Dopamine </a:t>
            </a:r>
            <a:r>
              <a:rPr lang="en-US" sz="4800" b="1" i="1" dirty="0" smtClean="0">
                <a:solidFill>
                  <a:schemeClr val="accent2">
                    <a:lumMod val="75000"/>
                  </a:schemeClr>
                </a:solidFill>
              </a:rPr>
              <a:t>&amp; </a:t>
            </a:r>
            <a:r>
              <a:rPr lang="en-US" sz="4800" b="1" i="1" dirty="0" err="1" smtClean="0">
                <a:solidFill>
                  <a:schemeClr val="accent2">
                    <a:lumMod val="75000"/>
                  </a:schemeClr>
                </a:solidFill>
              </a:rPr>
              <a:t>Dobutamine</a:t>
            </a:r>
            <a:endParaRPr lang="en-GB" sz="4800" b="1" i="1" dirty="0">
              <a:solidFill>
                <a:schemeClr val="accent2">
                  <a:lumMod val="75000"/>
                </a:schemeClr>
              </a:solidFill>
            </a:endParaRPr>
          </a:p>
        </p:txBody>
      </p:sp>
    </p:spTree>
    <p:extLst>
      <p:ext uri="{BB962C8B-B14F-4D97-AF65-F5344CB8AC3E}">
        <p14:creationId xmlns:p14="http://schemas.microsoft.com/office/powerpoint/2010/main" val="3797931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Dopamine hydrochloride</a:t>
            </a:r>
            <a:endParaRPr lang="en-US" b="1" i="1" dirty="0"/>
          </a:p>
        </p:txBody>
      </p:sp>
      <p:sp>
        <p:nvSpPr>
          <p:cNvPr id="3" name="Content Placeholder 2"/>
          <p:cNvSpPr>
            <a:spLocks noGrp="1"/>
          </p:cNvSpPr>
          <p:nvPr>
            <p:ph idx="1"/>
          </p:nvPr>
        </p:nvSpPr>
        <p:spPr/>
        <p:txBody>
          <a:bodyPr/>
          <a:lstStyle/>
          <a:p>
            <a:r>
              <a:rPr lang="en-US" dirty="0"/>
              <a:t> </a:t>
            </a:r>
            <a:r>
              <a:rPr lang="en-US" dirty="0" smtClean="0"/>
              <a:t>Dopamine is a cardiac </a:t>
            </a:r>
            <a:r>
              <a:rPr lang="en-US" dirty="0" smtClean="0">
                <a:solidFill>
                  <a:srgbClr val="FF0000"/>
                </a:solidFill>
              </a:rPr>
              <a:t>stimulant</a:t>
            </a:r>
            <a:r>
              <a:rPr lang="en-US" dirty="0" smtClean="0"/>
              <a:t> which acts on </a:t>
            </a:r>
            <a:r>
              <a:rPr lang="en-US" dirty="0" smtClean="0">
                <a:solidFill>
                  <a:srgbClr val="FF0000"/>
                </a:solidFill>
              </a:rPr>
              <a:t>beta1</a:t>
            </a:r>
            <a:r>
              <a:rPr lang="en-US" dirty="0" smtClean="0"/>
              <a:t> receptors in cardiac muscle ,and increases  contractility with little effect on rate.</a:t>
            </a:r>
            <a:endParaRPr lang="en-US" dirty="0"/>
          </a:p>
        </p:txBody>
      </p:sp>
    </p:spTree>
    <p:extLst>
      <p:ext uri="{BB962C8B-B14F-4D97-AF65-F5344CB8AC3E}">
        <p14:creationId xmlns:p14="http://schemas.microsoft.com/office/powerpoint/2010/main" val="272681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INDICATIONS AND DOSE</a:t>
            </a:r>
          </a:p>
        </p:txBody>
      </p:sp>
      <p:sp>
        <p:nvSpPr>
          <p:cNvPr id="3" name="Content Placeholder 2"/>
          <p:cNvSpPr>
            <a:spLocks noGrp="1"/>
          </p:cNvSpPr>
          <p:nvPr>
            <p:ph idx="1"/>
          </p:nvPr>
        </p:nvSpPr>
        <p:spPr/>
        <p:txBody>
          <a:bodyPr/>
          <a:lstStyle/>
          <a:p>
            <a:r>
              <a:rPr lang="en-US" dirty="0" smtClean="0"/>
              <a:t>Cardiogenic shock in infarction or cardiac surgery </a:t>
            </a:r>
            <a:r>
              <a:rPr lang="en-US" dirty="0" smtClean="0"/>
              <a:t>:</a:t>
            </a:r>
            <a:endParaRPr lang="en-US" dirty="0" smtClean="0"/>
          </a:p>
          <a:p>
            <a:pPr marL="0" indent="0">
              <a:buNone/>
            </a:pPr>
            <a:r>
              <a:rPr lang="en-US" dirty="0" smtClean="0"/>
              <a:t>▶ BY INTRAVENOUS INFUSION:</a:t>
            </a:r>
          </a:p>
          <a:p>
            <a:pPr marL="0" indent="0">
              <a:buNone/>
            </a:pPr>
            <a:r>
              <a:rPr lang="en-US" dirty="0" smtClean="0"/>
              <a:t> </a:t>
            </a:r>
            <a:r>
              <a:rPr lang="en-US" dirty="0"/>
              <a:t>▶ Adult: </a:t>
            </a:r>
            <a:r>
              <a:rPr lang="en-US" dirty="0" smtClean="0"/>
              <a:t>Initially </a:t>
            </a:r>
            <a:r>
              <a:rPr lang="en-US" dirty="0" smtClean="0">
                <a:solidFill>
                  <a:srgbClr val="FF0000"/>
                </a:solidFill>
              </a:rPr>
              <a:t>2–5 micrograms/kg/minute </a:t>
            </a:r>
            <a:endParaRPr lang="en-US" dirty="0">
              <a:solidFill>
                <a:srgbClr val="FF0000"/>
              </a:solidFill>
            </a:endParaRPr>
          </a:p>
        </p:txBody>
      </p:sp>
    </p:spTree>
    <p:extLst>
      <p:ext uri="{BB962C8B-B14F-4D97-AF65-F5344CB8AC3E}">
        <p14:creationId xmlns:p14="http://schemas.microsoft.com/office/powerpoint/2010/main" val="3479590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828800"/>
          </a:xfrm>
        </p:spPr>
        <p:txBody>
          <a:bodyPr>
            <a:normAutofit/>
          </a:bodyPr>
          <a:lstStyle/>
          <a:p>
            <a:r>
              <a:rPr lang="en-US" sz="3600" b="1" i="1" dirty="0" smtClean="0"/>
              <a:t>CONTRA-INDICATIONS </a:t>
            </a:r>
            <a:r>
              <a:rPr lang="en-US" sz="3600" dirty="0" smtClean="0"/>
              <a:t>: </a:t>
            </a:r>
            <a:r>
              <a:rPr lang="en-US" sz="3600" dirty="0" err="1" smtClean="0"/>
              <a:t>Phaeochromocytoma</a:t>
            </a:r>
            <a:r>
              <a:rPr lang="en-US" sz="3600" dirty="0" smtClean="0"/>
              <a:t> , tachyarrhythmia.</a:t>
            </a:r>
            <a:r>
              <a:rPr lang="en-US" sz="3600" dirty="0"/>
              <a:t/>
            </a:r>
            <a:br>
              <a:rPr lang="en-US" sz="3600" dirty="0"/>
            </a:br>
            <a:endParaRPr lang="en-US" sz="3600" dirty="0"/>
          </a:p>
        </p:txBody>
      </p:sp>
      <p:sp>
        <p:nvSpPr>
          <p:cNvPr id="3" name="Content Placeholder 2"/>
          <p:cNvSpPr>
            <a:spLocks noGrp="1"/>
          </p:cNvSpPr>
          <p:nvPr>
            <p:ph idx="1"/>
          </p:nvPr>
        </p:nvSpPr>
        <p:spPr>
          <a:xfrm>
            <a:off x="457200" y="2667000"/>
            <a:ext cx="8229600" cy="3459163"/>
          </a:xfrm>
        </p:spPr>
        <p:txBody>
          <a:bodyPr/>
          <a:lstStyle/>
          <a:p>
            <a:r>
              <a:rPr lang="en-US" b="1" i="1" dirty="0" smtClean="0"/>
              <a:t>CAUTIONS</a:t>
            </a:r>
            <a:r>
              <a:rPr lang="en-US" dirty="0" smtClean="0"/>
              <a:t> </a:t>
            </a:r>
            <a:r>
              <a:rPr lang="en-US" dirty="0" smtClean="0"/>
              <a:t>:Correct hypervolemia </a:t>
            </a:r>
            <a:r>
              <a:rPr lang="en-US" dirty="0"/>
              <a:t>. hypertension (may </a:t>
            </a:r>
            <a:r>
              <a:rPr lang="en-US" dirty="0" smtClean="0"/>
              <a:t>raise blood </a:t>
            </a:r>
            <a:r>
              <a:rPr lang="en-US" dirty="0"/>
              <a:t>pressure) . hyperthyroidism . low dose in shock </a:t>
            </a:r>
            <a:r>
              <a:rPr lang="en-US" dirty="0" smtClean="0"/>
              <a:t>due to </a:t>
            </a:r>
            <a:r>
              <a:rPr lang="en-US" dirty="0"/>
              <a:t>acute myocardial infarction</a:t>
            </a:r>
          </a:p>
        </p:txBody>
      </p:sp>
    </p:spTree>
    <p:extLst>
      <p:ext uri="{BB962C8B-B14F-4D97-AF65-F5344CB8AC3E}">
        <p14:creationId xmlns:p14="http://schemas.microsoft.com/office/powerpoint/2010/main" val="740575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SIDE-EFFECTS</a:t>
            </a:r>
            <a:endParaRPr lang="en-US" dirty="0"/>
          </a:p>
        </p:txBody>
      </p:sp>
      <p:sp>
        <p:nvSpPr>
          <p:cNvPr id="3" name="Content Placeholder 2"/>
          <p:cNvSpPr>
            <a:spLocks noGrp="1"/>
          </p:cNvSpPr>
          <p:nvPr>
            <p:ph idx="1"/>
          </p:nvPr>
        </p:nvSpPr>
        <p:spPr/>
        <p:txBody>
          <a:bodyPr/>
          <a:lstStyle/>
          <a:p>
            <a:r>
              <a:rPr lang="en-US" dirty="0" smtClean="0"/>
              <a:t>Angina </a:t>
            </a:r>
            <a:r>
              <a:rPr lang="en-US" dirty="0"/>
              <a:t>pectoris . anxiety . arrhythmias </a:t>
            </a:r>
            <a:r>
              <a:rPr lang="en-US" dirty="0" smtClean="0"/>
              <a:t>.</a:t>
            </a:r>
            <a:r>
              <a:rPr lang="en-US" dirty="0" err="1" smtClean="0"/>
              <a:t>azotaemia</a:t>
            </a:r>
            <a:r>
              <a:rPr lang="en-US" dirty="0" smtClean="0"/>
              <a:t> </a:t>
            </a:r>
            <a:r>
              <a:rPr lang="en-US" dirty="0"/>
              <a:t>. cardiac conduction disorder . </a:t>
            </a:r>
            <a:r>
              <a:rPr lang="en-US" dirty="0" err="1"/>
              <a:t>dyspnoea</a:t>
            </a:r>
            <a:r>
              <a:rPr lang="en-US" dirty="0"/>
              <a:t> </a:t>
            </a:r>
            <a:r>
              <a:rPr lang="en-US" dirty="0" smtClean="0"/>
              <a:t>.gangrene </a:t>
            </a:r>
            <a:r>
              <a:rPr lang="en-US" dirty="0"/>
              <a:t>. headache . hypertension . </a:t>
            </a:r>
            <a:r>
              <a:rPr lang="en-US" dirty="0" err="1"/>
              <a:t>mydriasis</a:t>
            </a:r>
            <a:r>
              <a:rPr lang="en-US" dirty="0"/>
              <a:t> . nausea </a:t>
            </a:r>
            <a:r>
              <a:rPr lang="en-US" dirty="0" smtClean="0"/>
              <a:t>.palpitations </a:t>
            </a:r>
            <a:r>
              <a:rPr lang="en-US" dirty="0"/>
              <a:t>. </a:t>
            </a:r>
            <a:r>
              <a:rPr lang="en-US" dirty="0" err="1"/>
              <a:t>piloerection</a:t>
            </a:r>
            <a:r>
              <a:rPr lang="en-US" dirty="0"/>
              <a:t> . polyuria . </a:t>
            </a:r>
            <a:r>
              <a:rPr lang="en-US" dirty="0" smtClean="0"/>
              <a:t>tremor. vasoconstriction . vomiting</a:t>
            </a:r>
            <a:endParaRPr lang="en-US" dirty="0"/>
          </a:p>
        </p:txBody>
      </p:sp>
    </p:spTree>
    <p:extLst>
      <p:ext uri="{BB962C8B-B14F-4D97-AF65-F5344CB8AC3E}">
        <p14:creationId xmlns:p14="http://schemas.microsoft.com/office/powerpoint/2010/main" val="4111704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i="1" dirty="0" smtClean="0"/>
              <a:t>PREGNANCY:</a:t>
            </a:r>
            <a:r>
              <a:rPr lang="en-US" dirty="0" smtClean="0"/>
              <a:t> </a:t>
            </a:r>
            <a:r>
              <a:rPr lang="en-US" dirty="0"/>
              <a:t>No evidence of harm in animal </a:t>
            </a:r>
            <a:r>
              <a:rPr lang="en-US" dirty="0" smtClean="0"/>
              <a:t>studies—manufacturer </a:t>
            </a:r>
            <a:r>
              <a:rPr lang="en-US" dirty="0"/>
              <a:t>advises use only if potential </a:t>
            </a:r>
            <a:r>
              <a:rPr lang="en-US" dirty="0" smtClean="0"/>
              <a:t>benefit outweighs </a:t>
            </a:r>
            <a:r>
              <a:rPr lang="en-US" dirty="0"/>
              <a:t>risk.</a:t>
            </a:r>
          </a:p>
          <a:p>
            <a:r>
              <a:rPr lang="en-US" b="1" i="1" dirty="0" smtClean="0"/>
              <a:t>BREAST FEEDING</a:t>
            </a:r>
            <a:r>
              <a:rPr lang="en-US" dirty="0" smtClean="0"/>
              <a:t>: </a:t>
            </a:r>
            <a:r>
              <a:rPr lang="en-US" dirty="0"/>
              <a:t>May suppress lactation—not known </a:t>
            </a:r>
            <a:r>
              <a:rPr lang="en-US" dirty="0" smtClean="0"/>
              <a:t>to be </a:t>
            </a:r>
            <a:r>
              <a:rPr lang="en-US" dirty="0"/>
              <a:t>harmful</a:t>
            </a:r>
            <a:r>
              <a:rPr lang="en-US" dirty="0" smtClean="0"/>
              <a:t>.</a:t>
            </a:r>
          </a:p>
          <a:p>
            <a:r>
              <a:rPr lang="en-US" b="1" i="1" dirty="0" smtClean="0"/>
              <a:t>INTERACTION: </a:t>
            </a:r>
            <a:r>
              <a:rPr lang="en-US" dirty="0" smtClean="0"/>
              <a:t>see Appendix 1 in BNF</a:t>
            </a:r>
          </a:p>
          <a:p>
            <a:pPr marL="0" indent="0">
              <a:buNone/>
            </a:pPr>
            <a:r>
              <a:rPr lang="en-US" dirty="0" smtClean="0"/>
              <a:t>                               (</a:t>
            </a:r>
            <a:r>
              <a:rPr lang="en-US" dirty="0" err="1" smtClean="0"/>
              <a:t>Sympathomimitics,inotropic</a:t>
            </a:r>
            <a:r>
              <a:rPr lang="en-US" dirty="0" smtClean="0"/>
              <a:t>)</a:t>
            </a:r>
            <a:endParaRPr lang="en-US" dirty="0"/>
          </a:p>
        </p:txBody>
      </p:sp>
    </p:spTree>
    <p:extLst>
      <p:ext uri="{BB962C8B-B14F-4D97-AF65-F5344CB8AC3E}">
        <p14:creationId xmlns:p14="http://schemas.microsoft.com/office/powerpoint/2010/main" val="701572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DIRECTIONS FOR ADMINISTRATION</a:t>
            </a:r>
          </a:p>
        </p:txBody>
      </p:sp>
      <p:sp>
        <p:nvSpPr>
          <p:cNvPr id="3" name="Content Placeholder 2"/>
          <p:cNvSpPr>
            <a:spLocks noGrp="1"/>
          </p:cNvSpPr>
          <p:nvPr>
            <p:ph idx="1"/>
          </p:nvPr>
        </p:nvSpPr>
        <p:spPr/>
        <p:txBody>
          <a:bodyPr>
            <a:normAutofit/>
          </a:bodyPr>
          <a:lstStyle/>
          <a:p>
            <a:r>
              <a:rPr lang="en-US" dirty="0" smtClean="0"/>
              <a:t>Dopamine concentrate for </a:t>
            </a:r>
            <a:r>
              <a:rPr lang="en-US" dirty="0"/>
              <a:t>intravenous infusion to be </a:t>
            </a:r>
            <a:r>
              <a:rPr lang="en-US" dirty="0">
                <a:solidFill>
                  <a:srgbClr val="FF0000"/>
                </a:solidFill>
              </a:rPr>
              <a:t>diluted before use</a:t>
            </a:r>
            <a:r>
              <a:rPr lang="en-US" dirty="0" smtClean="0">
                <a:solidFill>
                  <a:srgbClr val="FF0000"/>
                </a:solidFill>
              </a:rPr>
              <a:t>.</a:t>
            </a:r>
            <a:endParaRPr lang="en-US" dirty="0">
              <a:solidFill>
                <a:srgbClr val="FF0000"/>
              </a:solidFill>
            </a:endParaRPr>
          </a:p>
          <a:p>
            <a:r>
              <a:rPr lang="en-US" dirty="0"/>
              <a:t>For intravenous infusion give continuously in Glucose </a:t>
            </a:r>
            <a:r>
              <a:rPr lang="en-US" dirty="0" smtClean="0"/>
              <a:t>5%or </a:t>
            </a:r>
            <a:r>
              <a:rPr lang="en-US" dirty="0"/>
              <a:t>Sodium chloride 0.9</a:t>
            </a:r>
            <a:r>
              <a:rPr lang="en-US" dirty="0" smtClean="0"/>
              <a:t>%.</a:t>
            </a:r>
          </a:p>
          <a:p>
            <a:endParaRPr lang="en-US" dirty="0"/>
          </a:p>
          <a:p>
            <a:r>
              <a:rPr lang="en-US" dirty="0" smtClean="0"/>
              <a:t> </a:t>
            </a:r>
            <a:r>
              <a:rPr lang="en-US" dirty="0">
                <a:solidFill>
                  <a:srgbClr val="FF0000"/>
                </a:solidFill>
              </a:rPr>
              <a:t>Dilute</a:t>
            </a:r>
            <a:r>
              <a:rPr lang="en-US" dirty="0"/>
              <a:t> to max. concentration </a:t>
            </a:r>
            <a:r>
              <a:rPr lang="en-US" dirty="0" smtClean="0"/>
              <a:t>of </a:t>
            </a:r>
            <a:r>
              <a:rPr lang="en-US" dirty="0" smtClean="0">
                <a:solidFill>
                  <a:srgbClr val="FF0000"/>
                </a:solidFill>
              </a:rPr>
              <a:t>3.2 </a:t>
            </a:r>
            <a:r>
              <a:rPr lang="en-US" dirty="0"/>
              <a:t>mg/mL; incompatible with bicarbonate.</a:t>
            </a:r>
          </a:p>
        </p:txBody>
      </p:sp>
    </p:spTree>
    <p:extLst>
      <p:ext uri="{BB962C8B-B14F-4D97-AF65-F5344CB8AC3E}">
        <p14:creationId xmlns:p14="http://schemas.microsoft.com/office/powerpoint/2010/main" val="4068718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MEDICINAL FORMS</a:t>
            </a:r>
          </a:p>
        </p:txBody>
      </p:sp>
      <p:sp>
        <p:nvSpPr>
          <p:cNvPr id="3" name="Content Placeholder 2"/>
          <p:cNvSpPr>
            <a:spLocks noGrp="1"/>
          </p:cNvSpPr>
          <p:nvPr>
            <p:ph idx="1"/>
          </p:nvPr>
        </p:nvSpPr>
        <p:spPr/>
        <p:txBody>
          <a:bodyPr/>
          <a:lstStyle/>
          <a:p>
            <a:pPr marL="0" indent="0">
              <a:buNone/>
            </a:pPr>
            <a:r>
              <a:rPr lang="en-US" dirty="0"/>
              <a:t>▶ Dopamine hydrochloride (Non-proprietary)</a:t>
            </a:r>
          </a:p>
          <a:p>
            <a:r>
              <a:rPr lang="en-US" dirty="0"/>
              <a:t>Dopamine hydrochloride </a:t>
            </a:r>
            <a:r>
              <a:rPr lang="en-US" dirty="0">
                <a:solidFill>
                  <a:srgbClr val="FF0000"/>
                </a:solidFill>
              </a:rPr>
              <a:t>40 mg per 1 ml </a:t>
            </a:r>
            <a:r>
              <a:rPr lang="en-US" dirty="0"/>
              <a:t>Dopamine </a:t>
            </a:r>
            <a:r>
              <a:rPr lang="en-US" dirty="0" smtClean="0">
                <a:solidFill>
                  <a:srgbClr val="FF0000"/>
                </a:solidFill>
              </a:rPr>
              <a:t>200mg/5ml </a:t>
            </a:r>
            <a:r>
              <a:rPr lang="en-US" dirty="0" smtClean="0"/>
              <a:t>solution </a:t>
            </a:r>
            <a:r>
              <a:rPr lang="en-US" dirty="0"/>
              <a:t>for infusion </a:t>
            </a:r>
            <a:r>
              <a:rPr lang="en-US" dirty="0" smtClean="0"/>
              <a:t>ampoules.</a:t>
            </a:r>
          </a:p>
          <a:p>
            <a:r>
              <a:rPr lang="en-US" dirty="0"/>
              <a:t>Dopamine hydrochloride </a:t>
            </a:r>
            <a:r>
              <a:rPr lang="en-US" dirty="0">
                <a:solidFill>
                  <a:srgbClr val="FF0000"/>
                </a:solidFill>
              </a:rPr>
              <a:t>160 mg per 1 ml </a:t>
            </a:r>
            <a:r>
              <a:rPr lang="en-US" dirty="0"/>
              <a:t>Dopamine </a:t>
            </a:r>
            <a:r>
              <a:rPr lang="en-US" dirty="0" smtClean="0">
                <a:solidFill>
                  <a:srgbClr val="FF0000"/>
                </a:solidFill>
              </a:rPr>
              <a:t>800mg/5ml</a:t>
            </a:r>
            <a:r>
              <a:rPr lang="en-US" dirty="0" smtClean="0"/>
              <a:t> solution </a:t>
            </a:r>
            <a:r>
              <a:rPr lang="en-US" dirty="0"/>
              <a:t>for infusion </a:t>
            </a:r>
            <a:r>
              <a:rPr lang="en-US" dirty="0" smtClean="0"/>
              <a:t>ampoules.</a:t>
            </a:r>
            <a:endParaRPr lang="en-US" dirty="0"/>
          </a:p>
        </p:txBody>
      </p:sp>
    </p:spTree>
    <p:extLst>
      <p:ext uri="{BB962C8B-B14F-4D97-AF65-F5344CB8AC3E}">
        <p14:creationId xmlns:p14="http://schemas.microsoft.com/office/powerpoint/2010/main" val="1485211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Dopamine</a:t>
            </a:r>
            <a:endParaRPr lang="en-US" b="1" i="1" dirty="0"/>
          </a:p>
        </p:txBody>
      </p:sp>
      <p:pic>
        <p:nvPicPr>
          <p:cNvPr id="4" name="Content Placeholder 3" descr="C:\Users\HP\Desktop\مختبر السريرية\i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905000"/>
            <a:ext cx="65532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333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Dopamine</a:t>
            </a:r>
            <a:endParaRPr lang="en-US" b="1" i="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600200"/>
            <a:ext cx="7086600" cy="4525963"/>
          </a:xfrm>
        </p:spPr>
      </p:pic>
    </p:spTree>
    <p:extLst>
      <p:ext uri="{BB962C8B-B14F-4D97-AF65-F5344CB8AC3E}">
        <p14:creationId xmlns:p14="http://schemas.microsoft.com/office/powerpoint/2010/main" val="42984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Digoxin</a:t>
            </a:r>
            <a:endParaRPr lang="en-US" b="1" i="1" dirty="0"/>
          </a:p>
        </p:txBody>
      </p:sp>
      <p:sp>
        <p:nvSpPr>
          <p:cNvPr id="3" name="Content Placeholder 2"/>
          <p:cNvSpPr>
            <a:spLocks noGrp="1"/>
          </p:cNvSpPr>
          <p:nvPr>
            <p:ph idx="1"/>
          </p:nvPr>
        </p:nvSpPr>
        <p:spPr/>
        <p:txBody>
          <a:bodyPr/>
          <a:lstStyle/>
          <a:p>
            <a:r>
              <a:rPr lang="en-US" dirty="0"/>
              <a:t>Digoxin </a:t>
            </a:r>
            <a:r>
              <a:rPr lang="en-US" dirty="0">
                <a:solidFill>
                  <a:srgbClr val="FF0000"/>
                </a:solidFill>
              </a:rPr>
              <a:t>increase</a:t>
            </a:r>
            <a:r>
              <a:rPr lang="en-US" dirty="0"/>
              <a:t> the force of myocardial contraction and </a:t>
            </a:r>
            <a:r>
              <a:rPr lang="en-US" dirty="0">
                <a:solidFill>
                  <a:srgbClr val="FF0000"/>
                </a:solidFill>
              </a:rPr>
              <a:t>reduce</a:t>
            </a:r>
            <a:r>
              <a:rPr lang="en-US" dirty="0"/>
              <a:t> conductivity within the </a:t>
            </a:r>
            <a:r>
              <a:rPr lang="en-US" dirty="0" err="1"/>
              <a:t>atrioventricular</a:t>
            </a:r>
            <a:r>
              <a:rPr lang="en-US" dirty="0"/>
              <a:t> (AV) node</a:t>
            </a:r>
            <a:r>
              <a:rPr lang="en-US" dirty="0" smtClean="0"/>
              <a:t>.</a:t>
            </a:r>
          </a:p>
          <a:p>
            <a:pPr lvl="0"/>
            <a:r>
              <a:rPr lang="en-US" dirty="0"/>
              <a:t> In patients with heart failure who are in sinus rhythm, a satisfactory plasma digoxin concentration can be achieved over a period of about a week.</a:t>
            </a:r>
          </a:p>
          <a:p>
            <a:endParaRPr lang="en-US" dirty="0"/>
          </a:p>
          <a:p>
            <a:endParaRPr lang="en-US" dirty="0"/>
          </a:p>
        </p:txBody>
      </p:sp>
    </p:spTree>
    <p:extLst>
      <p:ext uri="{BB962C8B-B14F-4D97-AF65-F5344CB8AC3E}">
        <p14:creationId xmlns:p14="http://schemas.microsoft.com/office/powerpoint/2010/main" val="3223641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Dobutamine</a:t>
            </a:r>
            <a:endParaRPr lang="en-US" b="1" i="1" dirty="0"/>
          </a:p>
        </p:txBody>
      </p:sp>
      <p:sp>
        <p:nvSpPr>
          <p:cNvPr id="3" name="Content Placeholder 2"/>
          <p:cNvSpPr>
            <a:spLocks noGrp="1"/>
          </p:cNvSpPr>
          <p:nvPr>
            <p:ph idx="1"/>
          </p:nvPr>
        </p:nvSpPr>
        <p:spPr/>
        <p:txBody>
          <a:bodyPr>
            <a:normAutofit fontScale="92500" lnSpcReduction="20000"/>
          </a:bodyPr>
          <a:lstStyle/>
          <a:p>
            <a:r>
              <a:rPr lang="en-US" b="1" i="1" dirty="0" smtClean="0"/>
              <a:t>DRUG </a:t>
            </a:r>
            <a:r>
              <a:rPr lang="en-US" b="1" i="1" dirty="0"/>
              <a:t>ACTION </a:t>
            </a:r>
            <a:r>
              <a:rPr lang="en-US" dirty="0" smtClean="0"/>
              <a:t>: </a:t>
            </a:r>
            <a:r>
              <a:rPr lang="en-US" dirty="0" err="1" smtClean="0"/>
              <a:t>Dobutamine</a:t>
            </a:r>
            <a:r>
              <a:rPr lang="en-US" dirty="0" smtClean="0"/>
              <a:t> </a:t>
            </a:r>
            <a:r>
              <a:rPr lang="en-US" dirty="0"/>
              <a:t>is a cardiac stimulant </a:t>
            </a:r>
            <a:r>
              <a:rPr lang="en-US" dirty="0" smtClean="0"/>
              <a:t>which acts </a:t>
            </a:r>
            <a:r>
              <a:rPr lang="en-US" dirty="0"/>
              <a:t>on beta1 receptors in cardiac muscle, and </a:t>
            </a:r>
            <a:r>
              <a:rPr lang="en-US" dirty="0" smtClean="0"/>
              <a:t>increases contractility</a:t>
            </a:r>
            <a:r>
              <a:rPr lang="en-US" dirty="0"/>
              <a:t>.</a:t>
            </a:r>
          </a:p>
          <a:p>
            <a:r>
              <a:rPr lang="en-US" b="1" i="1" dirty="0" smtClean="0"/>
              <a:t>INDICATIONS </a:t>
            </a:r>
            <a:r>
              <a:rPr lang="en-US" b="1" i="1" dirty="0"/>
              <a:t>AND </a:t>
            </a:r>
            <a:r>
              <a:rPr lang="en-US" b="1" i="1" dirty="0" smtClean="0"/>
              <a:t>DOSE:</a:t>
            </a:r>
            <a:r>
              <a:rPr lang="en-US" b="1" i="1" dirty="0"/>
              <a:t> </a:t>
            </a:r>
            <a:r>
              <a:rPr lang="en-US" dirty="0" smtClean="0"/>
              <a:t>Inotropic </a:t>
            </a:r>
            <a:r>
              <a:rPr lang="en-US" dirty="0"/>
              <a:t>support in infarction, cardiac </a:t>
            </a:r>
            <a:r>
              <a:rPr lang="en-US" dirty="0" smtClean="0"/>
              <a:t>surgery, cardiomyopathies</a:t>
            </a:r>
            <a:r>
              <a:rPr lang="en-US" dirty="0"/>
              <a:t>, septic shock, cardiogenic shock, </a:t>
            </a:r>
            <a:r>
              <a:rPr lang="en-US" dirty="0" smtClean="0"/>
              <a:t>and during </a:t>
            </a:r>
            <a:r>
              <a:rPr lang="en-US" dirty="0"/>
              <a:t>positive end expiratory pressure ventilation</a:t>
            </a:r>
          </a:p>
          <a:p>
            <a:pPr marL="0" indent="0">
              <a:buNone/>
            </a:pPr>
            <a:r>
              <a:rPr lang="en-US" dirty="0"/>
              <a:t>▶ BY INTRAVENOUS INFUSION</a:t>
            </a:r>
          </a:p>
          <a:p>
            <a:pPr marL="0" indent="0">
              <a:buNone/>
            </a:pPr>
            <a:r>
              <a:rPr lang="en-US" dirty="0"/>
              <a:t>▶ Adult: Usual dose </a:t>
            </a:r>
            <a:r>
              <a:rPr lang="en-US" dirty="0">
                <a:solidFill>
                  <a:srgbClr val="FF0000"/>
                </a:solidFill>
              </a:rPr>
              <a:t>2.5–10</a:t>
            </a:r>
            <a:r>
              <a:rPr lang="en-US" dirty="0"/>
              <a:t> </a:t>
            </a:r>
            <a:r>
              <a:rPr lang="en-US" dirty="0" smtClean="0"/>
              <a:t>micrograms/kg/minute,  adjusted </a:t>
            </a:r>
            <a:r>
              <a:rPr lang="en-US" dirty="0"/>
              <a:t>according to response, </a:t>
            </a:r>
            <a:r>
              <a:rPr lang="en-US" dirty="0" smtClean="0"/>
              <a:t>alternatively </a:t>
            </a:r>
          </a:p>
          <a:p>
            <a:pPr marL="0" indent="0">
              <a:buNone/>
            </a:pPr>
            <a:r>
              <a:rPr lang="en-US" dirty="0" smtClean="0">
                <a:solidFill>
                  <a:srgbClr val="FF0000"/>
                </a:solidFill>
              </a:rPr>
              <a:t>0.5–40</a:t>
            </a:r>
            <a:r>
              <a:rPr lang="en-US" dirty="0" smtClean="0"/>
              <a:t> </a:t>
            </a:r>
            <a:r>
              <a:rPr lang="en-US" dirty="0"/>
              <a:t>micrograms/kg/minute</a:t>
            </a:r>
          </a:p>
        </p:txBody>
      </p:sp>
    </p:spTree>
    <p:extLst>
      <p:ext uri="{BB962C8B-B14F-4D97-AF65-F5344CB8AC3E}">
        <p14:creationId xmlns:p14="http://schemas.microsoft.com/office/powerpoint/2010/main" val="2590739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Cardiac stress </a:t>
            </a:r>
            <a:r>
              <a:rPr lang="en-US" b="1" dirty="0" smtClean="0"/>
              <a:t>testing:</a:t>
            </a:r>
            <a:endParaRPr lang="en-US" b="1" dirty="0"/>
          </a:p>
          <a:p>
            <a:r>
              <a:rPr lang="en-US" dirty="0"/>
              <a:t>▶ BY INTRAVENOUS INFUSION</a:t>
            </a:r>
          </a:p>
          <a:p>
            <a:r>
              <a:rPr lang="en-US" dirty="0"/>
              <a:t>▶ Adult: (consult product literature</a:t>
            </a:r>
            <a:r>
              <a:rPr lang="en-US" dirty="0" smtClean="0"/>
              <a:t>).</a:t>
            </a:r>
          </a:p>
          <a:p>
            <a:pPr marL="0" indent="0">
              <a:buNone/>
            </a:pPr>
            <a:endParaRPr lang="en-US" dirty="0" smtClean="0"/>
          </a:p>
          <a:p>
            <a:r>
              <a:rPr lang="en-US" b="1" i="1" dirty="0" smtClean="0"/>
              <a:t>CONTRA-INDICATIONS:</a:t>
            </a:r>
            <a:r>
              <a:rPr lang="en-US" dirty="0" smtClean="0"/>
              <a:t> </a:t>
            </a:r>
            <a:r>
              <a:rPr lang="en-US" dirty="0" err="1" smtClean="0"/>
              <a:t>Phaeochromocytoma</a:t>
            </a:r>
            <a:r>
              <a:rPr lang="en-US" dirty="0" smtClean="0"/>
              <a:t>.</a:t>
            </a:r>
          </a:p>
          <a:p>
            <a:r>
              <a:rPr lang="en-US" b="1" i="1" dirty="0"/>
              <a:t>INTERACTIONS </a:t>
            </a:r>
            <a:r>
              <a:rPr lang="en-US" dirty="0"/>
              <a:t>→ Appendix </a:t>
            </a:r>
            <a:r>
              <a:rPr lang="en-US" dirty="0" smtClean="0"/>
              <a:t>1: </a:t>
            </a:r>
            <a:r>
              <a:rPr lang="en-US" dirty="0" err="1" smtClean="0"/>
              <a:t>sympathomimetics,inotropic</a:t>
            </a:r>
            <a:endParaRPr lang="en-US" dirty="0"/>
          </a:p>
          <a:p>
            <a:endParaRPr lang="en-US" dirty="0"/>
          </a:p>
        </p:txBody>
      </p:sp>
    </p:spTree>
    <p:extLst>
      <p:ext uri="{BB962C8B-B14F-4D97-AF65-F5344CB8AC3E}">
        <p14:creationId xmlns:p14="http://schemas.microsoft.com/office/powerpoint/2010/main" val="3066056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CAUTIONS</a:t>
            </a:r>
            <a:endParaRPr lang="en-US" b="1" i="1" dirty="0"/>
          </a:p>
        </p:txBody>
      </p:sp>
      <p:sp>
        <p:nvSpPr>
          <p:cNvPr id="3" name="Content Placeholder 2"/>
          <p:cNvSpPr>
            <a:spLocks noGrp="1"/>
          </p:cNvSpPr>
          <p:nvPr>
            <p:ph idx="1"/>
          </p:nvPr>
        </p:nvSpPr>
        <p:spPr/>
        <p:txBody>
          <a:bodyPr>
            <a:normAutofit fontScale="85000" lnSpcReduction="10000"/>
          </a:bodyPr>
          <a:lstStyle/>
          <a:p>
            <a:r>
              <a:rPr lang="en-US" dirty="0" smtClean="0"/>
              <a:t>Acute </a:t>
            </a:r>
            <a:r>
              <a:rPr lang="en-US" dirty="0"/>
              <a:t>heart failure . acute myocardial </a:t>
            </a:r>
            <a:r>
              <a:rPr lang="en-US" dirty="0" smtClean="0"/>
              <a:t>infarction. </a:t>
            </a:r>
            <a:r>
              <a:rPr lang="en-US" dirty="0"/>
              <a:t>arrhythmias . </a:t>
            </a:r>
            <a:endParaRPr lang="en-US" dirty="0" smtClean="0"/>
          </a:p>
          <a:p>
            <a:r>
              <a:rPr lang="en-US" dirty="0" smtClean="0"/>
              <a:t>correct </a:t>
            </a:r>
            <a:r>
              <a:rPr lang="en-US" dirty="0" err="1"/>
              <a:t>hypercapnia</a:t>
            </a:r>
            <a:r>
              <a:rPr lang="en-US" dirty="0"/>
              <a:t> before starting </a:t>
            </a:r>
            <a:r>
              <a:rPr lang="en-US" dirty="0" smtClean="0"/>
              <a:t>and during </a:t>
            </a:r>
            <a:r>
              <a:rPr lang="en-US" dirty="0"/>
              <a:t>treatment </a:t>
            </a:r>
            <a:r>
              <a:rPr lang="en-US" dirty="0" smtClean="0"/>
              <a:t>.</a:t>
            </a:r>
          </a:p>
          <a:p>
            <a:r>
              <a:rPr lang="en-US" dirty="0" smtClean="0"/>
              <a:t> </a:t>
            </a:r>
            <a:r>
              <a:rPr lang="en-US" dirty="0"/>
              <a:t>correct </a:t>
            </a:r>
            <a:r>
              <a:rPr lang="en-US" dirty="0" err="1"/>
              <a:t>hypovolaemia</a:t>
            </a:r>
            <a:r>
              <a:rPr lang="en-US" dirty="0"/>
              <a:t> before </a:t>
            </a:r>
            <a:r>
              <a:rPr lang="en-US" dirty="0" smtClean="0"/>
              <a:t>starting and </a:t>
            </a:r>
            <a:r>
              <a:rPr lang="en-US" dirty="0"/>
              <a:t>during treatment . </a:t>
            </a:r>
            <a:endParaRPr lang="en-US" dirty="0" smtClean="0"/>
          </a:p>
          <a:p>
            <a:r>
              <a:rPr lang="en-US" dirty="0" smtClean="0"/>
              <a:t>correct </a:t>
            </a:r>
            <a:r>
              <a:rPr lang="en-US" dirty="0"/>
              <a:t>hypoxia before starting </a:t>
            </a:r>
            <a:r>
              <a:rPr lang="en-US" dirty="0" smtClean="0"/>
              <a:t>and during </a:t>
            </a:r>
            <a:r>
              <a:rPr lang="en-US" dirty="0"/>
              <a:t>treatment . </a:t>
            </a:r>
            <a:endParaRPr lang="en-US" dirty="0" smtClean="0"/>
          </a:p>
          <a:p>
            <a:r>
              <a:rPr lang="en-US" dirty="0" smtClean="0"/>
              <a:t>correct </a:t>
            </a:r>
            <a:r>
              <a:rPr lang="en-US" dirty="0"/>
              <a:t>metabolic acidosis </a:t>
            </a:r>
            <a:r>
              <a:rPr lang="en-US" dirty="0" smtClean="0"/>
              <a:t>before starting </a:t>
            </a:r>
            <a:r>
              <a:rPr lang="en-US" dirty="0"/>
              <a:t>and during treatment . </a:t>
            </a:r>
            <a:endParaRPr lang="en-US" dirty="0" smtClean="0"/>
          </a:p>
          <a:p>
            <a:r>
              <a:rPr lang="en-US" dirty="0" smtClean="0"/>
              <a:t>diabetes </a:t>
            </a:r>
            <a:r>
              <a:rPr lang="en-US" dirty="0"/>
              <a:t>mellitus . elderly </a:t>
            </a:r>
            <a:r>
              <a:rPr lang="en-US" dirty="0" smtClean="0"/>
              <a:t>.</a:t>
            </a:r>
            <a:endParaRPr lang="en-US" dirty="0"/>
          </a:p>
        </p:txBody>
      </p:sp>
    </p:spTree>
    <p:extLst>
      <p:ext uri="{BB962C8B-B14F-4D97-AF65-F5344CB8AC3E}">
        <p14:creationId xmlns:p14="http://schemas.microsoft.com/office/powerpoint/2010/main" val="3053199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CAUTIONS</a:t>
            </a:r>
          </a:p>
        </p:txBody>
      </p:sp>
      <p:sp>
        <p:nvSpPr>
          <p:cNvPr id="3" name="Content Placeholder 2"/>
          <p:cNvSpPr>
            <a:spLocks noGrp="1"/>
          </p:cNvSpPr>
          <p:nvPr>
            <p:ph idx="1"/>
          </p:nvPr>
        </p:nvSpPr>
        <p:spPr/>
        <p:txBody>
          <a:bodyPr>
            <a:normAutofit fontScale="92500" lnSpcReduction="20000"/>
          </a:bodyPr>
          <a:lstStyle/>
          <a:p>
            <a:r>
              <a:rPr lang="en-US" dirty="0"/>
              <a:t>extravasation may cause tissue necrosis . </a:t>
            </a:r>
            <a:endParaRPr lang="en-US" dirty="0" smtClean="0"/>
          </a:p>
          <a:p>
            <a:r>
              <a:rPr lang="en-US" dirty="0" smtClean="0"/>
              <a:t>extreme caution or </a:t>
            </a:r>
            <a:r>
              <a:rPr lang="en-US" dirty="0"/>
              <a:t>avoid in marked obstruction of cardiac ejection (such </a:t>
            </a:r>
            <a:r>
              <a:rPr lang="en-US" dirty="0" smtClean="0"/>
              <a:t>as idiopathic </a:t>
            </a:r>
            <a:r>
              <a:rPr lang="en-US" dirty="0"/>
              <a:t>hypertrophic </a:t>
            </a:r>
            <a:r>
              <a:rPr lang="en-US" dirty="0" err="1"/>
              <a:t>subaortic</a:t>
            </a:r>
            <a:r>
              <a:rPr lang="en-US" dirty="0"/>
              <a:t> stenosis) .</a:t>
            </a:r>
          </a:p>
          <a:p>
            <a:r>
              <a:rPr lang="en-US" dirty="0"/>
              <a:t>hyperthyroidism . </a:t>
            </a:r>
            <a:r>
              <a:rPr lang="en-US" dirty="0" err="1"/>
              <a:t>ischaemic</a:t>
            </a:r>
            <a:r>
              <a:rPr lang="en-US" dirty="0"/>
              <a:t> heart disease . </a:t>
            </a:r>
            <a:r>
              <a:rPr lang="en-US" dirty="0" smtClean="0"/>
              <a:t>Occlusive vascular </a:t>
            </a:r>
            <a:r>
              <a:rPr lang="en-US" dirty="0"/>
              <a:t>disease . severe hypotension . </a:t>
            </a:r>
            <a:endParaRPr lang="en-US" dirty="0" smtClean="0"/>
          </a:p>
          <a:p>
            <a:r>
              <a:rPr lang="en-US" dirty="0" smtClean="0"/>
              <a:t>susceptibility to angle-closure </a:t>
            </a:r>
            <a:r>
              <a:rPr lang="en-US" dirty="0"/>
              <a:t>glaucoma . tachycardia . </a:t>
            </a:r>
            <a:endParaRPr lang="en-US" dirty="0" smtClean="0"/>
          </a:p>
          <a:p>
            <a:r>
              <a:rPr lang="en-US" dirty="0" smtClean="0"/>
              <a:t>tolerance may develop </a:t>
            </a:r>
            <a:r>
              <a:rPr lang="en-US" dirty="0"/>
              <a:t>with continuous infusions longer than 72 </a:t>
            </a:r>
            <a:r>
              <a:rPr lang="en-US" dirty="0" smtClean="0"/>
              <a:t>hours.</a:t>
            </a:r>
            <a:endParaRPr lang="en-US" dirty="0"/>
          </a:p>
          <a:p>
            <a:endParaRPr lang="en-US" dirty="0"/>
          </a:p>
        </p:txBody>
      </p:sp>
    </p:spTree>
    <p:extLst>
      <p:ext uri="{BB962C8B-B14F-4D97-AF65-F5344CB8AC3E}">
        <p14:creationId xmlns:p14="http://schemas.microsoft.com/office/powerpoint/2010/main" val="2846928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SIDE-EFFECTS</a:t>
            </a:r>
            <a:br>
              <a:rPr lang="en-US" b="1" i="1" dirty="0"/>
            </a:br>
            <a:endParaRPr lang="en-US" b="1" i="1" dirty="0"/>
          </a:p>
        </p:txBody>
      </p:sp>
      <p:sp>
        <p:nvSpPr>
          <p:cNvPr id="3" name="Content Placeholder 2"/>
          <p:cNvSpPr>
            <a:spLocks noGrp="1"/>
          </p:cNvSpPr>
          <p:nvPr>
            <p:ph idx="1"/>
          </p:nvPr>
        </p:nvSpPr>
        <p:spPr/>
        <p:txBody>
          <a:bodyPr>
            <a:normAutofit/>
          </a:bodyPr>
          <a:lstStyle/>
          <a:p>
            <a:pPr marL="0" indent="0">
              <a:buNone/>
            </a:pPr>
            <a:r>
              <a:rPr lang="en-US" dirty="0"/>
              <a:t> </a:t>
            </a:r>
            <a:r>
              <a:rPr lang="en-US" dirty="0" smtClean="0"/>
              <a:t>▶ </a:t>
            </a:r>
            <a:r>
              <a:rPr lang="en-US" b="1" i="1" dirty="0"/>
              <a:t>Common or very common </a:t>
            </a:r>
            <a:r>
              <a:rPr lang="en-US" dirty="0" smtClean="0"/>
              <a:t>:Arrhythmias </a:t>
            </a:r>
            <a:r>
              <a:rPr lang="en-US" dirty="0" smtClean="0"/>
              <a:t>bronchospasm .chest </a:t>
            </a:r>
            <a:r>
              <a:rPr lang="en-US" dirty="0"/>
              <a:t>pain . </a:t>
            </a:r>
            <a:r>
              <a:rPr lang="en-US" dirty="0" err="1"/>
              <a:t>dyspnoea</a:t>
            </a:r>
            <a:r>
              <a:rPr lang="en-US" dirty="0"/>
              <a:t> . eosinophilia . fever . headache </a:t>
            </a:r>
            <a:r>
              <a:rPr lang="en-US" dirty="0" smtClean="0"/>
              <a:t>.inflammation </a:t>
            </a:r>
            <a:r>
              <a:rPr lang="en-US" dirty="0" err="1"/>
              <a:t>localised</a:t>
            </a:r>
            <a:r>
              <a:rPr lang="en-US" dirty="0"/>
              <a:t> . </a:t>
            </a:r>
            <a:r>
              <a:rPr lang="en-US" dirty="0" err="1"/>
              <a:t>ischaemic</a:t>
            </a:r>
            <a:r>
              <a:rPr lang="en-US" dirty="0"/>
              <a:t> heart disease . nausea </a:t>
            </a:r>
            <a:r>
              <a:rPr lang="en-US" dirty="0" smtClean="0"/>
              <a:t>.palpitations </a:t>
            </a:r>
            <a:r>
              <a:rPr lang="en-US" dirty="0"/>
              <a:t>. platelet aggregation inhibition (</a:t>
            </a:r>
            <a:r>
              <a:rPr lang="en-US" dirty="0" smtClean="0"/>
              <a:t>on prolonged </a:t>
            </a:r>
            <a:r>
              <a:rPr lang="en-US" dirty="0"/>
              <a:t>administration) . skin reactions . </a:t>
            </a:r>
            <a:r>
              <a:rPr lang="en-US" dirty="0" smtClean="0"/>
              <a:t>Urinary urgency </a:t>
            </a:r>
            <a:r>
              <a:rPr lang="en-US" dirty="0"/>
              <a:t>. vasoconstriction</a:t>
            </a:r>
          </a:p>
        </p:txBody>
      </p:sp>
    </p:spTree>
    <p:extLst>
      <p:ext uri="{BB962C8B-B14F-4D97-AF65-F5344CB8AC3E}">
        <p14:creationId xmlns:p14="http://schemas.microsoft.com/office/powerpoint/2010/main" val="3578047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i="1" dirty="0" smtClean="0"/>
              <a:t>PREGNANCY</a:t>
            </a:r>
            <a:r>
              <a:rPr lang="en-US" dirty="0" smtClean="0"/>
              <a:t> : No </a:t>
            </a:r>
            <a:r>
              <a:rPr lang="en-US" dirty="0"/>
              <a:t>evidence of harm in animal </a:t>
            </a:r>
            <a:r>
              <a:rPr lang="en-US" dirty="0" smtClean="0"/>
              <a:t>studies—manufacturers </a:t>
            </a:r>
            <a:r>
              <a:rPr lang="en-US" dirty="0"/>
              <a:t>advise use only if potential </a:t>
            </a:r>
            <a:r>
              <a:rPr lang="en-US" dirty="0" smtClean="0"/>
              <a:t>benefit outweighs </a:t>
            </a:r>
            <a:r>
              <a:rPr lang="en-US" dirty="0"/>
              <a:t>risk.</a:t>
            </a:r>
          </a:p>
          <a:p>
            <a:r>
              <a:rPr lang="en-US" b="1" i="1" dirty="0" smtClean="0"/>
              <a:t>BREAST </a:t>
            </a:r>
            <a:r>
              <a:rPr lang="en-US" b="1" i="1" dirty="0"/>
              <a:t>FEEDING </a:t>
            </a:r>
            <a:r>
              <a:rPr lang="en-US" b="1" i="1" dirty="0" smtClean="0"/>
              <a:t>:</a:t>
            </a:r>
            <a:r>
              <a:rPr lang="en-US" dirty="0" smtClean="0"/>
              <a:t>Manufacturers </a:t>
            </a:r>
            <a:r>
              <a:rPr lang="en-US" dirty="0"/>
              <a:t>advise </a:t>
            </a:r>
            <a:r>
              <a:rPr lang="en-US" dirty="0" smtClean="0"/>
              <a:t>avoid—no information </a:t>
            </a:r>
            <a:r>
              <a:rPr lang="en-US" dirty="0"/>
              <a:t>available.</a:t>
            </a:r>
          </a:p>
          <a:p>
            <a:r>
              <a:rPr lang="en-US" b="1" i="1" dirty="0" smtClean="0"/>
              <a:t>MONITORING </a:t>
            </a:r>
            <a:r>
              <a:rPr lang="en-US" b="1" i="1" dirty="0"/>
              <a:t>REQUIREMENTS </a:t>
            </a:r>
            <a:r>
              <a:rPr lang="en-US" b="1" i="1" dirty="0" smtClean="0"/>
              <a:t>:</a:t>
            </a:r>
            <a:r>
              <a:rPr lang="en-US" dirty="0" smtClean="0"/>
              <a:t>Monitor serum-potassium concentration</a:t>
            </a:r>
            <a:r>
              <a:rPr lang="en-US" dirty="0"/>
              <a:t>.</a:t>
            </a:r>
            <a:endParaRPr lang="en-US" dirty="0"/>
          </a:p>
        </p:txBody>
      </p:sp>
    </p:spTree>
    <p:extLst>
      <p:ext uri="{BB962C8B-B14F-4D97-AF65-F5344CB8AC3E}">
        <p14:creationId xmlns:p14="http://schemas.microsoft.com/office/powerpoint/2010/main" val="3210014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i="1" dirty="0" smtClean="0"/>
              <a:t>DIRECTIONS </a:t>
            </a:r>
            <a:r>
              <a:rPr lang="en-US" b="1" i="1" dirty="0"/>
              <a:t>FOR ADMINISTRATION </a:t>
            </a:r>
            <a:r>
              <a:rPr lang="en-US" b="1" i="1" dirty="0" smtClean="0"/>
              <a:t>:</a:t>
            </a:r>
            <a:r>
              <a:rPr lang="en-US" dirty="0" err="1" smtClean="0"/>
              <a:t>Dobutamine</a:t>
            </a:r>
            <a:r>
              <a:rPr lang="en-US" dirty="0" smtClean="0"/>
              <a:t> </a:t>
            </a:r>
            <a:r>
              <a:rPr lang="en-US" dirty="0"/>
              <a:t>injection</a:t>
            </a:r>
          </a:p>
          <a:p>
            <a:pPr marL="0" indent="0">
              <a:buNone/>
            </a:pPr>
            <a:r>
              <a:rPr lang="en-US" dirty="0" smtClean="0"/>
              <a:t>    should </a:t>
            </a:r>
            <a:r>
              <a:rPr lang="en-US" dirty="0"/>
              <a:t>be diluted before use or given undiluted with</a:t>
            </a:r>
          </a:p>
          <a:p>
            <a:pPr marL="0" indent="0">
              <a:buNone/>
            </a:pPr>
            <a:r>
              <a:rPr lang="en-US" dirty="0" smtClean="0"/>
              <a:t>     syringe </a:t>
            </a:r>
            <a:r>
              <a:rPr lang="en-US" dirty="0"/>
              <a:t>pump</a:t>
            </a:r>
            <a:r>
              <a:rPr lang="en-US" dirty="0" smtClean="0"/>
              <a:t>.</a:t>
            </a:r>
            <a:endParaRPr lang="en-US" dirty="0"/>
          </a:p>
          <a:p>
            <a:r>
              <a:rPr lang="en-US" dirty="0"/>
              <a:t>For intravenous infusion, give continuously in Glucose 5%</a:t>
            </a:r>
          </a:p>
          <a:p>
            <a:pPr marL="0" indent="0">
              <a:buNone/>
            </a:pPr>
            <a:r>
              <a:rPr lang="en-US" dirty="0" smtClean="0"/>
              <a:t>      or </a:t>
            </a:r>
            <a:r>
              <a:rPr lang="en-US" dirty="0"/>
              <a:t>Sodium chloride 0.9%. </a:t>
            </a:r>
            <a:endParaRPr lang="en-US" dirty="0" smtClean="0"/>
          </a:p>
          <a:p>
            <a:r>
              <a:rPr lang="en-US" dirty="0" smtClean="0"/>
              <a:t>Dilute </a:t>
            </a:r>
            <a:r>
              <a:rPr lang="en-US" dirty="0"/>
              <a:t>to a concentration </a:t>
            </a:r>
            <a:r>
              <a:rPr lang="en-US" dirty="0" smtClean="0"/>
              <a:t>of 0.5–1 </a:t>
            </a:r>
            <a:r>
              <a:rPr lang="en-US" dirty="0"/>
              <a:t>mg/mL and give via an infusion pump; give </a:t>
            </a:r>
            <a:r>
              <a:rPr lang="en-US" dirty="0" smtClean="0"/>
              <a:t>higher concentration </a:t>
            </a:r>
            <a:r>
              <a:rPr lang="en-US" dirty="0"/>
              <a:t>(max. 5 mg/mL) through central </a:t>
            </a:r>
            <a:r>
              <a:rPr lang="en-US" dirty="0" smtClean="0"/>
              <a:t>venous catheter.</a:t>
            </a:r>
          </a:p>
          <a:p>
            <a:r>
              <a:rPr lang="en-US" dirty="0"/>
              <a:t>I</a:t>
            </a:r>
            <a:r>
              <a:rPr lang="en-US" dirty="0" smtClean="0"/>
              <a:t>ncompatible </a:t>
            </a:r>
            <a:r>
              <a:rPr lang="en-US" dirty="0"/>
              <a:t>with bicarbonate and other </a:t>
            </a:r>
            <a:r>
              <a:rPr lang="en-US" dirty="0" smtClean="0"/>
              <a:t>strong alkaline </a:t>
            </a:r>
            <a:r>
              <a:rPr lang="en-US" dirty="0"/>
              <a:t>solutions</a:t>
            </a:r>
            <a:endParaRPr lang="en-US" dirty="0"/>
          </a:p>
        </p:txBody>
      </p:sp>
    </p:spTree>
    <p:extLst>
      <p:ext uri="{BB962C8B-B14F-4D97-AF65-F5344CB8AC3E}">
        <p14:creationId xmlns:p14="http://schemas.microsoft.com/office/powerpoint/2010/main" val="410595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MEDICINAL </a:t>
            </a:r>
            <a:r>
              <a:rPr lang="en-US" b="1" i="1" dirty="0"/>
              <a:t>FORMS</a:t>
            </a:r>
            <a:endParaRPr lang="en-US" b="1" i="1" dirty="0"/>
          </a:p>
        </p:txBody>
      </p:sp>
      <p:sp>
        <p:nvSpPr>
          <p:cNvPr id="3" name="Content Placeholder 2"/>
          <p:cNvSpPr>
            <a:spLocks noGrp="1"/>
          </p:cNvSpPr>
          <p:nvPr>
            <p:ph idx="1"/>
          </p:nvPr>
        </p:nvSpPr>
        <p:spPr/>
        <p:txBody>
          <a:bodyPr>
            <a:normAutofit/>
          </a:bodyPr>
          <a:lstStyle/>
          <a:p>
            <a:r>
              <a:rPr lang="en-US" dirty="0"/>
              <a:t>Solution for </a:t>
            </a:r>
            <a:r>
              <a:rPr lang="en-US" dirty="0" smtClean="0"/>
              <a:t>infusion </a:t>
            </a:r>
          </a:p>
          <a:p>
            <a:r>
              <a:rPr lang="en-US" dirty="0" smtClean="0"/>
              <a:t>EXCIPIENTS</a:t>
            </a:r>
            <a:r>
              <a:rPr lang="en-US" dirty="0"/>
              <a:t>: May contain </a:t>
            </a:r>
            <a:r>
              <a:rPr lang="en-US" dirty="0" smtClean="0">
                <a:solidFill>
                  <a:srgbClr val="FF0000"/>
                </a:solidFill>
              </a:rPr>
              <a:t>Sulfites</a:t>
            </a:r>
            <a:endParaRPr lang="en-US" dirty="0">
              <a:solidFill>
                <a:srgbClr val="FF0000"/>
              </a:solidFill>
            </a:endParaRPr>
          </a:p>
          <a:p>
            <a:pPr marL="0" indent="0">
              <a:buNone/>
            </a:pPr>
            <a:r>
              <a:rPr lang="en-US" dirty="0"/>
              <a:t>*</a:t>
            </a:r>
            <a:r>
              <a:rPr lang="en-US" dirty="0" err="1" smtClean="0"/>
              <a:t>Dobutamine</a:t>
            </a:r>
            <a:r>
              <a:rPr lang="en-US" dirty="0" smtClean="0"/>
              <a:t> </a:t>
            </a:r>
            <a:r>
              <a:rPr lang="en-US" dirty="0"/>
              <a:t>(as </a:t>
            </a:r>
            <a:r>
              <a:rPr lang="en-US" dirty="0" err="1"/>
              <a:t>Dobutamine</a:t>
            </a:r>
            <a:r>
              <a:rPr lang="en-US" dirty="0"/>
              <a:t> hydrochloride</a:t>
            </a:r>
            <a:r>
              <a:rPr lang="en-US" dirty="0" smtClean="0"/>
              <a:t>)</a:t>
            </a:r>
          </a:p>
          <a:p>
            <a:pPr marL="0" indent="0">
              <a:buNone/>
            </a:pPr>
            <a:r>
              <a:rPr lang="en-US" dirty="0" smtClean="0"/>
              <a:t> </a:t>
            </a:r>
            <a:r>
              <a:rPr lang="en-US" dirty="0" smtClean="0">
                <a:solidFill>
                  <a:srgbClr val="FF0000"/>
                </a:solidFill>
              </a:rPr>
              <a:t>5 </a:t>
            </a:r>
            <a:r>
              <a:rPr lang="en-US" dirty="0">
                <a:solidFill>
                  <a:srgbClr val="FF0000"/>
                </a:solidFill>
              </a:rPr>
              <a:t>mg </a:t>
            </a:r>
            <a:r>
              <a:rPr lang="en-US" dirty="0" smtClean="0">
                <a:solidFill>
                  <a:srgbClr val="FF0000"/>
                </a:solidFill>
              </a:rPr>
              <a:t>per</a:t>
            </a:r>
            <a:r>
              <a:rPr lang="da-DK" dirty="0" smtClean="0">
                <a:solidFill>
                  <a:srgbClr val="FF0000"/>
                </a:solidFill>
              </a:rPr>
              <a:t>1 </a:t>
            </a:r>
            <a:r>
              <a:rPr lang="da-DK" dirty="0">
                <a:solidFill>
                  <a:srgbClr val="FF0000"/>
                </a:solidFill>
              </a:rPr>
              <a:t>ml </a:t>
            </a:r>
            <a:r>
              <a:rPr lang="da-DK" dirty="0"/>
              <a:t>Dobutamine 250mg/50ml solution </a:t>
            </a:r>
            <a:r>
              <a:rPr lang="da-DK" dirty="0" smtClean="0"/>
              <a:t>for </a:t>
            </a:r>
            <a:r>
              <a:rPr lang="da-DK" dirty="0"/>
              <a:t>infusion </a:t>
            </a:r>
            <a:r>
              <a:rPr lang="da-DK" dirty="0" smtClean="0"/>
              <a:t>vials.</a:t>
            </a:r>
            <a:endParaRPr lang="en-US" dirty="0"/>
          </a:p>
          <a:p>
            <a:pPr marL="0" indent="0">
              <a:buNone/>
            </a:pPr>
            <a:r>
              <a:rPr lang="en-US" dirty="0"/>
              <a:t>*</a:t>
            </a:r>
            <a:r>
              <a:rPr lang="en-US" dirty="0" err="1" smtClean="0"/>
              <a:t>Dobutamine</a:t>
            </a:r>
            <a:r>
              <a:rPr lang="en-US" dirty="0" smtClean="0"/>
              <a:t> </a:t>
            </a:r>
            <a:r>
              <a:rPr lang="en-US" dirty="0"/>
              <a:t>(as </a:t>
            </a:r>
            <a:r>
              <a:rPr lang="en-US" dirty="0" err="1"/>
              <a:t>Dobutamine</a:t>
            </a:r>
            <a:r>
              <a:rPr lang="en-US" dirty="0"/>
              <a:t> hydrochloride) </a:t>
            </a:r>
            <a:endParaRPr lang="en-US" dirty="0" smtClean="0"/>
          </a:p>
          <a:p>
            <a:pPr marL="0" indent="0">
              <a:buNone/>
            </a:pPr>
            <a:r>
              <a:rPr lang="en-US" dirty="0" smtClean="0">
                <a:solidFill>
                  <a:srgbClr val="FF0000"/>
                </a:solidFill>
              </a:rPr>
              <a:t> 12.5 </a:t>
            </a:r>
            <a:r>
              <a:rPr lang="en-US" dirty="0">
                <a:solidFill>
                  <a:srgbClr val="FF0000"/>
                </a:solidFill>
              </a:rPr>
              <a:t>mg </a:t>
            </a:r>
            <a:r>
              <a:rPr lang="en-US" dirty="0" smtClean="0">
                <a:solidFill>
                  <a:srgbClr val="FF0000"/>
                </a:solidFill>
              </a:rPr>
              <a:t>per 1 </a:t>
            </a:r>
            <a:r>
              <a:rPr lang="en-US" dirty="0">
                <a:solidFill>
                  <a:srgbClr val="FF0000"/>
                </a:solidFill>
              </a:rPr>
              <a:t>ml </a:t>
            </a:r>
            <a:r>
              <a:rPr lang="en-US" dirty="0" err="1"/>
              <a:t>Dobutamine</a:t>
            </a:r>
            <a:r>
              <a:rPr lang="en-US" dirty="0"/>
              <a:t> 250mg/20ml </a:t>
            </a:r>
            <a:r>
              <a:rPr lang="en-US" dirty="0" smtClean="0"/>
              <a:t>   concentrate </a:t>
            </a:r>
            <a:r>
              <a:rPr lang="en-US" dirty="0"/>
              <a:t>for solution for </a:t>
            </a:r>
            <a:r>
              <a:rPr lang="en-US" dirty="0" smtClean="0"/>
              <a:t>infusion </a:t>
            </a:r>
            <a:r>
              <a:rPr lang="fr-FR" dirty="0" smtClean="0"/>
              <a:t>ampoules </a:t>
            </a:r>
            <a:endParaRPr lang="en-US" dirty="0"/>
          </a:p>
        </p:txBody>
      </p:sp>
    </p:spTree>
    <p:extLst>
      <p:ext uri="{BB962C8B-B14F-4D97-AF65-F5344CB8AC3E}">
        <p14:creationId xmlns:p14="http://schemas.microsoft.com/office/powerpoint/2010/main" val="1983374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Dobutamine</a:t>
            </a:r>
            <a:r>
              <a:rPr lang="en-US" dirty="0" smtClean="0"/>
              <a:t> Vials 250 mg/20 ml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9785" y="1619731"/>
            <a:ext cx="5944430" cy="4486901"/>
          </a:xfrm>
        </p:spPr>
      </p:pic>
    </p:spTree>
    <p:extLst>
      <p:ext uri="{BB962C8B-B14F-4D97-AF65-F5344CB8AC3E}">
        <p14:creationId xmlns:p14="http://schemas.microsoft.com/office/powerpoint/2010/main" val="32384063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Dobutamine</a:t>
            </a:r>
            <a:r>
              <a:rPr lang="en-US" dirty="0" smtClean="0"/>
              <a:t> ampoules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843599"/>
            <a:ext cx="6553200" cy="4039164"/>
          </a:xfrm>
        </p:spPr>
      </p:pic>
    </p:spTree>
    <p:extLst>
      <p:ext uri="{BB962C8B-B14F-4D97-AF65-F5344CB8AC3E}">
        <p14:creationId xmlns:p14="http://schemas.microsoft.com/office/powerpoint/2010/main" val="949427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6248400" cy="960438"/>
          </a:xfrm>
        </p:spPr>
        <p:txBody>
          <a:bodyPr/>
          <a:lstStyle/>
          <a:p>
            <a:r>
              <a:rPr lang="en-US" b="1" i="1" dirty="0"/>
              <a:t>Clinical Use </a:t>
            </a:r>
            <a:r>
              <a:rPr lang="en-US" dirty="0" smtClean="0"/>
              <a:t> </a:t>
            </a:r>
            <a:endParaRPr lang="en-US" dirty="0"/>
          </a:p>
        </p:txBody>
      </p:sp>
      <p:sp>
        <p:nvSpPr>
          <p:cNvPr id="3" name="Content Placeholder 2"/>
          <p:cNvSpPr>
            <a:spLocks noGrp="1"/>
          </p:cNvSpPr>
          <p:nvPr>
            <p:ph idx="1"/>
          </p:nvPr>
        </p:nvSpPr>
        <p:spPr/>
        <p:txBody>
          <a:bodyPr>
            <a:normAutofit fontScale="92500"/>
          </a:bodyPr>
          <a:lstStyle/>
          <a:p>
            <a:pPr lvl="0"/>
            <a:r>
              <a:rPr lang="en-US" dirty="0"/>
              <a:t>Cardiac glycosides are most useful in the </a:t>
            </a:r>
            <a:r>
              <a:rPr lang="en-US" dirty="0">
                <a:solidFill>
                  <a:srgbClr val="FF0000"/>
                </a:solidFill>
              </a:rPr>
              <a:t>treatment of supraventricular </a:t>
            </a:r>
            <a:r>
              <a:rPr lang="en-US" dirty="0" smtClean="0">
                <a:solidFill>
                  <a:srgbClr val="FF0000"/>
                </a:solidFill>
              </a:rPr>
              <a:t>tachycardia</a:t>
            </a:r>
            <a:r>
              <a:rPr lang="en-US" dirty="0" smtClean="0"/>
              <a:t>, </a:t>
            </a:r>
            <a:r>
              <a:rPr lang="en-US" dirty="0"/>
              <a:t>especially for controlling ventricular response in persistent atrial fibrillation.</a:t>
            </a:r>
          </a:p>
          <a:p>
            <a:r>
              <a:rPr lang="en-US" dirty="0"/>
              <a:t>Digoxin is now rarely used for rapid control of heart rate even with intravenous administration, response may take many hours; persistence of tachycardia is therefore not an indication for exceeding the recommended dose. </a:t>
            </a:r>
          </a:p>
        </p:txBody>
      </p:sp>
    </p:spTree>
    <p:extLst>
      <p:ext uri="{BB962C8B-B14F-4D97-AF65-F5344CB8AC3E}">
        <p14:creationId xmlns:p14="http://schemas.microsoft.com/office/powerpoint/2010/main" val="499650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Thank you  </a:t>
            </a:r>
            <a:endParaRPr lang="en-US" b="1" i="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00200"/>
            <a:ext cx="7010399" cy="4267200"/>
          </a:xfrm>
        </p:spPr>
      </p:pic>
    </p:spTree>
    <p:extLst>
      <p:ext uri="{BB962C8B-B14F-4D97-AF65-F5344CB8AC3E}">
        <p14:creationId xmlns:p14="http://schemas.microsoft.com/office/powerpoint/2010/main" val="1747960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Digoxin dosing  </a:t>
            </a:r>
            <a:br>
              <a:rPr lang="en-US" b="1" i="1" dirty="0"/>
            </a:br>
            <a:endParaRPr lang="en-US" b="1" i="1" dirty="0"/>
          </a:p>
        </p:txBody>
      </p:sp>
      <p:sp>
        <p:nvSpPr>
          <p:cNvPr id="3" name="Content Placeholder 2"/>
          <p:cNvSpPr>
            <a:spLocks noGrp="1"/>
          </p:cNvSpPr>
          <p:nvPr>
            <p:ph idx="1"/>
          </p:nvPr>
        </p:nvSpPr>
        <p:spPr/>
        <p:txBody>
          <a:bodyPr>
            <a:normAutofit/>
          </a:bodyPr>
          <a:lstStyle/>
          <a:p>
            <a:pPr lvl="0"/>
            <a:r>
              <a:rPr lang="en-US" dirty="0"/>
              <a:t>Digoxin has a long half-life and maintenance doses need to be given only </a:t>
            </a:r>
            <a:r>
              <a:rPr lang="en-US" dirty="0">
                <a:solidFill>
                  <a:srgbClr val="FF0000"/>
                </a:solidFill>
              </a:rPr>
              <a:t>once daily </a:t>
            </a:r>
            <a:r>
              <a:rPr lang="en-US" dirty="0"/>
              <a:t>(although higher doses may be divided to avoid nausea</a:t>
            </a:r>
            <a:r>
              <a:rPr lang="en-US" dirty="0" smtClean="0"/>
              <a:t>).</a:t>
            </a:r>
          </a:p>
          <a:p>
            <a:pPr lvl="0"/>
            <a:r>
              <a:rPr lang="en-US" dirty="0"/>
              <a:t>The intramuscular route is </a:t>
            </a:r>
            <a:r>
              <a:rPr lang="en-US" dirty="0">
                <a:solidFill>
                  <a:srgbClr val="FF0000"/>
                </a:solidFill>
              </a:rPr>
              <a:t>not </a:t>
            </a:r>
            <a:r>
              <a:rPr lang="en-US" dirty="0"/>
              <a:t>recommended</a:t>
            </a:r>
            <a:r>
              <a:rPr lang="en-US" dirty="0" smtClean="0"/>
              <a:t>.</a:t>
            </a:r>
            <a:endParaRPr lang="en-US" dirty="0"/>
          </a:p>
          <a:p>
            <a:r>
              <a:rPr lang="en-US" dirty="0"/>
              <a:t> </a:t>
            </a:r>
            <a:r>
              <a:rPr lang="en-US" dirty="0" err="1"/>
              <a:t>Digitoxin</a:t>
            </a:r>
            <a:r>
              <a:rPr lang="en-US" dirty="0"/>
              <a:t> also has a long half-life and maintenance doses need to be given only once daily or on alternate days</a:t>
            </a:r>
          </a:p>
        </p:txBody>
      </p:sp>
    </p:spTree>
    <p:extLst>
      <p:ext uri="{BB962C8B-B14F-4D97-AF65-F5344CB8AC3E}">
        <p14:creationId xmlns:p14="http://schemas.microsoft.com/office/powerpoint/2010/main" val="1045352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Digoxin dosing</a:t>
            </a:r>
          </a:p>
        </p:txBody>
      </p:sp>
      <p:sp>
        <p:nvSpPr>
          <p:cNvPr id="3" name="Content Placeholder 2"/>
          <p:cNvSpPr>
            <a:spLocks noGrp="1"/>
          </p:cNvSpPr>
          <p:nvPr>
            <p:ph idx="1"/>
          </p:nvPr>
        </p:nvSpPr>
        <p:spPr/>
        <p:txBody>
          <a:bodyPr/>
          <a:lstStyle/>
          <a:p>
            <a:r>
              <a:rPr lang="en-US" dirty="0"/>
              <a:t>Renal function is the most important </a:t>
            </a:r>
            <a:r>
              <a:rPr lang="en-US" dirty="0">
                <a:solidFill>
                  <a:srgbClr val="FF0000"/>
                </a:solidFill>
              </a:rPr>
              <a:t>determinant</a:t>
            </a:r>
            <a:r>
              <a:rPr lang="en-US" dirty="0"/>
              <a:t> of digoxin dosage, whereas elimination of </a:t>
            </a:r>
            <a:r>
              <a:rPr lang="en-US" dirty="0" err="1">
                <a:solidFill>
                  <a:srgbClr val="FF0000"/>
                </a:solidFill>
              </a:rPr>
              <a:t>digitoxin</a:t>
            </a:r>
            <a:r>
              <a:rPr lang="en-US" dirty="0">
                <a:solidFill>
                  <a:srgbClr val="FF0000"/>
                </a:solidFill>
              </a:rPr>
              <a:t> </a:t>
            </a:r>
            <a:r>
              <a:rPr lang="en-US" dirty="0"/>
              <a:t>depends on metabolism by the </a:t>
            </a:r>
            <a:r>
              <a:rPr lang="en-US" dirty="0">
                <a:solidFill>
                  <a:srgbClr val="FF0000"/>
                </a:solidFill>
              </a:rPr>
              <a:t>liver</a:t>
            </a:r>
            <a:r>
              <a:rPr lang="en-US" dirty="0"/>
              <a:t>.</a:t>
            </a:r>
          </a:p>
        </p:txBody>
      </p:sp>
    </p:spTree>
    <p:extLst>
      <p:ext uri="{BB962C8B-B14F-4D97-AF65-F5344CB8AC3E}">
        <p14:creationId xmlns:p14="http://schemas.microsoft.com/office/powerpoint/2010/main" val="2971141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Digitalization</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pPr lvl="0"/>
            <a:r>
              <a:rPr lang="en-US" b="1" dirty="0"/>
              <a:t>Rapid </a:t>
            </a:r>
            <a:r>
              <a:rPr lang="en-US" b="1" dirty="0" err="1"/>
              <a:t>digitalisation</a:t>
            </a:r>
            <a:r>
              <a:rPr lang="en-US" dirty="0"/>
              <a:t>, for atrial fibrillation or flutter,  </a:t>
            </a:r>
            <a:r>
              <a:rPr lang="en-US" dirty="0">
                <a:solidFill>
                  <a:srgbClr val="FF0000"/>
                </a:solidFill>
              </a:rPr>
              <a:t>by  mouth</a:t>
            </a:r>
            <a:r>
              <a:rPr lang="en-US" dirty="0"/>
              <a:t>, </a:t>
            </a:r>
            <a:r>
              <a:rPr lang="en-US" dirty="0">
                <a:solidFill>
                  <a:srgbClr val="FF0000"/>
                </a:solidFill>
              </a:rPr>
              <a:t>0.75–1.5 mg </a:t>
            </a:r>
            <a:r>
              <a:rPr lang="en-US" dirty="0"/>
              <a:t>over 24 hours in divided doses . Maintenance, for atrial fibrillation or flutter, </a:t>
            </a:r>
            <a:r>
              <a:rPr lang="en-US" dirty="0">
                <a:solidFill>
                  <a:srgbClr val="FF0000"/>
                </a:solidFill>
              </a:rPr>
              <a:t>by mouth</a:t>
            </a:r>
            <a:r>
              <a:rPr lang="en-US" dirty="0"/>
              <a:t>, according to renal function and initial loading dose; usual range </a:t>
            </a:r>
            <a:r>
              <a:rPr lang="en-US" dirty="0">
                <a:solidFill>
                  <a:srgbClr val="FF0000"/>
                </a:solidFill>
              </a:rPr>
              <a:t>125–250 micrograms  Daily </a:t>
            </a:r>
            <a:r>
              <a:rPr lang="en-US" dirty="0" smtClean="0"/>
              <a:t>.</a:t>
            </a:r>
            <a:endParaRPr lang="en-US" dirty="0"/>
          </a:p>
          <a:p>
            <a:pPr lvl="0"/>
            <a:r>
              <a:rPr lang="en-US" b="1" dirty="0"/>
              <a:t>Slow </a:t>
            </a:r>
            <a:r>
              <a:rPr lang="en-US" b="1" dirty="0" err="1"/>
              <a:t>digitalisation</a:t>
            </a:r>
            <a:r>
              <a:rPr lang="en-US" dirty="0"/>
              <a:t> , for heart failure (for patients in sinus rhythm),  by mouth, 62.5–125 micrograms </a:t>
            </a:r>
            <a:r>
              <a:rPr lang="en-US" dirty="0">
                <a:solidFill>
                  <a:srgbClr val="FF0000"/>
                </a:solidFill>
              </a:rPr>
              <a:t>once</a:t>
            </a:r>
            <a:r>
              <a:rPr lang="en-US" dirty="0"/>
              <a:t> daily </a:t>
            </a:r>
            <a:r>
              <a:rPr lang="en-US" dirty="0" smtClean="0"/>
              <a:t>.</a:t>
            </a:r>
          </a:p>
          <a:p>
            <a:pPr lvl="0"/>
            <a:endParaRPr lang="en-US" dirty="0"/>
          </a:p>
        </p:txBody>
      </p:sp>
    </p:spTree>
    <p:extLst>
      <p:ext uri="{BB962C8B-B14F-4D97-AF65-F5344CB8AC3E}">
        <p14:creationId xmlns:p14="http://schemas.microsoft.com/office/powerpoint/2010/main" val="1213467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Emergency loading dose</a:t>
            </a:r>
          </a:p>
        </p:txBody>
      </p:sp>
      <p:sp>
        <p:nvSpPr>
          <p:cNvPr id="3" name="Content Placeholder 2"/>
          <p:cNvSpPr>
            <a:spLocks noGrp="1"/>
          </p:cNvSpPr>
          <p:nvPr>
            <p:ph idx="1"/>
          </p:nvPr>
        </p:nvSpPr>
        <p:spPr/>
        <p:txBody>
          <a:bodyPr/>
          <a:lstStyle/>
          <a:p>
            <a:pPr lvl="0"/>
            <a:r>
              <a:rPr lang="en-US" dirty="0"/>
              <a:t> </a:t>
            </a:r>
            <a:r>
              <a:rPr lang="en-US" dirty="0">
                <a:solidFill>
                  <a:srgbClr val="FF0000"/>
                </a:solidFill>
              </a:rPr>
              <a:t>Emergency loading dose</a:t>
            </a:r>
            <a:r>
              <a:rPr lang="en-US" dirty="0"/>
              <a:t>, for atrial fibrillation or flutter, by intravenous infusion (but rarely necessary), </a:t>
            </a:r>
            <a:r>
              <a:rPr lang="en-US" dirty="0">
                <a:solidFill>
                  <a:srgbClr val="FF0000"/>
                </a:solidFill>
              </a:rPr>
              <a:t>0.75–1 mg </a:t>
            </a:r>
            <a:r>
              <a:rPr lang="en-US" dirty="0"/>
              <a:t>over at least 2  hours  , then maintenance dose by mouth on the following day</a:t>
            </a:r>
            <a:r>
              <a:rPr lang="en-US" dirty="0" smtClean="0"/>
              <a:t>.</a:t>
            </a:r>
          </a:p>
          <a:p>
            <a:pPr lvl="0"/>
            <a:r>
              <a:rPr lang="en-US" dirty="0" smtClean="0">
                <a:solidFill>
                  <a:srgbClr val="FF0000"/>
                </a:solidFill>
              </a:rPr>
              <a:t>Reduce</a:t>
            </a:r>
            <a:r>
              <a:rPr lang="en-US" dirty="0" smtClean="0"/>
              <a:t> dose by half with concurrent use of: </a:t>
            </a:r>
            <a:r>
              <a:rPr lang="en-US" dirty="0" err="1" smtClean="0">
                <a:solidFill>
                  <a:srgbClr val="FF0000"/>
                </a:solidFill>
              </a:rPr>
              <a:t>amiodarone</a:t>
            </a:r>
            <a:r>
              <a:rPr lang="en-US" dirty="0" smtClean="0">
                <a:solidFill>
                  <a:srgbClr val="FF0000"/>
                </a:solidFill>
              </a:rPr>
              <a:t>, </a:t>
            </a:r>
            <a:r>
              <a:rPr lang="en-US" dirty="0" err="1" smtClean="0">
                <a:solidFill>
                  <a:srgbClr val="FF0000"/>
                </a:solidFill>
              </a:rPr>
              <a:t>dronedarone</a:t>
            </a:r>
            <a:r>
              <a:rPr lang="en-US" dirty="0" smtClean="0">
                <a:solidFill>
                  <a:srgbClr val="FF0000"/>
                </a:solidFill>
              </a:rPr>
              <a:t> and quinine</a:t>
            </a:r>
            <a:endParaRPr lang="en-US" dirty="0">
              <a:solidFill>
                <a:srgbClr val="FF0000"/>
              </a:solidFill>
            </a:endParaRPr>
          </a:p>
          <a:p>
            <a:pPr marL="0" indent="0">
              <a:buNone/>
            </a:pPr>
            <a:endParaRPr lang="en-US" dirty="0">
              <a:solidFill>
                <a:srgbClr val="FF0000"/>
              </a:solidFill>
            </a:endParaRPr>
          </a:p>
          <a:p>
            <a:endParaRPr lang="en-US" dirty="0"/>
          </a:p>
          <a:p>
            <a:endParaRPr lang="en-US" dirty="0"/>
          </a:p>
        </p:txBody>
      </p:sp>
    </p:spTree>
    <p:extLst>
      <p:ext uri="{BB962C8B-B14F-4D97-AF65-F5344CB8AC3E}">
        <p14:creationId xmlns:p14="http://schemas.microsoft.com/office/powerpoint/2010/main" val="3135130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Cautions </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dirty="0"/>
              <a:t>Cardiac glycosides should be used with special care in the </a:t>
            </a:r>
            <a:r>
              <a:rPr lang="en-US" dirty="0">
                <a:solidFill>
                  <a:srgbClr val="FF0000"/>
                </a:solidFill>
              </a:rPr>
              <a:t>elderly</a:t>
            </a:r>
            <a:r>
              <a:rPr lang="en-US" dirty="0"/>
              <a:t> who may be particularly susceptible to digitalis toxicity.</a:t>
            </a:r>
          </a:p>
          <a:p>
            <a:r>
              <a:rPr lang="en-US" dirty="0" err="1">
                <a:solidFill>
                  <a:srgbClr val="FF0000"/>
                </a:solidFill>
              </a:rPr>
              <a:t>Hypokalaemia</a:t>
            </a:r>
            <a:r>
              <a:rPr lang="en-US" dirty="0">
                <a:solidFill>
                  <a:srgbClr val="FF0000"/>
                </a:solidFill>
              </a:rPr>
              <a:t> </a:t>
            </a:r>
            <a:r>
              <a:rPr lang="en-US" dirty="0"/>
              <a:t>predisposes the patient to digitalis toxicity; it is managed by giving </a:t>
            </a:r>
            <a:r>
              <a:rPr lang="en-US" dirty="0" smtClean="0"/>
              <a:t>potassium </a:t>
            </a:r>
            <a:r>
              <a:rPr lang="en-US" dirty="0"/>
              <a:t>sparing diuretic or, if necessary, potassium </a:t>
            </a:r>
            <a:r>
              <a:rPr lang="en-US" dirty="0" smtClean="0"/>
              <a:t>supplementation.</a:t>
            </a:r>
          </a:p>
          <a:p>
            <a:pPr marL="0" indent="0">
              <a:buNone/>
            </a:pPr>
            <a:endParaRPr lang="en-US" dirty="0"/>
          </a:p>
        </p:txBody>
      </p:sp>
    </p:spTree>
    <p:extLst>
      <p:ext uri="{BB962C8B-B14F-4D97-AF65-F5344CB8AC3E}">
        <p14:creationId xmlns:p14="http://schemas.microsoft.com/office/powerpoint/2010/main" val="1105980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1249</TotalTime>
  <Words>1308</Words>
  <Application>Microsoft Office PowerPoint</Application>
  <PresentationFormat>On-screen Show (4:3)</PresentationFormat>
  <Paragraphs>126</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POSITIVE INOTROPIC DRUGS   </vt:lpstr>
      <vt:lpstr>Positive inotropic drugs </vt:lpstr>
      <vt:lpstr>Digoxin</vt:lpstr>
      <vt:lpstr>Clinical Use  </vt:lpstr>
      <vt:lpstr>Digoxin dosing   </vt:lpstr>
      <vt:lpstr>Digoxin dosing</vt:lpstr>
      <vt:lpstr>Digitalization </vt:lpstr>
      <vt:lpstr>Emergency loading dose</vt:lpstr>
      <vt:lpstr>Cautions  </vt:lpstr>
      <vt:lpstr>Cautions</vt:lpstr>
      <vt:lpstr>PowerPoint Presentation</vt:lpstr>
      <vt:lpstr>PowerPoint Presentation</vt:lpstr>
      <vt:lpstr>PowerPoint Presentation</vt:lpstr>
      <vt:lpstr>PowerPoint Presentation</vt:lpstr>
      <vt:lpstr>Digoxin  tablets 125 mcg</vt:lpstr>
      <vt:lpstr>Digoxin tablet 250 mcg</vt:lpstr>
      <vt:lpstr>Digoxin Elixir 0,05 mg/ml</vt:lpstr>
      <vt:lpstr>Digoxin injection (250mcg/ml)</vt:lpstr>
      <vt:lpstr>Digoxin specific antibody fragments</vt:lpstr>
      <vt:lpstr>Sympathomimetic agents</vt:lpstr>
      <vt:lpstr>Dopamine hydrochloride</vt:lpstr>
      <vt:lpstr>INDICATIONS AND DOSE</vt:lpstr>
      <vt:lpstr>CONTRA-INDICATIONS : Phaeochromocytoma , tachyarrhythmia. </vt:lpstr>
      <vt:lpstr>SIDE-EFFECTS</vt:lpstr>
      <vt:lpstr>PowerPoint Presentation</vt:lpstr>
      <vt:lpstr>DIRECTIONS FOR ADMINISTRATION</vt:lpstr>
      <vt:lpstr>MEDICINAL FORMS</vt:lpstr>
      <vt:lpstr>Dopamine</vt:lpstr>
      <vt:lpstr>Dopamine</vt:lpstr>
      <vt:lpstr>Dobutamine</vt:lpstr>
      <vt:lpstr>PowerPoint Presentation</vt:lpstr>
      <vt:lpstr>CAUTIONS</vt:lpstr>
      <vt:lpstr>CAUTIONS</vt:lpstr>
      <vt:lpstr>SIDE-EFFECTS </vt:lpstr>
      <vt:lpstr>PowerPoint Presentation</vt:lpstr>
      <vt:lpstr>PowerPoint Presentation</vt:lpstr>
      <vt:lpstr>MEDICINAL FORMS</vt:lpstr>
      <vt:lpstr>Dobutamine Vials 250 mg/20 ml</vt:lpstr>
      <vt:lpstr>Dobutamine ampoules </vt:lpstr>
      <vt:lpstr>Thank you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INOTROPIC DRUGS   </dc:title>
  <dc:creator>alzizafoon</dc:creator>
  <cp:lastModifiedBy>DR.Ahmed Saker</cp:lastModifiedBy>
  <cp:revision>25</cp:revision>
  <dcterms:created xsi:type="dcterms:W3CDTF">2006-08-16T00:00:00Z</dcterms:created>
  <dcterms:modified xsi:type="dcterms:W3CDTF">2020-05-17T04:31:47Z</dcterms:modified>
</cp:coreProperties>
</file>