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8" r:id="rId9"/>
    <p:sldId id="269" r:id="rId10"/>
    <p:sldId id="288" r:id="rId11"/>
    <p:sldId id="289" r:id="rId12"/>
    <p:sldId id="290" r:id="rId13"/>
    <p:sldId id="270" r:id="rId14"/>
    <p:sldId id="292" r:id="rId15"/>
    <p:sldId id="291" r:id="rId16"/>
    <p:sldId id="271" r:id="rId17"/>
    <p:sldId id="272" r:id="rId18"/>
    <p:sldId id="273" r:id="rId19"/>
    <p:sldId id="278" r:id="rId20"/>
    <p:sldId id="283" r:id="rId21"/>
    <p:sldId id="284" r:id="rId22"/>
    <p:sldId id="279" r:id="rId23"/>
    <p:sldId id="280" r:id="rId24"/>
    <p:sldId id="281" r:id="rId25"/>
    <p:sldId id="282" r:id="rId26"/>
    <p:sldId id="285" r:id="rId27"/>
    <p:sldId id="286" r:id="rId28"/>
    <p:sldId id="274" r:id="rId29"/>
    <p:sldId id="263" r:id="rId30"/>
    <p:sldId id="264" r:id="rId31"/>
    <p:sldId id="265" r:id="rId32"/>
    <p:sldId id="266" r:id="rId33"/>
    <p:sldId id="267" r:id="rId34"/>
    <p:sldId id="275" r:id="rId35"/>
    <p:sldId id="276" r:id="rId36"/>
    <p:sldId id="295" r:id="rId37"/>
    <p:sldId id="277" r:id="rId38"/>
    <p:sldId id="293" r:id="rId39"/>
    <p:sldId id="294" r:id="rId40"/>
    <p:sldId id="28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9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b="1" i="1" dirty="0" smtClean="0"/>
              <a:t>Skin Part II </a:t>
            </a:r>
            <a:br>
              <a:rPr lang="en-US" sz="6000" b="1" i="1" dirty="0" smtClean="0"/>
            </a:br>
            <a:r>
              <a:rPr lang="en-US" sz="6000" b="1" i="1" dirty="0" smtClean="0"/>
              <a:t>Athlete's foot &amp; Warts</a:t>
            </a:r>
            <a:endParaRPr lang="en-US" sz="6000" b="1" i="1" dirty="0"/>
          </a:p>
        </p:txBody>
      </p:sp>
      <p:sp>
        <p:nvSpPr>
          <p:cNvPr id="3" name="Subtitle 2"/>
          <p:cNvSpPr>
            <a:spLocks noGrp="1"/>
          </p:cNvSpPr>
          <p:nvPr>
            <p:ph type="subTitle" idx="1"/>
          </p:nvPr>
        </p:nvSpPr>
        <p:spPr/>
        <p:txBody>
          <a:bodyPr/>
          <a:lstStyle/>
          <a:p>
            <a:r>
              <a:rPr lang="en-US" b="1" i="1" dirty="0">
                <a:solidFill>
                  <a:srgbClr val="FF0000"/>
                </a:solidFill>
              </a:rPr>
              <a:t>Assistant lecturer :</a:t>
            </a:r>
          </a:p>
          <a:p>
            <a:r>
              <a:rPr lang="en-US" sz="5400" b="1" i="1" dirty="0">
                <a:solidFill>
                  <a:srgbClr val="FF0000"/>
                </a:solidFill>
              </a:rPr>
              <a:t>Noor Wafaa Hashim</a:t>
            </a:r>
          </a:p>
        </p:txBody>
      </p:sp>
    </p:spTree>
    <p:extLst>
      <p:ext uri="{BB962C8B-B14F-4D97-AF65-F5344CB8AC3E}">
        <p14:creationId xmlns:p14="http://schemas.microsoft.com/office/powerpoint/2010/main" val="3186774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Clotrimazole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INDICATIONS </a:t>
            </a:r>
            <a:r>
              <a:rPr lang="en-US" b="1" dirty="0"/>
              <a:t>AND DOSE</a:t>
            </a:r>
          </a:p>
          <a:p>
            <a:r>
              <a:rPr lang="en-US" dirty="0"/>
              <a:t>Fungal skin infections</a:t>
            </a:r>
          </a:p>
          <a:p>
            <a:r>
              <a:rPr lang="en-US" dirty="0"/>
              <a:t>▶ TO THE SKIN</a:t>
            </a:r>
          </a:p>
          <a:p>
            <a:r>
              <a:rPr lang="en-US" dirty="0"/>
              <a:t>▶ Child: Apply 2–3 times a day</a:t>
            </a:r>
          </a:p>
          <a:p>
            <a:r>
              <a:rPr lang="en-US" dirty="0"/>
              <a:t>▶ Adult: Apply 2–3 times a </a:t>
            </a:r>
            <a:r>
              <a:rPr lang="en-US" dirty="0" smtClean="0"/>
              <a:t>day</a:t>
            </a:r>
          </a:p>
          <a:p>
            <a:r>
              <a:rPr lang="en-US" b="1" dirty="0"/>
              <a:t>CAUTIONS</a:t>
            </a:r>
            <a:r>
              <a:rPr lang="en-US" dirty="0"/>
              <a:t> Contact with eyes and mucous </a:t>
            </a:r>
            <a:r>
              <a:rPr lang="en-US" dirty="0" smtClean="0"/>
              <a:t>membranes should </a:t>
            </a:r>
            <a:r>
              <a:rPr lang="en-US" dirty="0"/>
              <a:t>be </a:t>
            </a:r>
            <a:r>
              <a:rPr lang="en-US" dirty="0" smtClean="0"/>
              <a:t>avoided</a:t>
            </a:r>
          </a:p>
          <a:p>
            <a:r>
              <a:rPr lang="en-US" b="1" dirty="0"/>
              <a:t>PREGNANCY </a:t>
            </a:r>
            <a:r>
              <a:rPr lang="en-US" dirty="0" smtClean="0"/>
              <a:t>:Minimal </a:t>
            </a:r>
            <a:r>
              <a:rPr lang="en-US" dirty="0"/>
              <a:t>absorption from skin; not known </a:t>
            </a:r>
            <a:r>
              <a:rPr lang="en-US" dirty="0" smtClean="0"/>
              <a:t>to be </a:t>
            </a:r>
            <a:r>
              <a:rPr lang="en-US" dirty="0"/>
              <a:t>harmful</a:t>
            </a:r>
            <a:r>
              <a:rPr lang="en-US" dirty="0" smtClean="0"/>
              <a:t>.</a:t>
            </a:r>
          </a:p>
          <a:p>
            <a:r>
              <a:rPr lang="en-US" dirty="0"/>
              <a:t>PRESCRIBING AND DISPENSING INFORMATION </a:t>
            </a:r>
            <a:r>
              <a:rPr lang="en-US" dirty="0" smtClean="0"/>
              <a:t>: Spray </a:t>
            </a:r>
            <a:r>
              <a:rPr lang="en-US" dirty="0"/>
              <a:t>may</a:t>
            </a:r>
          </a:p>
          <a:p>
            <a:r>
              <a:rPr lang="en-US" dirty="0"/>
              <a:t>be useful for application of </a:t>
            </a:r>
            <a:r>
              <a:rPr lang="en-US" dirty="0" err="1"/>
              <a:t>clotrimazole</a:t>
            </a:r>
            <a:r>
              <a:rPr lang="en-US" dirty="0"/>
              <a:t> to large or hairy</a:t>
            </a:r>
          </a:p>
          <a:p>
            <a:r>
              <a:rPr lang="en-US" dirty="0"/>
              <a:t>areas of the skin.</a:t>
            </a:r>
          </a:p>
        </p:txBody>
      </p:sp>
    </p:spTree>
    <p:extLst>
      <p:ext uri="{BB962C8B-B14F-4D97-AF65-F5344CB8AC3E}">
        <p14:creationId xmlns:p14="http://schemas.microsoft.com/office/powerpoint/2010/main" val="270701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Ketoconazole</a:t>
            </a:r>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b="1" dirty="0" smtClean="0"/>
              <a:t>INDICATIONS </a:t>
            </a:r>
            <a:r>
              <a:rPr lang="en-US" b="1" dirty="0"/>
              <a:t>AND DOSE</a:t>
            </a:r>
          </a:p>
          <a:p>
            <a:r>
              <a:rPr lang="en-US" dirty="0" err="1"/>
              <a:t>Tinea</a:t>
            </a:r>
            <a:r>
              <a:rPr lang="en-US" dirty="0"/>
              <a:t> </a:t>
            </a:r>
            <a:r>
              <a:rPr lang="en-US" dirty="0" err="1"/>
              <a:t>pedis</a:t>
            </a:r>
            <a:endParaRPr lang="en-US" dirty="0"/>
          </a:p>
          <a:p>
            <a:r>
              <a:rPr lang="en-US" dirty="0"/>
              <a:t>▶ TO THE SKIN USING CREAM</a:t>
            </a:r>
          </a:p>
          <a:p>
            <a:r>
              <a:rPr lang="en-US" dirty="0"/>
              <a:t>▶ Adult: Apply twice </a:t>
            </a:r>
            <a:r>
              <a:rPr lang="en-US" dirty="0" smtClean="0"/>
              <a:t>daily</a:t>
            </a:r>
          </a:p>
          <a:p>
            <a:r>
              <a:rPr lang="en-US" b="1" dirty="0"/>
              <a:t>CONTRA-INDICATIONS</a:t>
            </a:r>
            <a:r>
              <a:rPr lang="en-US" dirty="0"/>
              <a:t> Acute </a:t>
            </a:r>
            <a:r>
              <a:rPr lang="en-US" dirty="0" err="1"/>
              <a:t>porphyrias</a:t>
            </a:r>
            <a:r>
              <a:rPr lang="en-US" dirty="0"/>
              <a:t> </a:t>
            </a:r>
          </a:p>
          <a:p>
            <a:r>
              <a:rPr lang="en-US" b="1" dirty="0" smtClean="0"/>
              <a:t>CAUTIONS </a:t>
            </a:r>
            <a:r>
              <a:rPr lang="en-US" dirty="0"/>
              <a:t>Avoid contact with eyes . avoid contact </a:t>
            </a:r>
            <a:r>
              <a:rPr lang="en-US" dirty="0" smtClean="0"/>
              <a:t>with mucous membranes</a:t>
            </a:r>
          </a:p>
          <a:p>
            <a:r>
              <a:rPr lang="en-US" b="1" dirty="0"/>
              <a:t>SIDE-EFFECTS</a:t>
            </a:r>
          </a:p>
          <a:p>
            <a:r>
              <a:rPr lang="en-US" dirty="0" smtClean="0"/>
              <a:t>▶ </a:t>
            </a:r>
            <a:r>
              <a:rPr lang="en-US" dirty="0"/>
              <a:t>Common or very </a:t>
            </a:r>
            <a:r>
              <a:rPr lang="en-US" dirty="0" smtClean="0"/>
              <a:t>common: Skin </a:t>
            </a:r>
            <a:r>
              <a:rPr lang="en-US" dirty="0"/>
              <a:t>reactions</a:t>
            </a:r>
          </a:p>
        </p:txBody>
      </p:sp>
    </p:spTree>
    <p:extLst>
      <p:ext uri="{BB962C8B-B14F-4D97-AF65-F5344CB8AC3E}">
        <p14:creationId xmlns:p14="http://schemas.microsoft.com/office/powerpoint/2010/main" val="2653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Miconazole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INDICATIONS AND DOSE</a:t>
            </a:r>
          </a:p>
          <a:p>
            <a:r>
              <a:rPr lang="en-US" dirty="0" smtClean="0"/>
              <a:t>Fungal skin infections</a:t>
            </a:r>
          </a:p>
          <a:p>
            <a:r>
              <a:rPr lang="en-US" dirty="0" smtClean="0"/>
              <a:t>▶ TO THE SKIN</a:t>
            </a:r>
          </a:p>
          <a:p>
            <a:r>
              <a:rPr lang="en-US" dirty="0" smtClean="0"/>
              <a:t>▶ Child: Apply twice daily continuing for 10 days after lesions have healed</a:t>
            </a:r>
          </a:p>
          <a:p>
            <a:r>
              <a:rPr lang="en-US" dirty="0" smtClean="0"/>
              <a:t>▶ Adult: Apply twice daily continuing for 10 days after lesions have healed</a:t>
            </a:r>
          </a:p>
          <a:p>
            <a:r>
              <a:rPr lang="en-US" b="1" dirty="0" smtClean="0"/>
              <a:t>PREGNANCY</a:t>
            </a:r>
            <a:r>
              <a:rPr lang="en-US" dirty="0" smtClean="0"/>
              <a:t> Absorbed from the skin in small amounts; manufacturer advises caution.</a:t>
            </a:r>
          </a:p>
          <a:p>
            <a:endParaRPr lang="en-US" dirty="0"/>
          </a:p>
        </p:txBody>
      </p:sp>
    </p:spTree>
    <p:extLst>
      <p:ext uri="{BB962C8B-B14F-4D97-AF65-F5344CB8AC3E}">
        <p14:creationId xmlns:p14="http://schemas.microsoft.com/office/powerpoint/2010/main" val="2976572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lvl="0" indent="0" rtl="1">
              <a:buNone/>
            </a:pPr>
            <a:r>
              <a:rPr lang="en-US" i="1" dirty="0" err="1"/>
              <a:t>Terbinafine</a:t>
            </a:r>
            <a:endParaRPr lang="en-US" dirty="0"/>
          </a:p>
          <a:p>
            <a:pPr marL="0" indent="0" rtl="1">
              <a:buNone/>
            </a:pPr>
            <a:r>
              <a:rPr lang="en-US" i="1" dirty="0" err="1"/>
              <a:t>Terbinafine</a:t>
            </a:r>
            <a:r>
              <a:rPr lang="en-US" i="1" dirty="0"/>
              <a:t> </a:t>
            </a:r>
            <a:r>
              <a:rPr lang="en-US" dirty="0"/>
              <a:t>is available as cream, solution, spray and gel formulations. </a:t>
            </a:r>
            <a:r>
              <a:rPr lang="en-US" i="1" dirty="0" err="1"/>
              <a:t>terbinafine</a:t>
            </a:r>
            <a:r>
              <a:rPr lang="en-US" i="1" dirty="0"/>
              <a:t> </a:t>
            </a:r>
            <a:r>
              <a:rPr lang="en-US" dirty="0"/>
              <a:t>is better than the azoles in preventing recurrence, so it will be useful where frequent bouts of athlete’s foot are a problem. </a:t>
            </a:r>
            <a:r>
              <a:rPr lang="en-US" i="1" dirty="0" err="1"/>
              <a:t>Terbinafine</a:t>
            </a:r>
            <a:r>
              <a:rPr lang="en-US" i="1" dirty="0"/>
              <a:t> </a:t>
            </a:r>
            <a:r>
              <a:rPr lang="en-US" dirty="0"/>
              <a:t>can cause redness, itching and stinging of the skin; contact with the eyes should be avoided.</a:t>
            </a:r>
            <a:r>
              <a:rPr lang="en-US" i="1" dirty="0"/>
              <a:t> </a:t>
            </a:r>
            <a:r>
              <a:rPr lang="en-US" i="1" dirty="0" err="1"/>
              <a:t>Terbinafine</a:t>
            </a:r>
            <a:r>
              <a:rPr lang="en-US" i="1" dirty="0"/>
              <a:t> </a:t>
            </a:r>
            <a:r>
              <a:rPr lang="en-US" dirty="0"/>
              <a:t>products are not recommended for use in children.</a:t>
            </a:r>
          </a:p>
          <a:p>
            <a:endParaRPr lang="en-US" dirty="0"/>
          </a:p>
        </p:txBody>
      </p:sp>
    </p:spTree>
    <p:extLst>
      <p:ext uri="{BB962C8B-B14F-4D97-AF65-F5344CB8AC3E}">
        <p14:creationId xmlns:p14="http://schemas.microsoft.com/office/powerpoint/2010/main" val="1315479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Terbinafine</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b="1" dirty="0" smtClean="0"/>
              <a:t>INDICATIONS </a:t>
            </a:r>
            <a:r>
              <a:rPr lang="en-US" b="1" dirty="0"/>
              <a:t>AND DOSE</a:t>
            </a:r>
          </a:p>
          <a:p>
            <a:r>
              <a:rPr lang="en-US" dirty="0" err="1"/>
              <a:t>Tinea</a:t>
            </a:r>
            <a:r>
              <a:rPr lang="en-US" dirty="0"/>
              <a:t> </a:t>
            </a:r>
            <a:r>
              <a:rPr lang="en-US" dirty="0" err="1"/>
              <a:t>pedis</a:t>
            </a:r>
            <a:endParaRPr lang="en-US" dirty="0"/>
          </a:p>
          <a:p>
            <a:r>
              <a:rPr lang="en-US" dirty="0"/>
              <a:t>▶ TO THE SKIN USING CREAM</a:t>
            </a:r>
          </a:p>
          <a:p>
            <a:r>
              <a:rPr lang="en-US" dirty="0"/>
              <a:t>▶ Adult: Apply 1–2 times a day for up to 1 week, to </a:t>
            </a:r>
            <a:r>
              <a:rPr lang="en-US" dirty="0" smtClean="0"/>
              <a:t>be applied </a:t>
            </a:r>
            <a:r>
              <a:rPr lang="en-US" dirty="0"/>
              <a:t>thinly</a:t>
            </a:r>
          </a:p>
          <a:p>
            <a:r>
              <a:rPr lang="en-US" dirty="0"/>
              <a:t>▶ BY MOUTH USING TABLETS</a:t>
            </a:r>
          </a:p>
          <a:p>
            <a:r>
              <a:rPr lang="en-US" dirty="0"/>
              <a:t>▶ Adult: 250 mg once daily for 2-6 weeks</a:t>
            </a:r>
          </a:p>
        </p:txBody>
      </p:sp>
    </p:spTree>
    <p:extLst>
      <p:ext uri="{BB962C8B-B14F-4D97-AF65-F5344CB8AC3E}">
        <p14:creationId xmlns:p14="http://schemas.microsoft.com/office/powerpoint/2010/main" val="627462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Griseofulvin</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 INDICATIONS </a:t>
            </a:r>
            <a:r>
              <a:rPr lang="en-US" b="1" dirty="0"/>
              <a:t>AND DOSE</a:t>
            </a:r>
          </a:p>
          <a:p>
            <a:r>
              <a:rPr lang="en-US" dirty="0" err="1"/>
              <a:t>Tinea</a:t>
            </a:r>
            <a:r>
              <a:rPr lang="en-US" dirty="0"/>
              <a:t> </a:t>
            </a:r>
            <a:r>
              <a:rPr lang="en-US" dirty="0" err="1"/>
              <a:t>pedis</a:t>
            </a:r>
            <a:endParaRPr lang="en-US" dirty="0"/>
          </a:p>
          <a:p>
            <a:r>
              <a:rPr lang="en-US" dirty="0"/>
              <a:t>▶ TO THE SKIN</a:t>
            </a:r>
          </a:p>
          <a:p>
            <a:r>
              <a:rPr lang="en-US" dirty="0"/>
              <a:t>▶ Adult: Apply 400 micrograms once daily, apply to </a:t>
            </a:r>
            <a:r>
              <a:rPr lang="en-US" dirty="0" smtClean="0"/>
              <a:t>an area </a:t>
            </a:r>
            <a:r>
              <a:rPr lang="en-US" dirty="0"/>
              <a:t>approximately 13cm2; increased if necessary </a:t>
            </a:r>
            <a:r>
              <a:rPr lang="en-US" dirty="0" smtClean="0"/>
              <a:t>to 1.2 </a:t>
            </a:r>
            <a:r>
              <a:rPr lang="en-US" dirty="0"/>
              <a:t>mg once daily for maximum treatment duration </a:t>
            </a:r>
            <a:r>
              <a:rPr lang="en-US" dirty="0" smtClean="0"/>
              <a:t>of 4 </a:t>
            </a:r>
            <a:r>
              <a:rPr lang="en-US" dirty="0"/>
              <a:t>weeks, allow each spray to dry between application</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066800"/>
            <a:ext cx="250983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83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pPr marL="0" lvl="0" indent="0" rtl="1">
              <a:buNone/>
            </a:pPr>
            <a:r>
              <a:rPr lang="en-US" i="1" dirty="0" err="1" smtClean="0"/>
              <a:t>Tolnaftate</a:t>
            </a:r>
            <a:endParaRPr lang="en-US" dirty="0"/>
          </a:p>
          <a:p>
            <a:pPr marL="0" indent="0" rtl="1">
              <a:buNone/>
            </a:pPr>
            <a:r>
              <a:rPr lang="en-US" i="1" dirty="0" err="1"/>
              <a:t>Tolnaftate</a:t>
            </a:r>
            <a:r>
              <a:rPr lang="en-US" i="1" dirty="0"/>
              <a:t> </a:t>
            </a:r>
            <a:r>
              <a:rPr lang="en-US" dirty="0"/>
              <a:t>is available in powder, cream, aerosol and solution formulations and is effective against athlete’s foot. It has antifungal, but not antibacterial, action. It should be applied twice daily and treatment should be continued for up to 6 weeks. </a:t>
            </a:r>
            <a:r>
              <a:rPr lang="en-US" i="1" dirty="0" err="1"/>
              <a:t>tolnaftate</a:t>
            </a:r>
            <a:r>
              <a:rPr lang="en-US" i="1" dirty="0"/>
              <a:t> </a:t>
            </a:r>
            <a:r>
              <a:rPr lang="en-US" dirty="0"/>
              <a:t>may sting slightly when applied to infected skin.</a:t>
            </a:r>
          </a:p>
          <a:p>
            <a:pPr lvl="0" rtl="1"/>
            <a:endParaRPr lang="en-US" i="1" dirty="0" smtClean="0"/>
          </a:p>
          <a:p>
            <a:pPr marL="0" lvl="0" indent="0" rtl="1">
              <a:buNone/>
            </a:pPr>
            <a:r>
              <a:rPr lang="en-US" i="1" dirty="0" smtClean="0"/>
              <a:t>Hydrocortisone </a:t>
            </a:r>
            <a:r>
              <a:rPr lang="en-US" i="1" dirty="0"/>
              <a:t>cream or ointment</a:t>
            </a:r>
            <a:endParaRPr lang="en-US" dirty="0"/>
          </a:p>
          <a:p>
            <a:pPr marL="0" indent="0" rtl="1">
              <a:buNone/>
            </a:pPr>
            <a:r>
              <a:rPr lang="en-US" i="1" dirty="0"/>
              <a:t>topical hydrocortisone </a:t>
            </a:r>
            <a:r>
              <a:rPr lang="en-US" dirty="0"/>
              <a:t>in athlete’s foot is not recommended because, although it would reduce inflammation, it would not deal with the fungal infection, which might then worsen. Combination products containing </a:t>
            </a:r>
            <a:r>
              <a:rPr lang="en-US" i="1" dirty="0"/>
              <a:t>hydrocortisone </a:t>
            </a:r>
            <a:r>
              <a:rPr lang="en-US" dirty="0"/>
              <a:t>together with an antifungal agent are</a:t>
            </a:r>
            <a:r>
              <a:rPr lang="en-US" dirty="0" smtClean="0"/>
              <a:t>,</a:t>
            </a:r>
            <a:r>
              <a:rPr lang="en-US" dirty="0"/>
              <a:t> , however, available OTC for use in athlete’s foot .Treatment </a:t>
            </a:r>
            <a:r>
              <a:rPr lang="en-US" dirty="0" smtClean="0"/>
              <a:t>is limited </a:t>
            </a:r>
            <a:r>
              <a:rPr lang="en-US" dirty="0"/>
              <a:t>to 7 days.</a:t>
            </a:r>
          </a:p>
        </p:txBody>
      </p:sp>
      <p:pic>
        <p:nvPicPr>
          <p:cNvPr id="4" name="Picture 4" descr="C:\Users\alzizafoon\Desktop\صور ادوية متنوعة\tplnaftate crea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57200"/>
            <a:ext cx="4038600" cy="142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901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lvl="0" rtl="1"/>
            <a:r>
              <a:rPr lang="en-US" b="1" i="1" dirty="0" smtClean="0"/>
              <a:t>Practical points</a:t>
            </a:r>
          </a:p>
          <a:p>
            <a:pPr marL="0" lvl="0" indent="0" rtl="1">
              <a:buNone/>
            </a:pPr>
            <a:r>
              <a:rPr lang="en-US" i="1" dirty="0" smtClean="0"/>
              <a:t>Footwear</a:t>
            </a:r>
            <a:endParaRPr lang="en-US" dirty="0"/>
          </a:p>
          <a:p>
            <a:pPr rtl="1"/>
            <a:r>
              <a:rPr lang="en-US" dirty="0"/>
              <a:t>Sweating of the feet can produce the kind of hot, moist environment in which the fungus is able to grow. Shoes that are too tight and that are made of synthetic materials make it impossible for moisture to evaporate. If possible, the patient should wear leather shoes, which will allow the skin to breathe. In summer, open-toed sandals can be helpful, and shoes should be left off where possible. The wearing of</a:t>
            </a:r>
          </a:p>
          <a:p>
            <a:pPr rtl="1"/>
            <a:r>
              <a:rPr lang="en-US" dirty="0"/>
              <a:t>cotton socks can facilitate the evaporation of moisture, whereas nylon socks will prevent this.</a:t>
            </a:r>
          </a:p>
          <a:p>
            <a:pPr rtl="1"/>
            <a:endParaRPr lang="en-US" dirty="0" smtClean="0"/>
          </a:p>
          <a:p>
            <a:pPr rtl="1"/>
            <a:r>
              <a:rPr lang="en-US" dirty="0"/>
              <a:t> </a:t>
            </a:r>
          </a:p>
          <a:p>
            <a:pPr lvl="0" rtl="1"/>
            <a:r>
              <a:rPr lang="en-US" i="1" dirty="0"/>
              <a:t>Foot </a:t>
            </a:r>
            <a:r>
              <a:rPr lang="en-US" i="1" dirty="0" smtClean="0"/>
              <a:t>hygiene</a:t>
            </a:r>
            <a:endParaRPr lang="en-US" dirty="0"/>
          </a:p>
          <a:p>
            <a:pPr rtl="1"/>
            <a:r>
              <a:rPr lang="en-US" dirty="0"/>
              <a:t>The feet should be washed and carefully and thoroughly dried, especially between the toes, before the antifungal preparation is applied.</a:t>
            </a:r>
          </a:p>
          <a:p>
            <a:pPr marL="0" indent="0" rtl="1">
              <a:buNone/>
            </a:pPr>
            <a:endParaRPr lang="en-US" dirty="0"/>
          </a:p>
        </p:txBody>
      </p:sp>
    </p:spTree>
    <p:extLst>
      <p:ext uri="{BB962C8B-B14F-4D97-AF65-F5344CB8AC3E}">
        <p14:creationId xmlns:p14="http://schemas.microsoft.com/office/powerpoint/2010/main" val="215281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lvl="0" indent="0" rtl="1">
              <a:buNone/>
            </a:pPr>
            <a:r>
              <a:rPr lang="en-US" i="1" dirty="0"/>
              <a:t>Transmission of athlete’s foot</a:t>
            </a:r>
            <a:endParaRPr lang="en-US" dirty="0"/>
          </a:p>
          <a:p>
            <a:pPr rtl="1"/>
            <a:r>
              <a:rPr lang="en-US" dirty="0"/>
              <a:t>Athlete’s foot is easily transmitted and is acquired by walking barefoot, e.g. on changing-room floors in workplaces, schools and sports clubs. There is no need to avoid sports but wearing some form of footwear such as rubber sandals is advisable.</a:t>
            </a:r>
          </a:p>
          <a:p>
            <a:pPr marL="0" indent="0" rtl="1">
              <a:buNone/>
            </a:pPr>
            <a:r>
              <a:rPr lang="en-US" dirty="0"/>
              <a:t> </a:t>
            </a:r>
          </a:p>
          <a:p>
            <a:pPr marL="0" lvl="0" indent="0" rtl="1">
              <a:buNone/>
            </a:pPr>
            <a:r>
              <a:rPr lang="en-US" i="1" dirty="0"/>
              <a:t>Prevention of re- </a:t>
            </a:r>
            <a:r>
              <a:rPr lang="en-US" i="1" dirty="0" smtClean="0"/>
              <a:t>infection</a:t>
            </a:r>
            <a:endParaRPr lang="en-US" dirty="0"/>
          </a:p>
          <a:p>
            <a:pPr rtl="1"/>
            <a:r>
              <a:rPr lang="en-US" dirty="0"/>
              <a:t>Shoes and socks are kept free of fungus. Socks should be changed and washed regularly. Shoes and feet can be dusted with a fungicidal powder to eradicate the fungus and absorb moisture and prevent maceration. Patients should be reminded to treat all shoes, since fungal spores may be present.</a:t>
            </a:r>
          </a:p>
          <a:p>
            <a:pPr marL="0" indent="0" rtl="1">
              <a:buNone/>
            </a:pPr>
            <a:r>
              <a:rPr lang="en-US" b="1" i="1" dirty="0"/>
              <a:t> </a:t>
            </a:r>
            <a:endParaRPr lang="en-US" dirty="0"/>
          </a:p>
          <a:p>
            <a:pPr algn="l"/>
            <a:endParaRPr lang="en-US" dirty="0"/>
          </a:p>
        </p:txBody>
      </p:sp>
    </p:spTree>
    <p:extLst>
      <p:ext uri="{BB962C8B-B14F-4D97-AF65-F5344CB8AC3E}">
        <p14:creationId xmlns:p14="http://schemas.microsoft.com/office/powerpoint/2010/main" val="1283045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lzizafoon\Desktop\صور ادوية متنوعة\clotrimazole crea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228600"/>
            <a:ext cx="4953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zizafoon\Desktop\صور ادوية متنوعة\clotrimazole pow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429000"/>
            <a:ext cx="3019425"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zizafoon\Desktop\صور ادوية متنوعة\clotrimazole solu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424299"/>
            <a:ext cx="2133600" cy="3119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lzizafoon\Desktop\صور ادوية متنوعة\clotrimazole spra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2447925" cy="623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6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Athlete's foot</a:t>
            </a:r>
            <a:endParaRPr lang="en-US" dirty="0"/>
          </a:p>
        </p:txBody>
      </p:sp>
      <p:pic>
        <p:nvPicPr>
          <p:cNvPr id="4" name="image2.jpg" descr="C:\Documents and Settings\السراج\My Documents\My Pictures\athletes-foot.jpg"/>
          <p:cNvPicPr>
            <a:picLocks noGrp="1"/>
          </p:cNvPicPr>
          <p:nvPr>
            <p:ph idx="1"/>
          </p:nvPr>
        </p:nvPicPr>
        <p:blipFill>
          <a:blip r:embed="rId2"/>
          <a:srcRect/>
          <a:stretch>
            <a:fillRect/>
          </a:stretch>
        </p:blipFill>
        <p:spPr>
          <a:xfrm>
            <a:off x="6172200" y="1928812"/>
            <a:ext cx="2667000" cy="3000375"/>
          </a:xfrm>
          <a:prstGeom prst="rect">
            <a:avLst/>
          </a:prstGeom>
          <a:ln/>
        </p:spPr>
      </p:pic>
      <p:sp>
        <p:nvSpPr>
          <p:cNvPr id="5" name="Rectangle 4"/>
          <p:cNvSpPr/>
          <p:nvPr/>
        </p:nvSpPr>
        <p:spPr>
          <a:xfrm>
            <a:off x="914400" y="2136338"/>
            <a:ext cx="5029200" cy="2585323"/>
          </a:xfrm>
          <a:prstGeom prst="rect">
            <a:avLst/>
          </a:prstGeom>
        </p:spPr>
        <p:txBody>
          <a:bodyPr wrap="square">
            <a:spAutoFit/>
          </a:bodyPr>
          <a:lstStyle/>
          <a:p>
            <a:r>
              <a:rPr lang="en-US" dirty="0"/>
              <a:t>The incidence of athlete’s foot (</a:t>
            </a:r>
            <a:r>
              <a:rPr lang="en-US" dirty="0" err="1"/>
              <a:t>tinea</a:t>
            </a:r>
            <a:r>
              <a:rPr lang="en-US" dirty="0"/>
              <a:t> </a:t>
            </a:r>
            <a:r>
              <a:rPr lang="en-US" dirty="0" err="1"/>
              <a:t>pedis</a:t>
            </a:r>
            <a:r>
              <a:rPr lang="en-US" dirty="0"/>
              <a:t>) is not, as its name might suggest, limited  to those of an athletic disposition. The fungus that causes the disease thrives in warm,  moist conditions. The spaces between the toes can provide a good growth  environment and the infection therefore has a high incidence. The problem is more  common in men than in women and responds well to OTC treatment. </a:t>
            </a:r>
          </a:p>
        </p:txBody>
      </p:sp>
    </p:spTree>
    <p:extLst>
      <p:ext uri="{BB962C8B-B14F-4D97-AF65-F5344CB8AC3E}">
        <p14:creationId xmlns:p14="http://schemas.microsoft.com/office/powerpoint/2010/main" val="2008192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lzizafoon\Desktop\صور ادوية متنوعة\tolnaftate lotion.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9600" y="381000"/>
            <a:ext cx="4475083" cy="3962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lzizafoon\Desktop\صور ادوية متنوعة\tolnaftate powder.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46101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lzizafoon\Desktop\صور ادوية متنوعة\tplnaftate cream.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343400"/>
            <a:ext cx="3848100" cy="224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87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descr="C:\Users\alzizafoon\Desktop\صور ادوية متنوعة\tolnaftate solution.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376548"/>
            <a:ext cx="3925654" cy="452596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lzizafoon\Desktop\صور ادوية متنوعة\tolnaftate spray.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62000"/>
            <a:ext cx="350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190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lzizafoon\Desktop\صور ادوية متنوعة\ketoconazole crea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5105400" cy="23339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zizafoon\Desktop\صور ادوية متنوعة\ketoconazole shampo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24000"/>
            <a:ext cx="249555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zizafoon\Desktop\صور ادوية متنوعة\ketoconazole table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5029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12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C:\Users\alzizafoon\Desktop\صور ادوية متنوعة\Lamisil crea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3400" y="3581400"/>
            <a:ext cx="4115289" cy="295321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lzizafoon\Desktop\صور ادوية متنوعة\Lamisil table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5" y="4267200"/>
            <a:ext cx="351472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lzizafoon\Desktop\صور ادوية متنوعة\terbinafine table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3" y="381000"/>
            <a:ext cx="3752850" cy="34004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lzizafoon\Desktop\صور ادوية متنوعة\terbinfine cream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28600"/>
            <a:ext cx="4572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62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lzizafoon\Desktop\صور ادوية متنوعة\miconazole ointment.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3751"/>
            <a:ext cx="696302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lzizafoon\Desktop\صور ادوية متنوعة\miconazole oral ge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657600"/>
            <a:ext cx="67818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906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alzizafoon\Desktop\صور ادوية متنوعة\miconazole powder.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4419600"/>
            <a:ext cx="8215193" cy="198120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lzizafoon\Desktop\صور ادوية متنوعة\miconazole shampo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8" y="76200"/>
            <a:ext cx="3612078"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lzizafoon\Desktop\صور ادوية متنوعة\miconazole spray.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52400"/>
            <a:ext cx="317185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305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alzizafoon\Desktop\صور ادوية متنوعة\miconazole cream.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0500" y="1600200"/>
            <a:ext cx="728300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583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alzizafoon\Desktop\صور ادوية متنوعة\miconazole lotion.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9836" y="1600200"/>
            <a:ext cx="4560413" cy="452596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lzizafoon\Desktop\صور ادوية متنوعة\miconazole buccal tablets.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4114800" cy="459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566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Warts </a:t>
            </a:r>
            <a:endParaRPr lang="en-US" dirty="0"/>
          </a:p>
        </p:txBody>
      </p:sp>
      <p:pic>
        <p:nvPicPr>
          <p:cNvPr id="4" name="image22.jpg" descr="C:\Documents and Settings\السراج\My Documents\My Pictures\flat_warts.jpg"/>
          <p:cNvPicPr>
            <a:picLocks noGrp="1"/>
          </p:cNvPicPr>
          <p:nvPr>
            <p:ph idx="1"/>
          </p:nvPr>
        </p:nvPicPr>
        <p:blipFill>
          <a:blip r:embed="rId2"/>
          <a:srcRect/>
          <a:stretch>
            <a:fillRect/>
          </a:stretch>
        </p:blipFill>
        <p:spPr>
          <a:xfrm>
            <a:off x="1066800" y="2438400"/>
            <a:ext cx="3000375" cy="2400300"/>
          </a:xfrm>
          <a:prstGeom prst="rect">
            <a:avLst/>
          </a:prstGeom>
          <a:ln/>
        </p:spPr>
      </p:pic>
      <p:pic>
        <p:nvPicPr>
          <p:cNvPr id="5" name="image18.jpg" descr="C:\Documents and Settings\السراج\My Documents\My Pictures\n5551324.jpg"/>
          <p:cNvPicPr/>
          <p:nvPr/>
        </p:nvPicPr>
        <p:blipFill>
          <a:blip r:embed="rId3"/>
          <a:srcRect/>
          <a:stretch>
            <a:fillRect/>
          </a:stretch>
        </p:blipFill>
        <p:spPr>
          <a:xfrm>
            <a:off x="4191000" y="2286000"/>
            <a:ext cx="3458845" cy="2438400"/>
          </a:xfrm>
          <a:prstGeom prst="rect">
            <a:avLst/>
          </a:prstGeom>
          <a:ln/>
        </p:spPr>
      </p:pic>
    </p:spTree>
    <p:extLst>
      <p:ext uri="{BB962C8B-B14F-4D97-AF65-F5344CB8AC3E}">
        <p14:creationId xmlns:p14="http://schemas.microsoft.com/office/powerpoint/2010/main" val="139183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 Warts </a:t>
            </a:r>
            <a:endParaRPr lang="en-US" dirty="0"/>
          </a:p>
        </p:txBody>
      </p:sp>
      <p:sp>
        <p:nvSpPr>
          <p:cNvPr id="3" name="Content Placeholder 2"/>
          <p:cNvSpPr>
            <a:spLocks noGrp="1"/>
          </p:cNvSpPr>
          <p:nvPr>
            <p:ph idx="1"/>
          </p:nvPr>
        </p:nvSpPr>
        <p:spPr/>
        <p:txBody>
          <a:bodyPr>
            <a:normAutofit fontScale="77500" lnSpcReduction="20000"/>
          </a:bodyPr>
          <a:lstStyle/>
          <a:p>
            <a:r>
              <a:rPr lang="en-US" dirty="0"/>
              <a:t>Warts is caused by the human papilloma virus to the skin and have a high incidence in  schoolchildren. Once immunity to the infecting virus is sufficiently high, the lesions  will disappear. </a:t>
            </a:r>
          </a:p>
          <a:p>
            <a:r>
              <a:rPr lang="en-US" b="1" i="1" dirty="0"/>
              <a:t>Patient assessment </a:t>
            </a:r>
            <a:endParaRPr lang="en-US" dirty="0"/>
          </a:p>
          <a:p>
            <a:r>
              <a:rPr lang="en-US" b="1" i="1" dirty="0"/>
              <a:t>Age </a:t>
            </a:r>
            <a:endParaRPr lang="en-US" dirty="0"/>
          </a:p>
          <a:p>
            <a:r>
              <a:rPr lang="en-US" dirty="0"/>
              <a:t>Warts can occur in children and adults; they are more common in children due to  higher exposure </a:t>
            </a:r>
            <a:r>
              <a:rPr lang="en-US" dirty="0" smtClean="0"/>
              <a:t>to </a:t>
            </a:r>
            <a:r>
              <a:rPr lang="en-US" dirty="0"/>
              <a:t>the virus in schools and sports facilities and the peak incidence is found between  the ages of 12 and 16 years.  </a:t>
            </a:r>
          </a:p>
          <a:p>
            <a:pPr marL="0" indent="0">
              <a:buNone/>
            </a:pPr>
            <a:r>
              <a:rPr lang="en-US" dirty="0"/>
              <a:t/>
            </a:r>
            <a:br>
              <a:rPr lang="en-US" dirty="0"/>
            </a:br>
            <a:endParaRPr lang="en-US" dirty="0"/>
          </a:p>
        </p:txBody>
      </p:sp>
    </p:spTree>
    <p:extLst>
      <p:ext uri="{BB962C8B-B14F-4D97-AF65-F5344CB8AC3E}">
        <p14:creationId xmlns:p14="http://schemas.microsoft.com/office/powerpoint/2010/main" val="187127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Patient assessment </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i="1" dirty="0" smtClean="0"/>
              <a:t>1</a:t>
            </a:r>
            <a:r>
              <a:rPr lang="en-US" i="1" dirty="0"/>
              <a:t>. </a:t>
            </a:r>
            <a:r>
              <a:rPr lang="en-US" b="1" i="1" dirty="0" smtClean="0"/>
              <a:t>Duration</a:t>
            </a:r>
            <a:r>
              <a:rPr lang="en-US" i="1" dirty="0" smtClean="0"/>
              <a:t>: </a:t>
            </a:r>
            <a:r>
              <a:rPr lang="en-US" dirty="0" smtClean="0"/>
              <a:t>A </a:t>
            </a:r>
            <a:r>
              <a:rPr lang="en-US" dirty="0"/>
              <a:t>long-standing severe condition may need referral the patient. However, most cases of athlete’s foot are minor in nature and can be treated effectively with OTC products. </a:t>
            </a:r>
          </a:p>
          <a:p>
            <a:r>
              <a:rPr lang="en-US" i="1" dirty="0"/>
              <a:t>2. </a:t>
            </a:r>
            <a:r>
              <a:rPr lang="en-US" b="1" i="1" dirty="0" smtClean="0"/>
              <a:t>Appearance</a:t>
            </a:r>
            <a:r>
              <a:rPr lang="en-US" dirty="0" smtClean="0"/>
              <a:t>: It </a:t>
            </a:r>
            <a:r>
              <a:rPr lang="en-US" dirty="0"/>
              <a:t>usually presents as itchy, flaky skin in the web spaces between the </a:t>
            </a:r>
            <a:r>
              <a:rPr lang="en-US" dirty="0" smtClean="0"/>
              <a:t>toes.</a:t>
            </a:r>
            <a:endParaRPr lang="en-US" dirty="0"/>
          </a:p>
          <a:p>
            <a:r>
              <a:rPr lang="en-US" dirty="0"/>
              <a:t>The flakes  or scales of skin become white and macerated and begin to peel off. Underneath the  scales, the skin is usually reddened and may be itchy and sore. The skin may be dry  and scaly or moist and weeping.  </a:t>
            </a:r>
          </a:p>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062812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i="1" dirty="0" smtClean="0"/>
              <a:t>Appearance</a:t>
            </a:r>
            <a:endParaRPr lang="ar-IQ" b="1" i="1" dirty="0"/>
          </a:p>
          <a:p>
            <a:r>
              <a:rPr lang="en-US" dirty="0" smtClean="0"/>
              <a:t>Warts </a:t>
            </a:r>
            <a:r>
              <a:rPr lang="en-US" dirty="0"/>
              <a:t>appear as raised lesions with a roughened surface that are usually flesh  </a:t>
            </a:r>
            <a:r>
              <a:rPr lang="en-US" dirty="0" err="1"/>
              <a:t>coloured</a:t>
            </a:r>
            <a:r>
              <a:rPr lang="en-US" dirty="0"/>
              <a:t>. Warts have a network of capillaries and, if pared, </a:t>
            </a:r>
            <a:r>
              <a:rPr lang="en-US" dirty="0" err="1"/>
              <a:t>thrombosed</a:t>
            </a:r>
            <a:r>
              <a:rPr lang="en-US" dirty="0"/>
              <a:t>, blackened  capillaries or bleeding points will be </a:t>
            </a:r>
            <a:r>
              <a:rPr lang="en-US" dirty="0" smtClean="0"/>
              <a:t>seen</a:t>
            </a:r>
            <a:r>
              <a:rPr lang="en-US" dirty="0"/>
              <a:t>. </a:t>
            </a:r>
          </a:p>
          <a:p>
            <a:r>
              <a:rPr lang="en-US" b="1" i="1" dirty="0"/>
              <a:t>Multiple warts </a:t>
            </a:r>
            <a:endParaRPr lang="ar-IQ" dirty="0" smtClean="0"/>
          </a:p>
          <a:p>
            <a:r>
              <a:rPr lang="en-US" dirty="0" smtClean="0"/>
              <a:t>Warts </a:t>
            </a:r>
            <a:r>
              <a:rPr lang="en-US" dirty="0"/>
              <a:t>may occur singly or as several lesions. </a:t>
            </a:r>
            <a:r>
              <a:rPr lang="en-US" dirty="0" err="1"/>
              <a:t>Molluscum</a:t>
            </a:r>
            <a:r>
              <a:rPr lang="en-US" dirty="0"/>
              <a:t> </a:t>
            </a:r>
            <a:r>
              <a:rPr lang="en-US" dirty="0" err="1"/>
              <a:t>contagiosum</a:t>
            </a:r>
            <a:r>
              <a:rPr lang="en-US" dirty="0"/>
              <a:t> is a condition  in which the lesions may resemble warts and where another type of viral infection is </a:t>
            </a:r>
            <a:r>
              <a:rPr lang="en-US" dirty="0" smtClean="0"/>
              <a:t>the </a:t>
            </a:r>
            <a:r>
              <a:rPr lang="en-US" dirty="0"/>
              <a:t>cause. Closer examination shows that the lesions contain a central plug of material  (consisting of viral particles), which can be removed by squeezing. The location of  </a:t>
            </a:r>
            <a:r>
              <a:rPr lang="en-US" dirty="0" err="1"/>
              <a:t>molluscum</a:t>
            </a:r>
            <a:r>
              <a:rPr lang="en-US" dirty="0"/>
              <a:t> </a:t>
            </a:r>
            <a:r>
              <a:rPr lang="en-US" dirty="0" err="1"/>
              <a:t>contagiosum</a:t>
            </a:r>
            <a:r>
              <a:rPr lang="en-US" dirty="0"/>
              <a:t> tends to differ from that of warts – the eyelids, face, armpits  and trunk may be involved. Such cases are best referred to the doctor, since self </a:t>
            </a:r>
            <a:r>
              <a:rPr lang="en-US" dirty="0" smtClean="0"/>
              <a:t>treatment </a:t>
            </a:r>
            <a:r>
              <a:rPr lang="en-US" dirty="0"/>
              <a:t>would be inappropriate. </a:t>
            </a:r>
          </a:p>
          <a:p>
            <a:pPr marL="0" indent="0">
              <a:buNone/>
            </a:pPr>
            <a:endParaRPr lang="en-US" dirty="0"/>
          </a:p>
        </p:txBody>
      </p:sp>
    </p:spTree>
    <p:extLst>
      <p:ext uri="{BB962C8B-B14F-4D97-AF65-F5344CB8AC3E}">
        <p14:creationId xmlns:p14="http://schemas.microsoft.com/office/powerpoint/2010/main" val="1362452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i="1" dirty="0"/>
              <a:t>Location </a:t>
            </a:r>
            <a:endParaRPr lang="en-US" dirty="0"/>
          </a:p>
          <a:p>
            <a:r>
              <a:rPr lang="en-US" dirty="0"/>
              <a:t>The palms or backs of the hands are common sites for warts, as is the area around the  fingernails. People who bite or pick their nails are more susceptible to warts around  them. Warts sometimes occur on the face and referral to the doctor is the best option  in such cases. Since treatment with OTC products is destructive in nature, self </a:t>
            </a:r>
          </a:p>
          <a:p>
            <a:r>
              <a:rPr lang="en-US" dirty="0"/>
              <a:t>treatment of facial warts can lead to scarring and should never be attempted.  Parts of the skin that are subject to regular trauma or friction are more likely to be  affected, since damage to the skin facilitates entry of the virus. </a:t>
            </a:r>
          </a:p>
          <a:p>
            <a:pPr marL="0" indent="0">
              <a:buNone/>
            </a:pPr>
            <a:endParaRPr lang="en-US" dirty="0"/>
          </a:p>
        </p:txBody>
      </p:sp>
    </p:spTree>
    <p:extLst>
      <p:ext uri="{BB962C8B-B14F-4D97-AF65-F5344CB8AC3E}">
        <p14:creationId xmlns:p14="http://schemas.microsoft.com/office/powerpoint/2010/main" val="2105501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i="1" dirty="0" err="1"/>
              <a:t>Anogenital</a:t>
            </a:r>
            <a:r>
              <a:rPr lang="en-US" b="1" i="1" dirty="0"/>
              <a:t> </a:t>
            </a:r>
            <a:endParaRPr lang="en-US" dirty="0"/>
          </a:p>
          <a:p>
            <a:r>
              <a:rPr lang="en-US" dirty="0" err="1"/>
              <a:t>Anogenital</a:t>
            </a:r>
            <a:r>
              <a:rPr lang="en-US" dirty="0"/>
              <a:t> warts are caused by a different type of human papilloma virus and require  medical referral for examination, diagnosis and treatment. They are sexually  transmitted and patients can self-refer to their local genitourinary clinic. </a:t>
            </a:r>
          </a:p>
          <a:p>
            <a:r>
              <a:rPr lang="en-US" b="1" i="1" dirty="0"/>
              <a:t>Duration and history </a:t>
            </a:r>
            <a:endParaRPr lang="en-US" dirty="0"/>
          </a:p>
          <a:p>
            <a:r>
              <a:rPr lang="en-US" dirty="0"/>
              <a:t>It is known that most warts will disappear spontaneously within a period of 6 months  to 2 years. The younger the patient, the more quickly the lesions are likely to remit.  Any change in the appearance of a wart should be treated with suspicion and referral  to the doctor is advised. </a:t>
            </a:r>
          </a:p>
          <a:p>
            <a:pPr marL="0" indent="0">
              <a:buNone/>
            </a:pPr>
            <a:endParaRPr lang="ar-IQ" dirty="0" smtClean="0"/>
          </a:p>
        </p:txBody>
      </p:sp>
    </p:spTree>
    <p:extLst>
      <p:ext uri="{BB962C8B-B14F-4D97-AF65-F5344CB8AC3E}">
        <p14:creationId xmlns:p14="http://schemas.microsoft.com/office/powerpoint/2010/main" val="3757242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i="1" dirty="0"/>
              <a:t>Medication </a:t>
            </a:r>
            <a:endParaRPr lang="en-US" dirty="0"/>
          </a:p>
          <a:p>
            <a:r>
              <a:rPr lang="en-US" dirty="0"/>
              <a:t>Diabetic patients should not use OTC products to treat warts since impaired  circulation can lead to delayed healing, ulceration or even gangrene. Peripheral  neuropathy may mean that even extensive damage to the skin may not provoke a sensation of pain. Warts can be a major  problem if the immune system is suppressed by either disease (e.g. HIV infection and  lymphoma) or drugs (e.g. </a:t>
            </a:r>
            <a:r>
              <a:rPr lang="en-US" dirty="0" err="1"/>
              <a:t>ciclosporin</a:t>
            </a:r>
            <a:r>
              <a:rPr lang="en-US" dirty="0"/>
              <a:t> (</a:t>
            </a:r>
            <a:r>
              <a:rPr lang="en-US" dirty="0" err="1"/>
              <a:t>cyclosporin</a:t>
            </a:r>
            <a:r>
              <a:rPr lang="en-US" dirty="0"/>
              <a:t>) to prevent rejection of a  transplant). </a:t>
            </a:r>
            <a:endParaRPr lang="ar-IQ" dirty="0" smtClean="0"/>
          </a:p>
          <a:p>
            <a:pPr marL="0" indent="0">
              <a:buNone/>
            </a:pPr>
            <a:r>
              <a:rPr lang="en-US" dirty="0"/>
              <a:t/>
            </a:r>
            <a:br>
              <a:rPr lang="en-US" dirty="0"/>
            </a:br>
            <a:r>
              <a:rPr lang="ar-IQ" dirty="0" smtClean="0"/>
              <a:t>   </a:t>
            </a:r>
            <a:r>
              <a:rPr lang="en-US" b="1" i="1" dirty="0" smtClean="0"/>
              <a:t>Treatment </a:t>
            </a:r>
            <a:r>
              <a:rPr lang="en-US" b="1" i="1" dirty="0"/>
              <a:t>timescale </a:t>
            </a:r>
            <a:endParaRPr lang="en-US" dirty="0"/>
          </a:p>
          <a:p>
            <a:r>
              <a:rPr lang="en-US" dirty="0"/>
              <a:t>Treatment with OTC preparations should produce a successful outcome within 3  months; if not, referral is necessary</a:t>
            </a:r>
            <a:r>
              <a:rPr lang="en-US" dirty="0" smtClean="0"/>
              <a:t>.</a:t>
            </a:r>
            <a:endParaRPr lang="ar-IQ"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6877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rtl="1">
              <a:buNone/>
            </a:pPr>
            <a:r>
              <a:rPr lang="en-US" b="1" i="1" dirty="0"/>
              <a:t>Drug </a:t>
            </a:r>
            <a:r>
              <a:rPr lang="en-US" b="1" i="1" dirty="0" smtClean="0"/>
              <a:t>group</a:t>
            </a:r>
            <a:r>
              <a:rPr lang="ar-IQ" b="1" i="1" dirty="0" smtClean="0"/>
              <a:t> </a:t>
            </a:r>
            <a:endParaRPr lang="en-US" dirty="0"/>
          </a:p>
          <a:p>
            <a:pPr marL="0" indent="0" rtl="1">
              <a:lnSpc>
                <a:spcPct val="120000"/>
              </a:lnSpc>
              <a:buNone/>
            </a:pPr>
            <a:r>
              <a:rPr lang="ar-IQ" dirty="0"/>
              <a:t>  </a:t>
            </a:r>
            <a:r>
              <a:rPr lang="en-US" dirty="0" err="1"/>
              <a:t>SalicylicAcid</a:t>
            </a:r>
            <a:endParaRPr lang="en-US" dirty="0"/>
          </a:p>
          <a:p>
            <a:pPr marL="0" indent="0" rtl="1">
              <a:buNone/>
            </a:pPr>
            <a:r>
              <a:rPr lang="en-US" b="1" i="1" dirty="0" smtClean="0"/>
              <a:t>Management</a:t>
            </a:r>
            <a:endParaRPr lang="en-US" dirty="0"/>
          </a:p>
          <a:p>
            <a:pPr marL="0" indent="0" rtl="1">
              <a:buNone/>
            </a:pPr>
            <a:r>
              <a:rPr lang="en-US" dirty="0"/>
              <a:t>Treatment of warts aims to reduce the size of the lesion by gradual destruction of the skin. Continuous application of the selected preparation for several weeks or months may be needed.</a:t>
            </a:r>
          </a:p>
          <a:p>
            <a:endParaRPr lang="en-US" dirty="0"/>
          </a:p>
        </p:txBody>
      </p:sp>
    </p:spTree>
    <p:extLst>
      <p:ext uri="{BB962C8B-B14F-4D97-AF65-F5344CB8AC3E}">
        <p14:creationId xmlns:p14="http://schemas.microsoft.com/office/powerpoint/2010/main" val="4186136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lvl="0" indent="0" rtl="1">
              <a:buNone/>
            </a:pPr>
            <a:r>
              <a:rPr lang="en-US" b="1" i="1" dirty="0"/>
              <a:t>Salicylic </a:t>
            </a:r>
            <a:r>
              <a:rPr lang="en-US" b="1" i="1" dirty="0" smtClean="0"/>
              <a:t>aci</a:t>
            </a:r>
            <a:r>
              <a:rPr lang="en-US" b="1" i="1" dirty="0"/>
              <a:t>d </a:t>
            </a:r>
            <a:endParaRPr lang="en-US" dirty="0"/>
          </a:p>
          <a:p>
            <a:pPr marL="0" indent="0" rtl="1">
              <a:buNone/>
            </a:pPr>
            <a:r>
              <a:rPr lang="en-US" dirty="0"/>
              <a:t>It is the treatment of choice acts by softening and destroying the skin, thus mechanically removing infected tissue available in </a:t>
            </a:r>
            <a:r>
              <a:rPr lang="en-US" dirty="0" err="1"/>
              <a:t>collodion</a:t>
            </a:r>
            <a:r>
              <a:rPr lang="en-US" dirty="0"/>
              <a:t>-type bases that help to retain the salicylic acid in contact with the wart. Lactic acid is included in some preparations with the aim of enhancing availability of the salicylic acid. It is a </a:t>
            </a:r>
            <a:r>
              <a:rPr lang="en-US" dirty="0" err="1"/>
              <a:t>keratolytic</a:t>
            </a:r>
            <a:r>
              <a:rPr lang="en-US" dirty="0"/>
              <a:t> and has an antimicrobial effect. Ointments, gels and plasters containing salicylic acid provide a selection of methods of application. Preparations should be kept well away from the eyes and applied with an orange stick or other applicator, not with the fingers.</a:t>
            </a:r>
          </a:p>
          <a:p>
            <a:pPr marL="0" indent="0" rtl="1">
              <a:buNone/>
            </a:pPr>
            <a:r>
              <a:rPr lang="en-US" dirty="0"/>
              <a:t> </a:t>
            </a:r>
          </a:p>
          <a:p>
            <a:pPr marL="0" lvl="0" indent="0" rtl="1">
              <a:buNone/>
            </a:pPr>
            <a:r>
              <a:rPr lang="en-US" b="1" i="1" dirty="0"/>
              <a:t>Duct tape</a:t>
            </a:r>
            <a:endParaRPr lang="en-US" dirty="0"/>
          </a:p>
          <a:p>
            <a:r>
              <a:rPr lang="en-US" dirty="0"/>
              <a:t>The tape is left in place for up to 6 days at a time after which the wart is soaked in warm water </a:t>
            </a:r>
            <a:r>
              <a:rPr lang="en-US" dirty="0" smtClean="0"/>
              <a:t> </a:t>
            </a:r>
            <a:r>
              <a:rPr lang="en-US" dirty="0"/>
              <a:t>for 5 min and then gently abraded with an emery board. Treatment takes up to 8 </a:t>
            </a:r>
            <a:r>
              <a:rPr lang="en-US" dirty="0" smtClean="0"/>
              <a:t>weeks.</a:t>
            </a:r>
            <a:endParaRPr lang="en-US" dirty="0"/>
          </a:p>
        </p:txBody>
      </p:sp>
    </p:spTree>
    <p:extLst>
      <p:ext uri="{BB962C8B-B14F-4D97-AF65-F5344CB8AC3E}">
        <p14:creationId xmlns:p14="http://schemas.microsoft.com/office/powerpoint/2010/main" val="3664925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76400"/>
            <a:ext cx="3862387" cy="431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810" y="1676400"/>
            <a:ext cx="4529138" cy="406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652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lvl="0" rtl="1"/>
            <a:r>
              <a:rPr lang="en-US" b="1" i="1" dirty="0" err="1"/>
              <a:t>Glutaraldehyde</a:t>
            </a:r>
            <a:endParaRPr lang="en-US" dirty="0"/>
          </a:p>
          <a:p>
            <a:pPr rtl="1"/>
            <a:r>
              <a:rPr lang="en-US" dirty="0" smtClean="0"/>
              <a:t>It is used in a 5 or 10% gel or solution to treat warts but not for </a:t>
            </a:r>
            <a:r>
              <a:rPr lang="en-US" dirty="0" err="1" smtClean="0"/>
              <a:t>anogenital</a:t>
            </a:r>
            <a:r>
              <a:rPr lang="en-US" dirty="0" smtClean="0"/>
              <a:t> warts. Patients should be warned that </a:t>
            </a:r>
            <a:r>
              <a:rPr lang="en-US" dirty="0" err="1" smtClean="0"/>
              <a:t>glutaraldehyde</a:t>
            </a:r>
            <a:r>
              <a:rPr lang="en-US" dirty="0" smtClean="0"/>
              <a:t> will stain the skin brown, although this will fade after treatment has stopped.</a:t>
            </a:r>
          </a:p>
          <a:p>
            <a:r>
              <a:rPr lang="en-US" b="1" i="1" dirty="0"/>
              <a:t>Practical </a:t>
            </a:r>
            <a:r>
              <a:rPr lang="en-US" b="1" i="1" dirty="0" smtClean="0"/>
              <a:t>points</a:t>
            </a:r>
            <a:endParaRPr lang="en-US" dirty="0"/>
          </a:p>
          <a:p>
            <a:r>
              <a:rPr lang="en-US" i="1" dirty="0"/>
              <a:t>Application of treatment </a:t>
            </a:r>
            <a:endParaRPr lang="en-US" dirty="0"/>
          </a:p>
          <a:p>
            <a:pPr marL="0" indent="0" rtl="1">
              <a:buNone/>
            </a:pPr>
            <a:r>
              <a:rPr lang="en-US" dirty="0"/>
              <a:t>Treatments containing salicylic acid should be applied daily. The treatment is helped by prior soaking of the affected hand or foot in warm water for 5–10 min to soften and hydrate the skin, increasing the action of the salicylic acid. Removal of dead skin from the surface of the wart by gentle rubbing with a pumice stone or emery board ensures that the next application reaches the surface of the lesion. Occlusion of the wart using an adhesive plaster helps to keep the skin macerated, </a:t>
            </a:r>
            <a:r>
              <a:rPr lang="en-US" dirty="0" err="1"/>
              <a:t>maximising</a:t>
            </a:r>
            <a:r>
              <a:rPr lang="en-US" dirty="0"/>
              <a:t> the effectiveness of salicylic acid. Protection of the surrounding skin is important and can be achieved by applying a layer of petroleum jelly to prevent the treatment from making contact with healthy skin.</a:t>
            </a:r>
          </a:p>
          <a:p>
            <a:endParaRPr lang="en-US" dirty="0"/>
          </a:p>
        </p:txBody>
      </p:sp>
    </p:spTree>
    <p:extLst>
      <p:ext uri="{BB962C8B-B14F-4D97-AF65-F5344CB8AC3E}">
        <p14:creationId xmlns:p14="http://schemas.microsoft.com/office/powerpoint/2010/main" val="22531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Salicylic acid</a:t>
            </a:r>
          </a:p>
        </p:txBody>
      </p:sp>
      <p:sp>
        <p:nvSpPr>
          <p:cNvPr id="3" name="Content Placeholder 2"/>
          <p:cNvSpPr>
            <a:spLocks noGrp="1"/>
          </p:cNvSpPr>
          <p:nvPr>
            <p:ph idx="1"/>
          </p:nvPr>
        </p:nvSpPr>
        <p:spPr/>
        <p:txBody>
          <a:bodyPr>
            <a:normAutofit fontScale="77500" lnSpcReduction="20000"/>
          </a:bodyPr>
          <a:lstStyle/>
          <a:p>
            <a:r>
              <a:rPr lang="en-US" b="1" dirty="0" smtClean="0"/>
              <a:t>INDICATIONS </a:t>
            </a:r>
            <a:r>
              <a:rPr lang="en-US" b="1" dirty="0"/>
              <a:t>AND </a:t>
            </a:r>
            <a:r>
              <a:rPr lang="en-US" b="1" dirty="0" smtClean="0"/>
              <a:t>DOSE</a:t>
            </a:r>
            <a:endParaRPr lang="en-US" b="1" dirty="0"/>
          </a:p>
          <a:p>
            <a:r>
              <a:rPr lang="en-US" dirty="0"/>
              <a:t>Common and plantar warts</a:t>
            </a:r>
          </a:p>
          <a:p>
            <a:r>
              <a:rPr lang="en-US" dirty="0"/>
              <a:t>▶ TO THE LESION</a:t>
            </a:r>
          </a:p>
          <a:p>
            <a:r>
              <a:rPr lang="en-US" dirty="0"/>
              <a:t>▶ </a:t>
            </a:r>
            <a:r>
              <a:rPr lang="en-US" dirty="0" smtClean="0"/>
              <a:t>Child&amp; Adult: </a:t>
            </a:r>
            <a:r>
              <a:rPr lang="en-US" dirty="0"/>
              <a:t>Apply daily, treatment may need to be </a:t>
            </a:r>
            <a:r>
              <a:rPr lang="en-US" dirty="0" smtClean="0"/>
              <a:t>continued for </a:t>
            </a:r>
            <a:r>
              <a:rPr lang="en-US" dirty="0"/>
              <a:t>up to 3 </a:t>
            </a:r>
            <a:r>
              <a:rPr lang="en-US" dirty="0" smtClean="0"/>
              <a:t>months</a:t>
            </a:r>
          </a:p>
          <a:p>
            <a:r>
              <a:rPr lang="en-US" b="1" dirty="0"/>
              <a:t>CAUTIONS</a:t>
            </a:r>
            <a:r>
              <a:rPr lang="en-US" dirty="0"/>
              <a:t> </a:t>
            </a:r>
            <a:r>
              <a:rPr lang="en-US" dirty="0" smtClean="0"/>
              <a:t>: Avoid </a:t>
            </a:r>
            <a:r>
              <a:rPr lang="en-US" dirty="0"/>
              <a:t>broken skin . impaired peripheral</a:t>
            </a:r>
          </a:p>
          <a:p>
            <a:r>
              <a:rPr lang="en-US" dirty="0"/>
              <a:t>circulation . not suitable for application to </a:t>
            </a:r>
            <a:r>
              <a:rPr lang="en-US" dirty="0" err="1"/>
              <a:t>anogenital</a:t>
            </a:r>
            <a:endParaRPr lang="en-US" dirty="0"/>
          </a:p>
          <a:p>
            <a:r>
              <a:rPr lang="en-US" dirty="0"/>
              <a:t>region . not suitable for application to face . not suitable</a:t>
            </a:r>
          </a:p>
          <a:p>
            <a:r>
              <a:rPr lang="en-US" dirty="0"/>
              <a:t>for application to large areas . patients with diabetes at risk</a:t>
            </a:r>
          </a:p>
          <a:p>
            <a:r>
              <a:rPr lang="en-US" dirty="0"/>
              <a:t>of neuropathic ulcers . significant peripheral neuropathy</a:t>
            </a:r>
          </a:p>
        </p:txBody>
      </p:sp>
    </p:spTree>
    <p:extLst>
      <p:ext uri="{BB962C8B-B14F-4D97-AF65-F5344CB8AC3E}">
        <p14:creationId xmlns:p14="http://schemas.microsoft.com/office/powerpoint/2010/main" val="1175118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Salicylic acid</a:t>
            </a:r>
          </a:p>
        </p:txBody>
      </p:sp>
      <p:sp>
        <p:nvSpPr>
          <p:cNvPr id="3" name="Content Placeholder 2"/>
          <p:cNvSpPr>
            <a:spLocks noGrp="1"/>
          </p:cNvSpPr>
          <p:nvPr>
            <p:ph idx="1"/>
          </p:nvPr>
        </p:nvSpPr>
        <p:spPr/>
        <p:txBody>
          <a:bodyPr>
            <a:normAutofit lnSpcReduction="10000"/>
          </a:bodyPr>
          <a:lstStyle/>
          <a:p>
            <a:r>
              <a:rPr lang="en-US" b="1" dirty="0"/>
              <a:t>SIDE-EFFECTS</a:t>
            </a:r>
            <a:r>
              <a:rPr lang="en-US" dirty="0"/>
              <a:t> Skin irritation</a:t>
            </a:r>
          </a:p>
          <a:p>
            <a:r>
              <a:rPr lang="en-US" b="1" dirty="0" smtClean="0"/>
              <a:t>PATIENT </a:t>
            </a:r>
            <a:r>
              <a:rPr lang="en-US" b="1" dirty="0"/>
              <a:t>AND CARER ADVICE </a:t>
            </a:r>
            <a:r>
              <a:rPr lang="en-US" dirty="0"/>
              <a:t>Advise patient to </a:t>
            </a:r>
            <a:r>
              <a:rPr lang="en-US" dirty="0" smtClean="0"/>
              <a:t>apply carefully </a:t>
            </a:r>
            <a:r>
              <a:rPr lang="en-US" dirty="0"/>
              <a:t>to wart and to protect surrounding skin (e.g. </a:t>
            </a:r>
            <a:r>
              <a:rPr lang="en-US" dirty="0" smtClean="0"/>
              <a:t>with soft </a:t>
            </a:r>
            <a:r>
              <a:rPr lang="en-US" dirty="0"/>
              <a:t>paraffin or specially designed plaster); rub </a:t>
            </a:r>
            <a:r>
              <a:rPr lang="en-US" dirty="0" smtClean="0"/>
              <a:t>wart surface </a:t>
            </a:r>
            <a:r>
              <a:rPr lang="en-US" dirty="0"/>
              <a:t>gently with file or pumice stone once </a:t>
            </a:r>
            <a:r>
              <a:rPr lang="en-US" dirty="0" smtClean="0"/>
              <a:t>weekly</a:t>
            </a:r>
          </a:p>
          <a:p>
            <a:r>
              <a:rPr lang="en-US" dirty="0" smtClean="0"/>
              <a:t>CAUTIONARY </a:t>
            </a:r>
            <a:r>
              <a:rPr lang="en-US" dirty="0"/>
              <a:t>AND ADVISORY LABELS </a:t>
            </a:r>
            <a:r>
              <a:rPr lang="en-US" dirty="0" smtClean="0"/>
              <a:t>15:</a:t>
            </a:r>
          </a:p>
          <a:p>
            <a:r>
              <a:rPr lang="en-US" dirty="0" smtClean="0"/>
              <a:t>Flammable ,keep your body away from fire or flame after you put your medicine.</a:t>
            </a:r>
            <a:endParaRPr lang="en-US" dirty="0"/>
          </a:p>
        </p:txBody>
      </p:sp>
    </p:spTree>
    <p:extLst>
      <p:ext uri="{BB962C8B-B14F-4D97-AF65-F5344CB8AC3E}">
        <p14:creationId xmlns:p14="http://schemas.microsoft.com/office/powerpoint/2010/main" val="40350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i="1" dirty="0"/>
              <a:t>3. </a:t>
            </a:r>
            <a:r>
              <a:rPr lang="en-US" b="1" i="1" dirty="0" smtClean="0"/>
              <a:t>Severity </a:t>
            </a:r>
            <a:r>
              <a:rPr lang="en-US" i="1" dirty="0" smtClean="0"/>
              <a:t>: </a:t>
            </a:r>
            <a:r>
              <a:rPr lang="en-US" dirty="0" smtClean="0"/>
              <a:t>It </a:t>
            </a:r>
            <a:r>
              <a:rPr lang="en-US" dirty="0"/>
              <a:t>is usually a mild fungal infection, but the skin between the toes becomes more  macerated and broken and deeper and painful fissures may develop which become  inflamed and sore. Once the skin is broken, there is the potential for secondary bacterial infection to develop. If there are indications of bacterial involvement, such  as weeping, pus or yellow crusts, then referral to the doctor is needed. </a:t>
            </a:r>
          </a:p>
          <a:p>
            <a:endParaRPr lang="en-US" dirty="0"/>
          </a:p>
        </p:txBody>
      </p:sp>
    </p:spTree>
    <p:extLst>
      <p:ext uri="{BB962C8B-B14F-4D97-AF65-F5344CB8AC3E}">
        <p14:creationId xmlns:p14="http://schemas.microsoft.com/office/powerpoint/2010/main" val="2518473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47800"/>
            <a:ext cx="7848599" cy="5410199"/>
          </a:xfrm>
        </p:spPr>
      </p:pic>
    </p:spTree>
    <p:extLst>
      <p:ext uri="{BB962C8B-B14F-4D97-AF65-F5344CB8AC3E}">
        <p14:creationId xmlns:p14="http://schemas.microsoft.com/office/powerpoint/2010/main" val="595573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i="1" dirty="0"/>
              <a:t>4. </a:t>
            </a:r>
            <a:r>
              <a:rPr lang="en-US" b="1" i="1" dirty="0"/>
              <a:t>Location</a:t>
            </a:r>
            <a:r>
              <a:rPr lang="en-US" i="1" dirty="0"/>
              <a:t> </a:t>
            </a:r>
            <a:r>
              <a:rPr lang="en-US" dirty="0" smtClean="0"/>
              <a:t>: Classically</a:t>
            </a:r>
            <a:r>
              <a:rPr lang="en-US" dirty="0"/>
              <a:t>, the toes are involved, the web space between the fourth and fifth toes  being the most commonly affected.  </a:t>
            </a:r>
          </a:p>
          <a:p>
            <a:r>
              <a:rPr lang="en-US" dirty="0"/>
              <a:t>• More severe infections may spread to the sole of the foot and even to the  upper surface in some cases. This type of spread can alter the appearance of  the condition and severe cases are probably best referred to the doctor for  further investigation. When other areas of the foot are involved, the  appearance can be confused with that of allergic dermatitis.  </a:t>
            </a:r>
          </a:p>
          <a:p>
            <a:r>
              <a:rPr lang="en-US" dirty="0"/>
              <a:t>• If the toenails appear to be involved, referral to the doctor may be necessary  depending on how many toenails are affected and severity. Systemic  antifungal treatment may be required to deal with infection of the nail bed  where OTC treatment is not appropriate. </a:t>
            </a:r>
          </a:p>
        </p:txBody>
      </p:sp>
    </p:spTree>
    <p:extLst>
      <p:ext uri="{BB962C8B-B14F-4D97-AF65-F5344CB8AC3E}">
        <p14:creationId xmlns:p14="http://schemas.microsoft.com/office/powerpoint/2010/main" val="66191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dirty="0"/>
              <a:t>5. </a:t>
            </a:r>
            <a:r>
              <a:rPr lang="en-US" b="1" i="1" dirty="0"/>
              <a:t>Previous </a:t>
            </a:r>
            <a:r>
              <a:rPr lang="en-US" b="1" i="1" dirty="0" smtClean="0"/>
              <a:t>history</a:t>
            </a:r>
            <a:r>
              <a:rPr lang="en-US" i="1" dirty="0" smtClean="0"/>
              <a:t>: </a:t>
            </a:r>
            <a:r>
              <a:rPr lang="en-US" dirty="0" smtClean="0"/>
              <a:t>Any </a:t>
            </a:r>
            <a:r>
              <a:rPr lang="en-US" dirty="0"/>
              <a:t>diabetic patient who presents with athlete’s foot is best referred to the doctor.  Diabetics may have impaired circulation or innervations of the feet and are more  prone to secondary infections in addition to poorer healing of open wounds. </a:t>
            </a:r>
            <a:br>
              <a:rPr lang="en-US" dirty="0"/>
            </a:br>
            <a:endParaRPr lang="en-US" dirty="0"/>
          </a:p>
        </p:txBody>
      </p:sp>
    </p:spTree>
    <p:extLst>
      <p:ext uri="{BB962C8B-B14F-4D97-AF65-F5344CB8AC3E}">
        <p14:creationId xmlns:p14="http://schemas.microsoft.com/office/powerpoint/2010/main" val="162947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i="1" dirty="0"/>
              <a:t>6. </a:t>
            </a:r>
            <a:r>
              <a:rPr lang="en-US" b="1" i="1" dirty="0" smtClean="0"/>
              <a:t>Medication:</a:t>
            </a:r>
            <a:r>
              <a:rPr lang="en-US" i="1" dirty="0" smtClean="0"/>
              <a:t> </a:t>
            </a:r>
            <a:r>
              <a:rPr lang="en-US" dirty="0" smtClean="0"/>
              <a:t>Treatment </a:t>
            </a:r>
            <a:r>
              <a:rPr lang="en-US" dirty="0"/>
              <a:t>failure may occur simply because it was not continued for sufficiently long  enough. However, if an appropriate antifungal product has been used correctly without remission of symptoms, the patient is best referred to the doctor, especially if  the problem is of long duration (several weeks). </a:t>
            </a:r>
            <a:endParaRPr lang="en-US" dirty="0" smtClean="0"/>
          </a:p>
          <a:p>
            <a:r>
              <a:rPr lang="en-US" b="1" i="1" dirty="0" smtClean="0"/>
              <a:t>Treatment </a:t>
            </a:r>
            <a:r>
              <a:rPr lang="en-US" b="1" i="1" dirty="0"/>
              <a:t>timescale </a:t>
            </a:r>
            <a:r>
              <a:rPr lang="en-US" dirty="0" smtClean="0"/>
              <a:t>:If </a:t>
            </a:r>
            <a:r>
              <a:rPr lang="en-US" dirty="0"/>
              <a:t>athlete’s foot has not responded to treatment within 2 weeks, patients should see  their doctor</a:t>
            </a:r>
            <a:r>
              <a:rPr lang="en-US" dirty="0" smtClean="0"/>
              <a:t>.</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76844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pPr rtl="1"/>
            <a:r>
              <a:rPr lang="en-US" b="1" dirty="0"/>
              <a:t>Drug groups</a:t>
            </a:r>
            <a:endParaRPr lang="en-US" dirty="0"/>
          </a:p>
          <a:p>
            <a:pPr marL="0" indent="0" rtl="1">
              <a:buNone/>
            </a:pPr>
            <a:r>
              <a:rPr lang="en-US" dirty="0" err="1"/>
              <a:t>Allylamines</a:t>
            </a:r>
            <a:r>
              <a:rPr lang="en-US" dirty="0"/>
              <a:t>: </a:t>
            </a:r>
            <a:r>
              <a:rPr lang="en-US" dirty="0" err="1" smtClean="0"/>
              <a:t>Terbinafine</a:t>
            </a:r>
            <a:endParaRPr lang="ar-IQ" dirty="0" smtClean="0"/>
          </a:p>
          <a:p>
            <a:pPr marL="0" indent="0" rtl="1">
              <a:buNone/>
            </a:pPr>
            <a:r>
              <a:rPr lang="en-US" dirty="0" smtClean="0"/>
              <a:t>Azole</a:t>
            </a:r>
            <a:r>
              <a:rPr lang="en-US" dirty="0"/>
              <a:t>: </a:t>
            </a:r>
            <a:r>
              <a:rPr lang="en-US" dirty="0" err="1"/>
              <a:t>Clotrimazole</a:t>
            </a:r>
            <a:r>
              <a:rPr lang="en-US" dirty="0"/>
              <a:t>, </a:t>
            </a:r>
            <a:r>
              <a:rPr lang="en-US" dirty="0" err="1"/>
              <a:t>Miconazole</a:t>
            </a:r>
            <a:r>
              <a:rPr lang="en-US" dirty="0"/>
              <a:t>, Ketoconazole</a:t>
            </a:r>
          </a:p>
          <a:p>
            <a:pPr marL="0" indent="0" rtl="1">
              <a:buNone/>
            </a:pPr>
            <a:r>
              <a:rPr lang="en-US" dirty="0" err="1" smtClean="0"/>
              <a:t>Tolnafitate</a:t>
            </a:r>
            <a:r>
              <a:rPr lang="en-US" dirty="0"/>
              <a:t>, HC cream.</a:t>
            </a:r>
          </a:p>
          <a:p>
            <a:pPr marL="0" indent="0" rtl="1">
              <a:buNone/>
            </a:pPr>
            <a:r>
              <a:rPr lang="en-US" b="1" i="1" dirty="0" smtClean="0"/>
              <a:t>Management</a:t>
            </a:r>
            <a:endParaRPr lang="en-US" dirty="0"/>
          </a:p>
          <a:p>
            <a:pPr marL="0" indent="0" rtl="1">
              <a:buNone/>
            </a:pPr>
            <a:r>
              <a:rPr lang="en-US" dirty="0"/>
              <a:t>Many preparations are available for the treatment of athlete’s foot. Formulations include creams, powders, solutions, sprays and paints. </a:t>
            </a:r>
          </a:p>
          <a:p>
            <a:pPr marL="0" indent="0" rtl="1">
              <a:buNone/>
            </a:pPr>
            <a:r>
              <a:rPr lang="en-US" dirty="0"/>
              <a:t> </a:t>
            </a:r>
          </a:p>
          <a:p>
            <a:pPr marL="0" lvl="0" indent="0" rtl="1">
              <a:buNone/>
            </a:pPr>
            <a:r>
              <a:rPr lang="en-US" i="1" dirty="0" err="1"/>
              <a:t>allylamines</a:t>
            </a:r>
            <a:r>
              <a:rPr lang="en-US" i="1" dirty="0"/>
              <a:t> </a:t>
            </a:r>
            <a:r>
              <a:rPr lang="en-US" dirty="0"/>
              <a:t>(e.g. </a:t>
            </a:r>
            <a:r>
              <a:rPr lang="en-US" i="1" dirty="0" err="1"/>
              <a:t>terbinafine</a:t>
            </a:r>
            <a:r>
              <a:rPr lang="en-US" dirty="0"/>
              <a:t>), azoles (e.g. </a:t>
            </a:r>
            <a:r>
              <a:rPr lang="en-US" i="1" dirty="0" err="1"/>
              <a:t>clotrimazole</a:t>
            </a:r>
            <a:r>
              <a:rPr lang="en-US" dirty="0"/>
              <a:t>, </a:t>
            </a:r>
            <a:r>
              <a:rPr lang="en-US" i="1" dirty="0" err="1"/>
              <a:t>miconazole</a:t>
            </a:r>
            <a:r>
              <a:rPr lang="en-US" i="1" dirty="0"/>
              <a:t> </a:t>
            </a:r>
            <a:r>
              <a:rPr lang="en-US" dirty="0"/>
              <a:t>and </a:t>
            </a:r>
            <a:r>
              <a:rPr lang="en-US" i="1" dirty="0"/>
              <a:t>ketoconazole</a:t>
            </a:r>
            <a:r>
              <a:rPr lang="en-US" dirty="0"/>
              <a:t>), </a:t>
            </a:r>
            <a:r>
              <a:rPr lang="en-US" i="1" dirty="0" err="1"/>
              <a:t>undecenoic</a:t>
            </a:r>
            <a:r>
              <a:rPr lang="en-US" i="1" dirty="0"/>
              <a:t> acid </a:t>
            </a:r>
            <a:r>
              <a:rPr lang="en-US" dirty="0"/>
              <a:t>and </a:t>
            </a:r>
            <a:r>
              <a:rPr lang="en-US" i="1" dirty="0" err="1"/>
              <a:t>tolnaftate</a:t>
            </a:r>
            <a:r>
              <a:rPr lang="en-US" dirty="0"/>
              <a:t>. All are more effective than placebo. </a:t>
            </a:r>
            <a:r>
              <a:rPr lang="en-US" i="1" dirty="0" err="1"/>
              <a:t>terbinafine</a:t>
            </a:r>
            <a:r>
              <a:rPr lang="en-US" i="1" dirty="0"/>
              <a:t> </a:t>
            </a:r>
            <a:r>
              <a:rPr lang="en-US" dirty="0"/>
              <a:t>is more effective in preventing recurrence. </a:t>
            </a:r>
            <a:r>
              <a:rPr lang="en-US" i="1" dirty="0" err="1"/>
              <a:t>Terbinafine</a:t>
            </a:r>
            <a:r>
              <a:rPr lang="en-US" i="1" dirty="0"/>
              <a:t> </a:t>
            </a:r>
            <a:r>
              <a:rPr lang="en-US" dirty="0"/>
              <a:t>and </a:t>
            </a:r>
            <a:r>
              <a:rPr lang="en-US" i="1" dirty="0"/>
              <a:t>ketoconazole </a:t>
            </a:r>
            <a:r>
              <a:rPr lang="en-US" dirty="0"/>
              <a:t>have a 1-week treatment period, which some patients may prefer. Regular application of the product to clean, dry feet is essential and treatment must be continued after symptoms have gone to ensure eradication of the fungus and advise use for 1–2 weeks after the disappearance of all signs of infection.</a:t>
            </a:r>
          </a:p>
          <a:p>
            <a:endParaRPr lang="en-US" dirty="0"/>
          </a:p>
        </p:txBody>
      </p:sp>
    </p:spTree>
    <p:extLst>
      <p:ext uri="{BB962C8B-B14F-4D97-AF65-F5344CB8AC3E}">
        <p14:creationId xmlns:p14="http://schemas.microsoft.com/office/powerpoint/2010/main" val="310630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0" rtl="1"/>
            <a:r>
              <a:rPr lang="en-US" i="1" dirty="0"/>
              <a:t>Azoles (e.g. </a:t>
            </a:r>
            <a:r>
              <a:rPr lang="en-US" i="1" dirty="0" err="1"/>
              <a:t>clotrimazole</a:t>
            </a:r>
            <a:r>
              <a:rPr lang="en-US" i="1" dirty="0"/>
              <a:t>, ketoconazole and </a:t>
            </a:r>
            <a:r>
              <a:rPr lang="en-US" i="1" dirty="0" err="1"/>
              <a:t>miconazole</a:t>
            </a:r>
            <a:r>
              <a:rPr lang="en-US" i="1" dirty="0"/>
              <a:t>)</a:t>
            </a:r>
            <a:endParaRPr lang="en-US" dirty="0"/>
          </a:p>
          <a:p>
            <a:r>
              <a:rPr lang="en-US" dirty="0"/>
              <a:t>They have a wide spectrum of action and have both antifungal and antibacterial activity. (The latter is useful as secondary infection can occur.) The treatment should be applied two or three times daily. Formulations include creams, powders and sprays. </a:t>
            </a:r>
            <a:r>
              <a:rPr lang="en-US" i="1" dirty="0" err="1"/>
              <a:t>Miconazole</a:t>
            </a:r>
            <a:r>
              <a:rPr lang="en-US" dirty="0"/>
              <a:t>, </a:t>
            </a:r>
            <a:r>
              <a:rPr lang="en-US" i="1" dirty="0" err="1"/>
              <a:t>clotrimazole</a:t>
            </a:r>
            <a:r>
              <a:rPr lang="en-US" i="1" dirty="0"/>
              <a:t> </a:t>
            </a:r>
            <a:r>
              <a:rPr lang="en-US" dirty="0"/>
              <a:t>and </a:t>
            </a:r>
            <a:r>
              <a:rPr lang="en-US" i="1" dirty="0"/>
              <a:t>ketoconazole </a:t>
            </a:r>
            <a:r>
              <a:rPr lang="en-US" dirty="0"/>
              <a:t>have occasionally been reported to cause mild irritation of the skin. </a:t>
            </a:r>
            <a:r>
              <a:rPr lang="en-US" i="1" dirty="0"/>
              <a:t>Ketoconazole </a:t>
            </a:r>
            <a:r>
              <a:rPr lang="en-US" dirty="0"/>
              <a:t>has a 1-week treatment period.</a:t>
            </a:r>
          </a:p>
        </p:txBody>
      </p:sp>
    </p:spTree>
    <p:extLst>
      <p:ext uri="{BB962C8B-B14F-4D97-AF65-F5344CB8AC3E}">
        <p14:creationId xmlns:p14="http://schemas.microsoft.com/office/powerpoint/2010/main" val="3628646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TotalTime>
  <Words>1111</Words>
  <Application>Microsoft Office PowerPoint</Application>
  <PresentationFormat>On-screen Show (4:3)</PresentationFormat>
  <Paragraphs>140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Skin Part II  Athlete's foot &amp; Warts</vt:lpstr>
      <vt:lpstr>Athlete's foot</vt:lpstr>
      <vt:lpstr>Patient assessment  </vt:lpstr>
      <vt:lpstr>PowerPoint Presentation</vt:lpstr>
      <vt:lpstr>PowerPoint Presentation</vt:lpstr>
      <vt:lpstr>PowerPoint Presentation</vt:lpstr>
      <vt:lpstr>PowerPoint Presentation</vt:lpstr>
      <vt:lpstr>PowerPoint Presentation</vt:lpstr>
      <vt:lpstr>PowerPoint Presentation</vt:lpstr>
      <vt:lpstr>Clotrimazole</vt:lpstr>
      <vt:lpstr>Ketoconazole</vt:lpstr>
      <vt:lpstr>Miconazole</vt:lpstr>
      <vt:lpstr>PowerPoint Presentation</vt:lpstr>
      <vt:lpstr>Terbinafine </vt:lpstr>
      <vt:lpstr>Griseofulvin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Warts </vt:lpstr>
      <vt:lpstr> Warts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Salicylic acid</vt:lpstr>
      <vt:lpstr>Salicylic acid</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Athlete's foot &amp; Warts</dc:title>
  <dc:creator>alzizafoon</dc:creator>
  <cp:lastModifiedBy>DR.Ahmed Saker</cp:lastModifiedBy>
  <cp:revision>25</cp:revision>
  <dcterms:created xsi:type="dcterms:W3CDTF">2006-08-16T00:00:00Z</dcterms:created>
  <dcterms:modified xsi:type="dcterms:W3CDTF">2021-01-09T19:30:10Z</dcterms:modified>
</cp:coreProperties>
</file>