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6" r:id="rId22"/>
    <p:sldId id="275" r:id="rId23"/>
    <p:sldId id="277" r:id="rId24"/>
    <p:sldId id="278" r:id="rId25"/>
    <p:sldId id="279" r:id="rId26"/>
    <p:sldId id="280" r:id="rId27"/>
    <p:sldId id="281" r:id="rId28"/>
    <p:sldId id="282" r:id="rId29"/>
    <p:sldId id="283" r:id="rId30"/>
    <p:sldId id="284" r:id="rId31"/>
    <p:sldId id="303"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305" r:id="rId45"/>
    <p:sldId id="298" r:id="rId46"/>
    <p:sldId id="299" r:id="rId47"/>
    <p:sldId id="300" r:id="rId48"/>
    <p:sldId id="301" r:id="rId49"/>
    <p:sldId id="302" r:id="rId50"/>
    <p:sldId id="304" r:id="rId51"/>
  </p:sldIdLst>
  <p:sldSz cx="12192000" cy="6858000"/>
  <p:notesSz cx="6858000" cy="9144000"/>
  <p:defaultTextStyle>
    <a:defPPr>
      <a:defRPr lang="en-IQ"/>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18A7D-2EB0-DC49-A55D-0ECE9BF037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Q"/>
          </a:p>
        </p:txBody>
      </p:sp>
      <p:sp>
        <p:nvSpPr>
          <p:cNvPr id="3" name="Subtitle 2">
            <a:extLst>
              <a:ext uri="{FF2B5EF4-FFF2-40B4-BE49-F238E27FC236}">
                <a16:creationId xmlns:a16="http://schemas.microsoft.com/office/drawing/2014/main" id="{13C8A4F8-3228-F24F-92B7-9C1B3AAC9A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Q"/>
          </a:p>
        </p:txBody>
      </p:sp>
      <p:sp>
        <p:nvSpPr>
          <p:cNvPr id="4" name="Date Placeholder 3">
            <a:extLst>
              <a:ext uri="{FF2B5EF4-FFF2-40B4-BE49-F238E27FC236}">
                <a16:creationId xmlns:a16="http://schemas.microsoft.com/office/drawing/2014/main" id="{293B87C9-B6B4-4749-938D-902BB9F8B701}"/>
              </a:ext>
            </a:extLst>
          </p:cNvPr>
          <p:cNvSpPr>
            <a:spLocks noGrp="1"/>
          </p:cNvSpPr>
          <p:nvPr>
            <p:ph type="dt" sz="half" idx="10"/>
          </p:nvPr>
        </p:nvSpPr>
        <p:spPr/>
        <p:txBody>
          <a:bodyPr/>
          <a:lstStyle/>
          <a:p>
            <a:fld id="{C7D8BB33-29A8-514E-9E13-6930DEC74917}" type="datetimeFigureOut">
              <a:rPr lang="en-IQ" smtClean="0"/>
              <a:t>21/04/2021</a:t>
            </a:fld>
            <a:endParaRPr lang="en-IQ"/>
          </a:p>
        </p:txBody>
      </p:sp>
      <p:sp>
        <p:nvSpPr>
          <p:cNvPr id="5" name="Footer Placeholder 4">
            <a:extLst>
              <a:ext uri="{FF2B5EF4-FFF2-40B4-BE49-F238E27FC236}">
                <a16:creationId xmlns:a16="http://schemas.microsoft.com/office/drawing/2014/main" id="{575F0988-EA0E-FB45-8BC0-2B50D4017CA8}"/>
              </a:ext>
            </a:extLst>
          </p:cNvPr>
          <p:cNvSpPr>
            <a:spLocks noGrp="1"/>
          </p:cNvSpPr>
          <p:nvPr>
            <p:ph type="ftr" sz="quarter" idx="11"/>
          </p:nvPr>
        </p:nvSpPr>
        <p:spPr/>
        <p:txBody>
          <a:bodyPr/>
          <a:lstStyle/>
          <a:p>
            <a:endParaRPr lang="en-IQ"/>
          </a:p>
        </p:txBody>
      </p:sp>
      <p:sp>
        <p:nvSpPr>
          <p:cNvPr id="6" name="Slide Number Placeholder 5">
            <a:extLst>
              <a:ext uri="{FF2B5EF4-FFF2-40B4-BE49-F238E27FC236}">
                <a16:creationId xmlns:a16="http://schemas.microsoft.com/office/drawing/2014/main" id="{5173BA80-4341-E84E-8854-4F0F73AF59B6}"/>
              </a:ext>
            </a:extLst>
          </p:cNvPr>
          <p:cNvSpPr>
            <a:spLocks noGrp="1"/>
          </p:cNvSpPr>
          <p:nvPr>
            <p:ph type="sldNum" sz="quarter" idx="12"/>
          </p:nvPr>
        </p:nvSpPr>
        <p:spPr/>
        <p:txBody>
          <a:bodyPr/>
          <a:lstStyle/>
          <a:p>
            <a:fld id="{5A53772B-9300-6443-A0C1-0E1BF9E75D69}" type="slidenum">
              <a:rPr lang="en-IQ" smtClean="0"/>
              <a:t>‹#›</a:t>
            </a:fld>
            <a:endParaRPr lang="en-IQ"/>
          </a:p>
        </p:txBody>
      </p:sp>
    </p:spTree>
    <p:extLst>
      <p:ext uri="{BB962C8B-B14F-4D97-AF65-F5344CB8AC3E}">
        <p14:creationId xmlns:p14="http://schemas.microsoft.com/office/powerpoint/2010/main" val="3374113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9256B-8514-CB46-BB6D-EF9F7F42DF3C}"/>
              </a:ext>
            </a:extLst>
          </p:cNvPr>
          <p:cNvSpPr>
            <a:spLocks noGrp="1"/>
          </p:cNvSpPr>
          <p:nvPr>
            <p:ph type="title"/>
          </p:nvPr>
        </p:nvSpPr>
        <p:spPr/>
        <p:txBody>
          <a:bodyPr/>
          <a:lstStyle/>
          <a:p>
            <a:r>
              <a:rPr lang="en-US"/>
              <a:t>Click to edit Master title style</a:t>
            </a:r>
            <a:endParaRPr lang="en-IQ"/>
          </a:p>
        </p:txBody>
      </p:sp>
      <p:sp>
        <p:nvSpPr>
          <p:cNvPr id="3" name="Vertical Text Placeholder 2">
            <a:extLst>
              <a:ext uri="{FF2B5EF4-FFF2-40B4-BE49-F238E27FC236}">
                <a16:creationId xmlns:a16="http://schemas.microsoft.com/office/drawing/2014/main" id="{CA472F4A-EB7B-7A40-A6E8-1B2F78D2547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4" name="Date Placeholder 3">
            <a:extLst>
              <a:ext uri="{FF2B5EF4-FFF2-40B4-BE49-F238E27FC236}">
                <a16:creationId xmlns:a16="http://schemas.microsoft.com/office/drawing/2014/main" id="{44078A7A-D3AD-814A-9DA4-48019CC5F0FB}"/>
              </a:ext>
            </a:extLst>
          </p:cNvPr>
          <p:cNvSpPr>
            <a:spLocks noGrp="1"/>
          </p:cNvSpPr>
          <p:nvPr>
            <p:ph type="dt" sz="half" idx="10"/>
          </p:nvPr>
        </p:nvSpPr>
        <p:spPr/>
        <p:txBody>
          <a:bodyPr/>
          <a:lstStyle/>
          <a:p>
            <a:fld id="{C7D8BB33-29A8-514E-9E13-6930DEC74917}" type="datetimeFigureOut">
              <a:rPr lang="en-IQ" smtClean="0"/>
              <a:t>21/04/2021</a:t>
            </a:fld>
            <a:endParaRPr lang="en-IQ"/>
          </a:p>
        </p:txBody>
      </p:sp>
      <p:sp>
        <p:nvSpPr>
          <p:cNvPr id="5" name="Footer Placeholder 4">
            <a:extLst>
              <a:ext uri="{FF2B5EF4-FFF2-40B4-BE49-F238E27FC236}">
                <a16:creationId xmlns:a16="http://schemas.microsoft.com/office/drawing/2014/main" id="{4F91F345-A582-4E4B-8BB6-F01224C04E34}"/>
              </a:ext>
            </a:extLst>
          </p:cNvPr>
          <p:cNvSpPr>
            <a:spLocks noGrp="1"/>
          </p:cNvSpPr>
          <p:nvPr>
            <p:ph type="ftr" sz="quarter" idx="11"/>
          </p:nvPr>
        </p:nvSpPr>
        <p:spPr/>
        <p:txBody>
          <a:bodyPr/>
          <a:lstStyle/>
          <a:p>
            <a:endParaRPr lang="en-IQ"/>
          </a:p>
        </p:txBody>
      </p:sp>
      <p:sp>
        <p:nvSpPr>
          <p:cNvPr id="6" name="Slide Number Placeholder 5">
            <a:extLst>
              <a:ext uri="{FF2B5EF4-FFF2-40B4-BE49-F238E27FC236}">
                <a16:creationId xmlns:a16="http://schemas.microsoft.com/office/drawing/2014/main" id="{0040DF7D-3300-B049-8BCB-E956FEA7D822}"/>
              </a:ext>
            </a:extLst>
          </p:cNvPr>
          <p:cNvSpPr>
            <a:spLocks noGrp="1"/>
          </p:cNvSpPr>
          <p:nvPr>
            <p:ph type="sldNum" sz="quarter" idx="12"/>
          </p:nvPr>
        </p:nvSpPr>
        <p:spPr/>
        <p:txBody>
          <a:bodyPr/>
          <a:lstStyle/>
          <a:p>
            <a:fld id="{5A53772B-9300-6443-A0C1-0E1BF9E75D69}" type="slidenum">
              <a:rPr lang="en-IQ" smtClean="0"/>
              <a:t>‹#›</a:t>
            </a:fld>
            <a:endParaRPr lang="en-IQ"/>
          </a:p>
        </p:txBody>
      </p:sp>
    </p:spTree>
    <p:extLst>
      <p:ext uri="{BB962C8B-B14F-4D97-AF65-F5344CB8AC3E}">
        <p14:creationId xmlns:p14="http://schemas.microsoft.com/office/powerpoint/2010/main" val="4150516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900DB0-3124-8F49-B0D2-FE97061C14E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Q"/>
          </a:p>
        </p:txBody>
      </p:sp>
      <p:sp>
        <p:nvSpPr>
          <p:cNvPr id="3" name="Vertical Text Placeholder 2">
            <a:extLst>
              <a:ext uri="{FF2B5EF4-FFF2-40B4-BE49-F238E27FC236}">
                <a16:creationId xmlns:a16="http://schemas.microsoft.com/office/drawing/2014/main" id="{A1395418-54D9-8947-A2A0-F52F59BCEDA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4" name="Date Placeholder 3">
            <a:extLst>
              <a:ext uri="{FF2B5EF4-FFF2-40B4-BE49-F238E27FC236}">
                <a16:creationId xmlns:a16="http://schemas.microsoft.com/office/drawing/2014/main" id="{A86980B7-384F-A947-AD2E-B3E8D8C237FA}"/>
              </a:ext>
            </a:extLst>
          </p:cNvPr>
          <p:cNvSpPr>
            <a:spLocks noGrp="1"/>
          </p:cNvSpPr>
          <p:nvPr>
            <p:ph type="dt" sz="half" idx="10"/>
          </p:nvPr>
        </p:nvSpPr>
        <p:spPr/>
        <p:txBody>
          <a:bodyPr/>
          <a:lstStyle/>
          <a:p>
            <a:fld id="{C7D8BB33-29A8-514E-9E13-6930DEC74917}" type="datetimeFigureOut">
              <a:rPr lang="en-IQ" smtClean="0"/>
              <a:t>21/04/2021</a:t>
            </a:fld>
            <a:endParaRPr lang="en-IQ"/>
          </a:p>
        </p:txBody>
      </p:sp>
      <p:sp>
        <p:nvSpPr>
          <p:cNvPr id="5" name="Footer Placeholder 4">
            <a:extLst>
              <a:ext uri="{FF2B5EF4-FFF2-40B4-BE49-F238E27FC236}">
                <a16:creationId xmlns:a16="http://schemas.microsoft.com/office/drawing/2014/main" id="{627A5C78-E5AE-1144-8E6E-DD1CB6EE88F3}"/>
              </a:ext>
            </a:extLst>
          </p:cNvPr>
          <p:cNvSpPr>
            <a:spLocks noGrp="1"/>
          </p:cNvSpPr>
          <p:nvPr>
            <p:ph type="ftr" sz="quarter" idx="11"/>
          </p:nvPr>
        </p:nvSpPr>
        <p:spPr/>
        <p:txBody>
          <a:bodyPr/>
          <a:lstStyle/>
          <a:p>
            <a:endParaRPr lang="en-IQ"/>
          </a:p>
        </p:txBody>
      </p:sp>
      <p:sp>
        <p:nvSpPr>
          <p:cNvPr id="6" name="Slide Number Placeholder 5">
            <a:extLst>
              <a:ext uri="{FF2B5EF4-FFF2-40B4-BE49-F238E27FC236}">
                <a16:creationId xmlns:a16="http://schemas.microsoft.com/office/drawing/2014/main" id="{5884C0E5-9E4E-724D-8195-54840D30D791}"/>
              </a:ext>
            </a:extLst>
          </p:cNvPr>
          <p:cNvSpPr>
            <a:spLocks noGrp="1"/>
          </p:cNvSpPr>
          <p:nvPr>
            <p:ph type="sldNum" sz="quarter" idx="12"/>
          </p:nvPr>
        </p:nvSpPr>
        <p:spPr/>
        <p:txBody>
          <a:bodyPr/>
          <a:lstStyle/>
          <a:p>
            <a:fld id="{5A53772B-9300-6443-A0C1-0E1BF9E75D69}" type="slidenum">
              <a:rPr lang="en-IQ" smtClean="0"/>
              <a:t>‹#›</a:t>
            </a:fld>
            <a:endParaRPr lang="en-IQ"/>
          </a:p>
        </p:txBody>
      </p:sp>
    </p:spTree>
    <p:extLst>
      <p:ext uri="{BB962C8B-B14F-4D97-AF65-F5344CB8AC3E}">
        <p14:creationId xmlns:p14="http://schemas.microsoft.com/office/powerpoint/2010/main" val="656849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8C78F-F908-EA42-ACD4-C5721DD7FB60}"/>
              </a:ext>
            </a:extLst>
          </p:cNvPr>
          <p:cNvSpPr>
            <a:spLocks noGrp="1"/>
          </p:cNvSpPr>
          <p:nvPr>
            <p:ph type="title"/>
          </p:nvPr>
        </p:nvSpPr>
        <p:spPr/>
        <p:txBody>
          <a:bodyPr/>
          <a:lstStyle/>
          <a:p>
            <a:r>
              <a:rPr lang="en-US"/>
              <a:t>Click to edit Master title style</a:t>
            </a:r>
            <a:endParaRPr lang="en-IQ"/>
          </a:p>
        </p:txBody>
      </p:sp>
      <p:sp>
        <p:nvSpPr>
          <p:cNvPr id="3" name="Content Placeholder 2">
            <a:extLst>
              <a:ext uri="{FF2B5EF4-FFF2-40B4-BE49-F238E27FC236}">
                <a16:creationId xmlns:a16="http://schemas.microsoft.com/office/drawing/2014/main" id="{D60DF40B-841B-2849-9CED-497654BCF21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4" name="Date Placeholder 3">
            <a:extLst>
              <a:ext uri="{FF2B5EF4-FFF2-40B4-BE49-F238E27FC236}">
                <a16:creationId xmlns:a16="http://schemas.microsoft.com/office/drawing/2014/main" id="{B8AF0E43-D393-5749-9D68-2ACB65A9A35E}"/>
              </a:ext>
            </a:extLst>
          </p:cNvPr>
          <p:cNvSpPr>
            <a:spLocks noGrp="1"/>
          </p:cNvSpPr>
          <p:nvPr>
            <p:ph type="dt" sz="half" idx="10"/>
          </p:nvPr>
        </p:nvSpPr>
        <p:spPr/>
        <p:txBody>
          <a:bodyPr/>
          <a:lstStyle/>
          <a:p>
            <a:fld id="{C7D8BB33-29A8-514E-9E13-6930DEC74917}" type="datetimeFigureOut">
              <a:rPr lang="en-IQ" smtClean="0"/>
              <a:t>21/04/2021</a:t>
            </a:fld>
            <a:endParaRPr lang="en-IQ"/>
          </a:p>
        </p:txBody>
      </p:sp>
      <p:sp>
        <p:nvSpPr>
          <p:cNvPr id="5" name="Footer Placeholder 4">
            <a:extLst>
              <a:ext uri="{FF2B5EF4-FFF2-40B4-BE49-F238E27FC236}">
                <a16:creationId xmlns:a16="http://schemas.microsoft.com/office/drawing/2014/main" id="{4194A97C-7187-A74A-9973-DC9D184B6852}"/>
              </a:ext>
            </a:extLst>
          </p:cNvPr>
          <p:cNvSpPr>
            <a:spLocks noGrp="1"/>
          </p:cNvSpPr>
          <p:nvPr>
            <p:ph type="ftr" sz="quarter" idx="11"/>
          </p:nvPr>
        </p:nvSpPr>
        <p:spPr/>
        <p:txBody>
          <a:bodyPr/>
          <a:lstStyle/>
          <a:p>
            <a:endParaRPr lang="en-IQ"/>
          </a:p>
        </p:txBody>
      </p:sp>
      <p:sp>
        <p:nvSpPr>
          <p:cNvPr id="6" name="Slide Number Placeholder 5">
            <a:extLst>
              <a:ext uri="{FF2B5EF4-FFF2-40B4-BE49-F238E27FC236}">
                <a16:creationId xmlns:a16="http://schemas.microsoft.com/office/drawing/2014/main" id="{93DB8750-3C99-0F44-AFD5-854E1690C5BB}"/>
              </a:ext>
            </a:extLst>
          </p:cNvPr>
          <p:cNvSpPr>
            <a:spLocks noGrp="1"/>
          </p:cNvSpPr>
          <p:nvPr>
            <p:ph type="sldNum" sz="quarter" idx="12"/>
          </p:nvPr>
        </p:nvSpPr>
        <p:spPr/>
        <p:txBody>
          <a:bodyPr/>
          <a:lstStyle/>
          <a:p>
            <a:fld id="{5A53772B-9300-6443-A0C1-0E1BF9E75D69}" type="slidenum">
              <a:rPr lang="en-IQ" smtClean="0"/>
              <a:t>‹#›</a:t>
            </a:fld>
            <a:endParaRPr lang="en-IQ"/>
          </a:p>
        </p:txBody>
      </p:sp>
    </p:spTree>
    <p:extLst>
      <p:ext uri="{BB962C8B-B14F-4D97-AF65-F5344CB8AC3E}">
        <p14:creationId xmlns:p14="http://schemas.microsoft.com/office/powerpoint/2010/main" val="3510041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34E93-FCCF-3F49-A4C5-87A628DA873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Q"/>
          </a:p>
        </p:txBody>
      </p:sp>
      <p:sp>
        <p:nvSpPr>
          <p:cNvPr id="3" name="Text Placeholder 2">
            <a:extLst>
              <a:ext uri="{FF2B5EF4-FFF2-40B4-BE49-F238E27FC236}">
                <a16:creationId xmlns:a16="http://schemas.microsoft.com/office/drawing/2014/main" id="{EAE23D93-A371-734B-BFA3-09EA49F71E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B46EE35-754D-FD4B-93A0-F1CE9CE4ED7B}"/>
              </a:ext>
            </a:extLst>
          </p:cNvPr>
          <p:cNvSpPr>
            <a:spLocks noGrp="1"/>
          </p:cNvSpPr>
          <p:nvPr>
            <p:ph type="dt" sz="half" idx="10"/>
          </p:nvPr>
        </p:nvSpPr>
        <p:spPr/>
        <p:txBody>
          <a:bodyPr/>
          <a:lstStyle/>
          <a:p>
            <a:fld id="{C7D8BB33-29A8-514E-9E13-6930DEC74917}" type="datetimeFigureOut">
              <a:rPr lang="en-IQ" smtClean="0"/>
              <a:t>21/04/2021</a:t>
            </a:fld>
            <a:endParaRPr lang="en-IQ"/>
          </a:p>
        </p:txBody>
      </p:sp>
      <p:sp>
        <p:nvSpPr>
          <p:cNvPr id="5" name="Footer Placeholder 4">
            <a:extLst>
              <a:ext uri="{FF2B5EF4-FFF2-40B4-BE49-F238E27FC236}">
                <a16:creationId xmlns:a16="http://schemas.microsoft.com/office/drawing/2014/main" id="{ED285DEB-C38B-CC43-A471-C8B6F33FD8DE}"/>
              </a:ext>
            </a:extLst>
          </p:cNvPr>
          <p:cNvSpPr>
            <a:spLocks noGrp="1"/>
          </p:cNvSpPr>
          <p:nvPr>
            <p:ph type="ftr" sz="quarter" idx="11"/>
          </p:nvPr>
        </p:nvSpPr>
        <p:spPr/>
        <p:txBody>
          <a:bodyPr/>
          <a:lstStyle/>
          <a:p>
            <a:endParaRPr lang="en-IQ"/>
          </a:p>
        </p:txBody>
      </p:sp>
      <p:sp>
        <p:nvSpPr>
          <p:cNvPr id="6" name="Slide Number Placeholder 5">
            <a:extLst>
              <a:ext uri="{FF2B5EF4-FFF2-40B4-BE49-F238E27FC236}">
                <a16:creationId xmlns:a16="http://schemas.microsoft.com/office/drawing/2014/main" id="{55BB4CC5-7DC2-F44D-B5E0-473CEA7AF905}"/>
              </a:ext>
            </a:extLst>
          </p:cNvPr>
          <p:cNvSpPr>
            <a:spLocks noGrp="1"/>
          </p:cNvSpPr>
          <p:nvPr>
            <p:ph type="sldNum" sz="quarter" idx="12"/>
          </p:nvPr>
        </p:nvSpPr>
        <p:spPr/>
        <p:txBody>
          <a:bodyPr/>
          <a:lstStyle/>
          <a:p>
            <a:fld id="{5A53772B-9300-6443-A0C1-0E1BF9E75D69}" type="slidenum">
              <a:rPr lang="en-IQ" smtClean="0"/>
              <a:t>‹#›</a:t>
            </a:fld>
            <a:endParaRPr lang="en-IQ"/>
          </a:p>
        </p:txBody>
      </p:sp>
    </p:spTree>
    <p:extLst>
      <p:ext uri="{BB962C8B-B14F-4D97-AF65-F5344CB8AC3E}">
        <p14:creationId xmlns:p14="http://schemas.microsoft.com/office/powerpoint/2010/main" val="3951510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FC8CD-7B1E-EA4D-BBC7-E246D8D1C9DD}"/>
              </a:ext>
            </a:extLst>
          </p:cNvPr>
          <p:cNvSpPr>
            <a:spLocks noGrp="1"/>
          </p:cNvSpPr>
          <p:nvPr>
            <p:ph type="title"/>
          </p:nvPr>
        </p:nvSpPr>
        <p:spPr/>
        <p:txBody>
          <a:bodyPr/>
          <a:lstStyle/>
          <a:p>
            <a:r>
              <a:rPr lang="en-US"/>
              <a:t>Click to edit Master title style</a:t>
            </a:r>
            <a:endParaRPr lang="en-IQ"/>
          </a:p>
        </p:txBody>
      </p:sp>
      <p:sp>
        <p:nvSpPr>
          <p:cNvPr id="3" name="Content Placeholder 2">
            <a:extLst>
              <a:ext uri="{FF2B5EF4-FFF2-40B4-BE49-F238E27FC236}">
                <a16:creationId xmlns:a16="http://schemas.microsoft.com/office/drawing/2014/main" id="{D862DFF8-72F7-B44B-8255-B519D0FAB8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4" name="Content Placeholder 3">
            <a:extLst>
              <a:ext uri="{FF2B5EF4-FFF2-40B4-BE49-F238E27FC236}">
                <a16:creationId xmlns:a16="http://schemas.microsoft.com/office/drawing/2014/main" id="{4DA9D5D0-F621-C74E-9C12-54E5A6A14AD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5" name="Date Placeholder 4">
            <a:extLst>
              <a:ext uri="{FF2B5EF4-FFF2-40B4-BE49-F238E27FC236}">
                <a16:creationId xmlns:a16="http://schemas.microsoft.com/office/drawing/2014/main" id="{1A54D64E-C614-E94A-8F07-C60479346D29}"/>
              </a:ext>
            </a:extLst>
          </p:cNvPr>
          <p:cNvSpPr>
            <a:spLocks noGrp="1"/>
          </p:cNvSpPr>
          <p:nvPr>
            <p:ph type="dt" sz="half" idx="10"/>
          </p:nvPr>
        </p:nvSpPr>
        <p:spPr/>
        <p:txBody>
          <a:bodyPr/>
          <a:lstStyle/>
          <a:p>
            <a:fld id="{C7D8BB33-29A8-514E-9E13-6930DEC74917}" type="datetimeFigureOut">
              <a:rPr lang="en-IQ" smtClean="0"/>
              <a:t>21/04/2021</a:t>
            </a:fld>
            <a:endParaRPr lang="en-IQ"/>
          </a:p>
        </p:txBody>
      </p:sp>
      <p:sp>
        <p:nvSpPr>
          <p:cNvPr id="6" name="Footer Placeholder 5">
            <a:extLst>
              <a:ext uri="{FF2B5EF4-FFF2-40B4-BE49-F238E27FC236}">
                <a16:creationId xmlns:a16="http://schemas.microsoft.com/office/drawing/2014/main" id="{A29FBAD0-E96F-EA49-91A8-6E9CA6C596BF}"/>
              </a:ext>
            </a:extLst>
          </p:cNvPr>
          <p:cNvSpPr>
            <a:spLocks noGrp="1"/>
          </p:cNvSpPr>
          <p:nvPr>
            <p:ph type="ftr" sz="quarter" idx="11"/>
          </p:nvPr>
        </p:nvSpPr>
        <p:spPr/>
        <p:txBody>
          <a:bodyPr/>
          <a:lstStyle/>
          <a:p>
            <a:endParaRPr lang="en-IQ"/>
          </a:p>
        </p:txBody>
      </p:sp>
      <p:sp>
        <p:nvSpPr>
          <p:cNvPr id="7" name="Slide Number Placeholder 6">
            <a:extLst>
              <a:ext uri="{FF2B5EF4-FFF2-40B4-BE49-F238E27FC236}">
                <a16:creationId xmlns:a16="http://schemas.microsoft.com/office/drawing/2014/main" id="{F3179DC5-A60A-A744-A850-D568578634D1}"/>
              </a:ext>
            </a:extLst>
          </p:cNvPr>
          <p:cNvSpPr>
            <a:spLocks noGrp="1"/>
          </p:cNvSpPr>
          <p:nvPr>
            <p:ph type="sldNum" sz="quarter" idx="12"/>
          </p:nvPr>
        </p:nvSpPr>
        <p:spPr/>
        <p:txBody>
          <a:bodyPr/>
          <a:lstStyle/>
          <a:p>
            <a:fld id="{5A53772B-9300-6443-A0C1-0E1BF9E75D69}" type="slidenum">
              <a:rPr lang="en-IQ" smtClean="0"/>
              <a:t>‹#›</a:t>
            </a:fld>
            <a:endParaRPr lang="en-IQ"/>
          </a:p>
        </p:txBody>
      </p:sp>
    </p:spTree>
    <p:extLst>
      <p:ext uri="{BB962C8B-B14F-4D97-AF65-F5344CB8AC3E}">
        <p14:creationId xmlns:p14="http://schemas.microsoft.com/office/powerpoint/2010/main" val="2933169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A98FD-7B67-0D49-87E4-35801A913BA6}"/>
              </a:ext>
            </a:extLst>
          </p:cNvPr>
          <p:cNvSpPr>
            <a:spLocks noGrp="1"/>
          </p:cNvSpPr>
          <p:nvPr>
            <p:ph type="title"/>
          </p:nvPr>
        </p:nvSpPr>
        <p:spPr>
          <a:xfrm>
            <a:off x="839788" y="365125"/>
            <a:ext cx="10515600" cy="1325563"/>
          </a:xfrm>
        </p:spPr>
        <p:txBody>
          <a:bodyPr/>
          <a:lstStyle/>
          <a:p>
            <a:r>
              <a:rPr lang="en-US"/>
              <a:t>Click to edit Master title style</a:t>
            </a:r>
            <a:endParaRPr lang="en-IQ"/>
          </a:p>
        </p:txBody>
      </p:sp>
      <p:sp>
        <p:nvSpPr>
          <p:cNvPr id="3" name="Text Placeholder 2">
            <a:extLst>
              <a:ext uri="{FF2B5EF4-FFF2-40B4-BE49-F238E27FC236}">
                <a16:creationId xmlns:a16="http://schemas.microsoft.com/office/drawing/2014/main" id="{A13CA579-F57B-934B-9436-5F64A907D6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391E7A-6810-B94F-908C-3597E3625DB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5" name="Text Placeholder 4">
            <a:extLst>
              <a:ext uri="{FF2B5EF4-FFF2-40B4-BE49-F238E27FC236}">
                <a16:creationId xmlns:a16="http://schemas.microsoft.com/office/drawing/2014/main" id="{44063D93-EBE5-974C-9EE2-5321A707E7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B065A3-CA31-734E-B81F-FB317FBAF8D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7" name="Date Placeholder 6">
            <a:extLst>
              <a:ext uri="{FF2B5EF4-FFF2-40B4-BE49-F238E27FC236}">
                <a16:creationId xmlns:a16="http://schemas.microsoft.com/office/drawing/2014/main" id="{CCC25F1C-2E14-E64D-8F61-BA23E8CAE9EE}"/>
              </a:ext>
            </a:extLst>
          </p:cNvPr>
          <p:cNvSpPr>
            <a:spLocks noGrp="1"/>
          </p:cNvSpPr>
          <p:nvPr>
            <p:ph type="dt" sz="half" idx="10"/>
          </p:nvPr>
        </p:nvSpPr>
        <p:spPr/>
        <p:txBody>
          <a:bodyPr/>
          <a:lstStyle/>
          <a:p>
            <a:fld id="{C7D8BB33-29A8-514E-9E13-6930DEC74917}" type="datetimeFigureOut">
              <a:rPr lang="en-IQ" smtClean="0"/>
              <a:t>21/04/2021</a:t>
            </a:fld>
            <a:endParaRPr lang="en-IQ"/>
          </a:p>
        </p:txBody>
      </p:sp>
      <p:sp>
        <p:nvSpPr>
          <p:cNvPr id="8" name="Footer Placeholder 7">
            <a:extLst>
              <a:ext uri="{FF2B5EF4-FFF2-40B4-BE49-F238E27FC236}">
                <a16:creationId xmlns:a16="http://schemas.microsoft.com/office/drawing/2014/main" id="{9592E01F-919C-274E-BD30-90D386443B72}"/>
              </a:ext>
            </a:extLst>
          </p:cNvPr>
          <p:cNvSpPr>
            <a:spLocks noGrp="1"/>
          </p:cNvSpPr>
          <p:nvPr>
            <p:ph type="ftr" sz="quarter" idx="11"/>
          </p:nvPr>
        </p:nvSpPr>
        <p:spPr/>
        <p:txBody>
          <a:bodyPr/>
          <a:lstStyle/>
          <a:p>
            <a:endParaRPr lang="en-IQ"/>
          </a:p>
        </p:txBody>
      </p:sp>
      <p:sp>
        <p:nvSpPr>
          <p:cNvPr id="9" name="Slide Number Placeholder 8">
            <a:extLst>
              <a:ext uri="{FF2B5EF4-FFF2-40B4-BE49-F238E27FC236}">
                <a16:creationId xmlns:a16="http://schemas.microsoft.com/office/drawing/2014/main" id="{9390E6D2-FAA3-D443-AB30-435840E21F6D}"/>
              </a:ext>
            </a:extLst>
          </p:cNvPr>
          <p:cNvSpPr>
            <a:spLocks noGrp="1"/>
          </p:cNvSpPr>
          <p:nvPr>
            <p:ph type="sldNum" sz="quarter" idx="12"/>
          </p:nvPr>
        </p:nvSpPr>
        <p:spPr/>
        <p:txBody>
          <a:bodyPr/>
          <a:lstStyle/>
          <a:p>
            <a:fld id="{5A53772B-9300-6443-A0C1-0E1BF9E75D69}" type="slidenum">
              <a:rPr lang="en-IQ" smtClean="0"/>
              <a:t>‹#›</a:t>
            </a:fld>
            <a:endParaRPr lang="en-IQ"/>
          </a:p>
        </p:txBody>
      </p:sp>
    </p:spTree>
    <p:extLst>
      <p:ext uri="{BB962C8B-B14F-4D97-AF65-F5344CB8AC3E}">
        <p14:creationId xmlns:p14="http://schemas.microsoft.com/office/powerpoint/2010/main" val="2730039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589B3-0BF7-E442-8D0D-B8D52CCC8C5A}"/>
              </a:ext>
            </a:extLst>
          </p:cNvPr>
          <p:cNvSpPr>
            <a:spLocks noGrp="1"/>
          </p:cNvSpPr>
          <p:nvPr>
            <p:ph type="title"/>
          </p:nvPr>
        </p:nvSpPr>
        <p:spPr/>
        <p:txBody>
          <a:bodyPr/>
          <a:lstStyle/>
          <a:p>
            <a:r>
              <a:rPr lang="en-US"/>
              <a:t>Click to edit Master title style</a:t>
            </a:r>
            <a:endParaRPr lang="en-IQ"/>
          </a:p>
        </p:txBody>
      </p:sp>
      <p:sp>
        <p:nvSpPr>
          <p:cNvPr id="3" name="Date Placeholder 2">
            <a:extLst>
              <a:ext uri="{FF2B5EF4-FFF2-40B4-BE49-F238E27FC236}">
                <a16:creationId xmlns:a16="http://schemas.microsoft.com/office/drawing/2014/main" id="{5B911288-D303-2F4D-9D64-6E5BCF225C61}"/>
              </a:ext>
            </a:extLst>
          </p:cNvPr>
          <p:cNvSpPr>
            <a:spLocks noGrp="1"/>
          </p:cNvSpPr>
          <p:nvPr>
            <p:ph type="dt" sz="half" idx="10"/>
          </p:nvPr>
        </p:nvSpPr>
        <p:spPr/>
        <p:txBody>
          <a:bodyPr/>
          <a:lstStyle/>
          <a:p>
            <a:fld id="{C7D8BB33-29A8-514E-9E13-6930DEC74917}" type="datetimeFigureOut">
              <a:rPr lang="en-IQ" smtClean="0"/>
              <a:t>21/04/2021</a:t>
            </a:fld>
            <a:endParaRPr lang="en-IQ"/>
          </a:p>
        </p:txBody>
      </p:sp>
      <p:sp>
        <p:nvSpPr>
          <p:cNvPr id="4" name="Footer Placeholder 3">
            <a:extLst>
              <a:ext uri="{FF2B5EF4-FFF2-40B4-BE49-F238E27FC236}">
                <a16:creationId xmlns:a16="http://schemas.microsoft.com/office/drawing/2014/main" id="{F3B012EB-D103-DC4D-AEFE-19110E4DEE2F}"/>
              </a:ext>
            </a:extLst>
          </p:cNvPr>
          <p:cNvSpPr>
            <a:spLocks noGrp="1"/>
          </p:cNvSpPr>
          <p:nvPr>
            <p:ph type="ftr" sz="quarter" idx="11"/>
          </p:nvPr>
        </p:nvSpPr>
        <p:spPr/>
        <p:txBody>
          <a:bodyPr/>
          <a:lstStyle/>
          <a:p>
            <a:endParaRPr lang="en-IQ"/>
          </a:p>
        </p:txBody>
      </p:sp>
      <p:sp>
        <p:nvSpPr>
          <p:cNvPr id="5" name="Slide Number Placeholder 4">
            <a:extLst>
              <a:ext uri="{FF2B5EF4-FFF2-40B4-BE49-F238E27FC236}">
                <a16:creationId xmlns:a16="http://schemas.microsoft.com/office/drawing/2014/main" id="{A0519F9F-4467-6040-9FB3-83D54AD7AD28}"/>
              </a:ext>
            </a:extLst>
          </p:cNvPr>
          <p:cNvSpPr>
            <a:spLocks noGrp="1"/>
          </p:cNvSpPr>
          <p:nvPr>
            <p:ph type="sldNum" sz="quarter" idx="12"/>
          </p:nvPr>
        </p:nvSpPr>
        <p:spPr/>
        <p:txBody>
          <a:bodyPr/>
          <a:lstStyle/>
          <a:p>
            <a:fld id="{5A53772B-9300-6443-A0C1-0E1BF9E75D69}" type="slidenum">
              <a:rPr lang="en-IQ" smtClean="0"/>
              <a:t>‹#›</a:t>
            </a:fld>
            <a:endParaRPr lang="en-IQ"/>
          </a:p>
        </p:txBody>
      </p:sp>
    </p:spTree>
    <p:extLst>
      <p:ext uri="{BB962C8B-B14F-4D97-AF65-F5344CB8AC3E}">
        <p14:creationId xmlns:p14="http://schemas.microsoft.com/office/powerpoint/2010/main" val="1529376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ADA058-1972-A540-82BC-3E6B9C542C0B}"/>
              </a:ext>
            </a:extLst>
          </p:cNvPr>
          <p:cNvSpPr>
            <a:spLocks noGrp="1"/>
          </p:cNvSpPr>
          <p:nvPr>
            <p:ph type="dt" sz="half" idx="10"/>
          </p:nvPr>
        </p:nvSpPr>
        <p:spPr/>
        <p:txBody>
          <a:bodyPr/>
          <a:lstStyle/>
          <a:p>
            <a:fld id="{C7D8BB33-29A8-514E-9E13-6930DEC74917}" type="datetimeFigureOut">
              <a:rPr lang="en-IQ" smtClean="0"/>
              <a:t>21/04/2021</a:t>
            </a:fld>
            <a:endParaRPr lang="en-IQ"/>
          </a:p>
        </p:txBody>
      </p:sp>
      <p:sp>
        <p:nvSpPr>
          <p:cNvPr id="3" name="Footer Placeholder 2">
            <a:extLst>
              <a:ext uri="{FF2B5EF4-FFF2-40B4-BE49-F238E27FC236}">
                <a16:creationId xmlns:a16="http://schemas.microsoft.com/office/drawing/2014/main" id="{0DBEA4DA-BBF4-C340-A931-4570ADFB039D}"/>
              </a:ext>
            </a:extLst>
          </p:cNvPr>
          <p:cNvSpPr>
            <a:spLocks noGrp="1"/>
          </p:cNvSpPr>
          <p:nvPr>
            <p:ph type="ftr" sz="quarter" idx="11"/>
          </p:nvPr>
        </p:nvSpPr>
        <p:spPr/>
        <p:txBody>
          <a:bodyPr/>
          <a:lstStyle/>
          <a:p>
            <a:endParaRPr lang="en-IQ"/>
          </a:p>
        </p:txBody>
      </p:sp>
      <p:sp>
        <p:nvSpPr>
          <p:cNvPr id="4" name="Slide Number Placeholder 3">
            <a:extLst>
              <a:ext uri="{FF2B5EF4-FFF2-40B4-BE49-F238E27FC236}">
                <a16:creationId xmlns:a16="http://schemas.microsoft.com/office/drawing/2014/main" id="{D004871F-0D86-9C4B-BCFB-E588313D19AE}"/>
              </a:ext>
            </a:extLst>
          </p:cNvPr>
          <p:cNvSpPr>
            <a:spLocks noGrp="1"/>
          </p:cNvSpPr>
          <p:nvPr>
            <p:ph type="sldNum" sz="quarter" idx="12"/>
          </p:nvPr>
        </p:nvSpPr>
        <p:spPr/>
        <p:txBody>
          <a:bodyPr/>
          <a:lstStyle/>
          <a:p>
            <a:fld id="{5A53772B-9300-6443-A0C1-0E1BF9E75D69}" type="slidenum">
              <a:rPr lang="en-IQ" smtClean="0"/>
              <a:t>‹#›</a:t>
            </a:fld>
            <a:endParaRPr lang="en-IQ"/>
          </a:p>
        </p:txBody>
      </p:sp>
    </p:spTree>
    <p:extLst>
      <p:ext uri="{BB962C8B-B14F-4D97-AF65-F5344CB8AC3E}">
        <p14:creationId xmlns:p14="http://schemas.microsoft.com/office/powerpoint/2010/main" val="3363674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85902-7E52-1C4C-BBCE-73694107CA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Q"/>
          </a:p>
        </p:txBody>
      </p:sp>
      <p:sp>
        <p:nvSpPr>
          <p:cNvPr id="3" name="Content Placeholder 2">
            <a:extLst>
              <a:ext uri="{FF2B5EF4-FFF2-40B4-BE49-F238E27FC236}">
                <a16:creationId xmlns:a16="http://schemas.microsoft.com/office/drawing/2014/main" id="{77C5570F-FC00-8E44-B7B9-C33236D108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4" name="Text Placeholder 3">
            <a:extLst>
              <a:ext uri="{FF2B5EF4-FFF2-40B4-BE49-F238E27FC236}">
                <a16:creationId xmlns:a16="http://schemas.microsoft.com/office/drawing/2014/main" id="{467E9D61-ED6F-4948-B5B9-8C6DC268D7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8C6575-0842-C840-85A1-37C48BBAFB6A}"/>
              </a:ext>
            </a:extLst>
          </p:cNvPr>
          <p:cNvSpPr>
            <a:spLocks noGrp="1"/>
          </p:cNvSpPr>
          <p:nvPr>
            <p:ph type="dt" sz="half" idx="10"/>
          </p:nvPr>
        </p:nvSpPr>
        <p:spPr/>
        <p:txBody>
          <a:bodyPr/>
          <a:lstStyle/>
          <a:p>
            <a:fld id="{C7D8BB33-29A8-514E-9E13-6930DEC74917}" type="datetimeFigureOut">
              <a:rPr lang="en-IQ" smtClean="0"/>
              <a:t>21/04/2021</a:t>
            </a:fld>
            <a:endParaRPr lang="en-IQ"/>
          </a:p>
        </p:txBody>
      </p:sp>
      <p:sp>
        <p:nvSpPr>
          <p:cNvPr id="6" name="Footer Placeholder 5">
            <a:extLst>
              <a:ext uri="{FF2B5EF4-FFF2-40B4-BE49-F238E27FC236}">
                <a16:creationId xmlns:a16="http://schemas.microsoft.com/office/drawing/2014/main" id="{EA33FE4C-7639-5148-A412-2381BD7215B7}"/>
              </a:ext>
            </a:extLst>
          </p:cNvPr>
          <p:cNvSpPr>
            <a:spLocks noGrp="1"/>
          </p:cNvSpPr>
          <p:nvPr>
            <p:ph type="ftr" sz="quarter" idx="11"/>
          </p:nvPr>
        </p:nvSpPr>
        <p:spPr/>
        <p:txBody>
          <a:bodyPr/>
          <a:lstStyle/>
          <a:p>
            <a:endParaRPr lang="en-IQ"/>
          </a:p>
        </p:txBody>
      </p:sp>
      <p:sp>
        <p:nvSpPr>
          <p:cNvPr id="7" name="Slide Number Placeholder 6">
            <a:extLst>
              <a:ext uri="{FF2B5EF4-FFF2-40B4-BE49-F238E27FC236}">
                <a16:creationId xmlns:a16="http://schemas.microsoft.com/office/drawing/2014/main" id="{7AC477E0-5D16-9740-9D30-28031D1109B1}"/>
              </a:ext>
            </a:extLst>
          </p:cNvPr>
          <p:cNvSpPr>
            <a:spLocks noGrp="1"/>
          </p:cNvSpPr>
          <p:nvPr>
            <p:ph type="sldNum" sz="quarter" idx="12"/>
          </p:nvPr>
        </p:nvSpPr>
        <p:spPr/>
        <p:txBody>
          <a:bodyPr/>
          <a:lstStyle/>
          <a:p>
            <a:fld id="{5A53772B-9300-6443-A0C1-0E1BF9E75D69}" type="slidenum">
              <a:rPr lang="en-IQ" smtClean="0"/>
              <a:t>‹#›</a:t>
            </a:fld>
            <a:endParaRPr lang="en-IQ"/>
          </a:p>
        </p:txBody>
      </p:sp>
    </p:spTree>
    <p:extLst>
      <p:ext uri="{BB962C8B-B14F-4D97-AF65-F5344CB8AC3E}">
        <p14:creationId xmlns:p14="http://schemas.microsoft.com/office/powerpoint/2010/main" val="3399595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B21B7-C5D9-C146-97F6-0090A381FD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Q"/>
          </a:p>
        </p:txBody>
      </p:sp>
      <p:sp>
        <p:nvSpPr>
          <p:cNvPr id="3" name="Picture Placeholder 2">
            <a:extLst>
              <a:ext uri="{FF2B5EF4-FFF2-40B4-BE49-F238E27FC236}">
                <a16:creationId xmlns:a16="http://schemas.microsoft.com/office/drawing/2014/main" id="{F635A343-7212-B740-8374-FBC83EBDC1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Q"/>
          </a:p>
        </p:txBody>
      </p:sp>
      <p:sp>
        <p:nvSpPr>
          <p:cNvPr id="4" name="Text Placeholder 3">
            <a:extLst>
              <a:ext uri="{FF2B5EF4-FFF2-40B4-BE49-F238E27FC236}">
                <a16:creationId xmlns:a16="http://schemas.microsoft.com/office/drawing/2014/main" id="{3E6069CE-F1CF-B64A-926A-175BA1F9F0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BF7C76-2FDE-2B4C-BA89-37CCDF4F37C9}"/>
              </a:ext>
            </a:extLst>
          </p:cNvPr>
          <p:cNvSpPr>
            <a:spLocks noGrp="1"/>
          </p:cNvSpPr>
          <p:nvPr>
            <p:ph type="dt" sz="half" idx="10"/>
          </p:nvPr>
        </p:nvSpPr>
        <p:spPr/>
        <p:txBody>
          <a:bodyPr/>
          <a:lstStyle/>
          <a:p>
            <a:fld id="{C7D8BB33-29A8-514E-9E13-6930DEC74917}" type="datetimeFigureOut">
              <a:rPr lang="en-IQ" smtClean="0"/>
              <a:t>21/04/2021</a:t>
            </a:fld>
            <a:endParaRPr lang="en-IQ"/>
          </a:p>
        </p:txBody>
      </p:sp>
      <p:sp>
        <p:nvSpPr>
          <p:cNvPr id="6" name="Footer Placeholder 5">
            <a:extLst>
              <a:ext uri="{FF2B5EF4-FFF2-40B4-BE49-F238E27FC236}">
                <a16:creationId xmlns:a16="http://schemas.microsoft.com/office/drawing/2014/main" id="{AF21AF19-7CD5-3048-962D-FBC7401FDE8A}"/>
              </a:ext>
            </a:extLst>
          </p:cNvPr>
          <p:cNvSpPr>
            <a:spLocks noGrp="1"/>
          </p:cNvSpPr>
          <p:nvPr>
            <p:ph type="ftr" sz="quarter" idx="11"/>
          </p:nvPr>
        </p:nvSpPr>
        <p:spPr/>
        <p:txBody>
          <a:bodyPr/>
          <a:lstStyle/>
          <a:p>
            <a:endParaRPr lang="en-IQ"/>
          </a:p>
        </p:txBody>
      </p:sp>
      <p:sp>
        <p:nvSpPr>
          <p:cNvPr id="7" name="Slide Number Placeholder 6">
            <a:extLst>
              <a:ext uri="{FF2B5EF4-FFF2-40B4-BE49-F238E27FC236}">
                <a16:creationId xmlns:a16="http://schemas.microsoft.com/office/drawing/2014/main" id="{3AE38C12-4FB4-FC4F-8CC0-C5C900AD783F}"/>
              </a:ext>
            </a:extLst>
          </p:cNvPr>
          <p:cNvSpPr>
            <a:spLocks noGrp="1"/>
          </p:cNvSpPr>
          <p:nvPr>
            <p:ph type="sldNum" sz="quarter" idx="12"/>
          </p:nvPr>
        </p:nvSpPr>
        <p:spPr/>
        <p:txBody>
          <a:bodyPr/>
          <a:lstStyle/>
          <a:p>
            <a:fld id="{5A53772B-9300-6443-A0C1-0E1BF9E75D69}" type="slidenum">
              <a:rPr lang="en-IQ" smtClean="0"/>
              <a:t>‹#›</a:t>
            </a:fld>
            <a:endParaRPr lang="en-IQ"/>
          </a:p>
        </p:txBody>
      </p:sp>
    </p:spTree>
    <p:extLst>
      <p:ext uri="{BB962C8B-B14F-4D97-AF65-F5344CB8AC3E}">
        <p14:creationId xmlns:p14="http://schemas.microsoft.com/office/powerpoint/2010/main" val="3964517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BE5AB7-7C21-A145-AF07-5E67C6C1FC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Q"/>
          </a:p>
        </p:txBody>
      </p:sp>
      <p:sp>
        <p:nvSpPr>
          <p:cNvPr id="3" name="Text Placeholder 2">
            <a:extLst>
              <a:ext uri="{FF2B5EF4-FFF2-40B4-BE49-F238E27FC236}">
                <a16:creationId xmlns:a16="http://schemas.microsoft.com/office/drawing/2014/main" id="{DA280C72-2A5C-9F4F-9858-D14370E37D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4" name="Date Placeholder 3">
            <a:extLst>
              <a:ext uri="{FF2B5EF4-FFF2-40B4-BE49-F238E27FC236}">
                <a16:creationId xmlns:a16="http://schemas.microsoft.com/office/drawing/2014/main" id="{EA11451D-1A1D-D94A-B4ED-F1C03EC597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D8BB33-29A8-514E-9E13-6930DEC74917}" type="datetimeFigureOut">
              <a:rPr lang="en-IQ" smtClean="0"/>
              <a:t>21/04/2021</a:t>
            </a:fld>
            <a:endParaRPr lang="en-IQ"/>
          </a:p>
        </p:txBody>
      </p:sp>
      <p:sp>
        <p:nvSpPr>
          <p:cNvPr id="5" name="Footer Placeholder 4">
            <a:extLst>
              <a:ext uri="{FF2B5EF4-FFF2-40B4-BE49-F238E27FC236}">
                <a16:creationId xmlns:a16="http://schemas.microsoft.com/office/drawing/2014/main" id="{8F38744C-A608-204A-A553-A95ADB3031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Q"/>
          </a:p>
        </p:txBody>
      </p:sp>
      <p:sp>
        <p:nvSpPr>
          <p:cNvPr id="6" name="Slide Number Placeholder 5">
            <a:extLst>
              <a:ext uri="{FF2B5EF4-FFF2-40B4-BE49-F238E27FC236}">
                <a16:creationId xmlns:a16="http://schemas.microsoft.com/office/drawing/2014/main" id="{26ECAD6A-C60B-514A-86C6-1FF979C6E2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53772B-9300-6443-A0C1-0E1BF9E75D69}" type="slidenum">
              <a:rPr lang="en-IQ" smtClean="0"/>
              <a:t>‹#›</a:t>
            </a:fld>
            <a:endParaRPr lang="en-IQ"/>
          </a:p>
        </p:txBody>
      </p:sp>
    </p:spTree>
    <p:extLst>
      <p:ext uri="{BB962C8B-B14F-4D97-AF65-F5344CB8AC3E}">
        <p14:creationId xmlns:p14="http://schemas.microsoft.com/office/powerpoint/2010/main" val="1666638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Q"/>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81E18-441F-4C4D-A590-18005911B353}"/>
              </a:ext>
            </a:extLst>
          </p:cNvPr>
          <p:cNvSpPr>
            <a:spLocks noGrp="1"/>
          </p:cNvSpPr>
          <p:nvPr>
            <p:ph type="ctrTitle"/>
          </p:nvPr>
        </p:nvSpPr>
        <p:spPr/>
        <p:txBody>
          <a:bodyPr>
            <a:normAutofit/>
          </a:bodyPr>
          <a:lstStyle/>
          <a:p>
            <a:r>
              <a:rPr lang="en-GB" sz="7200" b="1" dirty="0">
                <a:solidFill>
                  <a:srgbClr val="0070C0"/>
                </a:solidFill>
                <a:latin typeface="Britannic Bold" panose="020B0903060703020204" pitchFamily="34" charset="77"/>
              </a:rPr>
              <a:t>Thyroid disorders </a:t>
            </a:r>
            <a:endParaRPr lang="en-IQ" sz="7200" b="1" dirty="0">
              <a:solidFill>
                <a:srgbClr val="0070C0"/>
              </a:solidFill>
              <a:latin typeface="Britannic Bold" panose="020B0903060703020204" pitchFamily="34" charset="77"/>
            </a:endParaRPr>
          </a:p>
        </p:txBody>
      </p:sp>
      <p:sp>
        <p:nvSpPr>
          <p:cNvPr id="3" name="Subtitle 2">
            <a:extLst>
              <a:ext uri="{FF2B5EF4-FFF2-40B4-BE49-F238E27FC236}">
                <a16:creationId xmlns:a16="http://schemas.microsoft.com/office/drawing/2014/main" id="{0E6B5851-C59C-0E47-A64E-004EF2852AE3}"/>
              </a:ext>
            </a:extLst>
          </p:cNvPr>
          <p:cNvSpPr>
            <a:spLocks noGrp="1"/>
          </p:cNvSpPr>
          <p:nvPr>
            <p:ph type="subTitle" idx="1"/>
          </p:nvPr>
        </p:nvSpPr>
        <p:spPr/>
        <p:txBody>
          <a:bodyPr>
            <a:normAutofit/>
          </a:bodyPr>
          <a:lstStyle/>
          <a:p>
            <a:r>
              <a:rPr lang="en-GB" sz="3200" b="1" dirty="0" err="1">
                <a:solidFill>
                  <a:schemeClr val="tx1">
                    <a:lumMod val="50000"/>
                    <a:lumOff val="50000"/>
                  </a:schemeClr>
                </a:solidFill>
                <a:latin typeface="Britannic Bold" panose="020B0903060703020204" pitchFamily="34" charset="77"/>
              </a:rPr>
              <a:t>Lec</a:t>
            </a:r>
            <a:r>
              <a:rPr lang="en-GB" sz="3200" b="1" dirty="0">
                <a:solidFill>
                  <a:schemeClr val="tx1">
                    <a:lumMod val="50000"/>
                    <a:lumOff val="50000"/>
                  </a:schemeClr>
                </a:solidFill>
                <a:latin typeface="Britannic Bold" panose="020B0903060703020204" pitchFamily="34" charset="77"/>
              </a:rPr>
              <a:t>. Dr. Abeer Abdulhadi Rashid</a:t>
            </a:r>
            <a:endParaRPr lang="en-IQ" sz="3200" b="1" dirty="0">
              <a:solidFill>
                <a:schemeClr val="tx1">
                  <a:lumMod val="50000"/>
                  <a:lumOff val="50000"/>
                </a:schemeClr>
              </a:solidFill>
              <a:latin typeface="Britannic Bold" panose="020B0903060703020204" pitchFamily="34" charset="77"/>
            </a:endParaRPr>
          </a:p>
        </p:txBody>
      </p:sp>
    </p:spTree>
    <p:extLst>
      <p:ext uri="{BB962C8B-B14F-4D97-AF65-F5344CB8AC3E}">
        <p14:creationId xmlns:p14="http://schemas.microsoft.com/office/powerpoint/2010/main" val="48312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834757-B120-654D-88A1-2D517F770B80}"/>
              </a:ext>
            </a:extLst>
          </p:cNvPr>
          <p:cNvSpPr>
            <a:spLocks noGrp="1"/>
          </p:cNvSpPr>
          <p:nvPr>
            <p:ph idx="1"/>
          </p:nvPr>
        </p:nvSpPr>
        <p:spPr>
          <a:xfrm>
            <a:off x="838200" y="985921"/>
            <a:ext cx="10515600" cy="5191042"/>
          </a:xfrm>
        </p:spPr>
        <p:txBody>
          <a:bodyPr/>
          <a:lstStyle/>
          <a:p>
            <a:r>
              <a:rPr lang="en-US" dirty="0"/>
              <a:t>Radionuclide thyroid scans are used in the evaluation of thyroid nodules. </a:t>
            </a:r>
            <a:endParaRPr lang="en-GB" dirty="0"/>
          </a:p>
          <a:p>
            <a:r>
              <a:rPr lang="en-US" dirty="0"/>
              <a:t>Because many thyroid disorders are autoimmune, measurement of various serum antithyroid antibodies can be performed. </a:t>
            </a:r>
            <a:endParaRPr lang="en-GB" dirty="0"/>
          </a:p>
          <a:p>
            <a:r>
              <a:rPr lang="en-US" dirty="0"/>
              <a:t>Antithyroid peroxidase antibodies (anti-TPOAb) and </a:t>
            </a:r>
            <a:r>
              <a:rPr lang="en-US" dirty="0" err="1"/>
              <a:t>antithyroglobulin</a:t>
            </a:r>
            <a:r>
              <a:rPr lang="en-US" dirty="0"/>
              <a:t> antibodies (anti-TGAb) are present in many patients with hypothyroidism. </a:t>
            </a:r>
            <a:endParaRPr lang="en-GB" dirty="0"/>
          </a:p>
          <a:p>
            <a:r>
              <a:rPr lang="en-US" dirty="0"/>
              <a:t>Most patients with Graves disease have TSH receptor-stimulating antibodies (</a:t>
            </a:r>
            <a:r>
              <a:rPr lang="en-US" dirty="0" err="1"/>
              <a:t>TSHR-SAb</a:t>
            </a:r>
            <a:r>
              <a:rPr lang="en-US" dirty="0"/>
              <a:t>) as well as elevated anti-TPOAb and </a:t>
            </a:r>
            <a:r>
              <a:rPr lang="en-US" dirty="0" err="1"/>
              <a:t>antimicrosomal</a:t>
            </a:r>
            <a:r>
              <a:rPr lang="en-US" dirty="0"/>
              <a:t> antibodies.</a:t>
            </a:r>
            <a:endParaRPr lang="en-IQ" dirty="0"/>
          </a:p>
        </p:txBody>
      </p:sp>
    </p:spTree>
    <p:extLst>
      <p:ext uri="{BB962C8B-B14F-4D97-AF65-F5344CB8AC3E}">
        <p14:creationId xmlns:p14="http://schemas.microsoft.com/office/powerpoint/2010/main" val="27423948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BF241-076F-EE45-ACB6-E89496E30422}"/>
              </a:ext>
            </a:extLst>
          </p:cNvPr>
          <p:cNvSpPr>
            <a:spLocks noGrp="1"/>
          </p:cNvSpPr>
          <p:nvPr>
            <p:ph type="title"/>
          </p:nvPr>
        </p:nvSpPr>
        <p:spPr/>
        <p:txBody>
          <a:bodyPr/>
          <a:lstStyle/>
          <a:p>
            <a:r>
              <a:rPr lang="en-US" b="1" dirty="0">
                <a:solidFill>
                  <a:schemeClr val="accent1">
                    <a:lumMod val="75000"/>
                  </a:schemeClr>
                </a:solidFill>
                <a:latin typeface="Britannic Bold" panose="020F0502020204030204" pitchFamily="34" charset="0"/>
              </a:rPr>
              <a:t>HYPOTHYROIDISM</a:t>
            </a:r>
            <a:endParaRPr lang="en-IQ" b="1" dirty="0">
              <a:solidFill>
                <a:schemeClr val="accent1">
                  <a:lumMod val="75000"/>
                </a:schemeClr>
              </a:solidFill>
              <a:latin typeface="Britannic Bold" panose="020F0502020204030204" pitchFamily="34" charset="0"/>
            </a:endParaRPr>
          </a:p>
        </p:txBody>
      </p:sp>
      <p:sp>
        <p:nvSpPr>
          <p:cNvPr id="3" name="Content Placeholder 2">
            <a:extLst>
              <a:ext uri="{FF2B5EF4-FFF2-40B4-BE49-F238E27FC236}">
                <a16:creationId xmlns:a16="http://schemas.microsoft.com/office/drawing/2014/main" id="{362DCBC6-1EDE-AE4D-BBCE-48BF8EF8A8D8}"/>
              </a:ext>
            </a:extLst>
          </p:cNvPr>
          <p:cNvSpPr>
            <a:spLocks noGrp="1"/>
          </p:cNvSpPr>
          <p:nvPr>
            <p:ph idx="1"/>
          </p:nvPr>
        </p:nvSpPr>
        <p:spPr/>
        <p:txBody>
          <a:bodyPr/>
          <a:lstStyle/>
          <a:p>
            <a:r>
              <a:rPr lang="en-US" dirty="0"/>
              <a:t>It is the clinical syndrome that results from inadequate secretion  of  thyroid  hormones  from  the  thyroid  gland.  </a:t>
            </a:r>
            <a:endParaRPr lang="en-GB" dirty="0"/>
          </a:p>
          <a:p>
            <a:r>
              <a:rPr lang="en-US" dirty="0"/>
              <a:t>The  vast majority of hypothyroid patients have  primary gland failure, but occasional patients have pituitary or hypothalamic failure. </a:t>
            </a:r>
            <a:endParaRPr lang="en-GB" dirty="0"/>
          </a:p>
          <a:p>
            <a:r>
              <a:rPr lang="en-US" dirty="0"/>
              <a:t>Most studies define hypothyroidism based on a serum TSH level  above the upper limit of the  laboratory reference  range. </a:t>
            </a:r>
            <a:endParaRPr lang="en-GB" dirty="0"/>
          </a:p>
          <a:p>
            <a:r>
              <a:rPr lang="en-US" dirty="0"/>
              <a:t>There is a strong correlation between the presence of anti-TPOAb or anti-TGAb and the risk of developing hypothyroidism.</a:t>
            </a:r>
            <a:endParaRPr lang="en-IQ" dirty="0"/>
          </a:p>
        </p:txBody>
      </p:sp>
    </p:spTree>
    <p:extLst>
      <p:ext uri="{BB962C8B-B14F-4D97-AF65-F5344CB8AC3E}">
        <p14:creationId xmlns:p14="http://schemas.microsoft.com/office/powerpoint/2010/main" val="1475347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0EC0C0-CE81-1A49-B553-E51D5C1F9904}"/>
              </a:ext>
            </a:extLst>
          </p:cNvPr>
          <p:cNvSpPr>
            <a:spLocks noGrp="1"/>
          </p:cNvSpPr>
          <p:nvPr>
            <p:ph idx="1"/>
          </p:nvPr>
        </p:nvSpPr>
        <p:spPr>
          <a:xfrm>
            <a:off x="838200" y="1002632"/>
            <a:ext cx="10515600" cy="5174331"/>
          </a:xfrm>
        </p:spPr>
        <p:txBody>
          <a:bodyPr/>
          <a:lstStyle/>
          <a:p>
            <a:r>
              <a:rPr lang="en-US" dirty="0"/>
              <a:t>Other risk factors for development of hypothyroidism include the postpartum state, family history of autoimmune thyroid disorders, a previous history of head and neck or thyroid surgery, head and neck irradiation, </a:t>
            </a:r>
            <a:endParaRPr lang="en-GB" dirty="0"/>
          </a:p>
          <a:p>
            <a:r>
              <a:rPr lang="en-US" dirty="0"/>
              <a:t>other autoimmune endocrine disorders such as type 1 diabetes and Addison disease, </a:t>
            </a:r>
            <a:endParaRPr lang="en-GB" dirty="0"/>
          </a:p>
          <a:p>
            <a:r>
              <a:rPr lang="en-US" dirty="0"/>
              <a:t>other </a:t>
            </a:r>
            <a:r>
              <a:rPr lang="en-US" dirty="0" err="1"/>
              <a:t>nonendocrine</a:t>
            </a:r>
            <a:r>
              <a:rPr lang="en-US" dirty="0"/>
              <a:t> autoimmune diseases such as celiac disease and pernicious anemia, </a:t>
            </a:r>
            <a:endParaRPr lang="en-GB" dirty="0"/>
          </a:p>
          <a:p>
            <a:r>
              <a:rPr lang="en-US" dirty="0"/>
              <a:t>history of treatment for hyperthyroidism, treatment with amiodarone or lithium, and an iodine-deficient diet.</a:t>
            </a:r>
            <a:endParaRPr lang="en-IQ" dirty="0"/>
          </a:p>
        </p:txBody>
      </p:sp>
    </p:spTree>
    <p:extLst>
      <p:ext uri="{BB962C8B-B14F-4D97-AF65-F5344CB8AC3E}">
        <p14:creationId xmlns:p14="http://schemas.microsoft.com/office/powerpoint/2010/main" val="1584969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75570-667C-904A-B225-8DF13E0E18B1}"/>
              </a:ext>
            </a:extLst>
          </p:cNvPr>
          <p:cNvSpPr>
            <a:spLocks noGrp="1"/>
          </p:cNvSpPr>
          <p:nvPr>
            <p:ph type="title"/>
          </p:nvPr>
        </p:nvSpPr>
        <p:spPr/>
        <p:txBody>
          <a:bodyPr/>
          <a:lstStyle/>
          <a:p>
            <a:r>
              <a:rPr lang="en-US" b="1" dirty="0">
                <a:solidFill>
                  <a:schemeClr val="accent1">
                    <a:lumMod val="75000"/>
                  </a:schemeClr>
                </a:solidFill>
                <a:latin typeface="Britannic Bold" panose="020F0502020204030204" pitchFamily="34" charset="0"/>
              </a:rPr>
              <a:t>Causes of Hypothyroidism</a:t>
            </a:r>
            <a:endParaRPr lang="en-IQ" b="1" dirty="0">
              <a:solidFill>
                <a:schemeClr val="accent1">
                  <a:lumMod val="75000"/>
                </a:schemeClr>
              </a:solidFill>
              <a:latin typeface="Britannic Bold" panose="020F0502020204030204" pitchFamily="34" charset="0"/>
            </a:endParaRPr>
          </a:p>
        </p:txBody>
      </p:sp>
      <p:pic>
        <p:nvPicPr>
          <p:cNvPr id="4" name="Picture 4">
            <a:extLst>
              <a:ext uri="{FF2B5EF4-FFF2-40B4-BE49-F238E27FC236}">
                <a16:creationId xmlns:a16="http://schemas.microsoft.com/office/drawing/2014/main" id="{D07EA56B-7887-5D45-ADCF-C16D8995AF1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690688"/>
            <a:ext cx="10515600" cy="5167312"/>
          </a:xfrm>
        </p:spPr>
      </p:pic>
    </p:spTree>
    <p:extLst>
      <p:ext uri="{BB962C8B-B14F-4D97-AF65-F5344CB8AC3E}">
        <p14:creationId xmlns:p14="http://schemas.microsoft.com/office/powerpoint/2010/main" val="3808571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A5879-F892-4741-B6E0-D2289BF78211}"/>
              </a:ext>
            </a:extLst>
          </p:cNvPr>
          <p:cNvSpPr>
            <a:spLocks noGrp="1"/>
          </p:cNvSpPr>
          <p:nvPr>
            <p:ph type="title"/>
          </p:nvPr>
        </p:nvSpPr>
        <p:spPr/>
        <p:txBody>
          <a:bodyPr/>
          <a:lstStyle/>
          <a:p>
            <a:endParaRPr lang="en-IQ"/>
          </a:p>
        </p:txBody>
      </p:sp>
      <p:pic>
        <p:nvPicPr>
          <p:cNvPr id="4" name="Picture 4">
            <a:extLst>
              <a:ext uri="{FF2B5EF4-FFF2-40B4-BE49-F238E27FC236}">
                <a16:creationId xmlns:a16="http://schemas.microsoft.com/office/drawing/2014/main" id="{016EFA9C-B8A4-CE43-B881-6BAF7FF3E5C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0"/>
            <a:ext cx="10515600" cy="6858000"/>
          </a:xfrm>
        </p:spPr>
      </p:pic>
    </p:spTree>
    <p:extLst>
      <p:ext uri="{BB962C8B-B14F-4D97-AF65-F5344CB8AC3E}">
        <p14:creationId xmlns:p14="http://schemas.microsoft.com/office/powerpoint/2010/main" val="2744168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5DEEE-804E-8B48-A490-E9D0869D6A26}"/>
              </a:ext>
            </a:extLst>
          </p:cNvPr>
          <p:cNvSpPr>
            <a:spLocks noGrp="1"/>
          </p:cNvSpPr>
          <p:nvPr>
            <p:ph type="title"/>
          </p:nvPr>
        </p:nvSpPr>
        <p:spPr/>
        <p:txBody>
          <a:bodyPr/>
          <a:lstStyle/>
          <a:p>
            <a:r>
              <a:rPr lang="en-US" b="1" dirty="0">
                <a:solidFill>
                  <a:schemeClr val="accent1">
                    <a:lumMod val="75000"/>
                  </a:schemeClr>
                </a:solidFill>
                <a:latin typeface="Britannic Bold" panose="020F0502020204030204" pitchFamily="34" charset="0"/>
              </a:rPr>
              <a:t>Mild (Subclinical) Hypothyroidism</a:t>
            </a:r>
            <a:endParaRPr lang="en-IQ" b="1" dirty="0">
              <a:solidFill>
                <a:schemeClr val="accent1">
                  <a:lumMod val="75000"/>
                </a:schemeClr>
              </a:solidFill>
              <a:latin typeface="Britannic Bold" panose="020F0502020204030204" pitchFamily="34" charset="0"/>
            </a:endParaRPr>
          </a:p>
        </p:txBody>
      </p:sp>
      <p:sp>
        <p:nvSpPr>
          <p:cNvPr id="3" name="Content Placeholder 2">
            <a:extLst>
              <a:ext uri="{FF2B5EF4-FFF2-40B4-BE49-F238E27FC236}">
                <a16:creationId xmlns:a16="http://schemas.microsoft.com/office/drawing/2014/main" id="{73C58329-8BC3-7A40-9EC5-13D27587C7C2}"/>
              </a:ext>
            </a:extLst>
          </p:cNvPr>
          <p:cNvSpPr>
            <a:spLocks noGrp="1"/>
          </p:cNvSpPr>
          <p:nvPr>
            <p:ph idx="1"/>
          </p:nvPr>
        </p:nvSpPr>
        <p:spPr/>
        <p:txBody>
          <a:bodyPr/>
          <a:lstStyle/>
          <a:p>
            <a:r>
              <a:rPr lang="en-US" dirty="0"/>
              <a:t>Mild or subclinical hypothyroidism is present when a patient has a TSH above the upper limit of the laboratory reference range but usually below 10 mIU/L or </a:t>
            </a:r>
            <a:r>
              <a:rPr lang="el-GR" dirty="0"/>
              <a:t>μ</a:t>
            </a:r>
            <a:r>
              <a:rPr lang="en-US" dirty="0"/>
              <a:t>IU/mL, normal FT4, and no overt hypothyroid signs and symptoms.</a:t>
            </a:r>
            <a:endParaRPr lang="en-GB" dirty="0"/>
          </a:p>
          <a:p>
            <a:r>
              <a:rPr lang="en-US" dirty="0"/>
              <a:t>Recent studies have shown subclinical hypothyroidism to be a risk factor for cardiovascular mortality and to be associated with decreased myocardial contractility, decreased exercise tolerance, elevated low-density lipoprotein (LDL) cholesterol, and neuropsychiatric symptoms.</a:t>
            </a:r>
            <a:endParaRPr lang="en-IQ" dirty="0"/>
          </a:p>
        </p:txBody>
      </p:sp>
    </p:spTree>
    <p:extLst>
      <p:ext uri="{BB962C8B-B14F-4D97-AF65-F5344CB8AC3E}">
        <p14:creationId xmlns:p14="http://schemas.microsoft.com/office/powerpoint/2010/main" val="7493346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D6447-A047-2946-AB8B-AF7E3BF8FC49}"/>
              </a:ext>
            </a:extLst>
          </p:cNvPr>
          <p:cNvSpPr>
            <a:spLocks noGrp="1"/>
          </p:cNvSpPr>
          <p:nvPr>
            <p:ph type="title"/>
          </p:nvPr>
        </p:nvSpPr>
        <p:spPr/>
        <p:txBody>
          <a:bodyPr/>
          <a:lstStyle/>
          <a:p>
            <a:r>
              <a:rPr lang="en-US" b="1" dirty="0">
                <a:solidFill>
                  <a:schemeClr val="accent1">
                    <a:lumMod val="75000"/>
                  </a:schemeClr>
                </a:solidFill>
                <a:latin typeface="Britannic Bold" panose="020F0502020204030204" pitchFamily="34" charset="0"/>
              </a:rPr>
              <a:t>Sequelae of Hypothyroidism</a:t>
            </a:r>
            <a:endParaRPr lang="en-IQ" b="1" dirty="0">
              <a:solidFill>
                <a:schemeClr val="accent1">
                  <a:lumMod val="75000"/>
                </a:schemeClr>
              </a:solidFill>
              <a:latin typeface="Britannic Bold" panose="020F0502020204030204" pitchFamily="34" charset="0"/>
            </a:endParaRPr>
          </a:p>
        </p:txBody>
      </p:sp>
      <p:sp>
        <p:nvSpPr>
          <p:cNvPr id="3" name="Content Placeholder 2">
            <a:extLst>
              <a:ext uri="{FF2B5EF4-FFF2-40B4-BE49-F238E27FC236}">
                <a16:creationId xmlns:a16="http://schemas.microsoft.com/office/drawing/2014/main" id="{360224CC-17C4-5A44-A26D-E8AC58545FC2}"/>
              </a:ext>
            </a:extLst>
          </p:cNvPr>
          <p:cNvSpPr>
            <a:spLocks noGrp="1"/>
          </p:cNvSpPr>
          <p:nvPr>
            <p:ph idx="1"/>
          </p:nvPr>
        </p:nvSpPr>
        <p:spPr/>
        <p:txBody>
          <a:bodyPr>
            <a:normAutofit/>
          </a:bodyPr>
          <a:lstStyle/>
          <a:p>
            <a:r>
              <a:rPr lang="en-US" dirty="0"/>
              <a:t>Hypercholesterolemia</a:t>
            </a:r>
            <a:endParaRPr lang="en-GB" dirty="0"/>
          </a:p>
          <a:p>
            <a:r>
              <a:rPr lang="en-US" dirty="0"/>
              <a:t>increasing  the  long-term  risk  of cardiovascular disease and cardiovascular mortality</a:t>
            </a:r>
            <a:endParaRPr lang="en-GB" dirty="0"/>
          </a:p>
          <a:p>
            <a:r>
              <a:rPr lang="en-US" dirty="0"/>
              <a:t>increased  systemic  vascular resistance, decreased cardiac output, and increased diastolic blood pressure.</a:t>
            </a:r>
            <a:endParaRPr lang="en-GB" dirty="0"/>
          </a:p>
          <a:p>
            <a:r>
              <a:rPr lang="en-US" dirty="0"/>
              <a:t> cause significant neuropsychiatric problems, including a dementia-like state in the elderly</a:t>
            </a:r>
            <a:r>
              <a:rPr lang="en-GB" dirty="0"/>
              <a:t>.</a:t>
            </a:r>
          </a:p>
          <a:p>
            <a:r>
              <a:rPr lang="en-US" dirty="0"/>
              <a:t>Inadequately treated maternal hypothyroidism results in increased risk of miscarriage and developmental impairment in the child</a:t>
            </a:r>
            <a:endParaRPr lang="en-IQ" dirty="0"/>
          </a:p>
        </p:txBody>
      </p:sp>
    </p:spTree>
    <p:extLst>
      <p:ext uri="{BB962C8B-B14F-4D97-AF65-F5344CB8AC3E}">
        <p14:creationId xmlns:p14="http://schemas.microsoft.com/office/powerpoint/2010/main" val="31615555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81C0CB-2332-A74F-8680-7D525924A9D7}"/>
              </a:ext>
            </a:extLst>
          </p:cNvPr>
          <p:cNvSpPr>
            <a:spLocks noGrp="1"/>
          </p:cNvSpPr>
          <p:nvPr>
            <p:ph idx="1"/>
          </p:nvPr>
        </p:nvSpPr>
        <p:spPr>
          <a:xfrm>
            <a:off x="838200" y="1320132"/>
            <a:ext cx="10515600" cy="4856831"/>
          </a:xfrm>
        </p:spPr>
        <p:txBody>
          <a:bodyPr/>
          <a:lstStyle/>
          <a:p>
            <a:r>
              <a:rPr lang="en-US" dirty="0"/>
              <a:t>Myxedema coma is seen in advanced hypothyroidism. </a:t>
            </a:r>
            <a:endParaRPr lang="en-GB" dirty="0"/>
          </a:p>
          <a:p>
            <a:r>
              <a:rPr lang="en-US" dirty="0"/>
              <a:t>These patients develop CNS depression, respiratory depression, cardiovascular instability, and fluid and electrolyte disturbances. </a:t>
            </a:r>
            <a:endParaRPr lang="en-GB" dirty="0"/>
          </a:p>
          <a:p>
            <a:r>
              <a:rPr lang="en-US" dirty="0"/>
              <a:t>Myxedema coma often  is triggered by  an underlying  acute  medical  condition  such  as  infection, stroke,  trauma,  or  administration of CNS depressant drugs.</a:t>
            </a:r>
            <a:endParaRPr lang="en-IQ" dirty="0"/>
          </a:p>
        </p:txBody>
      </p:sp>
    </p:spTree>
    <p:extLst>
      <p:ext uri="{BB962C8B-B14F-4D97-AF65-F5344CB8AC3E}">
        <p14:creationId xmlns:p14="http://schemas.microsoft.com/office/powerpoint/2010/main" val="21133893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A8685-671A-8C41-AB91-6E6481E54412}"/>
              </a:ext>
            </a:extLst>
          </p:cNvPr>
          <p:cNvSpPr>
            <a:spLocks noGrp="1"/>
          </p:cNvSpPr>
          <p:nvPr>
            <p:ph type="title"/>
          </p:nvPr>
        </p:nvSpPr>
        <p:spPr/>
        <p:txBody>
          <a:bodyPr/>
          <a:lstStyle/>
          <a:p>
            <a:r>
              <a:rPr lang="en-US" b="1" dirty="0">
                <a:solidFill>
                  <a:schemeClr val="accent1">
                    <a:lumMod val="75000"/>
                  </a:schemeClr>
                </a:solidFill>
                <a:latin typeface="Britannic Bold" panose="020B0903060703020204" pitchFamily="34" charset="77"/>
              </a:rPr>
              <a:t>Treatment of Hypothyroidism</a:t>
            </a:r>
            <a:endParaRPr lang="en-IQ" b="1" dirty="0">
              <a:solidFill>
                <a:schemeClr val="accent1">
                  <a:lumMod val="75000"/>
                </a:schemeClr>
              </a:solidFill>
              <a:latin typeface="Britannic Bold" panose="020B0903060703020204" pitchFamily="34" charset="77"/>
            </a:endParaRPr>
          </a:p>
        </p:txBody>
      </p:sp>
      <p:sp>
        <p:nvSpPr>
          <p:cNvPr id="3" name="Content Placeholder 2">
            <a:extLst>
              <a:ext uri="{FF2B5EF4-FFF2-40B4-BE49-F238E27FC236}">
                <a16:creationId xmlns:a16="http://schemas.microsoft.com/office/drawing/2014/main" id="{D71464B5-5B38-644E-AECA-6249CBF2E47A}"/>
              </a:ext>
            </a:extLst>
          </p:cNvPr>
          <p:cNvSpPr>
            <a:spLocks noGrp="1"/>
          </p:cNvSpPr>
          <p:nvPr>
            <p:ph idx="1"/>
          </p:nvPr>
        </p:nvSpPr>
        <p:spPr/>
        <p:txBody>
          <a:bodyPr/>
          <a:lstStyle/>
          <a:p>
            <a:r>
              <a:rPr lang="en-US" dirty="0"/>
              <a:t>There are three major goals in the treatment of hypothyroidism:</a:t>
            </a:r>
            <a:endParaRPr lang="en-GB" dirty="0"/>
          </a:p>
          <a:p>
            <a:r>
              <a:rPr lang="en-US" dirty="0"/>
              <a:t> replace the missing hormones</a:t>
            </a:r>
            <a:endParaRPr lang="en-GB" dirty="0"/>
          </a:p>
          <a:p>
            <a:r>
              <a:rPr lang="en-US" dirty="0"/>
              <a:t>relieve signs and symptoms</a:t>
            </a:r>
            <a:endParaRPr lang="en-GB" dirty="0"/>
          </a:p>
          <a:p>
            <a:r>
              <a:rPr lang="en-US" dirty="0"/>
              <a:t>and achieve a stable biochemical euthyroid state.</a:t>
            </a:r>
            <a:endParaRPr lang="en-IQ" dirty="0"/>
          </a:p>
        </p:txBody>
      </p:sp>
    </p:spTree>
    <p:extLst>
      <p:ext uri="{BB962C8B-B14F-4D97-AF65-F5344CB8AC3E}">
        <p14:creationId xmlns:p14="http://schemas.microsoft.com/office/powerpoint/2010/main" val="10687512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5EADB-A869-3D44-8096-0691252F03A2}"/>
              </a:ext>
            </a:extLst>
          </p:cNvPr>
          <p:cNvSpPr>
            <a:spLocks noGrp="1"/>
          </p:cNvSpPr>
          <p:nvPr>
            <p:ph type="title"/>
          </p:nvPr>
        </p:nvSpPr>
        <p:spPr/>
        <p:txBody>
          <a:bodyPr/>
          <a:lstStyle/>
          <a:p>
            <a:r>
              <a:rPr lang="en-GB" b="1" dirty="0" err="1">
                <a:solidFill>
                  <a:schemeClr val="accent1">
                    <a:lumMod val="75000"/>
                  </a:schemeClr>
                </a:solidFill>
                <a:latin typeface="Britannic Bold" panose="020B0903060703020204" pitchFamily="34" charset="77"/>
              </a:rPr>
              <a:t>Levothyoxine</a:t>
            </a:r>
            <a:endParaRPr lang="en-IQ" b="1" dirty="0">
              <a:solidFill>
                <a:schemeClr val="accent1">
                  <a:lumMod val="75000"/>
                </a:schemeClr>
              </a:solidFill>
              <a:latin typeface="Britannic Bold" panose="020B0903060703020204" pitchFamily="34" charset="77"/>
            </a:endParaRPr>
          </a:p>
        </p:txBody>
      </p:sp>
      <p:sp>
        <p:nvSpPr>
          <p:cNvPr id="3" name="Content Placeholder 2">
            <a:extLst>
              <a:ext uri="{FF2B5EF4-FFF2-40B4-BE49-F238E27FC236}">
                <a16:creationId xmlns:a16="http://schemas.microsoft.com/office/drawing/2014/main" id="{60810CCB-B493-A74A-B447-7E1A10B6818E}"/>
              </a:ext>
            </a:extLst>
          </p:cNvPr>
          <p:cNvSpPr>
            <a:spLocks noGrp="1"/>
          </p:cNvSpPr>
          <p:nvPr>
            <p:ph idx="1"/>
          </p:nvPr>
        </p:nvSpPr>
        <p:spPr/>
        <p:txBody>
          <a:bodyPr>
            <a:normAutofit fontScale="92500" lnSpcReduction="10000"/>
          </a:bodyPr>
          <a:lstStyle/>
          <a:p>
            <a:r>
              <a:rPr lang="en-US" dirty="0"/>
              <a:t>synthetic LT4  is the treatment of choice for almost all patients with hypothyroidism.</a:t>
            </a:r>
            <a:endParaRPr lang="en-GB" dirty="0"/>
          </a:p>
          <a:p>
            <a:r>
              <a:rPr lang="en-US" dirty="0"/>
              <a:t>LT4 mimics the normal physiology of the thyroid gland, which secretes mostly T4  as a </a:t>
            </a:r>
            <a:r>
              <a:rPr lang="en-US" dirty="0" err="1"/>
              <a:t>prohormone</a:t>
            </a:r>
            <a:r>
              <a:rPr lang="en-US" dirty="0"/>
              <a:t>. </a:t>
            </a:r>
            <a:endParaRPr lang="en-GB" dirty="0"/>
          </a:p>
          <a:p>
            <a:r>
              <a:rPr lang="en-US" dirty="0"/>
              <a:t>Peripheral tissues convert T4  to T3  as needed based on metabolic demands. </a:t>
            </a:r>
            <a:endParaRPr lang="en-GB" dirty="0"/>
          </a:p>
          <a:p>
            <a:r>
              <a:rPr lang="en-US" dirty="0"/>
              <a:t>If T3  is used to treat hypothyroidism, the peripheral tissues lose their ability to control local metabolic rates.</a:t>
            </a:r>
            <a:endParaRPr lang="en-GB" dirty="0"/>
          </a:p>
          <a:p>
            <a:r>
              <a:rPr lang="en-US" dirty="0"/>
              <a:t> LT4  also has distinct pharmacokinetic advantages over T3. With a 7- to 10-day half-life, LT4  provides a very smooth dose-response curve with little peak and trough effect. </a:t>
            </a:r>
            <a:endParaRPr lang="en-IQ" dirty="0"/>
          </a:p>
        </p:txBody>
      </p:sp>
    </p:spTree>
    <p:extLst>
      <p:ext uri="{BB962C8B-B14F-4D97-AF65-F5344CB8AC3E}">
        <p14:creationId xmlns:p14="http://schemas.microsoft.com/office/powerpoint/2010/main" val="3411653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F865673F-ED91-8E4C-9DBC-B7C0873A9D6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1999" cy="6858000"/>
          </a:xfrm>
        </p:spPr>
      </p:pic>
    </p:spTree>
    <p:extLst>
      <p:ext uri="{BB962C8B-B14F-4D97-AF65-F5344CB8AC3E}">
        <p14:creationId xmlns:p14="http://schemas.microsoft.com/office/powerpoint/2010/main" val="41594654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9C089D-046C-FF48-8868-FE5024493BE9}"/>
              </a:ext>
            </a:extLst>
          </p:cNvPr>
          <p:cNvSpPr>
            <a:spLocks noGrp="1"/>
          </p:cNvSpPr>
          <p:nvPr>
            <p:ph idx="1"/>
          </p:nvPr>
        </p:nvSpPr>
        <p:spPr>
          <a:xfrm>
            <a:off x="838200" y="1270000"/>
            <a:ext cx="10515600" cy="4906963"/>
          </a:xfrm>
        </p:spPr>
        <p:txBody>
          <a:bodyPr/>
          <a:lstStyle/>
          <a:p>
            <a:r>
              <a:rPr lang="en-US" dirty="0"/>
              <a:t>There is no evidence that one LT4  product is better than another. However, given the evidence that these products do have differences in bioavailability, patients should be maintained on the  same  LT4  product.  </a:t>
            </a:r>
            <a:endParaRPr lang="en-GB" dirty="0"/>
          </a:p>
          <a:p>
            <a:r>
              <a:rPr lang="en-US" dirty="0"/>
              <a:t>Given  the  generic  substitution  regulations  of most states, this is best accomplished by prescribing a brand-name product or otherwise ensuring the product remains constant and not allowing substitution.</a:t>
            </a:r>
            <a:endParaRPr lang="en-IQ" dirty="0"/>
          </a:p>
        </p:txBody>
      </p:sp>
    </p:spTree>
    <p:extLst>
      <p:ext uri="{BB962C8B-B14F-4D97-AF65-F5344CB8AC3E}">
        <p14:creationId xmlns:p14="http://schemas.microsoft.com/office/powerpoint/2010/main" val="42665488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FE64D-8C7A-F149-B7EE-ECA7ACC36C9E}"/>
              </a:ext>
            </a:extLst>
          </p:cNvPr>
          <p:cNvSpPr>
            <a:spLocks noGrp="1"/>
          </p:cNvSpPr>
          <p:nvPr>
            <p:ph type="ctrTitle"/>
          </p:nvPr>
        </p:nvSpPr>
        <p:spPr/>
        <p:txBody>
          <a:bodyPr/>
          <a:lstStyle/>
          <a:p>
            <a:r>
              <a:rPr lang="en-US" b="1" dirty="0">
                <a:solidFill>
                  <a:srgbClr val="FF0000"/>
                </a:solidFill>
                <a:latin typeface="Britannic Bold" panose="020B0903060703020204" pitchFamily="34" charset="77"/>
              </a:rPr>
              <a:t>Therapeutic Use of LT4</a:t>
            </a:r>
            <a:endParaRPr lang="en-IQ" b="1" dirty="0">
              <a:solidFill>
                <a:srgbClr val="FF0000"/>
              </a:solidFill>
              <a:latin typeface="Britannic Bold" panose="020B0903060703020204" pitchFamily="34" charset="77"/>
            </a:endParaRPr>
          </a:p>
        </p:txBody>
      </p:sp>
    </p:spTree>
    <p:extLst>
      <p:ext uri="{BB962C8B-B14F-4D97-AF65-F5344CB8AC3E}">
        <p14:creationId xmlns:p14="http://schemas.microsoft.com/office/powerpoint/2010/main" val="27756432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913B6C-4075-8A45-B095-21EC535FA901}"/>
              </a:ext>
            </a:extLst>
          </p:cNvPr>
          <p:cNvSpPr>
            <a:spLocks noGrp="1"/>
          </p:cNvSpPr>
          <p:nvPr>
            <p:ph idx="1"/>
          </p:nvPr>
        </p:nvSpPr>
        <p:spPr>
          <a:xfrm>
            <a:off x="838200" y="1102895"/>
            <a:ext cx="10515600" cy="5074068"/>
          </a:xfrm>
        </p:spPr>
        <p:txBody>
          <a:bodyPr>
            <a:normAutofit fontScale="92500" lnSpcReduction="10000"/>
          </a:bodyPr>
          <a:lstStyle/>
          <a:p>
            <a:r>
              <a:rPr lang="en-US" dirty="0"/>
              <a:t>There are no prospective clinical trials that show an outcome benefit with treating these patients. </a:t>
            </a:r>
            <a:endParaRPr lang="en-GB" dirty="0"/>
          </a:p>
          <a:p>
            <a:r>
              <a:rPr lang="en-US" dirty="0"/>
              <a:t>A retrospective study from the United Kingdom showed  that  LT4  therapy  in  patients  with  mild  hypothyroidism reduced ischemic heart  disease  events in patients 70 years  and younger.</a:t>
            </a:r>
            <a:endParaRPr lang="en-GB" dirty="0"/>
          </a:p>
          <a:p>
            <a:r>
              <a:rPr lang="en-US" dirty="0"/>
              <a:t>In patients without symptoms who have underlying heart disease, high cardiovascular risk, goiter, positive antiTPOAb and/or are infertile or pregnant, LT4  replacement should be considered.</a:t>
            </a:r>
            <a:endParaRPr lang="en-GB" dirty="0"/>
          </a:p>
          <a:p>
            <a:r>
              <a:rPr lang="en-US" dirty="0"/>
              <a:t>Patients with mild or subclinical hypothyroidism do not need to be started on the full LT4  replacement dose because they still have some endogenous hormone  production. </a:t>
            </a:r>
            <a:endParaRPr lang="en-GB" dirty="0"/>
          </a:p>
          <a:p>
            <a:r>
              <a:rPr lang="en-US" dirty="0"/>
              <a:t>Start these patients on 25 to 50 mcg/day and titrate every 6 to  8 weeks based on TSH levels. Over time, it is likely the LT4  dose will need to be increased slowly as the patient’s thyroid gland loses residual function.</a:t>
            </a:r>
            <a:endParaRPr lang="en-IQ" dirty="0"/>
          </a:p>
        </p:txBody>
      </p:sp>
    </p:spTree>
    <p:extLst>
      <p:ext uri="{BB962C8B-B14F-4D97-AF65-F5344CB8AC3E}">
        <p14:creationId xmlns:p14="http://schemas.microsoft.com/office/powerpoint/2010/main" val="20075038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D51363-74B4-9C4E-9F49-2AB1B507395C}"/>
              </a:ext>
            </a:extLst>
          </p:cNvPr>
          <p:cNvSpPr>
            <a:spLocks noGrp="1"/>
          </p:cNvSpPr>
          <p:nvPr>
            <p:ph idx="1"/>
          </p:nvPr>
        </p:nvSpPr>
        <p:spPr>
          <a:xfrm>
            <a:off x="838200" y="1002632"/>
            <a:ext cx="10515600" cy="5174331"/>
          </a:xfrm>
        </p:spPr>
        <p:txBody>
          <a:bodyPr>
            <a:normAutofit lnSpcReduction="10000"/>
          </a:bodyPr>
          <a:lstStyle/>
          <a:p>
            <a:r>
              <a:rPr lang="en-US" dirty="0"/>
              <a:t>In patients younger than age 65 years with overt hypothyroidism, the average LT4  replacement dose is 1.6 mcg/kg/day (use ideal body weight in obese patients</a:t>
            </a:r>
            <a:r>
              <a:rPr lang="en-GB" dirty="0"/>
              <a:t>).</a:t>
            </a:r>
          </a:p>
          <a:p>
            <a:r>
              <a:rPr lang="en-US" dirty="0"/>
              <a:t>However, there is wide </a:t>
            </a:r>
            <a:r>
              <a:rPr lang="en-US" dirty="0" err="1"/>
              <a:t>interpatient</a:t>
            </a:r>
            <a:r>
              <a:rPr lang="en-US" dirty="0"/>
              <a:t> variability in the optimal replacement dose, so individual dose titration  is  necessary. </a:t>
            </a:r>
            <a:endParaRPr lang="en-GB" dirty="0"/>
          </a:p>
          <a:p>
            <a:r>
              <a:rPr lang="en-US" dirty="0"/>
              <a:t> If  there  is  no  history  of  cardiac  disease,  these patients may be started on the full replacement dose. </a:t>
            </a:r>
            <a:endParaRPr lang="en-GB" dirty="0"/>
          </a:p>
          <a:p>
            <a:r>
              <a:rPr lang="en-US" dirty="0"/>
              <a:t>The full replacement dose in patients older than age 75 years is  lower,  about  1  mcg/kg/day.</a:t>
            </a:r>
            <a:endParaRPr lang="en-GB" dirty="0"/>
          </a:p>
          <a:p>
            <a:r>
              <a:rPr lang="en-US" dirty="0"/>
              <a:t>In  the  elderly,  the  starting  dose should be 25 to 50 mcg/day, and the dose should then be titrated to the target TSH value.</a:t>
            </a:r>
            <a:endParaRPr lang="en-GB" dirty="0"/>
          </a:p>
          <a:p>
            <a:r>
              <a:rPr lang="en-US" dirty="0"/>
              <a:t> In patients with ischemic heart disease, start with 12.5 to 25 mcg/day and slowly titrate.</a:t>
            </a:r>
            <a:endParaRPr lang="en-IQ" dirty="0"/>
          </a:p>
        </p:txBody>
      </p:sp>
    </p:spTree>
    <p:extLst>
      <p:ext uri="{BB962C8B-B14F-4D97-AF65-F5344CB8AC3E}">
        <p14:creationId xmlns:p14="http://schemas.microsoft.com/office/powerpoint/2010/main" val="10553020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08A5DC-9D64-8346-910A-E1F5DFA064BE}"/>
              </a:ext>
            </a:extLst>
          </p:cNvPr>
          <p:cNvSpPr>
            <a:spLocks noGrp="1"/>
          </p:cNvSpPr>
          <p:nvPr>
            <p:ph idx="1"/>
          </p:nvPr>
        </p:nvSpPr>
        <p:spPr/>
        <p:txBody>
          <a:bodyPr/>
          <a:lstStyle/>
          <a:p>
            <a:r>
              <a:rPr lang="en-US" dirty="0"/>
              <a:t>At the start of therapy and with each change in dose, recheck the TSH in 6- to 8-week intervals.</a:t>
            </a:r>
            <a:endParaRPr lang="en-GB" dirty="0"/>
          </a:p>
          <a:p>
            <a:r>
              <a:rPr lang="en-US" dirty="0"/>
              <a:t> If the TSH is not in the target range (0.5–4 mIU/L or </a:t>
            </a:r>
            <a:r>
              <a:rPr lang="el-GR" dirty="0"/>
              <a:t>μ</a:t>
            </a:r>
            <a:r>
              <a:rPr lang="en-US" dirty="0"/>
              <a:t>IU/mL), change the dose by 10% to 20% and then recheck the TSH 6 to  8 weeks later. </a:t>
            </a:r>
            <a:endParaRPr lang="en-GB" dirty="0"/>
          </a:p>
          <a:p>
            <a:r>
              <a:rPr lang="en-US" dirty="0"/>
              <a:t>As the dose is titrated, assess the patient’s symptoms. </a:t>
            </a:r>
            <a:endParaRPr lang="en-GB" dirty="0"/>
          </a:p>
          <a:p>
            <a:r>
              <a:rPr lang="en-US" dirty="0"/>
              <a:t>Many patients will improve quickly, and younger patients will feel best if the TSH is titrated to low-normal to middle</a:t>
            </a:r>
            <a:r>
              <a:rPr lang="en-GB" dirty="0"/>
              <a:t> n</a:t>
            </a:r>
            <a:r>
              <a:rPr lang="en-US" dirty="0" err="1"/>
              <a:t>ormal</a:t>
            </a:r>
            <a:r>
              <a:rPr lang="en-US" dirty="0"/>
              <a:t> levels (0.5–1.5 mIU/L or </a:t>
            </a:r>
            <a:r>
              <a:rPr lang="el-GR" dirty="0"/>
              <a:t>μ</a:t>
            </a:r>
            <a:r>
              <a:rPr lang="en-US" dirty="0"/>
              <a:t>IU/mL).</a:t>
            </a:r>
            <a:endParaRPr lang="en-IQ" dirty="0"/>
          </a:p>
        </p:txBody>
      </p:sp>
    </p:spTree>
    <p:extLst>
      <p:ext uri="{BB962C8B-B14F-4D97-AF65-F5344CB8AC3E}">
        <p14:creationId xmlns:p14="http://schemas.microsoft.com/office/powerpoint/2010/main" val="8784572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2F807-C06C-3D46-A5CC-C589CDBEAF67}"/>
              </a:ext>
            </a:extLst>
          </p:cNvPr>
          <p:cNvSpPr>
            <a:spLocks noGrp="1"/>
          </p:cNvSpPr>
          <p:nvPr>
            <p:ph type="title"/>
          </p:nvPr>
        </p:nvSpPr>
        <p:spPr/>
        <p:txBody>
          <a:bodyPr/>
          <a:lstStyle/>
          <a:p>
            <a:r>
              <a:rPr lang="en-GB" b="1" dirty="0">
                <a:solidFill>
                  <a:schemeClr val="accent1">
                    <a:lumMod val="75000"/>
                  </a:schemeClr>
                </a:solidFill>
                <a:latin typeface="Britannic Bold" panose="020B0903060703020204" pitchFamily="34" charset="77"/>
              </a:rPr>
              <a:t>Risk of over treatments and under treatment </a:t>
            </a:r>
            <a:endParaRPr lang="en-IQ" b="1" dirty="0">
              <a:solidFill>
                <a:schemeClr val="accent1">
                  <a:lumMod val="75000"/>
                </a:schemeClr>
              </a:solidFill>
              <a:latin typeface="Britannic Bold" panose="020B0903060703020204" pitchFamily="34" charset="77"/>
            </a:endParaRPr>
          </a:p>
        </p:txBody>
      </p:sp>
      <p:sp>
        <p:nvSpPr>
          <p:cNvPr id="3" name="Content Placeholder 2">
            <a:extLst>
              <a:ext uri="{FF2B5EF4-FFF2-40B4-BE49-F238E27FC236}">
                <a16:creationId xmlns:a16="http://schemas.microsoft.com/office/drawing/2014/main" id="{252F8668-538B-004E-8140-ABF1BB69465D}"/>
              </a:ext>
            </a:extLst>
          </p:cNvPr>
          <p:cNvSpPr>
            <a:spLocks noGrp="1"/>
          </p:cNvSpPr>
          <p:nvPr>
            <p:ph idx="1"/>
          </p:nvPr>
        </p:nvSpPr>
        <p:spPr/>
        <p:txBody>
          <a:bodyPr/>
          <a:lstStyle/>
          <a:p>
            <a:r>
              <a:rPr lang="en-US" dirty="0"/>
              <a:t>In general, </a:t>
            </a:r>
            <a:r>
              <a:rPr lang="en-US" dirty="0" err="1"/>
              <a:t>overtreatment</a:t>
            </a:r>
            <a:r>
              <a:rPr lang="en-US" dirty="0"/>
              <a:t> and a suppressed TSH are more common than </a:t>
            </a:r>
            <a:r>
              <a:rPr lang="en-US" dirty="0" err="1"/>
              <a:t>undertreatment</a:t>
            </a:r>
            <a:r>
              <a:rPr lang="en-US" dirty="0"/>
              <a:t> with an elevated TSH.</a:t>
            </a:r>
            <a:endParaRPr lang="en-GB" dirty="0"/>
          </a:p>
          <a:p>
            <a:r>
              <a:rPr lang="en-US" dirty="0"/>
              <a:t>Patients with long-term </a:t>
            </a:r>
            <a:r>
              <a:rPr lang="en-US" dirty="0" err="1"/>
              <a:t>overtreatment</a:t>
            </a:r>
            <a:r>
              <a:rPr lang="en-US" dirty="0"/>
              <a:t> are at higher risk for atrial fibrillation and  other  cardiovascular  morbidities,  depression  or  mental status changes, and osteoporosis. </a:t>
            </a:r>
            <a:endParaRPr lang="en-GB" dirty="0"/>
          </a:p>
          <a:p>
            <a:r>
              <a:rPr lang="en-US" dirty="0"/>
              <a:t>Elderly patients being treated with LT4  have a dose-related risk of fractures even if the TSH is not suppressed below normal values.</a:t>
            </a:r>
            <a:endParaRPr lang="en-GB" dirty="0"/>
          </a:p>
          <a:p>
            <a:r>
              <a:rPr lang="en-US" dirty="0"/>
              <a:t>Patients who are </a:t>
            </a:r>
            <a:r>
              <a:rPr lang="en-US" dirty="0" err="1"/>
              <a:t>undertreated</a:t>
            </a:r>
            <a:r>
              <a:rPr lang="en-US" dirty="0"/>
              <a:t> are at higher risk for hypercholesterolemia and other cardiovascular problems, depression or mental status changes, and obstetric complications.</a:t>
            </a:r>
            <a:endParaRPr lang="en-IQ" dirty="0"/>
          </a:p>
        </p:txBody>
      </p:sp>
    </p:spTree>
    <p:extLst>
      <p:ext uri="{BB962C8B-B14F-4D97-AF65-F5344CB8AC3E}">
        <p14:creationId xmlns:p14="http://schemas.microsoft.com/office/powerpoint/2010/main" val="11561080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BD983-CCA7-564A-8EDD-12C02B4D1CF2}"/>
              </a:ext>
            </a:extLst>
          </p:cNvPr>
          <p:cNvSpPr>
            <a:spLocks noGrp="1"/>
          </p:cNvSpPr>
          <p:nvPr>
            <p:ph type="title"/>
          </p:nvPr>
        </p:nvSpPr>
        <p:spPr/>
        <p:txBody>
          <a:bodyPr/>
          <a:lstStyle/>
          <a:p>
            <a:r>
              <a:rPr lang="en-US" b="1" dirty="0">
                <a:solidFill>
                  <a:schemeClr val="accent1">
                    <a:lumMod val="75000"/>
                  </a:schemeClr>
                </a:solidFill>
                <a:latin typeface="Britannic Bold" panose="020B0903060703020204" pitchFamily="34" charset="77"/>
              </a:rPr>
              <a:t>Alterations in LT4  Dose Requirements</a:t>
            </a:r>
            <a:endParaRPr lang="en-IQ" b="1" dirty="0">
              <a:solidFill>
                <a:schemeClr val="accent1">
                  <a:lumMod val="75000"/>
                </a:schemeClr>
              </a:solidFill>
              <a:latin typeface="Britannic Bold" panose="020B0903060703020204" pitchFamily="34" charset="77"/>
            </a:endParaRPr>
          </a:p>
        </p:txBody>
      </p:sp>
      <p:sp>
        <p:nvSpPr>
          <p:cNvPr id="3" name="Content Placeholder 2">
            <a:extLst>
              <a:ext uri="{FF2B5EF4-FFF2-40B4-BE49-F238E27FC236}">
                <a16:creationId xmlns:a16="http://schemas.microsoft.com/office/drawing/2014/main" id="{6F2BEEA6-DDEB-5441-B649-0193D120FC05}"/>
              </a:ext>
            </a:extLst>
          </p:cNvPr>
          <p:cNvSpPr>
            <a:spLocks noGrp="1"/>
          </p:cNvSpPr>
          <p:nvPr>
            <p:ph idx="1"/>
          </p:nvPr>
        </p:nvSpPr>
        <p:spPr/>
        <p:txBody>
          <a:bodyPr>
            <a:normAutofit lnSpcReduction="10000"/>
          </a:bodyPr>
          <a:lstStyle/>
          <a:p>
            <a:r>
              <a:rPr lang="en-US" dirty="0"/>
              <a:t>time of administration </a:t>
            </a:r>
            <a:endParaRPr lang="en-GB" dirty="0"/>
          </a:p>
          <a:p>
            <a:r>
              <a:rPr lang="en-US" dirty="0"/>
              <a:t>drug–drug and drug–food interactions.</a:t>
            </a:r>
            <a:endParaRPr lang="en-GB" dirty="0"/>
          </a:p>
          <a:p>
            <a:r>
              <a:rPr lang="en-US" dirty="0"/>
              <a:t>LT4  has the greatest and most consistent bioavailability when taken in the evening on an empty stomach.</a:t>
            </a:r>
            <a:endParaRPr lang="en-GB" dirty="0"/>
          </a:p>
          <a:p>
            <a:r>
              <a:rPr lang="en-US" dirty="0"/>
              <a:t>The most common cause of increased dose requirement is </a:t>
            </a:r>
            <a:r>
              <a:rPr lang="en-US" dirty="0" err="1"/>
              <a:t>coadministration</a:t>
            </a:r>
            <a:r>
              <a:rPr lang="en-US" dirty="0"/>
              <a:t> of LT4  with calcium or iron supplements (including prenatal vitamins). </a:t>
            </a:r>
            <a:endParaRPr lang="en-GB" dirty="0"/>
          </a:p>
          <a:p>
            <a:r>
              <a:rPr lang="en-US" dirty="0"/>
              <a:t>Counsel patients that they should  take  the  LT4  dose  at  least  2  hours  before  or  6  hours  after the calcium or iron dose. </a:t>
            </a:r>
            <a:endParaRPr lang="en-GB" dirty="0"/>
          </a:p>
          <a:p>
            <a:r>
              <a:rPr lang="en-US" dirty="0"/>
              <a:t>The most common cause of decreased dose requirement is aging.</a:t>
            </a:r>
            <a:endParaRPr lang="en-IQ" dirty="0"/>
          </a:p>
        </p:txBody>
      </p:sp>
    </p:spTree>
    <p:extLst>
      <p:ext uri="{BB962C8B-B14F-4D97-AF65-F5344CB8AC3E}">
        <p14:creationId xmlns:p14="http://schemas.microsoft.com/office/powerpoint/2010/main" val="23004517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E9D95-D327-6748-AC94-E1D8D5176C76}"/>
              </a:ext>
            </a:extLst>
          </p:cNvPr>
          <p:cNvSpPr>
            <a:spLocks noGrp="1"/>
          </p:cNvSpPr>
          <p:nvPr>
            <p:ph type="title"/>
          </p:nvPr>
        </p:nvSpPr>
        <p:spPr/>
        <p:txBody>
          <a:bodyPr/>
          <a:lstStyle/>
          <a:p>
            <a:endParaRPr lang="en-IQ"/>
          </a:p>
        </p:txBody>
      </p:sp>
      <p:pic>
        <p:nvPicPr>
          <p:cNvPr id="4" name="Picture 4">
            <a:extLst>
              <a:ext uri="{FF2B5EF4-FFF2-40B4-BE49-F238E27FC236}">
                <a16:creationId xmlns:a16="http://schemas.microsoft.com/office/drawing/2014/main" id="{ADCFB810-001E-B542-B253-E4F2CA679C9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1999" cy="6858000"/>
          </a:xfrm>
        </p:spPr>
      </p:pic>
    </p:spTree>
    <p:extLst>
      <p:ext uri="{BB962C8B-B14F-4D97-AF65-F5344CB8AC3E}">
        <p14:creationId xmlns:p14="http://schemas.microsoft.com/office/powerpoint/2010/main" val="14376078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659CF-426A-5A4A-8C2E-0A7CF2EF6119}"/>
              </a:ext>
            </a:extLst>
          </p:cNvPr>
          <p:cNvSpPr>
            <a:spLocks noGrp="1"/>
          </p:cNvSpPr>
          <p:nvPr>
            <p:ph type="title"/>
          </p:nvPr>
        </p:nvSpPr>
        <p:spPr/>
        <p:txBody>
          <a:bodyPr/>
          <a:lstStyle/>
          <a:p>
            <a:r>
              <a:rPr lang="en-US" dirty="0">
                <a:solidFill>
                  <a:srgbClr val="FF0000"/>
                </a:solidFill>
                <a:latin typeface="Britannic Bold" panose="020B0903060703020204" pitchFamily="34" charset="77"/>
              </a:rPr>
              <a:t>Special Populations and Conditions</a:t>
            </a:r>
            <a:endParaRPr lang="en-IQ" dirty="0">
              <a:solidFill>
                <a:srgbClr val="FF0000"/>
              </a:solidFill>
              <a:latin typeface="Britannic Bold" panose="020B0903060703020204" pitchFamily="34" charset="77"/>
            </a:endParaRPr>
          </a:p>
        </p:txBody>
      </p:sp>
    </p:spTree>
    <p:extLst>
      <p:ext uri="{BB962C8B-B14F-4D97-AF65-F5344CB8AC3E}">
        <p14:creationId xmlns:p14="http://schemas.microsoft.com/office/powerpoint/2010/main" val="8147124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D3729-A61F-8443-AB96-84EBAE4C97FB}"/>
              </a:ext>
            </a:extLst>
          </p:cNvPr>
          <p:cNvSpPr>
            <a:spLocks noGrp="1"/>
          </p:cNvSpPr>
          <p:nvPr>
            <p:ph type="title"/>
          </p:nvPr>
        </p:nvSpPr>
        <p:spPr/>
        <p:txBody>
          <a:bodyPr/>
          <a:lstStyle/>
          <a:p>
            <a:r>
              <a:rPr lang="en-US" dirty="0">
                <a:solidFill>
                  <a:schemeClr val="accent1"/>
                </a:solidFill>
                <a:latin typeface="Britannic Bold" panose="020B0903060703020204" pitchFamily="34" charset="77"/>
              </a:rPr>
              <a:t>Hypothyroidism and Pregnancy</a:t>
            </a:r>
            <a:endParaRPr lang="en-IQ" dirty="0">
              <a:solidFill>
                <a:schemeClr val="accent1"/>
              </a:solidFill>
              <a:latin typeface="Britannic Bold" panose="020B0903060703020204" pitchFamily="34" charset="77"/>
            </a:endParaRPr>
          </a:p>
        </p:txBody>
      </p:sp>
      <p:sp>
        <p:nvSpPr>
          <p:cNvPr id="3" name="Text Placeholder 2">
            <a:extLst>
              <a:ext uri="{FF2B5EF4-FFF2-40B4-BE49-F238E27FC236}">
                <a16:creationId xmlns:a16="http://schemas.microsoft.com/office/drawing/2014/main" id="{195402CE-4FA6-D049-B774-A3CABD9D83D1}"/>
              </a:ext>
            </a:extLst>
          </p:cNvPr>
          <p:cNvSpPr>
            <a:spLocks noGrp="1"/>
          </p:cNvSpPr>
          <p:nvPr>
            <p:ph idx="1"/>
          </p:nvPr>
        </p:nvSpPr>
        <p:spPr/>
        <p:txBody>
          <a:bodyPr/>
          <a:lstStyle/>
          <a:p>
            <a:r>
              <a:rPr lang="en-US" dirty="0"/>
              <a:t>During pregnancy, </a:t>
            </a:r>
            <a:r>
              <a:rPr lang="el-GR" dirty="0"/>
              <a:t>β-</a:t>
            </a:r>
            <a:r>
              <a:rPr lang="en-US" dirty="0"/>
              <a:t>human chorionic gonadotropin (</a:t>
            </a:r>
            <a:r>
              <a:rPr lang="el-GR" dirty="0"/>
              <a:t>β-</a:t>
            </a:r>
            <a:r>
              <a:rPr lang="en-US" dirty="0"/>
              <a:t>hCG) acts  as a TSH receptor agonist, increasing the amount of thyroid hormone available for fetal growth and development.</a:t>
            </a:r>
            <a:endParaRPr lang="en-GB" dirty="0"/>
          </a:p>
          <a:p>
            <a:r>
              <a:rPr lang="en-US" dirty="0"/>
              <a:t>Maternal hypothyroidism results in an increased rate of miscarriage and decreased intellectual capacity of the child. </a:t>
            </a:r>
            <a:endParaRPr lang="en-GB" dirty="0"/>
          </a:p>
          <a:p>
            <a:r>
              <a:rPr lang="en-US" dirty="0"/>
              <a:t>Most hypothyroid women who become pregnant will quickly need an increased dose of LT4, typically 20% to 50% above the </a:t>
            </a:r>
            <a:r>
              <a:rPr lang="en-US" dirty="0" err="1"/>
              <a:t>prepregnancy</a:t>
            </a:r>
            <a:r>
              <a:rPr lang="en-US" dirty="0"/>
              <a:t> dose.</a:t>
            </a:r>
            <a:endParaRPr lang="en-GB" dirty="0"/>
          </a:p>
          <a:p>
            <a:endParaRPr lang="en-IQ" dirty="0"/>
          </a:p>
        </p:txBody>
      </p:sp>
    </p:spTree>
    <p:extLst>
      <p:ext uri="{BB962C8B-B14F-4D97-AF65-F5344CB8AC3E}">
        <p14:creationId xmlns:p14="http://schemas.microsoft.com/office/powerpoint/2010/main" val="2330952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7D1AD-0E88-C247-86E0-3B04C3976542}"/>
              </a:ext>
            </a:extLst>
          </p:cNvPr>
          <p:cNvSpPr>
            <a:spLocks noGrp="1"/>
          </p:cNvSpPr>
          <p:nvPr>
            <p:ph type="title"/>
          </p:nvPr>
        </p:nvSpPr>
        <p:spPr/>
        <p:txBody>
          <a:bodyPr/>
          <a:lstStyle/>
          <a:p>
            <a:r>
              <a:rPr lang="en-GB" sz="4800" b="1" dirty="0">
                <a:solidFill>
                  <a:schemeClr val="accent5">
                    <a:lumMod val="75000"/>
                  </a:schemeClr>
                </a:solidFill>
                <a:latin typeface="Britannic Bold" panose="020B0903060703020204" pitchFamily="34" charset="77"/>
              </a:rPr>
              <a:t>Introduction</a:t>
            </a:r>
            <a:r>
              <a:rPr lang="en-GB" dirty="0"/>
              <a:t> </a:t>
            </a:r>
            <a:endParaRPr lang="en-IQ" dirty="0"/>
          </a:p>
        </p:txBody>
      </p:sp>
      <p:sp>
        <p:nvSpPr>
          <p:cNvPr id="3" name="Content Placeholder 2">
            <a:extLst>
              <a:ext uri="{FF2B5EF4-FFF2-40B4-BE49-F238E27FC236}">
                <a16:creationId xmlns:a16="http://schemas.microsoft.com/office/drawing/2014/main" id="{AAF3FBCD-85FF-984E-98F9-A56ED3A9570E}"/>
              </a:ext>
            </a:extLst>
          </p:cNvPr>
          <p:cNvSpPr>
            <a:spLocks noGrp="1"/>
          </p:cNvSpPr>
          <p:nvPr>
            <p:ph idx="1"/>
          </p:nvPr>
        </p:nvSpPr>
        <p:spPr/>
        <p:txBody>
          <a:bodyPr/>
          <a:lstStyle/>
          <a:p>
            <a:r>
              <a:rPr lang="en-US" dirty="0"/>
              <a:t>The prevalence of hypothyroidism </a:t>
            </a:r>
            <a:r>
              <a:rPr lang="en-GB" dirty="0"/>
              <a:t>is</a:t>
            </a:r>
            <a:r>
              <a:rPr lang="en-US" dirty="0"/>
              <a:t>  </a:t>
            </a:r>
            <a:r>
              <a:rPr lang="en-US" b="1" dirty="0"/>
              <a:t>higher</a:t>
            </a:r>
            <a:r>
              <a:rPr lang="en-US" dirty="0"/>
              <a:t>  in </a:t>
            </a:r>
            <a:r>
              <a:rPr lang="en-US" b="1" dirty="0"/>
              <a:t>older</a:t>
            </a:r>
            <a:r>
              <a:rPr lang="en-US" dirty="0"/>
              <a:t>  age  groups  and  in  whites  and  Hispanics; blacks had a lower prevalence of hypothyroidism. </a:t>
            </a:r>
            <a:endParaRPr lang="en-GB" dirty="0"/>
          </a:p>
          <a:p>
            <a:r>
              <a:rPr lang="en-US" dirty="0"/>
              <a:t>The prevalence of hypothyroidism correlated with age. Compared with the total population,  people aged 50 to 79 years had an almost twofold higher  prevalence,  and  those  aged  80  years  and  older  had  a  fivefold higher prevalence. </a:t>
            </a:r>
            <a:endParaRPr lang="en-GB" dirty="0"/>
          </a:p>
          <a:p>
            <a:r>
              <a:rPr lang="en-GB" dirty="0"/>
              <a:t>Overt hypothyroidism occur in 1.5 to 2% of women and 0.2% of men and incidence increases with age.</a:t>
            </a:r>
          </a:p>
          <a:p>
            <a:r>
              <a:rPr lang="en-US" b="1" dirty="0"/>
              <a:t>Pregnant</a:t>
            </a:r>
            <a:r>
              <a:rPr lang="en-US" dirty="0"/>
              <a:t> women also had a higher prevalence of hypothyroidism. </a:t>
            </a:r>
            <a:endParaRPr lang="en-IQ" dirty="0"/>
          </a:p>
        </p:txBody>
      </p:sp>
    </p:spTree>
    <p:extLst>
      <p:ext uri="{BB962C8B-B14F-4D97-AF65-F5344CB8AC3E}">
        <p14:creationId xmlns:p14="http://schemas.microsoft.com/office/powerpoint/2010/main" val="25365786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8D55C-1D42-844E-8A19-52CFDAD91CE9}"/>
              </a:ext>
            </a:extLst>
          </p:cNvPr>
          <p:cNvSpPr>
            <a:spLocks noGrp="1"/>
          </p:cNvSpPr>
          <p:nvPr>
            <p:ph type="title"/>
          </p:nvPr>
        </p:nvSpPr>
        <p:spPr/>
        <p:txBody>
          <a:bodyPr/>
          <a:lstStyle/>
          <a:p>
            <a:r>
              <a:rPr lang="en-GB" dirty="0" err="1">
                <a:solidFill>
                  <a:schemeClr val="accent1"/>
                </a:solidFill>
                <a:latin typeface="Britannic Bold" panose="020B0903060703020204" pitchFamily="34" charset="77"/>
              </a:rPr>
              <a:t>Myxedema</a:t>
            </a:r>
            <a:r>
              <a:rPr lang="en-GB" dirty="0">
                <a:solidFill>
                  <a:schemeClr val="accent1"/>
                </a:solidFill>
                <a:latin typeface="Britannic Bold" panose="020B0903060703020204" pitchFamily="34" charset="77"/>
              </a:rPr>
              <a:t> coma</a:t>
            </a:r>
            <a:endParaRPr lang="en-IQ" dirty="0">
              <a:solidFill>
                <a:schemeClr val="accent1"/>
              </a:solidFill>
              <a:latin typeface="Britannic Bold" panose="020B0903060703020204" pitchFamily="34" charset="77"/>
            </a:endParaRPr>
          </a:p>
        </p:txBody>
      </p:sp>
      <p:sp>
        <p:nvSpPr>
          <p:cNvPr id="3" name="Content Placeholder 2">
            <a:extLst>
              <a:ext uri="{FF2B5EF4-FFF2-40B4-BE49-F238E27FC236}">
                <a16:creationId xmlns:a16="http://schemas.microsoft.com/office/drawing/2014/main" id="{8F514B18-2309-3343-9FE8-ADDB7F53337A}"/>
              </a:ext>
            </a:extLst>
          </p:cNvPr>
          <p:cNvSpPr>
            <a:spLocks noGrp="1"/>
          </p:cNvSpPr>
          <p:nvPr>
            <p:ph idx="1"/>
          </p:nvPr>
        </p:nvSpPr>
        <p:spPr/>
        <p:txBody>
          <a:bodyPr/>
          <a:lstStyle/>
          <a:p>
            <a:r>
              <a:rPr lang="en-US" dirty="0"/>
              <a:t>These patients are given 300 to 500 mcg LT4 intravenously initially, using caution in patients with underlying cardiac disease.</a:t>
            </a:r>
            <a:endParaRPr lang="en-GB" dirty="0"/>
          </a:p>
          <a:p>
            <a:r>
              <a:rPr lang="en-US" dirty="0"/>
              <a:t> Although  administration of  T3  would provide  a more rapid onset of action, there is no evidence that T3  improves outcomes in patients with myxedema coma. </a:t>
            </a:r>
            <a:endParaRPr lang="en-GB" dirty="0"/>
          </a:p>
          <a:p>
            <a:r>
              <a:rPr lang="en-US" dirty="0"/>
              <a:t>Historically, glucocorticoids, such as hydrocortisone 50 to 100 mg every 6 hours, are administered owing to concern about simultaneous adrenal insufficiency</a:t>
            </a:r>
            <a:r>
              <a:rPr lang="en-GB" dirty="0"/>
              <a:t>.</a:t>
            </a:r>
          </a:p>
          <a:p>
            <a:r>
              <a:rPr lang="en-US" dirty="0"/>
              <a:t>As patients improve, the LT4  dose can be given orally in a typical full replacement dose.</a:t>
            </a:r>
            <a:endParaRPr lang="en-IQ" dirty="0"/>
          </a:p>
        </p:txBody>
      </p:sp>
    </p:spTree>
    <p:extLst>
      <p:ext uri="{BB962C8B-B14F-4D97-AF65-F5344CB8AC3E}">
        <p14:creationId xmlns:p14="http://schemas.microsoft.com/office/powerpoint/2010/main" val="23897205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C7D8A-52D9-6743-9942-6262CCCF0129}"/>
              </a:ext>
            </a:extLst>
          </p:cNvPr>
          <p:cNvSpPr>
            <a:spLocks noGrp="1"/>
          </p:cNvSpPr>
          <p:nvPr>
            <p:ph type="ctrTitle"/>
          </p:nvPr>
        </p:nvSpPr>
        <p:spPr>
          <a:xfrm>
            <a:off x="1239921" y="1991311"/>
            <a:ext cx="9144000" cy="2387600"/>
          </a:xfrm>
        </p:spPr>
        <p:txBody>
          <a:bodyPr/>
          <a:lstStyle/>
          <a:p>
            <a:r>
              <a:rPr lang="en-US" sz="6000" b="1" dirty="0">
                <a:solidFill>
                  <a:srgbClr val="7030A0"/>
                </a:solidFill>
                <a:latin typeface="Britannic Bold" panose="020B0903060703020204" pitchFamily="34" charset="77"/>
              </a:rPr>
              <a:t>HYPERTHYROIDISM AND THYROTOXICOSIS</a:t>
            </a:r>
            <a:endParaRPr lang="en-IQ" dirty="0">
              <a:solidFill>
                <a:srgbClr val="7030A0"/>
              </a:solidFill>
            </a:endParaRPr>
          </a:p>
        </p:txBody>
      </p:sp>
    </p:spTree>
    <p:extLst>
      <p:ext uri="{BB962C8B-B14F-4D97-AF65-F5344CB8AC3E}">
        <p14:creationId xmlns:p14="http://schemas.microsoft.com/office/powerpoint/2010/main" val="29247143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80A78-B947-BB4A-9672-94CB7A69E51D}"/>
              </a:ext>
            </a:extLst>
          </p:cNvPr>
          <p:cNvSpPr>
            <a:spLocks noGrp="1"/>
          </p:cNvSpPr>
          <p:nvPr>
            <p:ph type="title"/>
          </p:nvPr>
        </p:nvSpPr>
        <p:spPr/>
        <p:txBody>
          <a:bodyPr/>
          <a:lstStyle/>
          <a:p>
            <a:endParaRPr lang="en-IQ"/>
          </a:p>
        </p:txBody>
      </p:sp>
      <p:pic>
        <p:nvPicPr>
          <p:cNvPr id="4" name="Picture 4">
            <a:extLst>
              <a:ext uri="{FF2B5EF4-FFF2-40B4-BE49-F238E27FC236}">
                <a16:creationId xmlns:a16="http://schemas.microsoft.com/office/drawing/2014/main" id="{53175924-0E76-A04B-9DC2-BDF858261B0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26844195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F59A4-2E84-6A4C-A9C2-F13A6F2E3374}"/>
              </a:ext>
            </a:extLst>
          </p:cNvPr>
          <p:cNvSpPr>
            <a:spLocks noGrp="1"/>
          </p:cNvSpPr>
          <p:nvPr>
            <p:ph type="title"/>
          </p:nvPr>
        </p:nvSpPr>
        <p:spPr/>
        <p:txBody>
          <a:bodyPr/>
          <a:lstStyle/>
          <a:p>
            <a:endParaRPr lang="en-IQ"/>
          </a:p>
        </p:txBody>
      </p:sp>
      <p:pic>
        <p:nvPicPr>
          <p:cNvPr id="4" name="Picture 4">
            <a:extLst>
              <a:ext uri="{FF2B5EF4-FFF2-40B4-BE49-F238E27FC236}">
                <a16:creationId xmlns:a16="http://schemas.microsoft.com/office/drawing/2014/main" id="{2233FE71-F791-B948-A576-8FBB380F975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7999"/>
          </a:xfrm>
        </p:spPr>
      </p:pic>
    </p:spTree>
    <p:extLst>
      <p:ext uri="{BB962C8B-B14F-4D97-AF65-F5344CB8AC3E}">
        <p14:creationId xmlns:p14="http://schemas.microsoft.com/office/powerpoint/2010/main" val="225066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D9DE3-01AE-934A-B0E1-B1E908F29071}"/>
              </a:ext>
            </a:extLst>
          </p:cNvPr>
          <p:cNvSpPr>
            <a:spLocks noGrp="1"/>
          </p:cNvSpPr>
          <p:nvPr>
            <p:ph type="title"/>
          </p:nvPr>
        </p:nvSpPr>
        <p:spPr/>
        <p:txBody>
          <a:bodyPr/>
          <a:lstStyle/>
          <a:p>
            <a:r>
              <a:rPr lang="en-US" b="1" dirty="0">
                <a:solidFill>
                  <a:schemeClr val="accent6"/>
                </a:solidFill>
                <a:latin typeface="Britannic Bold" panose="020B0903060703020204" pitchFamily="34" charset="77"/>
              </a:rPr>
              <a:t>Mild (Subclinical) Hyperthyroidism</a:t>
            </a:r>
            <a:endParaRPr lang="en-IQ" b="1" dirty="0">
              <a:solidFill>
                <a:schemeClr val="accent6"/>
              </a:solidFill>
              <a:latin typeface="Britannic Bold" panose="020B0903060703020204" pitchFamily="34" charset="77"/>
            </a:endParaRPr>
          </a:p>
        </p:txBody>
      </p:sp>
      <p:sp>
        <p:nvSpPr>
          <p:cNvPr id="3" name="Content Placeholder 2">
            <a:extLst>
              <a:ext uri="{FF2B5EF4-FFF2-40B4-BE49-F238E27FC236}">
                <a16:creationId xmlns:a16="http://schemas.microsoft.com/office/drawing/2014/main" id="{481D1A9B-E14E-0047-A35A-12248227F5B7}"/>
              </a:ext>
            </a:extLst>
          </p:cNvPr>
          <p:cNvSpPr>
            <a:spLocks noGrp="1"/>
          </p:cNvSpPr>
          <p:nvPr>
            <p:ph idx="1"/>
          </p:nvPr>
        </p:nvSpPr>
        <p:spPr/>
        <p:txBody>
          <a:bodyPr>
            <a:normAutofit fontScale="85000" lnSpcReduction="20000"/>
          </a:bodyPr>
          <a:lstStyle/>
          <a:p>
            <a:r>
              <a:rPr lang="en-US" dirty="0"/>
              <a:t>Mild (subclinical) hyperthyroidism is defined as a low TSH level with a normal FT4  level.</a:t>
            </a:r>
            <a:endParaRPr lang="en-GB" dirty="0"/>
          </a:p>
          <a:p>
            <a:r>
              <a:rPr lang="en-US" dirty="0"/>
              <a:t>Patients with subclinical hyperthyroidism have been shown to experience long-term cardiovascular</a:t>
            </a:r>
            <a:r>
              <a:rPr lang="en-GB" dirty="0"/>
              <a:t> </a:t>
            </a:r>
            <a:r>
              <a:rPr lang="en-US" dirty="0"/>
              <a:t>and bone sequelae.</a:t>
            </a:r>
            <a:endParaRPr lang="en-GB" dirty="0"/>
          </a:p>
          <a:p>
            <a:r>
              <a:rPr lang="en-US" dirty="0"/>
              <a:t>Mild hyperthyroidism appears to increase cardiovascular morbidity and mortality.</a:t>
            </a:r>
            <a:endParaRPr lang="en-GB" dirty="0"/>
          </a:p>
          <a:p>
            <a:r>
              <a:rPr lang="en-US" dirty="0"/>
              <a:t>Treatment of patients with mild hyperthyroidism is controversial but should be considered in patients  with  TSH  levels  less  than  0.1  mIU/L  (</a:t>
            </a:r>
            <a:r>
              <a:rPr lang="el-GR" dirty="0"/>
              <a:t>μ</a:t>
            </a:r>
            <a:r>
              <a:rPr lang="en-US" dirty="0"/>
              <a:t>IU/mL),  Graves disease, postmenopausal women, and patients with underlying cardiovascular disease.</a:t>
            </a:r>
            <a:endParaRPr lang="en-GB" dirty="0"/>
          </a:p>
          <a:p>
            <a:r>
              <a:rPr lang="en-US" dirty="0"/>
              <a:t>Patients who do not have a fully suppressed (below the lower limit of detection) TSH or other risk factors for hyperthyroid  complications  (eg,  osteoporosis,  cardiac arrhythmias) may just undergo observation, with TSH testing every 6 months to identify progression of the hyperthyroid state.</a:t>
            </a:r>
            <a:endParaRPr lang="en-IQ" dirty="0"/>
          </a:p>
        </p:txBody>
      </p:sp>
    </p:spTree>
    <p:extLst>
      <p:ext uri="{BB962C8B-B14F-4D97-AF65-F5344CB8AC3E}">
        <p14:creationId xmlns:p14="http://schemas.microsoft.com/office/powerpoint/2010/main" val="19271935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72364-1D29-5944-9FB7-E294487DE9E8}"/>
              </a:ext>
            </a:extLst>
          </p:cNvPr>
          <p:cNvSpPr>
            <a:spLocks noGrp="1"/>
          </p:cNvSpPr>
          <p:nvPr>
            <p:ph type="title"/>
          </p:nvPr>
        </p:nvSpPr>
        <p:spPr/>
        <p:txBody>
          <a:bodyPr/>
          <a:lstStyle/>
          <a:p>
            <a:r>
              <a:rPr lang="en-US" dirty="0">
                <a:solidFill>
                  <a:schemeClr val="accent6"/>
                </a:solidFill>
                <a:latin typeface="Britannic Bold" panose="020B0903060703020204" pitchFamily="34" charset="77"/>
              </a:rPr>
              <a:t>Graves Disease</a:t>
            </a:r>
            <a:endParaRPr lang="en-IQ" dirty="0">
              <a:solidFill>
                <a:schemeClr val="accent6"/>
              </a:solidFill>
              <a:latin typeface="Britannic Bold" panose="020B0903060703020204" pitchFamily="34" charset="77"/>
            </a:endParaRPr>
          </a:p>
        </p:txBody>
      </p:sp>
      <p:sp>
        <p:nvSpPr>
          <p:cNvPr id="3" name="Content Placeholder 2">
            <a:extLst>
              <a:ext uri="{FF2B5EF4-FFF2-40B4-BE49-F238E27FC236}">
                <a16:creationId xmlns:a16="http://schemas.microsoft.com/office/drawing/2014/main" id="{857F1F25-71F6-0E4A-BA91-616258B42FA3}"/>
              </a:ext>
            </a:extLst>
          </p:cNvPr>
          <p:cNvSpPr>
            <a:spLocks noGrp="1"/>
          </p:cNvSpPr>
          <p:nvPr>
            <p:ph idx="1"/>
          </p:nvPr>
        </p:nvSpPr>
        <p:spPr/>
        <p:txBody>
          <a:bodyPr/>
          <a:lstStyle/>
          <a:p>
            <a:r>
              <a:rPr lang="en-US" dirty="0"/>
              <a:t> Graves disease is an autoimmune syndrome that includes hyperthyroidism,  diffuse  thyroid  enlargement,  exophthalmos  and other  eye  findings,  and  skin  findings.</a:t>
            </a:r>
            <a:endParaRPr lang="en-GB" dirty="0"/>
          </a:p>
          <a:p>
            <a:r>
              <a:rPr lang="en-US" dirty="0"/>
              <a:t>The peak age of incidence is 20 to  49 years, with a second peak after 80 years of age. </a:t>
            </a:r>
            <a:endParaRPr lang="en-GB" dirty="0"/>
          </a:p>
          <a:p>
            <a:r>
              <a:rPr lang="en-US" dirty="0"/>
              <a:t>Hyperthyroidism results from the production of </a:t>
            </a:r>
            <a:r>
              <a:rPr lang="en-US" dirty="0" err="1"/>
              <a:t>TSHR-SAbs</a:t>
            </a:r>
            <a:r>
              <a:rPr lang="en-US" dirty="0"/>
              <a:t> in at least 80% of patients with clinical Graves disease. </a:t>
            </a:r>
            <a:endParaRPr lang="en-GB" dirty="0"/>
          </a:p>
          <a:p>
            <a:r>
              <a:rPr lang="en-US" dirty="0"/>
              <a:t>These antibodies have TSH agonist activity, thereby stimulating hormone synthesis and release.</a:t>
            </a:r>
            <a:endParaRPr lang="en-IQ" dirty="0"/>
          </a:p>
        </p:txBody>
      </p:sp>
    </p:spTree>
    <p:extLst>
      <p:ext uri="{BB962C8B-B14F-4D97-AF65-F5344CB8AC3E}">
        <p14:creationId xmlns:p14="http://schemas.microsoft.com/office/powerpoint/2010/main" val="25244971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E3082-716F-754F-A009-B3085B528062}"/>
              </a:ext>
            </a:extLst>
          </p:cNvPr>
          <p:cNvSpPr>
            <a:spLocks noGrp="1"/>
          </p:cNvSpPr>
          <p:nvPr>
            <p:ph type="title"/>
          </p:nvPr>
        </p:nvSpPr>
        <p:spPr/>
        <p:txBody>
          <a:bodyPr/>
          <a:lstStyle/>
          <a:p>
            <a:endParaRPr lang="en-IQ"/>
          </a:p>
        </p:txBody>
      </p:sp>
      <p:pic>
        <p:nvPicPr>
          <p:cNvPr id="4" name="Picture 4">
            <a:extLst>
              <a:ext uri="{FF2B5EF4-FFF2-40B4-BE49-F238E27FC236}">
                <a16:creationId xmlns:a16="http://schemas.microsoft.com/office/drawing/2014/main" id="{73F52329-E611-B546-872C-14E3A4DDA93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0"/>
            <a:ext cx="10515600" cy="6857999"/>
          </a:xfrm>
        </p:spPr>
      </p:pic>
    </p:spTree>
    <p:extLst>
      <p:ext uri="{BB962C8B-B14F-4D97-AF65-F5344CB8AC3E}">
        <p14:creationId xmlns:p14="http://schemas.microsoft.com/office/powerpoint/2010/main" val="26252290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8A377-7FE5-264D-BD56-F29029D9F857}"/>
              </a:ext>
            </a:extLst>
          </p:cNvPr>
          <p:cNvSpPr>
            <a:spLocks noGrp="1"/>
          </p:cNvSpPr>
          <p:nvPr>
            <p:ph type="title"/>
          </p:nvPr>
        </p:nvSpPr>
        <p:spPr/>
        <p:txBody>
          <a:bodyPr/>
          <a:lstStyle/>
          <a:p>
            <a:r>
              <a:rPr lang="en-US" dirty="0">
                <a:solidFill>
                  <a:schemeClr val="accent6"/>
                </a:solidFill>
                <a:latin typeface="Britannic Bold" panose="020B0903060703020204" pitchFamily="34" charset="77"/>
              </a:rPr>
              <a:t>Treatment of Hyperthyroidism</a:t>
            </a:r>
            <a:endParaRPr lang="en-IQ" dirty="0">
              <a:solidFill>
                <a:schemeClr val="accent6"/>
              </a:solidFill>
              <a:latin typeface="Britannic Bold" panose="020B0903060703020204" pitchFamily="34" charset="77"/>
            </a:endParaRPr>
          </a:p>
        </p:txBody>
      </p:sp>
      <p:sp>
        <p:nvSpPr>
          <p:cNvPr id="3" name="Content Placeholder 2">
            <a:extLst>
              <a:ext uri="{FF2B5EF4-FFF2-40B4-BE49-F238E27FC236}">
                <a16:creationId xmlns:a16="http://schemas.microsoft.com/office/drawing/2014/main" id="{33BDA24B-DABF-E746-9AF4-CBBDC27A5D81}"/>
              </a:ext>
            </a:extLst>
          </p:cNvPr>
          <p:cNvSpPr>
            <a:spLocks noGrp="1"/>
          </p:cNvSpPr>
          <p:nvPr>
            <p:ph idx="1"/>
          </p:nvPr>
        </p:nvSpPr>
        <p:spPr/>
        <p:txBody>
          <a:bodyPr/>
          <a:lstStyle/>
          <a:p>
            <a:r>
              <a:rPr lang="en-US" dirty="0"/>
              <a:t>The  goals of treating hyperthyroidism are to </a:t>
            </a:r>
            <a:endParaRPr lang="en-GB" dirty="0"/>
          </a:p>
          <a:p>
            <a:r>
              <a:rPr lang="en-US" dirty="0"/>
              <a:t>relieve signs and symptoms, </a:t>
            </a:r>
            <a:endParaRPr lang="en-GB" dirty="0"/>
          </a:p>
          <a:p>
            <a:r>
              <a:rPr lang="en-US" dirty="0"/>
              <a:t>reduce thyroid hormone production to normal levels and achieve biochemical </a:t>
            </a:r>
            <a:r>
              <a:rPr lang="en-US" dirty="0" err="1"/>
              <a:t>euthyroidism</a:t>
            </a:r>
            <a:r>
              <a:rPr lang="en-US" dirty="0"/>
              <a:t>, </a:t>
            </a:r>
            <a:endParaRPr lang="en-GB" dirty="0"/>
          </a:p>
          <a:p>
            <a:r>
              <a:rPr lang="en-US" dirty="0"/>
              <a:t>and prevent long-term adverse sequelae.</a:t>
            </a:r>
            <a:endParaRPr lang="en-IQ" dirty="0"/>
          </a:p>
        </p:txBody>
      </p:sp>
    </p:spTree>
    <p:extLst>
      <p:ext uri="{BB962C8B-B14F-4D97-AF65-F5344CB8AC3E}">
        <p14:creationId xmlns:p14="http://schemas.microsoft.com/office/powerpoint/2010/main" val="14796592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DB6FD-2FAD-1B49-A761-E44A9F52C5F8}"/>
              </a:ext>
            </a:extLst>
          </p:cNvPr>
          <p:cNvSpPr>
            <a:spLocks noGrp="1"/>
          </p:cNvSpPr>
          <p:nvPr>
            <p:ph type="title"/>
          </p:nvPr>
        </p:nvSpPr>
        <p:spPr/>
        <p:txBody>
          <a:bodyPr/>
          <a:lstStyle/>
          <a:p>
            <a:r>
              <a:rPr lang="el-GR" dirty="0">
                <a:solidFill>
                  <a:schemeClr val="accent6"/>
                </a:solidFill>
              </a:rPr>
              <a:t>β-</a:t>
            </a:r>
            <a:r>
              <a:rPr lang="en-US" dirty="0">
                <a:solidFill>
                  <a:schemeClr val="accent6"/>
                </a:solidFill>
                <a:latin typeface="Britannic Bold" panose="020B0903060703020204" pitchFamily="34" charset="77"/>
              </a:rPr>
              <a:t>Blockers</a:t>
            </a:r>
            <a:endParaRPr lang="en-IQ" dirty="0">
              <a:solidFill>
                <a:schemeClr val="accent6"/>
              </a:solidFill>
              <a:latin typeface="Britannic Bold" panose="020B0903060703020204" pitchFamily="34" charset="77"/>
            </a:endParaRPr>
          </a:p>
        </p:txBody>
      </p:sp>
      <p:sp>
        <p:nvSpPr>
          <p:cNvPr id="3" name="Content Placeholder 2">
            <a:extLst>
              <a:ext uri="{FF2B5EF4-FFF2-40B4-BE49-F238E27FC236}">
                <a16:creationId xmlns:a16="http://schemas.microsoft.com/office/drawing/2014/main" id="{DA8098F0-6520-3048-B993-B37455F7A74D}"/>
              </a:ext>
            </a:extLst>
          </p:cNvPr>
          <p:cNvSpPr>
            <a:spLocks noGrp="1"/>
          </p:cNvSpPr>
          <p:nvPr>
            <p:ph idx="1"/>
          </p:nvPr>
        </p:nvSpPr>
        <p:spPr/>
        <p:txBody>
          <a:bodyPr>
            <a:normAutofit fontScale="85000" lnSpcReduction="20000"/>
          </a:bodyPr>
          <a:lstStyle/>
          <a:p>
            <a:r>
              <a:rPr lang="en-US" dirty="0"/>
              <a:t>used to rapidly  relieve  palpitations, tremor,  anxiety, and heat  intolerance.  </a:t>
            </a:r>
            <a:endParaRPr lang="en-GB" dirty="0"/>
          </a:p>
          <a:p>
            <a:r>
              <a:rPr lang="en-GB" dirty="0"/>
              <a:t>B</a:t>
            </a:r>
            <a:r>
              <a:rPr lang="en-US" dirty="0" err="1"/>
              <a:t>ecause</a:t>
            </a:r>
            <a:r>
              <a:rPr lang="en-US" dirty="0"/>
              <a:t>  </a:t>
            </a:r>
            <a:r>
              <a:rPr lang="el-GR" dirty="0"/>
              <a:t>β-</a:t>
            </a:r>
            <a:r>
              <a:rPr lang="en-US" dirty="0"/>
              <a:t>blockers  do not  reduce the  synthesis of thyroid hormones, they are used only until more specific antithyroid therapy is  effective. </a:t>
            </a:r>
            <a:endParaRPr lang="en-GB" dirty="0"/>
          </a:p>
          <a:p>
            <a:r>
              <a:rPr lang="en-US" dirty="0"/>
              <a:t> Because nonselective agents can impair the conversion of T4  to T3, propranolol and </a:t>
            </a:r>
            <a:r>
              <a:rPr lang="en-US" dirty="0" err="1"/>
              <a:t>nadolol</a:t>
            </a:r>
            <a:r>
              <a:rPr lang="en-US" dirty="0"/>
              <a:t> are preferred.</a:t>
            </a:r>
            <a:endParaRPr lang="en-GB" dirty="0"/>
          </a:p>
          <a:p>
            <a:r>
              <a:rPr lang="en-US" dirty="0"/>
              <a:t> An initial propranolol dose of 20 to 40 mg four times daily should be titrated to relieve signs (target resting heart rate less than 90 beats/min) and symptoms. </a:t>
            </a:r>
            <a:endParaRPr lang="en-GB" dirty="0"/>
          </a:p>
          <a:p>
            <a:r>
              <a:rPr lang="el-GR" dirty="0"/>
              <a:t>β-</a:t>
            </a:r>
            <a:r>
              <a:rPr lang="en-US" dirty="0"/>
              <a:t>Blockers should not be used  in  patients  with  decompensated  heart  failure  or  asthma. </a:t>
            </a:r>
            <a:endParaRPr lang="en-GB" dirty="0"/>
          </a:p>
          <a:p>
            <a:r>
              <a:rPr lang="en-US" dirty="0"/>
              <a:t> A more </a:t>
            </a:r>
            <a:r>
              <a:rPr lang="el-GR" dirty="0"/>
              <a:t>β-1 </a:t>
            </a:r>
            <a:r>
              <a:rPr lang="en-US" dirty="0"/>
              <a:t>specific blocker (eg, metoprolol, atenolol) may be used when a relative contraindication to a </a:t>
            </a:r>
            <a:r>
              <a:rPr lang="el-GR" dirty="0"/>
              <a:t>β-</a:t>
            </a:r>
            <a:r>
              <a:rPr lang="en-US" dirty="0"/>
              <a:t>blocker exists; however, when  an  absolute  contraindication  to  </a:t>
            </a:r>
            <a:r>
              <a:rPr lang="el-GR" dirty="0"/>
              <a:t>β-</a:t>
            </a:r>
            <a:r>
              <a:rPr lang="en-US" dirty="0"/>
              <a:t>blockers  exists,  clonidine, verapamil or diltiazem may be used for rate control.</a:t>
            </a:r>
            <a:endParaRPr lang="en-IQ" dirty="0"/>
          </a:p>
        </p:txBody>
      </p:sp>
    </p:spTree>
    <p:extLst>
      <p:ext uri="{BB962C8B-B14F-4D97-AF65-F5344CB8AC3E}">
        <p14:creationId xmlns:p14="http://schemas.microsoft.com/office/powerpoint/2010/main" val="10293210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0DD8C-FC37-DE43-99C9-E57F77F21F23}"/>
              </a:ext>
            </a:extLst>
          </p:cNvPr>
          <p:cNvSpPr>
            <a:spLocks noGrp="1"/>
          </p:cNvSpPr>
          <p:nvPr>
            <p:ph type="title"/>
          </p:nvPr>
        </p:nvSpPr>
        <p:spPr/>
        <p:txBody>
          <a:bodyPr/>
          <a:lstStyle/>
          <a:p>
            <a:r>
              <a:rPr lang="en-US" dirty="0">
                <a:solidFill>
                  <a:schemeClr val="accent6"/>
                </a:solidFill>
                <a:latin typeface="Britannic Bold" panose="020B0903060703020204" pitchFamily="34" charset="77"/>
              </a:rPr>
              <a:t>Methods to Reduce Thyroid Hormone Synthesis</a:t>
            </a:r>
            <a:endParaRPr lang="en-IQ" dirty="0">
              <a:solidFill>
                <a:schemeClr val="accent6"/>
              </a:solidFill>
              <a:latin typeface="Britannic Bold" panose="020B0903060703020204" pitchFamily="34" charset="77"/>
            </a:endParaRPr>
          </a:p>
        </p:txBody>
      </p:sp>
      <p:sp>
        <p:nvSpPr>
          <p:cNvPr id="3" name="Content Placeholder 2">
            <a:extLst>
              <a:ext uri="{FF2B5EF4-FFF2-40B4-BE49-F238E27FC236}">
                <a16:creationId xmlns:a16="http://schemas.microsoft.com/office/drawing/2014/main" id="{C5A16EFA-4805-7840-BE98-11DAD1635D14}"/>
              </a:ext>
            </a:extLst>
          </p:cNvPr>
          <p:cNvSpPr>
            <a:spLocks noGrp="1"/>
          </p:cNvSpPr>
          <p:nvPr>
            <p:ph idx="1"/>
          </p:nvPr>
        </p:nvSpPr>
        <p:spPr/>
        <p:txBody>
          <a:bodyPr/>
          <a:lstStyle/>
          <a:p>
            <a:r>
              <a:rPr lang="en-US" dirty="0"/>
              <a:t>Iodides</a:t>
            </a:r>
            <a:endParaRPr lang="en-GB" dirty="0"/>
          </a:p>
          <a:p>
            <a:r>
              <a:rPr lang="en-US" dirty="0"/>
              <a:t>antithyroid drugs</a:t>
            </a:r>
            <a:endParaRPr lang="en-GB" dirty="0"/>
          </a:p>
          <a:p>
            <a:r>
              <a:rPr lang="en-US" dirty="0"/>
              <a:t>radioactive iodine</a:t>
            </a:r>
            <a:endParaRPr lang="en-GB" dirty="0"/>
          </a:p>
          <a:p>
            <a:r>
              <a:rPr lang="en-US" dirty="0"/>
              <a:t>surgery.</a:t>
            </a:r>
            <a:endParaRPr lang="en-IQ" dirty="0"/>
          </a:p>
        </p:txBody>
      </p:sp>
    </p:spTree>
    <p:extLst>
      <p:ext uri="{BB962C8B-B14F-4D97-AF65-F5344CB8AC3E}">
        <p14:creationId xmlns:p14="http://schemas.microsoft.com/office/powerpoint/2010/main" val="3077605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47061469-91F9-6A48-92B3-9EA81A233AE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0736" y="3429000"/>
            <a:ext cx="11630527" cy="2737183"/>
          </a:xfrm>
        </p:spPr>
      </p:pic>
      <p:sp>
        <p:nvSpPr>
          <p:cNvPr id="2" name="TextBox 1">
            <a:extLst>
              <a:ext uri="{FF2B5EF4-FFF2-40B4-BE49-F238E27FC236}">
                <a16:creationId xmlns:a16="http://schemas.microsoft.com/office/drawing/2014/main" id="{86822452-130A-EA48-AA53-4D1C034BE9C7}"/>
              </a:ext>
            </a:extLst>
          </p:cNvPr>
          <p:cNvSpPr txBox="1"/>
          <p:nvPr/>
        </p:nvSpPr>
        <p:spPr>
          <a:xfrm>
            <a:off x="5184942" y="2519613"/>
            <a:ext cx="1828800" cy="1828800"/>
          </a:xfrm>
          <a:prstGeom prst="rect">
            <a:avLst/>
          </a:prstGeom>
          <a:noFill/>
        </p:spPr>
        <p:txBody>
          <a:bodyPr wrap="square" rtlCol="0">
            <a:spAutoFit/>
          </a:bodyPr>
          <a:lstStyle/>
          <a:p>
            <a:pPr algn="l"/>
            <a:endParaRPr lang="en-IQ" dirty="0"/>
          </a:p>
        </p:txBody>
      </p:sp>
      <p:sp>
        <p:nvSpPr>
          <p:cNvPr id="3" name="TextBox 2">
            <a:extLst>
              <a:ext uri="{FF2B5EF4-FFF2-40B4-BE49-F238E27FC236}">
                <a16:creationId xmlns:a16="http://schemas.microsoft.com/office/drawing/2014/main" id="{ECBE680C-54A1-F542-84B9-59FF9CBCD14D}"/>
              </a:ext>
            </a:extLst>
          </p:cNvPr>
          <p:cNvSpPr txBox="1"/>
          <p:nvPr/>
        </p:nvSpPr>
        <p:spPr>
          <a:xfrm>
            <a:off x="857250" y="1611230"/>
            <a:ext cx="10477499" cy="1384995"/>
          </a:xfrm>
          <a:prstGeom prst="rect">
            <a:avLst/>
          </a:prstGeom>
          <a:noFill/>
        </p:spPr>
        <p:txBody>
          <a:bodyPr wrap="square" rtlCol="0">
            <a:spAutoFit/>
          </a:bodyPr>
          <a:lstStyle/>
          <a:p>
            <a:pPr algn="l"/>
            <a:r>
              <a:rPr lang="en-US" sz="2800" dirty="0"/>
              <a:t>Overall prevalence of an abnormal TSH level was 11.7% of the study population, with 9.4% hypothyroid (9% subclinical) and  2.2%  hyperthyroid  (2.1%  subclinical). </a:t>
            </a:r>
            <a:endParaRPr lang="en-IQ" sz="2800" dirty="0"/>
          </a:p>
        </p:txBody>
      </p:sp>
    </p:spTree>
    <p:extLst>
      <p:ext uri="{BB962C8B-B14F-4D97-AF65-F5344CB8AC3E}">
        <p14:creationId xmlns:p14="http://schemas.microsoft.com/office/powerpoint/2010/main" val="13990984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9D750-8980-FF46-B016-A0C2F0D36FEC}"/>
              </a:ext>
            </a:extLst>
          </p:cNvPr>
          <p:cNvSpPr>
            <a:spLocks noGrp="1"/>
          </p:cNvSpPr>
          <p:nvPr>
            <p:ph type="title"/>
          </p:nvPr>
        </p:nvSpPr>
        <p:spPr/>
        <p:txBody>
          <a:bodyPr/>
          <a:lstStyle/>
          <a:p>
            <a:r>
              <a:rPr lang="en-US" dirty="0">
                <a:solidFill>
                  <a:schemeClr val="accent6"/>
                </a:solidFill>
                <a:latin typeface="Britannic Bold" panose="020B0903060703020204" pitchFamily="34" charset="77"/>
              </a:rPr>
              <a:t>Iodide</a:t>
            </a:r>
            <a:endParaRPr lang="en-IQ" dirty="0">
              <a:solidFill>
                <a:schemeClr val="accent6"/>
              </a:solidFill>
              <a:latin typeface="Britannic Bold" panose="020B0903060703020204" pitchFamily="34" charset="77"/>
            </a:endParaRPr>
          </a:p>
        </p:txBody>
      </p:sp>
      <p:sp>
        <p:nvSpPr>
          <p:cNvPr id="3" name="Content Placeholder 2">
            <a:extLst>
              <a:ext uri="{FF2B5EF4-FFF2-40B4-BE49-F238E27FC236}">
                <a16:creationId xmlns:a16="http://schemas.microsoft.com/office/drawing/2014/main" id="{EAC653AB-94B9-D640-B983-ACA059FD8FD4}"/>
              </a:ext>
            </a:extLst>
          </p:cNvPr>
          <p:cNvSpPr>
            <a:spLocks noGrp="1"/>
          </p:cNvSpPr>
          <p:nvPr>
            <p:ph idx="1"/>
          </p:nvPr>
        </p:nvSpPr>
        <p:spPr/>
        <p:txBody>
          <a:bodyPr>
            <a:normAutofit fontScale="92500" lnSpcReduction="10000"/>
          </a:bodyPr>
          <a:lstStyle/>
          <a:p>
            <a:r>
              <a:rPr lang="en-US" dirty="0"/>
              <a:t>Large  doses of iodide  inhibit  the  synthesis and  release of thyroid hormones. </a:t>
            </a:r>
            <a:endParaRPr lang="en-GB" dirty="0"/>
          </a:p>
          <a:p>
            <a:r>
              <a:rPr lang="en-US" dirty="0"/>
              <a:t>Serum T4  levels may be reduced within  24 hours, and the effects may last for 2 to 3 weeks.  Iodides are used most commonly in Graves disease patients before surgery and to quickly reduce hormone release in patients with thyroid storm.</a:t>
            </a:r>
            <a:endParaRPr lang="en-GB" dirty="0"/>
          </a:p>
          <a:p>
            <a:r>
              <a:rPr lang="en-GB" dirty="0"/>
              <a:t>I</a:t>
            </a:r>
            <a:r>
              <a:rPr lang="en-US" dirty="0" err="1"/>
              <a:t>odide</a:t>
            </a:r>
            <a:r>
              <a:rPr lang="en-US" dirty="0"/>
              <a:t> therapy should start 7 to 14 days before surgery. </a:t>
            </a:r>
            <a:endParaRPr lang="en-GB" dirty="0"/>
          </a:p>
          <a:p>
            <a:r>
              <a:rPr lang="en-US" dirty="0"/>
              <a:t>Iodide should not be given before radioactive iodine  treatment  because  the  iodide will  inhibit  concentration  of the radioactivity in the thyroid. </a:t>
            </a:r>
            <a:endParaRPr lang="en-GB" dirty="0"/>
          </a:p>
          <a:p>
            <a:r>
              <a:rPr lang="en-US" dirty="0"/>
              <a:t>Iodides also are used to protect the thyroid from radioactive iodine fallout after a nuclear accident or attack. </a:t>
            </a:r>
            <a:endParaRPr lang="en-IQ" dirty="0"/>
          </a:p>
        </p:txBody>
      </p:sp>
    </p:spTree>
    <p:extLst>
      <p:ext uri="{BB962C8B-B14F-4D97-AF65-F5344CB8AC3E}">
        <p14:creationId xmlns:p14="http://schemas.microsoft.com/office/powerpoint/2010/main" val="38218621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91FA9-E92A-6A41-A8A3-686C5A51795C}"/>
              </a:ext>
            </a:extLst>
          </p:cNvPr>
          <p:cNvSpPr>
            <a:spLocks noGrp="1"/>
          </p:cNvSpPr>
          <p:nvPr>
            <p:ph type="title"/>
          </p:nvPr>
        </p:nvSpPr>
        <p:spPr/>
        <p:txBody>
          <a:bodyPr/>
          <a:lstStyle/>
          <a:p>
            <a:r>
              <a:rPr lang="en-US" dirty="0">
                <a:solidFill>
                  <a:schemeClr val="accent6"/>
                </a:solidFill>
                <a:latin typeface="Britannic Bold" panose="020B0903060703020204" pitchFamily="34" charset="77"/>
              </a:rPr>
              <a:t>Antithyroid Drugs </a:t>
            </a:r>
            <a:endParaRPr lang="en-IQ" dirty="0">
              <a:solidFill>
                <a:schemeClr val="accent6"/>
              </a:solidFill>
              <a:latin typeface="Britannic Bold" panose="020B0903060703020204" pitchFamily="34" charset="77"/>
            </a:endParaRPr>
          </a:p>
        </p:txBody>
      </p:sp>
      <p:sp>
        <p:nvSpPr>
          <p:cNvPr id="3" name="Content Placeholder 2">
            <a:extLst>
              <a:ext uri="{FF2B5EF4-FFF2-40B4-BE49-F238E27FC236}">
                <a16:creationId xmlns:a16="http://schemas.microsoft.com/office/drawing/2014/main" id="{8473418F-89DB-D847-A356-85107B4015EB}"/>
              </a:ext>
            </a:extLst>
          </p:cNvPr>
          <p:cNvSpPr>
            <a:spLocks noGrp="1"/>
          </p:cNvSpPr>
          <p:nvPr>
            <p:ph idx="1"/>
          </p:nvPr>
        </p:nvSpPr>
        <p:spPr/>
        <p:txBody>
          <a:bodyPr/>
          <a:lstStyle/>
          <a:p>
            <a:r>
              <a:rPr lang="en-US" dirty="0"/>
              <a:t>These drugs  inhibit  thyroid  hormone  synthesis  by  interfering  with thyroid  peroxidase–mediated iodination  of  tyrosine  residues in thyroglobulin</a:t>
            </a:r>
            <a:r>
              <a:rPr lang="en-GB" dirty="0"/>
              <a:t>.</a:t>
            </a:r>
          </a:p>
          <a:p>
            <a:r>
              <a:rPr lang="en-US" dirty="0"/>
              <a:t>PTU has the added effect of inhibiting the conversion of T4  to T3.  The </a:t>
            </a:r>
            <a:r>
              <a:rPr lang="en-US" dirty="0" err="1"/>
              <a:t>thionamides</a:t>
            </a:r>
            <a:r>
              <a:rPr lang="en-US" dirty="0"/>
              <a:t> also have immunosuppressant effects.</a:t>
            </a:r>
            <a:endParaRPr lang="en-GB" dirty="0"/>
          </a:p>
          <a:p>
            <a:r>
              <a:rPr lang="en-US" dirty="0"/>
              <a:t>Both drugs are  well absorbed from  the gastrointestinal  (GI) tract. PTU has a half-life of 1 to 2.5 hours, whereas the half-life of MMI is 6 to 9 hours.</a:t>
            </a:r>
            <a:endParaRPr lang="en-GB" dirty="0"/>
          </a:p>
          <a:p>
            <a:r>
              <a:rPr lang="en-US" dirty="0"/>
              <a:t>MMI can be  given as  a single  daily dose  and may have  a better overall safety profile, particularly less hepatotoxicity.</a:t>
            </a:r>
            <a:endParaRPr lang="en-IQ" dirty="0"/>
          </a:p>
        </p:txBody>
      </p:sp>
    </p:spTree>
    <p:extLst>
      <p:ext uri="{BB962C8B-B14F-4D97-AF65-F5344CB8AC3E}">
        <p14:creationId xmlns:p14="http://schemas.microsoft.com/office/powerpoint/2010/main" val="15567168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0DC5EF-D01C-D346-BD9A-001136172BB3}"/>
              </a:ext>
            </a:extLst>
          </p:cNvPr>
          <p:cNvSpPr>
            <a:spLocks noGrp="1"/>
          </p:cNvSpPr>
          <p:nvPr>
            <p:ph idx="1"/>
          </p:nvPr>
        </p:nvSpPr>
        <p:spPr>
          <a:xfrm>
            <a:off x="838200" y="584868"/>
            <a:ext cx="10515600" cy="5592095"/>
          </a:xfrm>
        </p:spPr>
        <p:txBody>
          <a:bodyPr/>
          <a:lstStyle/>
          <a:p>
            <a:r>
              <a:rPr lang="en-US" dirty="0"/>
              <a:t>The  usual  starting  dose  of  MMI  is  10 to 20 mg/day, and the usual starting dose of PTU is 50 to 150 mg three times daily. </a:t>
            </a:r>
            <a:endParaRPr lang="en-GB" dirty="0"/>
          </a:p>
          <a:p>
            <a:r>
              <a:rPr lang="en-US" dirty="0"/>
              <a:t>Thyroid hormone levels drop in 2 to 3 weeks, and  after  6  weeks,  90%  of  patients  with  Graves  disease  will  be euthyroid. Thyroid function testing should be performed every  4 to 6 weeks until stable.</a:t>
            </a:r>
            <a:endParaRPr lang="en-GB" dirty="0"/>
          </a:p>
          <a:p>
            <a:r>
              <a:rPr lang="en-US" dirty="0"/>
              <a:t>Antithyroid therapy may be stopped or  tapered  after  12  to  24  months.  Relapse  usually  occurs  in  the first 3 to 6 months after stopping antithyroid therapy.</a:t>
            </a:r>
            <a:endParaRPr lang="en-GB" dirty="0"/>
          </a:p>
          <a:p>
            <a:r>
              <a:rPr lang="en-US" dirty="0"/>
              <a:t>Skin rash, </a:t>
            </a:r>
            <a:r>
              <a:rPr lang="en-US" dirty="0" err="1"/>
              <a:t>arthralgias</a:t>
            </a:r>
            <a:r>
              <a:rPr lang="en-US" dirty="0"/>
              <a:t>, and GI upset are seen in 5% of patients. </a:t>
            </a:r>
            <a:endParaRPr lang="en-GB" dirty="0"/>
          </a:p>
          <a:p>
            <a:r>
              <a:rPr lang="en-US" dirty="0"/>
              <a:t>Agranulocytosis is one of the most serious adverse effects of antithyroid drug therapy. Agranulocytosis must be distinguished from a transient decrease in white blood cell count seen in up to 12% of adults and 25% of children with Graves disease. </a:t>
            </a:r>
            <a:endParaRPr lang="en-IQ" dirty="0"/>
          </a:p>
        </p:txBody>
      </p:sp>
    </p:spTree>
    <p:extLst>
      <p:ext uri="{BB962C8B-B14F-4D97-AF65-F5344CB8AC3E}">
        <p14:creationId xmlns:p14="http://schemas.microsoft.com/office/powerpoint/2010/main" val="36354790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EC56A-0F27-AF44-BC14-F8A15CC83A99}"/>
              </a:ext>
            </a:extLst>
          </p:cNvPr>
          <p:cNvSpPr>
            <a:spLocks noGrp="1"/>
          </p:cNvSpPr>
          <p:nvPr>
            <p:ph type="title"/>
          </p:nvPr>
        </p:nvSpPr>
        <p:spPr/>
        <p:txBody>
          <a:bodyPr/>
          <a:lstStyle/>
          <a:p>
            <a:r>
              <a:rPr lang="en-US" dirty="0">
                <a:solidFill>
                  <a:schemeClr val="accent6"/>
                </a:solidFill>
                <a:latin typeface="Britannic Bold" panose="020B0903060703020204" pitchFamily="34" charset="77"/>
              </a:rPr>
              <a:t>Radioactive Iodine</a:t>
            </a:r>
            <a:endParaRPr lang="en-IQ" dirty="0">
              <a:solidFill>
                <a:schemeClr val="accent6"/>
              </a:solidFill>
              <a:latin typeface="Britannic Bold" panose="020B0903060703020204" pitchFamily="34" charset="77"/>
            </a:endParaRPr>
          </a:p>
        </p:txBody>
      </p:sp>
      <p:sp>
        <p:nvSpPr>
          <p:cNvPr id="3" name="Content Placeholder 2">
            <a:extLst>
              <a:ext uri="{FF2B5EF4-FFF2-40B4-BE49-F238E27FC236}">
                <a16:creationId xmlns:a16="http://schemas.microsoft.com/office/drawing/2014/main" id="{09F4C58E-239F-B44C-A8A6-8F74D3B75856}"/>
              </a:ext>
            </a:extLst>
          </p:cNvPr>
          <p:cNvSpPr>
            <a:spLocks noGrp="1"/>
          </p:cNvSpPr>
          <p:nvPr>
            <p:ph idx="1"/>
          </p:nvPr>
        </p:nvSpPr>
        <p:spPr/>
        <p:txBody>
          <a:bodyPr>
            <a:normAutofit fontScale="92500" lnSpcReduction="10000"/>
          </a:bodyPr>
          <a:lstStyle/>
          <a:p>
            <a:r>
              <a:rPr lang="en-US" dirty="0"/>
              <a:t>Radioactive iodine, typically  131I, produces thyroid  ablation  without surgery.  131I is well absorbed after oral administration. The iodine is concentrated in the thyroid gland and has a half-life of 8 days. </a:t>
            </a:r>
            <a:endParaRPr lang="en-GB" dirty="0"/>
          </a:p>
          <a:p>
            <a:r>
              <a:rPr lang="en-US" dirty="0"/>
              <a:t>Over a period of weeks, thyroid cells that have taken up the  131I begin to develop abnormalities and necrosis. Eventually, thyroid cells are destroyed, and hormone production is reduced</a:t>
            </a:r>
            <a:r>
              <a:rPr lang="en-GB" dirty="0"/>
              <a:t>.</a:t>
            </a:r>
          </a:p>
          <a:p>
            <a:r>
              <a:rPr lang="en-US" dirty="0"/>
              <a:t>Because  131I has a  slow  onset  of  action,  most  patients  are  treated initially  with </a:t>
            </a:r>
            <a:r>
              <a:rPr lang="el-GR" dirty="0"/>
              <a:t>β-</a:t>
            </a:r>
            <a:r>
              <a:rPr lang="en-US" dirty="0"/>
              <a:t>blockers and antithyroid drugs to prevent  131I-induced thyroid storm. </a:t>
            </a:r>
            <a:endParaRPr lang="en-GB" dirty="0"/>
          </a:p>
          <a:p>
            <a:r>
              <a:rPr lang="en-US" dirty="0"/>
              <a:t>MMI is the preferred agent before the administration of  131I. MMI is discontinued 3 to 5 days before the administration of  131I and is restarted 3 to 7 days later.</a:t>
            </a:r>
            <a:endParaRPr lang="en-IQ" dirty="0"/>
          </a:p>
        </p:txBody>
      </p:sp>
    </p:spTree>
    <p:extLst>
      <p:ext uri="{BB962C8B-B14F-4D97-AF65-F5344CB8AC3E}">
        <p14:creationId xmlns:p14="http://schemas.microsoft.com/office/powerpoint/2010/main" val="30527854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5AD12548-AC89-0D47-9625-29F0A2EBEB2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7999"/>
          </a:xfrm>
        </p:spPr>
      </p:pic>
    </p:spTree>
    <p:extLst>
      <p:ext uri="{BB962C8B-B14F-4D97-AF65-F5344CB8AC3E}">
        <p14:creationId xmlns:p14="http://schemas.microsoft.com/office/powerpoint/2010/main" val="22613831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7F476-2069-3B45-AD40-2275BE4E0570}"/>
              </a:ext>
            </a:extLst>
          </p:cNvPr>
          <p:cNvSpPr>
            <a:spLocks noGrp="1"/>
          </p:cNvSpPr>
          <p:nvPr>
            <p:ph type="title"/>
          </p:nvPr>
        </p:nvSpPr>
        <p:spPr/>
        <p:txBody>
          <a:bodyPr/>
          <a:lstStyle/>
          <a:p>
            <a:r>
              <a:rPr lang="en-US" dirty="0">
                <a:solidFill>
                  <a:schemeClr val="accent6"/>
                </a:solidFill>
                <a:latin typeface="Britannic Bold" panose="020B0903060703020204" pitchFamily="34" charset="77"/>
              </a:rPr>
              <a:t>Surgery</a:t>
            </a:r>
            <a:endParaRPr lang="en-IQ" dirty="0">
              <a:solidFill>
                <a:schemeClr val="accent6"/>
              </a:solidFill>
              <a:latin typeface="Britannic Bold" panose="020B0903060703020204" pitchFamily="34" charset="77"/>
            </a:endParaRPr>
          </a:p>
        </p:txBody>
      </p:sp>
      <p:sp>
        <p:nvSpPr>
          <p:cNvPr id="3" name="Content Placeholder 2">
            <a:extLst>
              <a:ext uri="{FF2B5EF4-FFF2-40B4-BE49-F238E27FC236}">
                <a16:creationId xmlns:a16="http://schemas.microsoft.com/office/drawing/2014/main" id="{D37AB72F-EC1A-5044-89DF-4AD1E0D7AA45}"/>
              </a:ext>
            </a:extLst>
          </p:cNvPr>
          <p:cNvSpPr>
            <a:spLocks noGrp="1"/>
          </p:cNvSpPr>
          <p:nvPr>
            <p:ph idx="1"/>
          </p:nvPr>
        </p:nvSpPr>
        <p:spPr>
          <a:xfrm>
            <a:off x="453858" y="1626771"/>
            <a:ext cx="10515600" cy="4351338"/>
          </a:xfrm>
        </p:spPr>
        <p:txBody>
          <a:bodyPr>
            <a:normAutofit lnSpcReduction="10000"/>
          </a:bodyPr>
          <a:lstStyle/>
          <a:p>
            <a:r>
              <a:rPr lang="en-US" dirty="0"/>
              <a:t>Subtotal thyroidectomy is indicated in patients with very large goiters and thyroid malignancies and those who do not  respond  or  cannot  tolerate  other  therapies.</a:t>
            </a:r>
            <a:endParaRPr lang="en-GB" dirty="0"/>
          </a:p>
          <a:p>
            <a:r>
              <a:rPr lang="en-US" dirty="0"/>
              <a:t>Patients  must  be euthyroid before surgery, and they are often administered iodide preoperatively to reduce gland vascularity. </a:t>
            </a:r>
            <a:endParaRPr lang="en-GB" dirty="0"/>
          </a:p>
          <a:p>
            <a:r>
              <a:rPr lang="en-US" dirty="0"/>
              <a:t>After thyroidectomy, serum calcium and intact parathyroid hormone levels should be monitored for early identification of postoperative hypoparathyroidism.</a:t>
            </a:r>
            <a:endParaRPr lang="en-GB" dirty="0"/>
          </a:p>
          <a:p>
            <a:r>
              <a:rPr lang="en-US" dirty="0"/>
              <a:t>Postoperative administration of 1250 to 2500 mg/day of calcium and 0.5 mcg/day of </a:t>
            </a:r>
            <a:r>
              <a:rPr lang="en-US" dirty="0" err="1"/>
              <a:t>calcitriol</a:t>
            </a:r>
            <a:r>
              <a:rPr lang="en-US" dirty="0"/>
              <a:t> may be given and then tapered over 1 to 2 weeks if the patient does not develop hypoparathyroidism.</a:t>
            </a:r>
            <a:endParaRPr lang="en-IQ" dirty="0"/>
          </a:p>
        </p:txBody>
      </p:sp>
    </p:spTree>
    <p:extLst>
      <p:ext uri="{BB962C8B-B14F-4D97-AF65-F5344CB8AC3E}">
        <p14:creationId xmlns:p14="http://schemas.microsoft.com/office/powerpoint/2010/main" val="26324192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5E601-F8B0-1749-8FEB-0112C20C2B7A}"/>
              </a:ext>
            </a:extLst>
          </p:cNvPr>
          <p:cNvSpPr>
            <a:spLocks noGrp="1"/>
          </p:cNvSpPr>
          <p:nvPr>
            <p:ph type="ctrTitle"/>
          </p:nvPr>
        </p:nvSpPr>
        <p:spPr/>
        <p:txBody>
          <a:bodyPr/>
          <a:lstStyle/>
          <a:p>
            <a:r>
              <a:rPr lang="en-US" dirty="0">
                <a:solidFill>
                  <a:srgbClr val="7030A0"/>
                </a:solidFill>
                <a:latin typeface="Britannic Bold" panose="020B0903060703020204" pitchFamily="34" charset="77"/>
              </a:rPr>
              <a:t>Special Conditions and Populations</a:t>
            </a:r>
            <a:endParaRPr lang="en-IQ" dirty="0">
              <a:solidFill>
                <a:srgbClr val="7030A0"/>
              </a:solidFill>
              <a:latin typeface="Britannic Bold" panose="020B0903060703020204" pitchFamily="34" charset="77"/>
            </a:endParaRPr>
          </a:p>
        </p:txBody>
      </p:sp>
    </p:spTree>
    <p:extLst>
      <p:ext uri="{BB962C8B-B14F-4D97-AF65-F5344CB8AC3E}">
        <p14:creationId xmlns:p14="http://schemas.microsoft.com/office/powerpoint/2010/main" val="25536808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C6039-4BCA-4A46-9582-D957AAD2960D}"/>
              </a:ext>
            </a:extLst>
          </p:cNvPr>
          <p:cNvSpPr>
            <a:spLocks noGrp="1"/>
          </p:cNvSpPr>
          <p:nvPr>
            <p:ph type="title"/>
          </p:nvPr>
        </p:nvSpPr>
        <p:spPr/>
        <p:txBody>
          <a:bodyPr/>
          <a:lstStyle/>
          <a:p>
            <a:r>
              <a:rPr lang="en-US" dirty="0">
                <a:solidFill>
                  <a:schemeClr val="accent6"/>
                </a:solidFill>
                <a:latin typeface="Britannic Bold" panose="020B0903060703020204" pitchFamily="34" charset="77"/>
              </a:rPr>
              <a:t>Graves Disease and Pregnancy </a:t>
            </a:r>
            <a:endParaRPr lang="en-IQ" dirty="0">
              <a:solidFill>
                <a:schemeClr val="accent6"/>
              </a:solidFill>
              <a:latin typeface="Britannic Bold" panose="020B0903060703020204" pitchFamily="34" charset="77"/>
            </a:endParaRPr>
          </a:p>
        </p:txBody>
      </p:sp>
      <p:sp>
        <p:nvSpPr>
          <p:cNvPr id="3" name="Content Placeholder 2">
            <a:extLst>
              <a:ext uri="{FF2B5EF4-FFF2-40B4-BE49-F238E27FC236}">
                <a16:creationId xmlns:a16="http://schemas.microsoft.com/office/drawing/2014/main" id="{2E6AE21B-7D65-3044-B738-4BD9A4B95A58}"/>
              </a:ext>
            </a:extLst>
          </p:cNvPr>
          <p:cNvSpPr>
            <a:spLocks noGrp="1"/>
          </p:cNvSpPr>
          <p:nvPr>
            <p:ph idx="1"/>
          </p:nvPr>
        </p:nvSpPr>
        <p:spPr/>
        <p:txBody>
          <a:bodyPr>
            <a:normAutofit fontScale="92500" lnSpcReduction="20000"/>
          </a:bodyPr>
          <a:lstStyle/>
          <a:p>
            <a:r>
              <a:rPr lang="en-US" dirty="0"/>
              <a:t>Pregnancy may worsen or precipitate thyrotoxicosis in women with underlying Graves disease owing to the TSH agonist effect of </a:t>
            </a:r>
            <a:r>
              <a:rPr lang="el-GR" dirty="0"/>
              <a:t>β-</a:t>
            </a:r>
            <a:r>
              <a:rPr lang="en-US" dirty="0"/>
              <a:t>hCG.</a:t>
            </a:r>
            <a:endParaRPr lang="en-GB" dirty="0"/>
          </a:p>
          <a:p>
            <a:r>
              <a:rPr lang="en-US" dirty="0"/>
              <a:t>Untreated maternal thyrotoxicosis may result in increased rates of miscarriage, premature delivery, eclampsia, and low-birth-weight infants. </a:t>
            </a:r>
            <a:endParaRPr lang="en-GB" dirty="0"/>
          </a:p>
          <a:p>
            <a:r>
              <a:rPr lang="en-US" dirty="0"/>
              <a:t>Fetal and neonatal hyperthyroidism may occur as a result of </a:t>
            </a:r>
            <a:r>
              <a:rPr lang="en-US" dirty="0" err="1"/>
              <a:t>transplacental</a:t>
            </a:r>
            <a:r>
              <a:rPr lang="en-US" dirty="0"/>
              <a:t> passage of </a:t>
            </a:r>
            <a:r>
              <a:rPr lang="en-US" dirty="0" err="1"/>
              <a:t>TSHR-SAbs</a:t>
            </a:r>
            <a:r>
              <a:rPr lang="en-US" dirty="0"/>
              <a:t>. </a:t>
            </a:r>
            <a:endParaRPr lang="en-GB" dirty="0"/>
          </a:p>
          <a:p>
            <a:r>
              <a:rPr lang="en-US" dirty="0"/>
              <a:t>Because radioactive iodine is contraindicated and surgery is best avoided during pregnancy, most patients are treated with antithyroid drugs. </a:t>
            </a:r>
            <a:endParaRPr lang="en-GB" dirty="0"/>
          </a:p>
          <a:p>
            <a:r>
              <a:rPr lang="en-US" dirty="0"/>
              <a:t>PTU  is  considered  the  treatment  of  choice,  particularly  in  the first trimester. </a:t>
            </a:r>
            <a:endParaRPr lang="en-GB" dirty="0"/>
          </a:p>
          <a:p>
            <a:r>
              <a:rPr lang="en-US" dirty="0"/>
              <a:t>While MMI is thought to have greater teratogenic potential versus PTU, the relative safety of these medications in pregnancy is not clear.</a:t>
            </a:r>
            <a:endParaRPr lang="en-IQ" dirty="0"/>
          </a:p>
        </p:txBody>
      </p:sp>
    </p:spTree>
    <p:extLst>
      <p:ext uri="{BB962C8B-B14F-4D97-AF65-F5344CB8AC3E}">
        <p14:creationId xmlns:p14="http://schemas.microsoft.com/office/powerpoint/2010/main" val="10301779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EC81D-8DA8-A344-9D07-07050B5229B4}"/>
              </a:ext>
            </a:extLst>
          </p:cNvPr>
          <p:cNvSpPr>
            <a:spLocks noGrp="1"/>
          </p:cNvSpPr>
          <p:nvPr>
            <p:ph type="title"/>
          </p:nvPr>
        </p:nvSpPr>
        <p:spPr/>
        <p:txBody>
          <a:bodyPr/>
          <a:lstStyle/>
          <a:p>
            <a:r>
              <a:rPr lang="en-US" dirty="0">
                <a:solidFill>
                  <a:schemeClr val="accent6"/>
                </a:solidFill>
                <a:latin typeface="Britannic Bold" panose="020B0903060703020204" pitchFamily="34" charset="77"/>
              </a:rPr>
              <a:t>Pediatric  Hyperthyroidism</a:t>
            </a:r>
            <a:endParaRPr lang="en-IQ" dirty="0">
              <a:solidFill>
                <a:schemeClr val="accent6"/>
              </a:solidFill>
              <a:latin typeface="Britannic Bold" panose="020B0903060703020204" pitchFamily="34" charset="77"/>
            </a:endParaRPr>
          </a:p>
        </p:txBody>
      </p:sp>
      <p:sp>
        <p:nvSpPr>
          <p:cNvPr id="3" name="Content Placeholder 2">
            <a:extLst>
              <a:ext uri="{FF2B5EF4-FFF2-40B4-BE49-F238E27FC236}">
                <a16:creationId xmlns:a16="http://schemas.microsoft.com/office/drawing/2014/main" id="{54FD0CBC-7E8F-0341-8991-8A057871B310}"/>
              </a:ext>
            </a:extLst>
          </p:cNvPr>
          <p:cNvSpPr>
            <a:spLocks noGrp="1"/>
          </p:cNvSpPr>
          <p:nvPr>
            <p:ph idx="1"/>
          </p:nvPr>
        </p:nvSpPr>
        <p:spPr/>
        <p:txBody>
          <a:bodyPr>
            <a:normAutofit/>
          </a:bodyPr>
          <a:lstStyle/>
          <a:p>
            <a:r>
              <a:rPr lang="en-US" dirty="0"/>
              <a:t>-Blockers  are  administered to children who are symptomatic or have a heart rate greater than 100  beats/min</a:t>
            </a:r>
            <a:r>
              <a:rPr lang="en-GB" dirty="0"/>
              <a:t>.</a:t>
            </a:r>
          </a:p>
          <a:p>
            <a:r>
              <a:rPr lang="en-US" dirty="0"/>
              <a:t> MMI  is  the  preferred  antithyroid  drug  therapy in children at a dose of 0.2 to 0.5 mg/kg/day.</a:t>
            </a:r>
            <a:endParaRPr lang="en-GB" dirty="0"/>
          </a:p>
          <a:p>
            <a:r>
              <a:rPr lang="en-US" dirty="0"/>
              <a:t>Once a euthyroid state is achieved, the MMI dose can be reduced by 50% or more to maintain </a:t>
            </a:r>
            <a:r>
              <a:rPr lang="en-US" dirty="0" err="1"/>
              <a:t>euthyroidism</a:t>
            </a:r>
            <a:r>
              <a:rPr lang="en-US" dirty="0"/>
              <a:t>. </a:t>
            </a:r>
            <a:endParaRPr lang="en-GB" dirty="0"/>
          </a:p>
          <a:p>
            <a:r>
              <a:rPr lang="en-US" dirty="0"/>
              <a:t>If remission does not occur in that time, long-term antithyroid drug therapy, radioactive iodine, or surgical therapy is offered. </a:t>
            </a:r>
            <a:endParaRPr lang="en-IQ" dirty="0"/>
          </a:p>
        </p:txBody>
      </p:sp>
    </p:spTree>
    <p:extLst>
      <p:ext uri="{BB962C8B-B14F-4D97-AF65-F5344CB8AC3E}">
        <p14:creationId xmlns:p14="http://schemas.microsoft.com/office/powerpoint/2010/main" val="5996102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F1C00-2749-FA41-86D4-8EE2491C6A33}"/>
              </a:ext>
            </a:extLst>
          </p:cNvPr>
          <p:cNvSpPr>
            <a:spLocks noGrp="1"/>
          </p:cNvSpPr>
          <p:nvPr>
            <p:ph type="title"/>
          </p:nvPr>
        </p:nvSpPr>
        <p:spPr/>
        <p:txBody>
          <a:bodyPr/>
          <a:lstStyle/>
          <a:p>
            <a:r>
              <a:rPr lang="en-US" dirty="0">
                <a:solidFill>
                  <a:schemeClr val="accent6"/>
                </a:solidFill>
                <a:latin typeface="Britannic Bold" panose="020B0903060703020204" pitchFamily="34" charset="77"/>
              </a:rPr>
              <a:t>Thyroid Storm</a:t>
            </a:r>
            <a:endParaRPr lang="en-IQ" dirty="0">
              <a:solidFill>
                <a:schemeClr val="accent6"/>
              </a:solidFill>
              <a:latin typeface="Britannic Bold" panose="020B0903060703020204" pitchFamily="34" charset="77"/>
            </a:endParaRPr>
          </a:p>
        </p:txBody>
      </p:sp>
      <p:sp>
        <p:nvSpPr>
          <p:cNvPr id="3" name="Content Placeholder 2">
            <a:extLst>
              <a:ext uri="{FF2B5EF4-FFF2-40B4-BE49-F238E27FC236}">
                <a16:creationId xmlns:a16="http://schemas.microsoft.com/office/drawing/2014/main" id="{0AA6883C-BB29-6048-8E81-F7E9A0FCD075}"/>
              </a:ext>
            </a:extLst>
          </p:cNvPr>
          <p:cNvSpPr>
            <a:spLocks noGrp="1"/>
          </p:cNvSpPr>
          <p:nvPr>
            <p:ph idx="1"/>
          </p:nvPr>
        </p:nvSpPr>
        <p:spPr>
          <a:xfrm>
            <a:off x="838200" y="1690687"/>
            <a:ext cx="10515600" cy="4802187"/>
          </a:xfrm>
        </p:spPr>
        <p:txBody>
          <a:bodyPr>
            <a:normAutofit fontScale="85000" lnSpcReduction="20000"/>
          </a:bodyPr>
          <a:lstStyle/>
          <a:p>
            <a:r>
              <a:rPr lang="en-US" dirty="0"/>
              <a:t>Thyroid storm is a life-threatening condition caused by severe thyrotoxicosis.</a:t>
            </a:r>
            <a:endParaRPr lang="en-GB" dirty="0"/>
          </a:p>
          <a:p>
            <a:r>
              <a:rPr lang="en-US" dirty="0"/>
              <a:t>Signs and symptoms include high fever, tachycardia, tachypnea, dehydration, delirium, coma, and GI disturbances. </a:t>
            </a:r>
            <a:endParaRPr lang="en-GB" dirty="0"/>
          </a:p>
          <a:p>
            <a:r>
              <a:rPr lang="en-US" dirty="0"/>
              <a:t>Thyroid storm is precipitated in a previously hyperthyroid patient by infection, trauma, surgery, radioactive iodine treatment, and sudden withdrawal from antithyroid drugs. </a:t>
            </a:r>
            <a:endParaRPr lang="en-GB" dirty="0"/>
          </a:p>
          <a:p>
            <a:r>
              <a:rPr lang="en-US" dirty="0"/>
              <a:t>Patients are treated with a short-acting </a:t>
            </a:r>
            <a:r>
              <a:rPr lang="el-GR" dirty="0"/>
              <a:t>β-</a:t>
            </a:r>
            <a:r>
              <a:rPr lang="en-US" dirty="0"/>
              <a:t>blocker such as intravenous  (IV)  </a:t>
            </a:r>
            <a:r>
              <a:rPr lang="en-US" dirty="0" err="1"/>
              <a:t>esmolol</a:t>
            </a:r>
            <a:r>
              <a:rPr lang="en-US" dirty="0"/>
              <a:t>,  IV or oral  iodide,  and  large  doses  ofPTU  (500–1000  mg load; then 250 mg every 4 hours) or MMI (60–80 mg/day). </a:t>
            </a:r>
            <a:endParaRPr lang="en-GB" dirty="0"/>
          </a:p>
          <a:p>
            <a:r>
              <a:rPr lang="en-US" dirty="0"/>
              <a:t>Supportive care with acetaminophen to suppress fever, fluid and electrolyte management, and </a:t>
            </a:r>
            <a:r>
              <a:rPr lang="en-US" dirty="0" err="1"/>
              <a:t>antiarrhythmic</a:t>
            </a:r>
            <a:r>
              <a:rPr lang="en-US" dirty="0"/>
              <a:t> agents are important components of therapy. </a:t>
            </a:r>
            <a:endParaRPr lang="en-GB" dirty="0"/>
          </a:p>
          <a:p>
            <a:r>
              <a:rPr lang="en-US" dirty="0"/>
              <a:t>IV hydrocortisone 300 mg initially and then 100 mg every 8 hours is  used  often because of the potential presence of adrenal insufficiency. </a:t>
            </a:r>
            <a:endParaRPr lang="en-IQ" dirty="0"/>
          </a:p>
        </p:txBody>
      </p:sp>
    </p:spTree>
    <p:extLst>
      <p:ext uri="{BB962C8B-B14F-4D97-AF65-F5344CB8AC3E}">
        <p14:creationId xmlns:p14="http://schemas.microsoft.com/office/powerpoint/2010/main" val="1443767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7A7E6-BF31-5044-A3BF-119679B83D45}"/>
              </a:ext>
            </a:extLst>
          </p:cNvPr>
          <p:cNvSpPr>
            <a:spLocks noGrp="1"/>
          </p:cNvSpPr>
          <p:nvPr>
            <p:ph type="title"/>
          </p:nvPr>
        </p:nvSpPr>
        <p:spPr/>
        <p:txBody>
          <a:bodyPr/>
          <a:lstStyle/>
          <a:p>
            <a:r>
              <a:rPr lang="en-US" b="1" dirty="0">
                <a:solidFill>
                  <a:schemeClr val="accent1">
                    <a:lumMod val="75000"/>
                  </a:schemeClr>
                </a:solidFill>
                <a:latin typeface="Britannic Bold" panose="020B0903060703020204" pitchFamily="34" charset="77"/>
              </a:rPr>
              <a:t>THYROID HORMONE PHYSIOLOGY AND BIOSYNTHESIS</a:t>
            </a:r>
            <a:endParaRPr lang="en-IQ" b="1" dirty="0">
              <a:solidFill>
                <a:schemeClr val="accent1">
                  <a:lumMod val="75000"/>
                </a:schemeClr>
              </a:solidFill>
              <a:latin typeface="Britannic Bold" panose="020B0903060703020204" pitchFamily="34" charset="77"/>
            </a:endParaRPr>
          </a:p>
        </p:txBody>
      </p:sp>
      <p:pic>
        <p:nvPicPr>
          <p:cNvPr id="4" name="Picture 4">
            <a:extLst>
              <a:ext uri="{FF2B5EF4-FFF2-40B4-BE49-F238E27FC236}">
                <a16:creationId xmlns:a16="http://schemas.microsoft.com/office/drawing/2014/main" id="{5E8EB769-4EEF-6A48-A34E-4E91540D127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71315" y="1690688"/>
            <a:ext cx="8221580" cy="5167312"/>
          </a:xfrm>
        </p:spPr>
      </p:pic>
    </p:spTree>
    <p:extLst>
      <p:ext uri="{BB962C8B-B14F-4D97-AF65-F5344CB8AC3E}">
        <p14:creationId xmlns:p14="http://schemas.microsoft.com/office/powerpoint/2010/main" val="17502137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869C8-07CE-CF4A-9C86-4C874F875554}"/>
              </a:ext>
            </a:extLst>
          </p:cNvPr>
          <p:cNvSpPr>
            <a:spLocks noGrp="1"/>
          </p:cNvSpPr>
          <p:nvPr>
            <p:ph type="title"/>
          </p:nvPr>
        </p:nvSpPr>
        <p:spPr/>
        <p:txBody>
          <a:bodyPr/>
          <a:lstStyle/>
          <a:p>
            <a:endParaRPr lang="en-IQ"/>
          </a:p>
        </p:txBody>
      </p:sp>
      <p:pic>
        <p:nvPicPr>
          <p:cNvPr id="4" name="Picture 4">
            <a:extLst>
              <a:ext uri="{FF2B5EF4-FFF2-40B4-BE49-F238E27FC236}">
                <a16:creationId xmlns:a16="http://schemas.microsoft.com/office/drawing/2014/main" id="{63E6F49C-C8A8-A042-B0BD-3DCB5B267A1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1192049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2E09B5-B415-CD49-A2F2-91041D3F6F3F}"/>
              </a:ext>
            </a:extLst>
          </p:cNvPr>
          <p:cNvSpPr>
            <a:spLocks noGrp="1"/>
          </p:cNvSpPr>
          <p:nvPr>
            <p:ph idx="1"/>
          </p:nvPr>
        </p:nvSpPr>
        <p:spPr>
          <a:xfrm>
            <a:off x="687805" y="1123783"/>
            <a:ext cx="10515600" cy="4351338"/>
          </a:xfrm>
        </p:spPr>
        <p:txBody>
          <a:bodyPr>
            <a:normAutofit lnSpcReduction="10000"/>
          </a:bodyPr>
          <a:lstStyle/>
          <a:p>
            <a:r>
              <a:rPr lang="en-US" dirty="0"/>
              <a:t>T4  is 99.97% protein bound, and T3  is 99.7% protein bound, with only the unbound or free fractions physiologically active.</a:t>
            </a:r>
            <a:endParaRPr lang="en-GB" dirty="0"/>
          </a:p>
          <a:p>
            <a:r>
              <a:rPr lang="en-US" dirty="0"/>
              <a:t>The high degree of protein binding results in a long half-life of these hormones: approximately 7 to 10 days for T4  and 24 hours for T3.</a:t>
            </a:r>
            <a:endParaRPr lang="en-GB" dirty="0"/>
          </a:p>
          <a:p>
            <a:r>
              <a:rPr lang="en-US" dirty="0"/>
              <a:t>Eighty percent of needed T3  is derived from conversion of T4  to  T3  in  peripheral  tissue  under  the  influence  of  tissue  </a:t>
            </a:r>
            <a:r>
              <a:rPr lang="en-US" dirty="0" err="1"/>
              <a:t>deiodinases</a:t>
            </a:r>
            <a:r>
              <a:rPr lang="en-US" dirty="0"/>
              <a:t>. These </a:t>
            </a:r>
            <a:r>
              <a:rPr lang="en-US" dirty="0" err="1"/>
              <a:t>deiodinases</a:t>
            </a:r>
            <a:r>
              <a:rPr lang="en-US" dirty="0"/>
              <a:t> allow end organs to produce the amount of T3  needed to control local metabolic functions.</a:t>
            </a:r>
            <a:endParaRPr lang="en-GB" dirty="0"/>
          </a:p>
          <a:p>
            <a:r>
              <a:rPr lang="en-US" dirty="0"/>
              <a:t>Release of TRH is also inhibited by somatostatin and its analogs, and release of TSH can also be inhibited by dopamine, dopamine agonists, and high levels of glucocorticoids.</a:t>
            </a:r>
            <a:endParaRPr lang="en-IQ" dirty="0"/>
          </a:p>
        </p:txBody>
      </p:sp>
    </p:spTree>
    <p:extLst>
      <p:ext uri="{BB962C8B-B14F-4D97-AF65-F5344CB8AC3E}">
        <p14:creationId xmlns:p14="http://schemas.microsoft.com/office/powerpoint/2010/main" val="1531713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D15D8-FA56-DC49-9D78-7A5133863ACE}"/>
              </a:ext>
            </a:extLst>
          </p:cNvPr>
          <p:cNvSpPr>
            <a:spLocks noGrp="1"/>
          </p:cNvSpPr>
          <p:nvPr>
            <p:ph type="title"/>
          </p:nvPr>
        </p:nvSpPr>
        <p:spPr/>
        <p:txBody>
          <a:bodyPr/>
          <a:lstStyle/>
          <a:p>
            <a:r>
              <a:rPr lang="en-US" b="1" dirty="0">
                <a:solidFill>
                  <a:schemeClr val="accent1">
                    <a:lumMod val="75000"/>
                  </a:schemeClr>
                </a:solidFill>
                <a:latin typeface="Britannic Bold" panose="020B0903060703020204" pitchFamily="34" charset="77"/>
              </a:rPr>
              <a:t>SPECTRUM OF THYROID DISEASE</a:t>
            </a:r>
            <a:endParaRPr lang="en-IQ" b="1" dirty="0">
              <a:solidFill>
                <a:schemeClr val="accent1">
                  <a:lumMod val="75000"/>
                </a:schemeClr>
              </a:solidFill>
              <a:latin typeface="Britannic Bold" panose="020B0903060703020204" pitchFamily="34" charset="77"/>
            </a:endParaRPr>
          </a:p>
        </p:txBody>
      </p:sp>
      <p:sp>
        <p:nvSpPr>
          <p:cNvPr id="3" name="Content Placeholder 2">
            <a:extLst>
              <a:ext uri="{FF2B5EF4-FFF2-40B4-BE49-F238E27FC236}">
                <a16:creationId xmlns:a16="http://schemas.microsoft.com/office/drawing/2014/main" id="{DA434119-39FE-C544-B628-DE32F58AF648}"/>
              </a:ext>
            </a:extLst>
          </p:cNvPr>
          <p:cNvSpPr>
            <a:spLocks noGrp="1"/>
          </p:cNvSpPr>
          <p:nvPr>
            <p:ph idx="1"/>
          </p:nvPr>
        </p:nvSpPr>
        <p:spPr/>
        <p:txBody>
          <a:bodyPr>
            <a:normAutofit fontScale="92500"/>
          </a:bodyPr>
          <a:lstStyle/>
          <a:p>
            <a:r>
              <a:rPr lang="en-US" dirty="0"/>
              <a:t>There are two general modes of presentation for thyroid disorders: changes in the size or shape of the  gland and changes in secretion of hormone from the gland.</a:t>
            </a:r>
            <a:endParaRPr lang="en-GB" dirty="0"/>
          </a:p>
          <a:p>
            <a:r>
              <a:rPr lang="en-US" dirty="0"/>
              <a:t>Thyroid nodules and goiters in euthyroid patients are common problems. </a:t>
            </a:r>
            <a:endParaRPr lang="en-GB" dirty="0"/>
          </a:p>
          <a:p>
            <a:r>
              <a:rPr lang="en-US" dirty="0"/>
              <a:t>Patients with a goiter who are biochemically euthyroid often require no specific pharmacotherapy unless the goiter is caused by iodine deficiency. </a:t>
            </a:r>
            <a:endParaRPr lang="en-GB" dirty="0"/>
          </a:p>
          <a:p>
            <a:r>
              <a:rPr lang="en-US" dirty="0"/>
              <a:t>Thyroid  nodules,  seen  in  4% to 7% of adults, may be malignant or may autonomously secrete thyroid hormones. </a:t>
            </a:r>
            <a:endParaRPr lang="en-GB" dirty="0"/>
          </a:p>
          <a:p>
            <a:r>
              <a:rPr lang="en-US" dirty="0"/>
              <a:t>Changes in hormone secretion, often due to an underlying inflammatory disorder (thyroiditis), can result in hormone deficiency  or  excess.</a:t>
            </a:r>
            <a:endParaRPr lang="en-IQ" dirty="0"/>
          </a:p>
        </p:txBody>
      </p:sp>
    </p:spTree>
    <p:extLst>
      <p:ext uri="{BB962C8B-B14F-4D97-AF65-F5344CB8AC3E}">
        <p14:creationId xmlns:p14="http://schemas.microsoft.com/office/powerpoint/2010/main" val="1259465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EC30D-3366-AC48-BE85-335662FFF719}"/>
              </a:ext>
            </a:extLst>
          </p:cNvPr>
          <p:cNvSpPr>
            <a:spLocks noGrp="1"/>
          </p:cNvSpPr>
          <p:nvPr>
            <p:ph type="title"/>
          </p:nvPr>
        </p:nvSpPr>
        <p:spPr/>
        <p:txBody>
          <a:bodyPr/>
          <a:lstStyle/>
          <a:p>
            <a:r>
              <a:rPr lang="en-US" b="1" dirty="0">
                <a:solidFill>
                  <a:schemeClr val="accent1">
                    <a:lumMod val="75000"/>
                  </a:schemeClr>
                </a:solidFill>
                <a:latin typeface="Britannic Bold" panose="020B0903060703020204" pitchFamily="34" charset="77"/>
              </a:rPr>
              <a:t>PATIENT ASSESSMENT AND MONITORING</a:t>
            </a:r>
            <a:endParaRPr lang="en-IQ" b="1" dirty="0">
              <a:solidFill>
                <a:schemeClr val="accent1">
                  <a:lumMod val="75000"/>
                </a:schemeClr>
              </a:solidFill>
              <a:latin typeface="Britannic Bold" panose="020B0903060703020204" pitchFamily="34" charset="77"/>
            </a:endParaRPr>
          </a:p>
        </p:txBody>
      </p:sp>
      <p:pic>
        <p:nvPicPr>
          <p:cNvPr id="4" name="Picture 4">
            <a:extLst>
              <a:ext uri="{FF2B5EF4-FFF2-40B4-BE49-F238E27FC236}">
                <a16:creationId xmlns:a16="http://schemas.microsoft.com/office/drawing/2014/main" id="{8C4A7436-1A93-154B-9D45-331469A0839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8553" y="1690688"/>
            <a:ext cx="10635247" cy="5167312"/>
          </a:xfrm>
        </p:spPr>
      </p:pic>
    </p:spTree>
    <p:extLst>
      <p:ext uri="{BB962C8B-B14F-4D97-AF65-F5344CB8AC3E}">
        <p14:creationId xmlns:p14="http://schemas.microsoft.com/office/powerpoint/2010/main" val="261086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62320C-ABBE-BD4E-AEF8-2F655A6A2336}"/>
              </a:ext>
            </a:extLst>
          </p:cNvPr>
          <p:cNvSpPr>
            <a:spLocks noGrp="1"/>
          </p:cNvSpPr>
          <p:nvPr>
            <p:ph idx="1"/>
          </p:nvPr>
        </p:nvSpPr>
        <p:spPr>
          <a:xfrm>
            <a:off x="838200" y="852237"/>
            <a:ext cx="10515600" cy="5324726"/>
          </a:xfrm>
        </p:spPr>
        <p:txBody>
          <a:bodyPr>
            <a:normAutofit fontScale="92500"/>
          </a:bodyPr>
          <a:lstStyle/>
          <a:p>
            <a:r>
              <a:rPr lang="en-US" dirty="0"/>
              <a:t>TSH level is adequate for initial screening and diagnosis of hypothyroidism and hyperthyroidism.</a:t>
            </a:r>
            <a:endParaRPr lang="en-GB" dirty="0"/>
          </a:p>
          <a:p>
            <a:r>
              <a:rPr lang="en-US" dirty="0"/>
              <a:t>Serum free thyroxine (FT4) and triiodothyronine (FT3) levels may  be helpful in distinguishing mild (subclinical) thyroid disease from overt disease. </a:t>
            </a:r>
            <a:endParaRPr lang="en-GB" dirty="0"/>
          </a:p>
          <a:p>
            <a:r>
              <a:rPr lang="en-US" dirty="0"/>
              <a:t>Since a number of factors can alter protein binding, these older  assays  are  very  insensitive  and  should  no  longer  be  used routinely even with protein-binding adjustment factors such as the free T4  index.</a:t>
            </a:r>
            <a:endParaRPr lang="en-GB" dirty="0"/>
          </a:p>
          <a:p>
            <a:r>
              <a:rPr lang="en-US" dirty="0"/>
              <a:t> Free or unbound T4  (FT4) and T3  (FT3) assays Mild Overt Thyrotoxicosis are readily available and are more sensitive in identifying thyroid dysfunction than the older total assays.</a:t>
            </a:r>
            <a:endParaRPr lang="en-GB" dirty="0"/>
          </a:p>
          <a:p>
            <a:r>
              <a:rPr lang="en-US" dirty="0"/>
              <a:t>The radioactive iodine uptake (RAIU) is elevated in those with hyperthyroidism and can aid in identifying  thyrotoxicosis</a:t>
            </a:r>
            <a:endParaRPr lang="en-IQ" dirty="0"/>
          </a:p>
        </p:txBody>
      </p:sp>
    </p:spTree>
    <p:extLst>
      <p:ext uri="{BB962C8B-B14F-4D97-AF65-F5344CB8AC3E}">
        <p14:creationId xmlns:p14="http://schemas.microsoft.com/office/powerpoint/2010/main" val="25784903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50</Slides>
  <Notes>0</Notes>
  <HiddenSlides>0</HiddenSlide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Thyroid disorders </vt:lpstr>
      <vt:lpstr>PowerPoint Presentation</vt:lpstr>
      <vt:lpstr>Introduction </vt:lpstr>
      <vt:lpstr>PowerPoint Presentation</vt:lpstr>
      <vt:lpstr>THYROID HORMONE PHYSIOLOGY AND BIOSYNTHESIS</vt:lpstr>
      <vt:lpstr>PowerPoint Presentation</vt:lpstr>
      <vt:lpstr>SPECTRUM OF THYROID DISEASE</vt:lpstr>
      <vt:lpstr>PATIENT ASSESSMENT AND MONITORING</vt:lpstr>
      <vt:lpstr>PowerPoint Presentation</vt:lpstr>
      <vt:lpstr>PowerPoint Presentation</vt:lpstr>
      <vt:lpstr>HYPOTHYROIDISM</vt:lpstr>
      <vt:lpstr>PowerPoint Presentation</vt:lpstr>
      <vt:lpstr>Causes of Hypothyroidism</vt:lpstr>
      <vt:lpstr>PowerPoint Presentation</vt:lpstr>
      <vt:lpstr>Mild (Subclinical) Hypothyroidism</vt:lpstr>
      <vt:lpstr>Sequelae of Hypothyroidism</vt:lpstr>
      <vt:lpstr>PowerPoint Presentation</vt:lpstr>
      <vt:lpstr>Treatment of Hypothyroidism</vt:lpstr>
      <vt:lpstr>Levothyoxine</vt:lpstr>
      <vt:lpstr>PowerPoint Presentation</vt:lpstr>
      <vt:lpstr>Therapeutic Use of LT4</vt:lpstr>
      <vt:lpstr>PowerPoint Presentation</vt:lpstr>
      <vt:lpstr>PowerPoint Presentation</vt:lpstr>
      <vt:lpstr>PowerPoint Presentation</vt:lpstr>
      <vt:lpstr>Risk of over treatments and under treatment </vt:lpstr>
      <vt:lpstr>Alterations in LT4  Dose Requirements</vt:lpstr>
      <vt:lpstr>PowerPoint Presentation</vt:lpstr>
      <vt:lpstr>Special Populations and Conditions</vt:lpstr>
      <vt:lpstr>Hypothyroidism and Pregnancy</vt:lpstr>
      <vt:lpstr>Myxedema coma</vt:lpstr>
      <vt:lpstr>HYPERTHYROIDISM AND THYROTOXICOSIS</vt:lpstr>
      <vt:lpstr>PowerPoint Presentation</vt:lpstr>
      <vt:lpstr>PowerPoint Presentation</vt:lpstr>
      <vt:lpstr>Mild (Subclinical) Hyperthyroidism</vt:lpstr>
      <vt:lpstr>Graves Disease</vt:lpstr>
      <vt:lpstr>PowerPoint Presentation</vt:lpstr>
      <vt:lpstr>Treatment of Hyperthyroidism</vt:lpstr>
      <vt:lpstr>β-Blockers</vt:lpstr>
      <vt:lpstr>Methods to Reduce Thyroid Hormone Synthesis</vt:lpstr>
      <vt:lpstr>Iodide</vt:lpstr>
      <vt:lpstr>Antithyroid Drugs </vt:lpstr>
      <vt:lpstr>PowerPoint Presentation</vt:lpstr>
      <vt:lpstr>Radioactive Iodine</vt:lpstr>
      <vt:lpstr>PowerPoint Presentation</vt:lpstr>
      <vt:lpstr>Surgery</vt:lpstr>
      <vt:lpstr>Special Conditions and Populations</vt:lpstr>
      <vt:lpstr>Graves Disease and Pregnancy </vt:lpstr>
      <vt:lpstr>Pediatric  Hyperthyroidism</vt:lpstr>
      <vt:lpstr>Thyroid Storm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Thyroid disorders </dc:title>
  <dc:creator>abeeralrashid@yahoo.com</dc:creator>
  <cp:lastModifiedBy>abeeralrashid@yahoo.com</cp:lastModifiedBy>
  <cp:revision>6</cp:revision>
  <dcterms:created xsi:type="dcterms:W3CDTF">2021-04-10T15:09:58Z</dcterms:created>
  <dcterms:modified xsi:type="dcterms:W3CDTF">2021-04-20T22:57:43Z</dcterms:modified>
</cp:coreProperties>
</file>