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3" r:id="rId10"/>
    <p:sldId id="297" r:id="rId11"/>
    <p:sldId id="264" r:id="rId12"/>
    <p:sldId id="265" r:id="rId13"/>
    <p:sldId id="266" r:id="rId14"/>
    <p:sldId id="267" r:id="rId15"/>
    <p:sldId id="298" r:id="rId16"/>
    <p:sldId id="271" r:id="rId17"/>
    <p:sldId id="272" r:id="rId18"/>
    <p:sldId id="296" r:id="rId19"/>
    <p:sldId id="273" r:id="rId20"/>
    <p:sldId id="274" r:id="rId21"/>
    <p:sldId id="299" r:id="rId22"/>
    <p:sldId id="275" r:id="rId23"/>
    <p:sldId id="268" r:id="rId24"/>
    <p:sldId id="300" r:id="rId25"/>
    <p:sldId id="276" r:id="rId26"/>
    <p:sldId id="277" r:id="rId27"/>
    <p:sldId id="301" r:id="rId28"/>
    <p:sldId id="278" r:id="rId29"/>
    <p:sldId id="279" r:id="rId30"/>
    <p:sldId id="302" r:id="rId31"/>
    <p:sldId id="303" r:id="rId32"/>
    <p:sldId id="280" r:id="rId33"/>
    <p:sldId id="306" r:id="rId34"/>
    <p:sldId id="281" r:id="rId35"/>
    <p:sldId id="282" r:id="rId36"/>
    <p:sldId id="283" r:id="rId37"/>
    <p:sldId id="284" r:id="rId38"/>
    <p:sldId id="304" r:id="rId39"/>
    <p:sldId id="305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F980-BD87-6342-9D31-1BC39D280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B5202-305B-984E-B9E4-F07271A77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FB954-D192-5940-8BAC-9F64A1AE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DFFEE-F21B-BE40-B16C-346F3824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5028-7532-5642-8AB7-635EAE63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39821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B8F9-9509-1240-8E88-BEB212A5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5A2CA-5BA2-C644-97BB-44747E529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4113E-2A1F-3B45-AD67-92BE696E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88D08-8A52-EC41-A33B-1BBE003C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79026-FDF4-AB42-AE69-6BF5101D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51305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32CE3-B41F-7B4B-9C9B-97D232CBF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92F30-F451-0B45-9031-3D04AD747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DDBC-9AB4-CD4F-9951-79F09FCB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3B950-BF43-7F41-AE20-5636A4AB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647D4-1E56-7E49-9888-0E2A8E79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00647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DF50-A7CC-F84B-8A5C-D238945D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C9F6-E3A7-AA43-A2BD-A4B877F0B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053F-FFC0-B242-ADB7-E9A782D6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DF4C-982A-F349-9113-0F205572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6D33F-797B-2942-A236-C3710CEA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72578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8AB1-D890-914F-AF7F-E3AD2D6A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38D1-3861-2446-A5AB-96B464672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2D9E4-2C6C-F14E-A85A-23F74C04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7AA8E-8B30-D34F-B842-29E3A734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5718C-0DBE-4F48-8EC2-4F65B25F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88797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72C3-5996-8049-8726-DFA863DB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7F5E8-79D0-7C46-A045-1B66E40AE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5891C-9817-BE4F-8629-158795B5A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E1337-9061-6941-97F8-B299E5E6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EE50B-0CF0-974F-8F35-634B5EE7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7AF2C-F771-5C44-B584-A6D1AF24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72623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DBCC-CA0E-F64D-A319-9C74A75F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A663B-F328-8245-8F38-B137DEDA8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84506-CE9A-E64C-8EB9-BBB09E509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8096E-7FBF-CD41-8C32-C063EE3CB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20647-0551-664E-95B2-2598795BD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5EE8A-111D-6746-B91B-750C3EAC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8EF59-5EB1-2741-A8BE-F0B34764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901BB-5347-7843-808E-871D615F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23594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247F-5795-8A4E-9BAF-6C59242D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FD4D4-3406-764E-8E72-C78753A0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B3BFB-64FE-B54E-AC72-D707071A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AF705-0CCC-0D41-B6FB-D241766C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67759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984F1-920A-2B4C-A754-A740C4B0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F5DD7-B085-7A47-A3D4-7FE0FDC0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08AC3-B335-E84C-9FE1-D3544321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44301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F52E-F7D2-1A4B-A00E-DB8D7AAB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55758-AEB2-6541-BC10-23A0D2F33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13B61-ECCB-A64D-AA5D-EA894852D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FD978-D143-AF40-9149-AE7F2A0D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29FC-FE1B-384F-82E5-2740F304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E60D1-42BD-5D40-B61A-94DF0F16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03560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09E8-5B99-C84A-B561-C9A059B6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5375E-3CA9-C94F-8BC1-8041BE0C8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8A642-4410-4946-BEE0-D29493AD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EAEF-E95F-B349-A18A-408BEE5E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7A61A-69E7-C248-ADBD-63D5F19A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57F8-777B-A24F-83A9-4974645F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75566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4DEAF4-9CD2-3A49-8A3E-5BDC0AAE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655AA-F6C8-8E40-B925-0A597B6FF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BE1C9-EE67-9248-81A8-CB5AD93E5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233A1-1790-2041-8E71-5F0004C00754}" type="datetimeFigureOut">
              <a:rPr lang="en-IQ" smtClean="0"/>
              <a:t>18/05/2021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1BFC3-0013-0B49-A721-30B8519D2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D2933-1E50-CC41-8ACA-DCA4B485C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E2DC3-19E7-4443-9AFB-77D22E9E1759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50537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7771B7-8548-6B43-A709-8E84C3E32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03BAB7C-76D5-A24B-BBDD-CB2A93EF3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14804C2-0C88-474D-AA84-9861D3617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BA8D79-413B-CD43-BB71-EF52F51D4B60}"/>
              </a:ext>
            </a:extLst>
          </p:cNvPr>
          <p:cNvSpPr txBox="1"/>
          <p:nvPr/>
        </p:nvSpPr>
        <p:spPr>
          <a:xfrm>
            <a:off x="1524000" y="476290"/>
            <a:ext cx="6714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600" b="1" dirty="0">
                <a:solidFill>
                  <a:schemeClr val="bg1"/>
                </a:solidFill>
              </a:rPr>
              <a:t>Multiple sclerosis</a:t>
            </a:r>
            <a:r>
              <a:rPr lang="en-GB" sz="6600" dirty="0"/>
              <a:t> </a:t>
            </a:r>
            <a:endParaRPr lang="en-IQ" sz="6600" dirty="0"/>
          </a:p>
        </p:txBody>
      </p:sp>
    </p:spTree>
    <p:extLst>
      <p:ext uri="{BB962C8B-B14F-4D97-AF65-F5344CB8AC3E}">
        <p14:creationId xmlns:p14="http://schemas.microsoft.com/office/powerpoint/2010/main" val="12481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FC7A5-328F-9945-B02F-CE5E3552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9FFA7E-8CBA-F746-AD70-2C89017AA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322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049E-9D06-DB4B-993D-A85A4763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lgerian" pitchFamily="82" charset="77"/>
              </a:rPr>
              <a:t>TREATMENT</a:t>
            </a:r>
            <a:r>
              <a:rPr lang="en-US" b="1" dirty="0">
                <a:solidFill>
                  <a:schemeClr val="accent1"/>
                </a:solidFill>
              </a:rPr>
              <a:t> Desired Outcomes and General   Approach to Treatment</a:t>
            </a:r>
            <a:endParaRPr lang="en-IQ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57A0-B5B0-0441-8F46-45B48C2F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goal of treatment is preventing permanent neurologic damage. There are three approaches to treatment. </a:t>
            </a:r>
            <a:endParaRPr lang="en-GB" sz="3200" dirty="0"/>
          </a:p>
          <a:p>
            <a:r>
              <a:rPr lang="en-US" sz="3200" b="1" dirty="0"/>
              <a:t>First</a:t>
            </a:r>
            <a:r>
              <a:rPr lang="en-US" sz="3200" dirty="0"/>
              <a:t>,  treat acute relapses with corticosteroids to speed recovery.</a:t>
            </a:r>
            <a:endParaRPr lang="en-GB" sz="3200" dirty="0"/>
          </a:p>
          <a:p>
            <a:r>
              <a:rPr lang="en-US" sz="3200" dirty="0"/>
              <a:t> </a:t>
            </a:r>
            <a:r>
              <a:rPr lang="en-US" sz="3200" b="1" dirty="0"/>
              <a:t>Second</a:t>
            </a:r>
            <a:r>
              <a:rPr lang="en-US" sz="3200" dirty="0"/>
              <a:t>,  disease-modifying  therapies  decrease  the number of relapses, prevent permanent neurologic damage, and prevent disability. </a:t>
            </a:r>
            <a:endParaRPr lang="en-GB" sz="3200" dirty="0"/>
          </a:p>
          <a:p>
            <a:r>
              <a:rPr lang="en-US" sz="3200" b="1" dirty="0"/>
              <a:t>Third</a:t>
            </a:r>
            <a:r>
              <a:rPr lang="en-US" sz="3200" dirty="0"/>
              <a:t>, symptomatic treatments minimize quality of life impact of MS.</a:t>
            </a:r>
            <a:endParaRPr lang="en-IQ" sz="3200" dirty="0"/>
          </a:p>
        </p:txBody>
      </p:sp>
    </p:spTree>
    <p:extLst>
      <p:ext uri="{BB962C8B-B14F-4D97-AF65-F5344CB8AC3E}">
        <p14:creationId xmlns:p14="http://schemas.microsoft.com/office/powerpoint/2010/main" val="307021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70AF4-8147-CA46-867F-4AB4DC70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77"/>
              </a:rPr>
              <a:t>Treatment of Acute Relapses with Corticosteroids</a:t>
            </a:r>
            <a:endParaRPr lang="en-IQ" b="1" dirty="0">
              <a:solidFill>
                <a:schemeClr val="accent2">
                  <a:lumMod val="75000"/>
                </a:schemeClr>
              </a:solidFill>
              <a:latin typeface="Britannic Bold" panose="020B09030607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618F-1E94-F44F-8FFF-CBEC33904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mechanism of action of corticosteroids may involve:</a:t>
            </a:r>
            <a:endParaRPr lang="en-GB" sz="3200" dirty="0"/>
          </a:p>
          <a:p>
            <a:r>
              <a:rPr lang="en-US" sz="3200" dirty="0"/>
              <a:t> • Prevention of inflammatory cytokine activation</a:t>
            </a:r>
            <a:endParaRPr lang="en-GB" sz="3200" dirty="0"/>
          </a:p>
          <a:p>
            <a:r>
              <a:rPr lang="en-US" sz="3200" dirty="0"/>
              <a:t> • Inhibition of T- and B-cell activation </a:t>
            </a:r>
            <a:endParaRPr lang="en-GB" sz="3200" dirty="0"/>
          </a:p>
          <a:p>
            <a:r>
              <a:rPr lang="en-GB" sz="3200" dirty="0"/>
              <a:t> </a:t>
            </a:r>
            <a:r>
              <a:rPr lang="en-US" sz="3200" dirty="0"/>
              <a:t>• Prevention of immune cells from entering the CNS</a:t>
            </a:r>
          </a:p>
          <a:p>
            <a:r>
              <a:rPr lang="en-US" sz="3200" dirty="0"/>
              <a:t> Corticosteroids  hasten functional recovery.</a:t>
            </a:r>
            <a:endParaRPr lang="en-IQ" sz="3200" dirty="0"/>
          </a:p>
        </p:txBody>
      </p:sp>
    </p:spTree>
    <p:extLst>
      <p:ext uri="{BB962C8B-B14F-4D97-AF65-F5344CB8AC3E}">
        <p14:creationId xmlns:p14="http://schemas.microsoft.com/office/powerpoint/2010/main" val="281306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DC55-9D9D-D34C-BEA7-D94F438ED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737"/>
            <a:ext cx="10515600" cy="50072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77"/>
              </a:rPr>
              <a:t>Dosing and Administration 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Britannic Bold" panose="020B0903060703020204" pitchFamily="34" charset="77"/>
            </a:endParaRPr>
          </a:p>
          <a:p>
            <a:r>
              <a:rPr lang="en-US" sz="3200" b="1" dirty="0"/>
              <a:t> </a:t>
            </a:r>
            <a:r>
              <a:rPr lang="en-US" sz="3200" dirty="0"/>
              <a:t>Methylprednisolone is given 500 to 1000 mg/day IV as one dose or in divided doses. </a:t>
            </a:r>
            <a:endParaRPr lang="en-GB" sz="3200" dirty="0"/>
          </a:p>
          <a:p>
            <a:r>
              <a:rPr lang="en-US" sz="3200" dirty="0"/>
              <a:t>Oral prednisone 1250  mg/day or oral methylprednisolone 1000 to 1250 mg/day provides an equivalent dose. These regimens are given for 3 to 7 days.</a:t>
            </a:r>
            <a:endParaRPr lang="en-GB" sz="3200" dirty="0"/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77"/>
              </a:rPr>
              <a:t>Outcome Evaluation 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Britannic Bold" panose="020B0903060703020204" pitchFamily="34" charset="77"/>
            </a:endParaRPr>
          </a:p>
          <a:p>
            <a:r>
              <a:rPr lang="en-US" sz="3200" dirty="0"/>
              <a:t>• Monitor for symptom improvement </a:t>
            </a:r>
            <a:endParaRPr lang="en-GB" sz="3200" dirty="0"/>
          </a:p>
          <a:p>
            <a:r>
              <a:rPr lang="en-US" sz="3200" dirty="0"/>
              <a:t>• Educate regarding adverse effects</a:t>
            </a:r>
            <a:endParaRPr lang="en-IQ" sz="3200" dirty="0"/>
          </a:p>
        </p:txBody>
      </p:sp>
    </p:spTree>
    <p:extLst>
      <p:ext uri="{BB962C8B-B14F-4D97-AF65-F5344CB8AC3E}">
        <p14:creationId xmlns:p14="http://schemas.microsoft.com/office/powerpoint/2010/main" val="3305718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F6D1-AAD1-AE41-90F7-95413BEB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77"/>
              </a:rPr>
              <a:t>Disease-Modifying Therapies</a:t>
            </a:r>
            <a:endParaRPr lang="en-IQ" sz="4000" b="1" dirty="0">
              <a:solidFill>
                <a:schemeClr val="bg2">
                  <a:lumMod val="50000"/>
                </a:schemeClr>
              </a:solidFill>
              <a:latin typeface="Britannic Bold" panose="020B09030607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1C2DD-518A-1D4A-998A-FBA9DAF5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β-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77"/>
              </a:rPr>
              <a:t>Interferons</a:t>
            </a:r>
            <a:r>
              <a:rPr lang="en-US" dirty="0"/>
              <a:t> </a:t>
            </a:r>
            <a:endParaRPr lang="en-GB" dirty="0"/>
          </a:p>
          <a:p>
            <a:endParaRPr lang="en-GB" dirty="0"/>
          </a:p>
          <a:p>
            <a:r>
              <a:rPr lang="en-US" dirty="0"/>
              <a:t> Decrease in T-cell activation, decreasing cytokine secretion </a:t>
            </a:r>
            <a:endParaRPr lang="en-GB" dirty="0"/>
          </a:p>
          <a:p>
            <a:r>
              <a:rPr lang="en-US" dirty="0"/>
              <a:t> Prevention of </a:t>
            </a:r>
            <a:r>
              <a:rPr lang="en-US" dirty="0" err="1"/>
              <a:t>upregulation</a:t>
            </a:r>
            <a:r>
              <a:rPr lang="en-US" dirty="0"/>
              <a:t> of adhesion molecules on activated T-cells, limiting T-cells access to the CNS </a:t>
            </a:r>
            <a:endParaRPr lang="en-GB" dirty="0"/>
          </a:p>
          <a:p>
            <a:r>
              <a:rPr lang="en-US" dirty="0"/>
              <a:t>Suppression of MMPs,</a:t>
            </a:r>
            <a:r>
              <a:rPr lang="en-US" b="1" i="0" u="none" strike="noStrike" dirty="0">
                <a:solidFill>
                  <a:srgbClr val="202122"/>
                </a:solidFill>
                <a:effectLst/>
                <a:latin typeface="-apple-system"/>
              </a:rPr>
              <a:t> Matrix </a:t>
            </a:r>
            <a:r>
              <a:rPr lang="en-US" b="1" i="0" u="none" strike="noStrike" dirty="0" err="1">
                <a:solidFill>
                  <a:srgbClr val="202122"/>
                </a:solidFill>
                <a:effectLst/>
                <a:latin typeface="-apple-system"/>
              </a:rPr>
              <a:t>metalloproteinases</a:t>
            </a:r>
            <a:r>
              <a:rPr lang="en-US" dirty="0"/>
              <a:t> maintaining the integrity of the blood–brain barrier </a:t>
            </a:r>
            <a:endParaRPr lang="en-GB" dirty="0"/>
          </a:p>
          <a:p>
            <a:r>
              <a:rPr lang="en-US" dirty="0"/>
              <a:t>Decrease in microglial proliferation, preserving myelin </a:t>
            </a:r>
            <a:endParaRPr lang="en-GB" dirty="0"/>
          </a:p>
          <a:p>
            <a:r>
              <a:rPr lang="en-US" dirty="0"/>
              <a:t>Promotion of formation of Th2 cells rather than Th1 cells, decreasing inflammation </a:t>
            </a:r>
            <a:endParaRPr lang="en-GB" dirty="0"/>
          </a:p>
          <a:p>
            <a:r>
              <a:rPr lang="en-US" dirty="0"/>
              <a:t>Increase in neural growth factor production, assisting in repair of the CNS</a:t>
            </a:r>
            <a:endParaRPr lang="en-IQ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52E1AD-2D83-D642-A356-A4FAFA4C8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26" y="0"/>
            <a:ext cx="4371474" cy="26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8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EC77-E51B-2C4D-91CC-B54EED28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5DA489-AAF0-2B46-84FE-7FE7582A8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9670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D9AF2-50B1-794E-BC71-FDB7EB12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684"/>
            <a:ext cx="10515600" cy="54082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</a:t>
            </a:r>
            <a:r>
              <a:rPr lang="en-US" dirty="0"/>
              <a:t> Patients with  Relapsing Remitting MS</a:t>
            </a:r>
            <a:r>
              <a:rPr lang="el-GR" dirty="0"/>
              <a:t>β-</a:t>
            </a:r>
            <a:r>
              <a:rPr lang="en-US" dirty="0"/>
              <a:t>Interferons reduce relapses by about one-third versus placebo.</a:t>
            </a:r>
            <a:endParaRPr lang="en-GB" dirty="0"/>
          </a:p>
          <a:p>
            <a:r>
              <a:rPr lang="en-GB" dirty="0"/>
              <a:t>In Patients with Secondary Progressive MS Who Experience  Relapses  </a:t>
            </a:r>
            <a:r>
              <a:rPr lang="el-GR" dirty="0"/>
              <a:t>β-</a:t>
            </a:r>
            <a:r>
              <a:rPr lang="en-GB" dirty="0"/>
              <a:t>Interferons reduce the risk of relapses, but do not slow progression.</a:t>
            </a:r>
          </a:p>
          <a:p>
            <a:r>
              <a:rPr lang="en-GB" dirty="0"/>
              <a:t>Flu-like symptoms (fever, fatigue, muscle aches,  malaise,  and chills) begin  a few hours </a:t>
            </a:r>
            <a:r>
              <a:rPr lang="en-GB" dirty="0" err="1"/>
              <a:t>postinjection</a:t>
            </a:r>
            <a:r>
              <a:rPr lang="en-GB" dirty="0"/>
              <a:t>  and dissipate  within  8 to  24 hours.</a:t>
            </a:r>
          </a:p>
          <a:p>
            <a:r>
              <a:rPr lang="en-GB" b="1" dirty="0"/>
              <a:t>Tests for Responsiveness: increased expression of the type I interferon gene (</a:t>
            </a:r>
            <a:r>
              <a:rPr lang="en-GB" b="1" dirty="0" err="1"/>
              <a:t>interferonhigh</a:t>
            </a:r>
            <a:r>
              <a:rPr lang="en-GB" b="1" dirty="0"/>
              <a:t>)  have  more  </a:t>
            </a:r>
            <a:r>
              <a:rPr lang="en-GB" b="1" dirty="0" err="1"/>
              <a:t>proinflammatory</a:t>
            </a:r>
            <a:r>
              <a:rPr lang="en-GB" b="1" dirty="0"/>
              <a:t>  effects.  </a:t>
            </a:r>
            <a:r>
              <a:rPr lang="en-GB" b="1" dirty="0" err="1"/>
              <a:t>Interferonhigh</a:t>
            </a:r>
            <a:r>
              <a:rPr lang="en-GB" b="1" dirty="0"/>
              <a:t>  patients are less likely to respond to </a:t>
            </a:r>
            <a:r>
              <a:rPr lang="el-GR" b="1" dirty="0"/>
              <a:t>β-</a:t>
            </a:r>
            <a:r>
              <a:rPr lang="en-GB" b="1" dirty="0"/>
              <a:t>interferons than </a:t>
            </a:r>
            <a:r>
              <a:rPr lang="en-GB" b="1" dirty="0" err="1"/>
              <a:t>interferonlow</a:t>
            </a:r>
            <a:r>
              <a:rPr lang="en-GB" b="1" dirty="0"/>
              <a:t> </a:t>
            </a:r>
          </a:p>
          <a:p>
            <a:r>
              <a:rPr lang="en-GB" b="1" dirty="0" err="1"/>
              <a:t>Neutralizing</a:t>
            </a:r>
            <a:r>
              <a:rPr lang="en-GB" b="1" dirty="0"/>
              <a:t> antibodies develop 6 to 18 months after initiation. </a:t>
            </a:r>
            <a:r>
              <a:rPr lang="en-GB" b="1" dirty="0" err="1"/>
              <a:t>Neutralizing</a:t>
            </a:r>
            <a:r>
              <a:rPr lang="en-GB" b="1" dirty="0"/>
              <a:t> antibodies  can form against any </a:t>
            </a:r>
            <a:r>
              <a:rPr lang="el-GR" b="1" dirty="0"/>
              <a:t>β-</a:t>
            </a:r>
            <a:r>
              <a:rPr lang="en-GB" b="1" dirty="0"/>
              <a:t>interferon and are cross-reactive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75301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0EAF-DE1C-F844-B3EE-8D2B5916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77"/>
              </a:rPr>
              <a:t>Glatiramer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77"/>
              </a:rPr>
              <a:t> Acetate</a:t>
            </a:r>
            <a:endParaRPr lang="en-IQ" b="1" dirty="0">
              <a:solidFill>
                <a:schemeClr val="accent6">
                  <a:lumMod val="75000"/>
                </a:schemeClr>
              </a:solidFill>
              <a:latin typeface="Britannic Bold" panose="020B09030607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5BCB-306D-3B48-AF2B-C264316E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</a:t>
            </a:r>
            <a:r>
              <a:rPr lang="en-US" dirty="0" err="1"/>
              <a:t>echanism</a:t>
            </a:r>
            <a:r>
              <a:rPr lang="en-US" dirty="0"/>
              <a:t> of action is unknown</a:t>
            </a:r>
            <a:r>
              <a:rPr lang="en-GB" dirty="0"/>
              <a:t> </a:t>
            </a:r>
          </a:p>
          <a:p>
            <a:r>
              <a:rPr lang="en-GB" dirty="0"/>
              <a:t>but has the following properties:</a:t>
            </a:r>
          </a:p>
          <a:p>
            <a:r>
              <a:rPr lang="en-US" dirty="0"/>
              <a:t>Binds </a:t>
            </a:r>
            <a:r>
              <a:rPr lang="en-US"/>
              <a:t>to MHC (</a:t>
            </a:r>
            <a:r>
              <a:rPr lang="en-US" b="0" i="0" u="none" strike="noStrike">
                <a:solidFill>
                  <a:srgbClr val="3C4043"/>
                </a:solidFill>
                <a:effectLst/>
                <a:latin typeface="Roboto" panose="020F0502020204030204" pitchFamily="34" charset="0"/>
              </a:rPr>
              <a:t>major histocompatibility complex) </a:t>
            </a:r>
            <a:r>
              <a:rPr lang="en-US"/>
              <a:t>class </a:t>
            </a:r>
            <a:r>
              <a:rPr lang="en-US" dirty="0"/>
              <a:t>II, blocking the activation of T-cells </a:t>
            </a:r>
            <a:endParaRPr lang="en-GB" dirty="0"/>
          </a:p>
          <a:p>
            <a:r>
              <a:rPr lang="en-US" dirty="0"/>
              <a:t> Activates Th2 cells, preventing inflammation </a:t>
            </a:r>
            <a:endParaRPr lang="en-GB" dirty="0"/>
          </a:p>
          <a:p>
            <a:r>
              <a:rPr lang="en-US" dirty="0"/>
              <a:t>Activated Th2 cells secrete brain-derived neurotrophic factor, which may be </a:t>
            </a:r>
            <a:r>
              <a:rPr lang="en-US" dirty="0" err="1"/>
              <a:t>neuroprotective</a:t>
            </a:r>
            <a:r>
              <a:rPr lang="en-GB" dirty="0"/>
              <a:t>.</a:t>
            </a:r>
          </a:p>
          <a:p>
            <a:r>
              <a:rPr lang="en-US" dirty="0"/>
              <a:t>reduces relapses by 28% compared with placebo, but does not prevent sustained progression of MS.</a:t>
            </a:r>
            <a:endParaRPr lang="en-GB" dirty="0"/>
          </a:p>
          <a:p>
            <a:r>
              <a:rPr lang="en-US" dirty="0"/>
              <a:t>It  is  used  in  CIS  to  prevent  conversion  to  clinically  definite  MS.</a:t>
            </a:r>
            <a:endParaRPr lang="en-IQ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D4AF8F-5DB9-4B45-B923-718D660BB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42" y="67468"/>
            <a:ext cx="4822658" cy="265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438E-7200-AE47-B217-ECE253C2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11A259-17FB-7746-B1A0-5602D4F3F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21312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8365E-FC74-A84B-81A4-853A2B81F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658"/>
            <a:ext cx="10515600" cy="5291305"/>
          </a:xfrm>
        </p:spPr>
        <p:txBody>
          <a:bodyPr/>
          <a:lstStyle/>
          <a:p>
            <a:r>
              <a:rPr lang="en-US" dirty="0"/>
              <a:t>Patients report injection site reactions . </a:t>
            </a:r>
            <a:endParaRPr lang="en-GB" dirty="0"/>
          </a:p>
          <a:p>
            <a:r>
              <a:rPr lang="en-US" dirty="0"/>
              <a:t>Icing the injection site </a:t>
            </a:r>
            <a:r>
              <a:rPr lang="en-US" dirty="0" err="1"/>
              <a:t>preinjection</a:t>
            </a:r>
            <a:r>
              <a:rPr lang="en-US" dirty="0"/>
              <a:t> and </a:t>
            </a:r>
            <a:r>
              <a:rPr lang="en-US" dirty="0" err="1"/>
              <a:t>postinjection</a:t>
            </a:r>
            <a:r>
              <a:rPr lang="en-US" dirty="0"/>
              <a:t> and/or topical anesthetics improve these reactions. </a:t>
            </a:r>
            <a:endParaRPr lang="en-GB" dirty="0"/>
          </a:p>
          <a:p>
            <a:r>
              <a:rPr lang="en-US" dirty="0"/>
              <a:t>If a systemic reaction (flushing, chest tightness, palpitations, anxiety, and shortness of breath) occurs, it is usually within 30 minutes of the  injection; recurrence  is infrequent. </a:t>
            </a:r>
            <a:endParaRPr lang="en-GB" dirty="0"/>
          </a:p>
          <a:p>
            <a:r>
              <a:rPr lang="en-US" dirty="0"/>
              <a:t>Doses may be reduced by 75% for the week following the reaction, then increased by 25% per week to the full dose.</a:t>
            </a:r>
            <a:endParaRPr lang="ar-SA" dirty="0"/>
          </a:p>
          <a:p>
            <a:r>
              <a:rPr lang="en-US" dirty="0"/>
              <a:t>Adherence to injectable medications is a significant problem, with 22% to 59% discontinuation.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14546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4354E-E66B-4E4D-81DF-45B60928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2632"/>
            <a:ext cx="10515600" cy="5174331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Britannic Bold" panose="020B0903060703020204" pitchFamily="34" charset="77"/>
              </a:rPr>
              <a:t>Multiple </a:t>
            </a:r>
            <a:r>
              <a:rPr lang="en-US" b="1" dirty="0">
                <a:solidFill>
                  <a:schemeClr val="accent1"/>
                </a:solidFill>
                <a:latin typeface="Britannic Bold" panose="020B0903060703020204" pitchFamily="34" charset="77"/>
              </a:rPr>
              <a:t>sclerosis (MS</a:t>
            </a:r>
            <a:r>
              <a:rPr lang="en-US" b="1" dirty="0">
                <a:solidFill>
                  <a:schemeClr val="accent1"/>
                </a:solidFill>
              </a:rPr>
              <a:t>) </a:t>
            </a:r>
            <a:r>
              <a:rPr lang="en-US" dirty="0"/>
              <a:t>is an inflammatory disease of the central  nervous  system  (CNS),  variable  in  symptoms and presentation.  Multiple  describes the number of CNS lesions, and  sclerosis  refers to the demyelinated lesions, today called plaques.</a:t>
            </a:r>
            <a:endParaRPr lang="en-IQ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7BE623-ADA4-514E-8AC6-5828F8904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604"/>
            <a:ext cx="12192000" cy="38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0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6A73-C424-F14F-89AE-5EC6025D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Teriflunomide</a:t>
            </a:r>
            <a:endParaRPr lang="en-IQ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94D6C-E983-2C49-9636-C85A947F2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MOA</a:t>
            </a:r>
          </a:p>
          <a:p>
            <a:r>
              <a:rPr lang="en-US" dirty="0"/>
              <a:t>Cytostatic effect on rapidly dividing B- and T-cells by inhibiting </a:t>
            </a:r>
            <a:r>
              <a:rPr lang="en-US" dirty="0" err="1"/>
              <a:t>dihydro-orotate</a:t>
            </a:r>
            <a:r>
              <a:rPr lang="en-US" dirty="0"/>
              <a:t> dehydrogenase </a:t>
            </a:r>
            <a:endParaRPr lang="en-GB" dirty="0"/>
          </a:p>
          <a:p>
            <a:r>
              <a:rPr lang="en-US" dirty="0"/>
              <a:t>Inhibiting T-cell activation, entry to the CNS, and secretion of </a:t>
            </a:r>
            <a:r>
              <a:rPr lang="en-US" dirty="0" err="1"/>
              <a:t>proinflammatory</a:t>
            </a:r>
            <a:r>
              <a:rPr lang="en-US" dirty="0"/>
              <a:t> cytokines</a:t>
            </a:r>
            <a:r>
              <a:rPr lang="en-GB" dirty="0"/>
              <a:t>.</a:t>
            </a:r>
          </a:p>
          <a:p>
            <a:r>
              <a:rPr lang="en-US" dirty="0"/>
              <a:t>Half-life of </a:t>
            </a:r>
            <a:r>
              <a:rPr lang="en-US" dirty="0" err="1"/>
              <a:t>teriflunomide</a:t>
            </a:r>
            <a:r>
              <a:rPr lang="en-US" dirty="0"/>
              <a:t> is 2 weeks; taking 3 months to achieve steady-state concentrations.</a:t>
            </a:r>
            <a:endParaRPr lang="en-GB" dirty="0"/>
          </a:p>
          <a:p>
            <a:r>
              <a:rPr lang="en-US" dirty="0"/>
              <a:t> </a:t>
            </a:r>
            <a:r>
              <a:rPr lang="en-GB" dirty="0"/>
              <a:t>It</a:t>
            </a:r>
            <a:r>
              <a:rPr lang="en-US" dirty="0"/>
              <a:t> is contraindicated in hepatic failure. 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72823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88ED-08BE-E949-93C4-709C2ADF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7AA0CF-A41C-F245-AE89-06AD10688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7732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5D83-D0FB-2644-8D5F-32AA8ED5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9079"/>
            <a:ext cx="10515600" cy="5257884"/>
          </a:xfrm>
        </p:spPr>
        <p:txBody>
          <a:bodyPr/>
          <a:lstStyle/>
          <a:p>
            <a:r>
              <a:rPr lang="en-US" dirty="0" err="1"/>
              <a:t>Teriflunomide</a:t>
            </a:r>
            <a:r>
              <a:rPr lang="en-US" dirty="0"/>
              <a:t> reduces relapse rate and progression of disease for relapsing forms of MS.</a:t>
            </a:r>
            <a:r>
              <a:rPr lang="en-GB" dirty="0"/>
              <a:t>It </a:t>
            </a:r>
            <a:r>
              <a:rPr lang="en-US" dirty="0"/>
              <a:t>also prevents CIS from converting to clinically definite MS.</a:t>
            </a:r>
            <a:endParaRPr lang="en-GB" dirty="0"/>
          </a:p>
          <a:p>
            <a:r>
              <a:rPr lang="en-US" dirty="0" err="1"/>
              <a:t>Teriflunomide</a:t>
            </a:r>
            <a:r>
              <a:rPr lang="en-US" dirty="0"/>
              <a:t> is generally well tolerated. </a:t>
            </a:r>
            <a:endParaRPr lang="en-GB" dirty="0"/>
          </a:p>
          <a:p>
            <a:r>
              <a:rPr lang="en-US" dirty="0"/>
              <a:t>If patients develop liver injury, </a:t>
            </a:r>
            <a:r>
              <a:rPr lang="en-US" dirty="0" err="1"/>
              <a:t>teriflunomide</a:t>
            </a:r>
            <a:r>
              <a:rPr lang="en-US" dirty="0"/>
              <a:t> must be stopped and accelerated elimination undertaken. </a:t>
            </a:r>
            <a:endParaRPr lang="en-GB" dirty="0"/>
          </a:p>
          <a:p>
            <a:r>
              <a:rPr lang="en-GB"/>
              <a:t> </a:t>
            </a:r>
            <a:r>
              <a:rPr lang="en-US"/>
              <a:t>Patients </a:t>
            </a:r>
            <a:r>
              <a:rPr lang="en-US" dirty="0"/>
              <a:t>should be screened for tuberculosis prior to initiating therapy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909986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E419-FC12-B044-A19E-19B57F47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Dimethyl Fumarate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827A-E44A-C84E-8A53-DD6CB4DCB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Dimethyl fumarate is thought to treat MS in the following ways:</a:t>
            </a:r>
            <a:endParaRPr lang="en-GB" dirty="0"/>
          </a:p>
          <a:p>
            <a:r>
              <a:rPr lang="en-US" dirty="0"/>
              <a:t> Shift cytokine production from a </a:t>
            </a:r>
            <a:r>
              <a:rPr lang="en-US" dirty="0" err="1"/>
              <a:t>proinflammatory</a:t>
            </a:r>
            <a:r>
              <a:rPr lang="en-US" dirty="0"/>
              <a:t> state to an anti-inflammatory state </a:t>
            </a:r>
            <a:endParaRPr lang="en-GB" dirty="0"/>
          </a:p>
          <a:p>
            <a:r>
              <a:rPr lang="en-US" dirty="0"/>
              <a:t>Prevent macrophage entry into the CNS by an unknown mechanism </a:t>
            </a:r>
            <a:endParaRPr lang="en-GB" dirty="0"/>
          </a:p>
          <a:p>
            <a:r>
              <a:rPr lang="en-US" dirty="0"/>
              <a:t> Stabilization of transcription factor nuclear (</a:t>
            </a:r>
            <a:r>
              <a:rPr lang="en-US" dirty="0" err="1"/>
              <a:t>erythroidderived</a:t>
            </a:r>
            <a:r>
              <a:rPr lang="en-US" dirty="0"/>
              <a:t> 2) related factor which may reduce oxidative stress</a:t>
            </a:r>
            <a:endParaRPr lang="en-GB" dirty="0"/>
          </a:p>
          <a:p>
            <a:r>
              <a:rPr lang="en-US" dirty="0"/>
              <a:t>reduced relapses approximately 50%. It slowed MS progression in some studies.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4074009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3767-11AE-CA4E-A606-C5032E9F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F09956-1CB4-AD48-B6CB-4CC25DD33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08219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DF4D7-AD8E-3B43-BA39-716BA91EA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342"/>
            <a:ext cx="10515600" cy="5157621"/>
          </a:xfrm>
        </p:spPr>
        <p:txBody>
          <a:bodyPr/>
          <a:lstStyle/>
          <a:p>
            <a:r>
              <a:rPr lang="en-US" dirty="0"/>
              <a:t>Dimethyl fumarate causes a transient, </a:t>
            </a:r>
            <a:r>
              <a:rPr lang="en-US" dirty="0" err="1"/>
              <a:t>dosedependent</a:t>
            </a:r>
            <a:r>
              <a:rPr lang="en-US" dirty="0"/>
              <a:t> flushing sometimes with itching. </a:t>
            </a:r>
            <a:endParaRPr lang="en-GB" dirty="0"/>
          </a:p>
          <a:p>
            <a:r>
              <a:rPr lang="en-US" dirty="0"/>
              <a:t>Likely due to histamine release, incidence decreases after the first month and may be improved by slower dose titration, administration with food, and/or H2-blocking antihistamines.  </a:t>
            </a:r>
            <a:endParaRPr lang="en-GB" dirty="0"/>
          </a:p>
          <a:p>
            <a:r>
              <a:rPr lang="en-US" dirty="0"/>
              <a:t>Gastrointestinal adverse effects may be lessened with a slow dose increase and administration with food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4164938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FE51-B675-E846-9C15-88E121B2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Fingolimod</a:t>
            </a:r>
            <a:endParaRPr lang="en-IQ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E086F-291F-8741-BA32-1B81EBBCF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Fingolimod</a:t>
            </a:r>
            <a:r>
              <a:rPr lang="en-US" dirty="0"/>
              <a:t>  is a sphingosine  1-phosphate  receptor  modulator.  It  retains  T-cells  in lymphoid tissues, depleting peripheral blood and CNS lymphocytes. </a:t>
            </a:r>
            <a:endParaRPr lang="en-GB" dirty="0"/>
          </a:p>
          <a:p>
            <a:r>
              <a:rPr lang="en-US" dirty="0" err="1"/>
              <a:t>Fingolimod</a:t>
            </a:r>
            <a:r>
              <a:rPr lang="en-US" dirty="0"/>
              <a:t> also  binds to sphingosine </a:t>
            </a:r>
            <a:r>
              <a:rPr lang="en-US" dirty="0" err="1"/>
              <a:t>1-phospate</a:t>
            </a:r>
            <a:r>
              <a:rPr lang="en-US" dirty="0"/>
              <a:t>  receptors in the brain where may reduce inflammatory cytokines.</a:t>
            </a:r>
            <a:endParaRPr lang="en-GB" dirty="0"/>
          </a:p>
          <a:p>
            <a:r>
              <a:rPr lang="en-GB" dirty="0"/>
              <a:t>It </a:t>
            </a:r>
            <a:r>
              <a:rPr lang="en-US" dirty="0"/>
              <a:t>is highly protein bound with a long  half-life  of  8  to  9  days</a:t>
            </a:r>
            <a:r>
              <a:rPr lang="en-GB" dirty="0"/>
              <a:t>.</a:t>
            </a:r>
          </a:p>
          <a:p>
            <a:r>
              <a:rPr lang="en-US" dirty="0"/>
              <a:t>Treatment reduced the annualized relapse rate to 0.18 compared with 0.40 for placebo. It also slowed MS progression.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657996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BAA9-3113-C948-854B-F494FD1B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819F3E-8B56-B746-8AD1-B56FCF2CB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95546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16C27-5CAA-6849-B468-7AA5D0D7F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711"/>
            <a:ext cx="10515600" cy="5525252"/>
          </a:xfrm>
        </p:spPr>
        <p:txBody>
          <a:bodyPr/>
          <a:lstStyle/>
          <a:p>
            <a:r>
              <a:rPr lang="en-US" dirty="0" err="1"/>
              <a:t>Fingolimod</a:t>
            </a:r>
            <a:r>
              <a:rPr lang="en-US" dirty="0"/>
              <a:t> reduces circulating lymphocytes by about 75%; infections and malignancies are concerns</a:t>
            </a:r>
            <a:r>
              <a:rPr lang="en-GB" dirty="0"/>
              <a:t>.</a:t>
            </a:r>
          </a:p>
          <a:p>
            <a:r>
              <a:rPr lang="en-US" dirty="0"/>
              <a:t>Sphingosine 1-phosphate receptors elsewhere in the body are associated with first-dose bradycardia, macular edema, and reduced forced vital capacity.</a:t>
            </a:r>
            <a:endParaRPr lang="en-GB" dirty="0"/>
          </a:p>
          <a:p>
            <a:r>
              <a:rPr lang="en-US" dirty="0"/>
              <a:t> </a:t>
            </a:r>
            <a:r>
              <a:rPr lang="en-US" dirty="0" err="1"/>
              <a:t>Fingolimod</a:t>
            </a:r>
            <a:r>
              <a:rPr lang="en-US" dirty="0"/>
              <a:t> is contraindicated in patients with myocardial infarctions, unstable angina, stroke, transient ischemic attacks, or some types of congestive heart failure within the past 6 months </a:t>
            </a:r>
            <a:endParaRPr lang="en-GB" dirty="0"/>
          </a:p>
          <a:p>
            <a:r>
              <a:rPr lang="en-US" dirty="0"/>
              <a:t> </a:t>
            </a:r>
            <a:r>
              <a:rPr lang="en-GB" dirty="0"/>
              <a:t>In</a:t>
            </a:r>
            <a:r>
              <a:rPr lang="en-US" dirty="0"/>
              <a:t> patients with many types of atrioventricular block, prolonged QT interval, or who are taking class Ia or III </a:t>
            </a:r>
            <a:r>
              <a:rPr lang="en-US" dirty="0" err="1"/>
              <a:t>antiarrhythmic</a:t>
            </a:r>
            <a:r>
              <a:rPr lang="en-US" dirty="0"/>
              <a:t> medicines.</a:t>
            </a:r>
            <a:endParaRPr lang="en-GB" dirty="0"/>
          </a:p>
          <a:p>
            <a:r>
              <a:rPr lang="en-US" dirty="0"/>
              <a:t> Extensive monitoring is required at baseline and for the first dose; monitoring must be repeated if therapy is interrupted</a:t>
            </a:r>
            <a:r>
              <a:rPr lang="en-GB" dirty="0"/>
              <a:t>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114480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1F54-4D74-014C-AB02-F9D13479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Natalizumab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2547-04D3-414D-8E17-0328AA702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a </a:t>
            </a:r>
            <a:r>
              <a:rPr lang="el-GR" dirty="0"/>
              <a:t>α4-</a:t>
            </a:r>
            <a:r>
              <a:rPr lang="en-US" dirty="0" err="1"/>
              <a:t>integrin</a:t>
            </a:r>
            <a:r>
              <a:rPr lang="en-US" dirty="0"/>
              <a:t> antagonist; its postulated mechanism of action follows: </a:t>
            </a:r>
            <a:endParaRPr lang="en-GB" dirty="0"/>
          </a:p>
          <a:p>
            <a:r>
              <a:rPr lang="en-US" dirty="0"/>
              <a:t>Binds to </a:t>
            </a:r>
            <a:r>
              <a:rPr lang="el-GR" dirty="0"/>
              <a:t>α4β1  </a:t>
            </a:r>
            <a:r>
              <a:rPr lang="en-US" dirty="0"/>
              <a:t>and </a:t>
            </a:r>
            <a:r>
              <a:rPr lang="el-GR" dirty="0"/>
              <a:t>α4β7  </a:t>
            </a:r>
            <a:r>
              <a:rPr lang="en-US" dirty="0" err="1"/>
              <a:t>integrins</a:t>
            </a:r>
            <a:r>
              <a:rPr lang="en-US" dirty="0"/>
              <a:t>, preventing lymphocyte migration into the CNS and inflammation </a:t>
            </a:r>
            <a:endParaRPr lang="en-GB" dirty="0"/>
          </a:p>
          <a:p>
            <a:r>
              <a:rPr lang="en-US" dirty="0"/>
              <a:t>Inhibits binding of </a:t>
            </a:r>
            <a:r>
              <a:rPr lang="el-GR" dirty="0"/>
              <a:t>α4-</a:t>
            </a:r>
            <a:r>
              <a:rPr lang="en-US" dirty="0"/>
              <a:t>positive leukocytes to </a:t>
            </a:r>
            <a:r>
              <a:rPr lang="en-US" dirty="0" err="1"/>
              <a:t>fibronectin</a:t>
            </a:r>
            <a:r>
              <a:rPr lang="en-US" dirty="0"/>
              <a:t> and </a:t>
            </a:r>
            <a:r>
              <a:rPr lang="en-US" dirty="0" err="1"/>
              <a:t>osteopontin</a:t>
            </a:r>
            <a:r>
              <a:rPr lang="en-US" dirty="0"/>
              <a:t>, decreasing the activation of leukocytes already within the CNS24 </a:t>
            </a:r>
            <a:endParaRPr lang="en-GB" dirty="0"/>
          </a:p>
          <a:p>
            <a:r>
              <a:rPr lang="en-US" dirty="0"/>
              <a:t>Efficacy  Treatment with natalizumab reduced relapses by 68% at 1 year and disability by 42% at 2 years versus placebo. 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65522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4109-056C-4D4B-8285-407F6F9F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Britannic Bold" panose="020B0903060703020204" pitchFamily="34" charset="77"/>
              </a:rPr>
              <a:t>Etiology</a:t>
            </a:r>
            <a:endParaRPr lang="en-IQ" b="1" dirty="0">
              <a:solidFill>
                <a:schemeClr val="accent1"/>
              </a:solidFill>
              <a:latin typeface="Britannic Bold" panose="020B09030607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A3DF-29DE-2A41-88DD-29FC6B4F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Britannic Bold" panose="020B0903060703020204" pitchFamily="34" charset="77"/>
              </a:rPr>
              <a:t>Inheritance Theory</a:t>
            </a:r>
            <a:endParaRPr lang="en-GB" b="1" dirty="0">
              <a:latin typeface="Britannic Bold" panose="020B0903060703020204" pitchFamily="34" charset="77"/>
            </a:endParaRPr>
          </a:p>
          <a:p>
            <a:r>
              <a:rPr lang="en-US" dirty="0"/>
              <a:t>Family members of MS patients have a 5% risk; monozygotic twins have a concordance rate of 25% to 30%.</a:t>
            </a:r>
            <a:endParaRPr lang="en-GB" dirty="0"/>
          </a:p>
          <a:p>
            <a:endParaRPr lang="en-GB" dirty="0"/>
          </a:p>
          <a:p>
            <a:r>
              <a:rPr lang="en-US" b="1" dirty="0">
                <a:latin typeface="Britannic Bold" panose="020B0903060703020204" pitchFamily="34" charset="77"/>
              </a:rPr>
              <a:t>Environment Theory</a:t>
            </a:r>
            <a:endParaRPr lang="en-GB" b="1" dirty="0">
              <a:latin typeface="Britannic Bold" panose="020B0903060703020204" pitchFamily="34" charset="77"/>
            </a:endParaRPr>
          </a:p>
          <a:p>
            <a:r>
              <a:rPr lang="en-US" dirty="0"/>
              <a:t>Epstein-Barr virus is thought to be a possible infectious etiologic agent.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493011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7839-E1CB-CB4C-87CD-0167F49B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3BAAF6D-50CC-D64D-9282-98378DC53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373" cy="6858000"/>
          </a:xfrm>
        </p:spPr>
      </p:pic>
    </p:spTree>
    <p:extLst>
      <p:ext uri="{BB962C8B-B14F-4D97-AF65-F5344CB8AC3E}">
        <p14:creationId xmlns:p14="http://schemas.microsoft.com/office/powerpoint/2010/main" val="552272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A4D6-8DF4-E244-A4A5-75560878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2F2982-FBEB-D440-8FDE-C1178F09B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8431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463E1-6AA3-3F49-8F47-4AA09B223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6184"/>
            <a:ext cx="10515600" cy="5090779"/>
          </a:xfrm>
        </p:spPr>
        <p:txBody>
          <a:bodyPr/>
          <a:lstStyle/>
          <a:p>
            <a:r>
              <a:rPr lang="en-US" dirty="0"/>
              <a:t>Adverse Effects  Hypersensitivity reactions (itching, dizziness, fever, rash, hypotension, dyspnea, chest pain, and anaphylaxis) have been observed, usually within 2 hours of administration. </a:t>
            </a:r>
            <a:endParaRPr lang="en-GB" dirty="0"/>
          </a:p>
          <a:p>
            <a:r>
              <a:rPr lang="en-US" dirty="0"/>
              <a:t>If hypersensitivity  occurs, natalizumab  is  discontinued. </a:t>
            </a:r>
            <a:endParaRPr lang="en-GB" dirty="0"/>
          </a:p>
          <a:p>
            <a:r>
              <a:rPr lang="en-US" dirty="0"/>
              <a:t>A serious, but rare, adverse effect is progressive multifocal leukoencephalopathy (PML). PML, caused by the JC </a:t>
            </a:r>
            <a:r>
              <a:rPr lang="en-US" dirty="0" err="1"/>
              <a:t>polyomavirus</a:t>
            </a:r>
            <a:r>
              <a:rPr lang="en-US" dirty="0"/>
              <a:t> virus, is rapidly progressive and often results in death  or permanent  disability. </a:t>
            </a:r>
            <a:endParaRPr lang="en-GB" dirty="0"/>
          </a:p>
          <a:p>
            <a:r>
              <a:rPr lang="en-US" dirty="0"/>
              <a:t>Specific recommendations are to test for JC virus, avoid natalizumab in immunocompromised patients</a:t>
            </a:r>
            <a:endParaRPr lang="en-GB" dirty="0"/>
          </a:p>
          <a:p>
            <a:r>
              <a:rPr lang="en-US" dirty="0" err="1"/>
              <a:t>Antinatalizumab</a:t>
            </a:r>
            <a:r>
              <a:rPr lang="en-US" dirty="0"/>
              <a:t> antibodies develop in 9% to 12% of patients. 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676558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5F85-6BE9-1D42-B294-370724A6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119AAA-0DB0-B240-93A0-4186F981C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9F9DE-B230-0C45-A039-14A238E4C4EC}"/>
              </a:ext>
            </a:extLst>
          </p:cNvPr>
          <p:cNvSpPr txBox="1"/>
          <p:nvPr/>
        </p:nvSpPr>
        <p:spPr>
          <a:xfrm>
            <a:off x="334212" y="658574"/>
            <a:ext cx="180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PML</a:t>
            </a:r>
            <a:endParaRPr lang="en-IQ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46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4530-E6D9-C045-8248-99C37404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Mitoxantrone</a:t>
            </a:r>
            <a:endParaRPr lang="en-IQ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8AE7-4D71-2341-8D52-390981DE4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Mitoxantrone</a:t>
            </a:r>
            <a:r>
              <a:rPr lang="en-US" dirty="0"/>
              <a:t> is an </a:t>
            </a:r>
            <a:r>
              <a:rPr lang="en-US" dirty="0" err="1"/>
              <a:t>anthracenedione</a:t>
            </a:r>
            <a:r>
              <a:rPr lang="en-US" dirty="0"/>
              <a:t> </a:t>
            </a:r>
            <a:r>
              <a:rPr lang="en-US" dirty="0" err="1"/>
              <a:t>antineoplastic</a:t>
            </a:r>
            <a:r>
              <a:rPr lang="en-US" dirty="0"/>
              <a:t>; the mechanisms of action important for MS include: </a:t>
            </a:r>
            <a:endParaRPr lang="en-GB" dirty="0"/>
          </a:p>
          <a:p>
            <a:r>
              <a:rPr lang="en-US" dirty="0"/>
              <a:t>Causes  apoptosis  in T-cells and APCs, preventing initial T-cell activation </a:t>
            </a:r>
            <a:endParaRPr lang="en-GB" dirty="0"/>
          </a:p>
          <a:p>
            <a:r>
              <a:rPr lang="en-US" dirty="0"/>
              <a:t> Inhibits DNA and RNA synthesis, decreasing proliferation of T cells, B cells, and macrophages </a:t>
            </a:r>
            <a:endParaRPr lang="en-GB" dirty="0"/>
          </a:p>
          <a:p>
            <a:r>
              <a:rPr lang="en-US" dirty="0"/>
              <a:t> Decreases cytokine release, preventing inflammation </a:t>
            </a:r>
            <a:endParaRPr lang="en-GB" dirty="0"/>
          </a:p>
          <a:p>
            <a:r>
              <a:rPr lang="en-US" dirty="0"/>
              <a:t> Inhibits macrophages, preventing myelin degradation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185764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4752-ED07-144D-A98A-10CFC00C8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395"/>
            <a:ext cx="10515600" cy="5391568"/>
          </a:xfrm>
        </p:spPr>
        <p:txBody>
          <a:bodyPr/>
          <a:lstStyle/>
          <a:p>
            <a:r>
              <a:rPr lang="en-US" dirty="0" err="1"/>
              <a:t>Mitoxantrone</a:t>
            </a:r>
            <a:r>
              <a:rPr lang="en-US" dirty="0"/>
              <a:t> is indicated for secondary-progressive MS, progressive-relapsing MS, and for patients with worsening relapsing-remitting MS. </a:t>
            </a:r>
            <a:endParaRPr lang="en-GB" dirty="0"/>
          </a:p>
          <a:p>
            <a:r>
              <a:rPr lang="en-US" dirty="0"/>
              <a:t>It reduces the relapse rate and </a:t>
            </a:r>
            <a:r>
              <a:rPr lang="en-US" dirty="0" err="1"/>
              <a:t>attackrelated</a:t>
            </a:r>
            <a:r>
              <a:rPr lang="en-US" dirty="0"/>
              <a:t> MRI outcome measures and MS progression.</a:t>
            </a:r>
            <a:endParaRPr lang="en-GB" dirty="0"/>
          </a:p>
          <a:p>
            <a:r>
              <a:rPr lang="en-US" dirty="0"/>
              <a:t>Because of its potential for significant toxicities,  </a:t>
            </a:r>
            <a:r>
              <a:rPr lang="en-US" dirty="0" err="1"/>
              <a:t>mitoxantrone</a:t>
            </a:r>
            <a:r>
              <a:rPr lang="en-US" dirty="0"/>
              <a:t> is reserved for patients with rapidly advancing disease who have failed other therapies.</a:t>
            </a:r>
            <a:endParaRPr lang="en-GB" dirty="0"/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730097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AF57-0BE2-E44C-B862-2D4EC603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5789"/>
            <a:ext cx="10515600" cy="52411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Bluish discoloration of the sclera and urine lasts 24 hours or more </a:t>
            </a:r>
            <a:r>
              <a:rPr lang="en-US" dirty="0" err="1"/>
              <a:t>postinfusion</a:t>
            </a:r>
            <a:r>
              <a:rPr lang="en-US" dirty="0"/>
              <a:t>.</a:t>
            </a:r>
            <a:endParaRPr lang="en-GB" dirty="0"/>
          </a:p>
          <a:p>
            <a:r>
              <a:rPr lang="en-US" dirty="0"/>
              <a:t>Transient leukopenia and neutropenia are common. Amenorrhea may be permanent.</a:t>
            </a:r>
            <a:endParaRPr lang="en-GB" dirty="0"/>
          </a:p>
          <a:p>
            <a:r>
              <a:rPr lang="en-US" dirty="0"/>
              <a:t>Cardiotoxicity is a serious adverse effect. </a:t>
            </a:r>
            <a:r>
              <a:rPr lang="en-US" dirty="0" err="1"/>
              <a:t>Mitoxantrone</a:t>
            </a:r>
            <a:r>
              <a:rPr lang="en-US" dirty="0"/>
              <a:t> should not be used in patients with baseline cardiomyopathy, even if asymptomatic. </a:t>
            </a:r>
            <a:endParaRPr lang="en-GB" dirty="0"/>
          </a:p>
          <a:p>
            <a:r>
              <a:rPr lang="en-US" dirty="0" err="1"/>
              <a:t>Cyclooxygenase-2</a:t>
            </a:r>
            <a:r>
              <a:rPr lang="en-US" dirty="0"/>
              <a:t> inhibitors potentially worsen cardiac toxicity and should be avoided.</a:t>
            </a:r>
            <a:endParaRPr lang="en-GB" dirty="0"/>
          </a:p>
          <a:p>
            <a:r>
              <a:rPr lang="en-US" dirty="0"/>
              <a:t>Maximum lifetime dose of </a:t>
            </a:r>
            <a:r>
              <a:rPr lang="en-US" dirty="0" err="1"/>
              <a:t>mitoxantrone</a:t>
            </a:r>
            <a:r>
              <a:rPr lang="en-US" dirty="0"/>
              <a:t> is 140 mg/m2</a:t>
            </a:r>
            <a:r>
              <a:rPr lang="en-GB" dirty="0"/>
              <a:t>.</a:t>
            </a:r>
          </a:p>
          <a:p>
            <a:r>
              <a:rPr lang="en-US" dirty="0"/>
              <a:t> Acute </a:t>
            </a:r>
            <a:r>
              <a:rPr lang="en-US" dirty="0" err="1"/>
              <a:t>myelogenous</a:t>
            </a:r>
            <a:r>
              <a:rPr lang="en-US" dirty="0"/>
              <a:t> leukemia occurred in 0.07% of </a:t>
            </a:r>
            <a:r>
              <a:rPr lang="en-US" dirty="0" err="1"/>
              <a:t>mitoxantrone</a:t>
            </a:r>
            <a:r>
              <a:rPr lang="en-US" dirty="0"/>
              <a:t>- treated patients, appearing within 2 to 4 years of initiating </a:t>
            </a:r>
            <a:r>
              <a:rPr lang="en-US" dirty="0" err="1"/>
              <a:t>mitoxantrone</a:t>
            </a:r>
            <a:r>
              <a:rPr lang="en-US" dirty="0"/>
              <a:t> and responsive to standard therapy.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53850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1896-E133-3742-8617-2758E616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105"/>
            <a:ext cx="10515600" cy="5374858"/>
          </a:xfrm>
        </p:spPr>
        <p:txBody>
          <a:bodyPr/>
          <a:lstStyle/>
          <a:p>
            <a:r>
              <a:rPr lang="en-US" dirty="0" err="1"/>
              <a:t>Mitoxantrone</a:t>
            </a:r>
            <a:r>
              <a:rPr lang="en-US" dirty="0"/>
              <a:t> is infused intravenously over 30 minutes to reduce cardiotoxicity.</a:t>
            </a:r>
            <a:endParaRPr lang="en-GB" dirty="0"/>
          </a:p>
          <a:p>
            <a:r>
              <a:rPr lang="en-US" dirty="0"/>
              <a:t> In standard dosing regimens, </a:t>
            </a:r>
            <a:r>
              <a:rPr lang="en-US" dirty="0" err="1"/>
              <a:t>mitoxantrone</a:t>
            </a:r>
            <a:r>
              <a:rPr lang="en-US" dirty="0"/>
              <a:t> is administered every 3 months. 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233445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3B47-74F5-D542-9243-FD831824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2D4B45-5567-4143-88A9-AA96749D7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5371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5DA9-215B-6C43-91B1-61F850E9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9C9AF8-E30D-2B4F-8DAA-59AE24B54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9957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5D46-CD05-FA47-B3D1-6141BFA2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2112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Britannic Bold" panose="020B0903060703020204" pitchFamily="34" charset="77"/>
              </a:rPr>
              <a:t>Pathophysiology</a:t>
            </a:r>
            <a:r>
              <a:rPr lang="en-GB" dirty="0"/>
              <a:t> 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F514F-9028-D943-B2D7-6415CD52D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237"/>
            <a:ext cx="10515600" cy="5196973"/>
          </a:xfrm>
        </p:spPr>
        <p:txBody>
          <a:bodyPr>
            <a:normAutofit fontScale="92500" lnSpcReduction="10000"/>
          </a:bodyPr>
          <a:lstStyle/>
          <a:p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T- cells gain entry in to the brain</a:t>
            </a:r>
          </a:p>
          <a:p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Via distribution in the BBB.</a:t>
            </a:r>
          </a:p>
          <a:p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T-cells </a:t>
            </a:r>
            <a:r>
              <a:rPr lang="en-GB" sz="2600" b="1" dirty="0" err="1">
                <a:solidFill>
                  <a:schemeClr val="accent1">
                    <a:lumMod val="75000"/>
                  </a:schemeClr>
                </a:solidFill>
              </a:rPr>
              <a:t>recognize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 myelin as foreign</a:t>
            </a:r>
          </a:p>
          <a:p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And attack it.</a:t>
            </a:r>
          </a:p>
          <a:p>
            <a:r>
              <a:rPr lang="en-GB" sz="2600" b="1" dirty="0">
                <a:solidFill>
                  <a:srgbClr val="00B050"/>
                </a:solidFill>
              </a:rPr>
              <a:t>Attack of myelin start inflammatory </a:t>
            </a:r>
          </a:p>
          <a:p>
            <a:r>
              <a:rPr lang="en-GB" sz="2600" b="1" dirty="0">
                <a:solidFill>
                  <a:srgbClr val="00B050"/>
                </a:solidFill>
              </a:rPr>
              <a:t>Process which release cytokines and </a:t>
            </a:r>
          </a:p>
          <a:p>
            <a:r>
              <a:rPr lang="en-GB" sz="2600" b="1" dirty="0">
                <a:solidFill>
                  <a:srgbClr val="00B050"/>
                </a:solidFill>
              </a:rPr>
              <a:t>Antibodies which interact </a:t>
            </a:r>
          </a:p>
          <a:p>
            <a:r>
              <a:rPr lang="en-GB" sz="2600" b="1" dirty="0">
                <a:solidFill>
                  <a:srgbClr val="00B050"/>
                </a:solidFill>
              </a:rPr>
              <a:t>Macrophages.</a:t>
            </a:r>
          </a:p>
          <a:p>
            <a:r>
              <a:rPr lang="en-GB" sz="2600" b="1" dirty="0">
                <a:solidFill>
                  <a:srgbClr val="7030A0"/>
                </a:solidFill>
              </a:rPr>
              <a:t>B-cells make antibodies that mark </a:t>
            </a:r>
          </a:p>
          <a:p>
            <a:r>
              <a:rPr lang="en-GB" sz="2600" b="1" dirty="0">
                <a:solidFill>
                  <a:srgbClr val="7030A0"/>
                </a:solidFill>
              </a:rPr>
              <a:t>The myelin &amp; macrophages</a:t>
            </a:r>
          </a:p>
          <a:p>
            <a:r>
              <a:rPr lang="en-GB" sz="2600" b="1" dirty="0">
                <a:solidFill>
                  <a:srgbClr val="7030A0"/>
                </a:solidFill>
              </a:rPr>
              <a:t>Will use these antibodies to engulf </a:t>
            </a:r>
          </a:p>
          <a:p>
            <a:r>
              <a:rPr lang="en-GB" sz="2600" b="1" dirty="0">
                <a:solidFill>
                  <a:srgbClr val="7030A0"/>
                </a:solidFill>
              </a:rPr>
              <a:t>The oligodendrocytes and the myelin.</a:t>
            </a:r>
          </a:p>
          <a:p>
            <a:endParaRPr lang="en-IQ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A768255-DB08-A847-A5C0-04C439B5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0"/>
            <a:ext cx="5875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91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E59C-0C20-D14B-912B-BDA310A66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0185" y="1312864"/>
            <a:ext cx="8301789" cy="193324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Other Therapy Considerations</a:t>
            </a:r>
            <a:endParaRPr lang="en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5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1EC8-5845-1A4E-BC66-43957F0F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Pregnancy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D182-A6BC-984E-B5BB-E2617EB99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Women generally  experience  a decrease in relapses  during  the second and third trimesters of pregnancy with an increase in the first 3 months postpartum.</a:t>
            </a:r>
            <a:endParaRPr lang="en-GB" dirty="0"/>
          </a:p>
          <a:p>
            <a:r>
              <a:rPr lang="en-GB" dirty="0"/>
              <a:t>data  from  pregnancy registries demonstrate no adverse outcomes with interferon </a:t>
            </a:r>
            <a:r>
              <a:rPr lang="el-GR" dirty="0"/>
              <a:t>β, </a:t>
            </a:r>
            <a:r>
              <a:rPr lang="en-GB" dirty="0" err="1"/>
              <a:t>glatiramer</a:t>
            </a:r>
            <a:r>
              <a:rPr lang="en-GB" dirty="0"/>
              <a:t> acetate, and  natalizumab.</a:t>
            </a:r>
          </a:p>
          <a:p>
            <a:r>
              <a:rPr lang="en-GB" dirty="0"/>
              <a:t> </a:t>
            </a:r>
            <a:r>
              <a:rPr lang="en-GB" dirty="0" err="1"/>
              <a:t>Fetal</a:t>
            </a:r>
            <a:r>
              <a:rPr lang="en-GB" dirty="0"/>
              <a:t> risk  is  unknown  for dimethyl fumarate. </a:t>
            </a:r>
          </a:p>
          <a:p>
            <a:r>
              <a:rPr lang="en-GB" dirty="0"/>
              <a:t>Sphingosine 1-phosphate receptors are important in </a:t>
            </a:r>
            <a:r>
              <a:rPr lang="en-GB" dirty="0" err="1"/>
              <a:t>fetal</a:t>
            </a:r>
            <a:r>
              <a:rPr lang="en-GB" dirty="0"/>
              <a:t> formation, thus </a:t>
            </a:r>
            <a:r>
              <a:rPr lang="en-GB" dirty="0" err="1"/>
              <a:t>fingolimod</a:t>
            </a:r>
            <a:r>
              <a:rPr lang="en-GB" dirty="0"/>
              <a:t> should be discontinued for at least 2 months before conception to allow for its elimination.</a:t>
            </a:r>
          </a:p>
          <a:p>
            <a:r>
              <a:rPr lang="en-GB" dirty="0"/>
              <a:t> </a:t>
            </a:r>
            <a:r>
              <a:rPr lang="en-GB" dirty="0" err="1"/>
              <a:t>Mitoxantrone</a:t>
            </a:r>
            <a:r>
              <a:rPr lang="en-GB" dirty="0"/>
              <a:t> and </a:t>
            </a:r>
            <a:r>
              <a:rPr lang="en-GB" dirty="0" err="1"/>
              <a:t>teriflunomide</a:t>
            </a:r>
            <a:r>
              <a:rPr lang="en-GB" dirty="0"/>
              <a:t> are contraindicated during pregnancy and </a:t>
            </a:r>
            <a:r>
              <a:rPr lang="en-GB" dirty="0" err="1"/>
              <a:t>teriflunomide</a:t>
            </a:r>
            <a:r>
              <a:rPr lang="en-GB" dirty="0"/>
              <a:t> is contraindicated for men who have  sexual  intercourse with women  who  may  become pregnant.</a:t>
            </a:r>
          </a:p>
          <a:p>
            <a:r>
              <a:rPr lang="en-GB" dirty="0"/>
              <a:t>Because  of  the  long  half-life  of  </a:t>
            </a:r>
            <a:r>
              <a:rPr lang="en-GB" dirty="0" err="1"/>
              <a:t>teriflunomide</a:t>
            </a:r>
            <a:r>
              <a:rPr lang="en-GB" dirty="0"/>
              <a:t>,  accelerated elimination is recommended for women who wish to become pregnant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982390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E8AE-DB16-974C-99D0-6B1D422E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Vaccinations</a:t>
            </a:r>
            <a:endParaRPr lang="en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86A93-E04C-454A-B63D-0C5782EA7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taking </a:t>
            </a:r>
            <a:r>
              <a:rPr lang="en-US" dirty="0" err="1"/>
              <a:t>teriflunomide</a:t>
            </a:r>
            <a:r>
              <a:rPr lang="en-US" dirty="0"/>
              <a:t>, </a:t>
            </a:r>
            <a:r>
              <a:rPr lang="en-US" dirty="0" err="1"/>
              <a:t>mitoxantrone</a:t>
            </a:r>
            <a:r>
              <a:rPr lang="en-US" dirty="0"/>
              <a:t>, or </a:t>
            </a:r>
            <a:r>
              <a:rPr lang="en-US" dirty="0" err="1"/>
              <a:t>fingolimod</a:t>
            </a:r>
            <a:r>
              <a:rPr lang="en-US" dirty="0"/>
              <a:t> should not receive attenuated live virus vaccines.</a:t>
            </a:r>
            <a:endParaRPr lang="en-GB" dirty="0"/>
          </a:p>
          <a:p>
            <a:r>
              <a:rPr lang="en-US" dirty="0"/>
              <a:t> Vaccines may be less effective while on </a:t>
            </a:r>
            <a:r>
              <a:rPr lang="en-US" dirty="0" err="1"/>
              <a:t>fingolimod</a:t>
            </a:r>
            <a:r>
              <a:rPr lang="en-US" dirty="0"/>
              <a:t>, and vaccines should be held for 4 to 6 weeks after a </a:t>
            </a:r>
            <a:r>
              <a:rPr lang="en-US" dirty="0" err="1"/>
              <a:t>mitoxantrone</a:t>
            </a:r>
            <a:r>
              <a:rPr lang="en-US" dirty="0"/>
              <a:t> dose.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330103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D8DF-F708-DF4F-99E5-59F97EBB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Choosing Therapy</a:t>
            </a:r>
            <a:endParaRPr lang="en-IQ" b="1" dirty="0">
              <a:solidFill>
                <a:srgbClr val="7030A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81E214-40A9-7D43-83C1-8B2CEF37C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3816"/>
            <a:ext cx="10515600" cy="5404183"/>
          </a:xfrm>
        </p:spPr>
      </p:pic>
    </p:spTree>
    <p:extLst>
      <p:ext uri="{BB962C8B-B14F-4D97-AF65-F5344CB8AC3E}">
        <p14:creationId xmlns:p14="http://schemas.microsoft.com/office/powerpoint/2010/main" val="1425008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BDD2-0F30-AD46-9FCC-1725B102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Outcome Evaluation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BBC6-60BD-6149-A124-A9FDBCF41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symptom changes periodically. </a:t>
            </a:r>
            <a:endParaRPr lang="en-GB" dirty="0"/>
          </a:p>
          <a:p>
            <a:r>
              <a:rPr lang="en-US" dirty="0"/>
              <a:t> In </a:t>
            </a:r>
            <a:r>
              <a:rPr lang="el-GR" dirty="0"/>
              <a:t>β-</a:t>
            </a:r>
            <a:r>
              <a:rPr lang="en-US" dirty="0"/>
              <a:t>interferon-treated patients with frequent relapses, test for neutralizing antibodies. </a:t>
            </a:r>
            <a:endParaRPr lang="en-GB" dirty="0"/>
          </a:p>
          <a:p>
            <a:r>
              <a:rPr lang="en-US" dirty="0"/>
              <a:t>Monitor medication-specific adverse effects </a:t>
            </a:r>
            <a:r>
              <a:rPr lang="en-GB" dirty="0"/>
              <a:t>.</a:t>
            </a:r>
          </a:p>
          <a:p>
            <a:r>
              <a:rPr lang="en-US" dirty="0"/>
              <a:t>Assess adherence.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682781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0A5C-73E1-AE4D-B112-AD1CF3A2D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Symptomatic Therapies</a:t>
            </a:r>
            <a:endParaRPr lang="en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53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B1F3-E1D1-F240-AA28-023BE931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Fatigue</a:t>
            </a:r>
            <a:endParaRPr lang="en-IQ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E3A0F7-CEF9-4048-8200-CB07FB05D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395"/>
            <a:ext cx="12192000" cy="5437605"/>
          </a:xfrm>
        </p:spPr>
      </p:pic>
    </p:spTree>
    <p:extLst>
      <p:ext uri="{BB962C8B-B14F-4D97-AF65-F5344CB8AC3E}">
        <p14:creationId xmlns:p14="http://schemas.microsoft.com/office/powerpoint/2010/main" val="2755304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AF57-23DD-1649-B774-3C2A90FC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Spasticity</a:t>
            </a:r>
            <a:endParaRPr lang="en-IQ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56C00F-FEF3-4641-865C-6CC4A6FCB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237"/>
            <a:ext cx="12192000" cy="5370763"/>
          </a:xfrm>
        </p:spPr>
      </p:pic>
    </p:spTree>
    <p:extLst>
      <p:ext uri="{BB962C8B-B14F-4D97-AF65-F5344CB8AC3E}">
        <p14:creationId xmlns:p14="http://schemas.microsoft.com/office/powerpoint/2010/main" val="3043631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E232-3536-2248-A870-9C42EBDB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Impaired  Ambulation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71295-AADD-6B4E-B022-6BC0E86D1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Nonpharmacological</a:t>
            </a:r>
            <a:r>
              <a:rPr lang="en-US" dirty="0"/>
              <a:t> treatment includes assistive devices, physical therapy, and/or exercise.</a:t>
            </a:r>
            <a:endParaRPr lang="en-GB" dirty="0"/>
          </a:p>
          <a:p>
            <a:r>
              <a:rPr lang="en-US" dirty="0"/>
              <a:t> Extended-release </a:t>
            </a:r>
            <a:r>
              <a:rPr lang="en-US" dirty="0" err="1"/>
              <a:t>dalfampridine</a:t>
            </a:r>
            <a:r>
              <a:rPr lang="en-US" dirty="0"/>
              <a:t> is indicated for improvement in walking speed. This potassium channel blocker prolongs action potentials, improving conduction in demyelinated neurons.</a:t>
            </a:r>
            <a:endParaRPr lang="en-GB" dirty="0"/>
          </a:p>
          <a:p>
            <a:r>
              <a:rPr lang="en-GB" dirty="0"/>
              <a:t>Urinary tract infections, insomnia, dizziness, headache, nausea, asthenia, back pain, and balance disorder all occur frequently with </a:t>
            </a:r>
            <a:r>
              <a:rPr lang="en-GB" dirty="0" err="1"/>
              <a:t>dalfampri-dine</a:t>
            </a:r>
            <a:r>
              <a:rPr lang="en-GB" dirty="0"/>
              <a:t>.</a:t>
            </a:r>
          </a:p>
          <a:p>
            <a:r>
              <a:rPr lang="en-GB" dirty="0"/>
              <a:t> Seizures are an uncommon adverse effect; patients with seizure disorders should not receive </a:t>
            </a:r>
            <a:r>
              <a:rPr lang="en-GB" dirty="0" err="1"/>
              <a:t>dalfampridine</a:t>
            </a:r>
            <a:r>
              <a:rPr lang="en-GB" dirty="0"/>
              <a:t>.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871592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5D57-5640-7F4B-82C6-53B959FC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Pseudobulbar</a:t>
            </a:r>
            <a:r>
              <a:rPr lang="en-US" b="1" dirty="0"/>
              <a:t> Affect </a:t>
            </a:r>
            <a:endParaRPr lang="en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F8123-6E53-8749-9043-76B0B8C71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 percent of patients with MS develop </a:t>
            </a:r>
            <a:r>
              <a:rPr lang="en-US" dirty="0" err="1"/>
              <a:t>pseudobulbar</a:t>
            </a:r>
            <a:r>
              <a:rPr lang="en-US" dirty="0"/>
              <a:t> affect, characterized by inappropriate laughing or crying and causing social isolation. </a:t>
            </a:r>
            <a:endParaRPr lang="en-GB" dirty="0"/>
          </a:p>
          <a:p>
            <a:r>
              <a:rPr lang="en-US" dirty="0" err="1"/>
              <a:t>Dextromethorphan</a:t>
            </a:r>
            <a:r>
              <a:rPr lang="en-US" dirty="0"/>
              <a:t> prevents the release of excitatory neurotransmitters. </a:t>
            </a:r>
            <a:endParaRPr lang="en-GB" dirty="0"/>
          </a:p>
          <a:p>
            <a:r>
              <a:rPr lang="en-US" dirty="0"/>
              <a:t>Low-dose quinidine blocks first-pass metabolism of </a:t>
            </a:r>
            <a:r>
              <a:rPr lang="en-US" dirty="0" err="1"/>
              <a:t>dextromethorphan</a:t>
            </a:r>
            <a:r>
              <a:rPr lang="en-US" dirty="0"/>
              <a:t> and increases serum concentrations.</a:t>
            </a:r>
            <a:endParaRPr lang="en-GB" dirty="0"/>
          </a:p>
          <a:p>
            <a:r>
              <a:rPr lang="en-US" dirty="0"/>
              <a:t> A 49% decrease in episodes was seen with treatment.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6671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B03D-D929-9347-8497-1557D81E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Britannic Bold" panose="020B0903060703020204" pitchFamily="34" charset="77"/>
                <a:ea typeface="Batang" panose="02000300000000000000" pitchFamily="2" charset="-127"/>
              </a:rPr>
              <a:t>Clinical Course</a:t>
            </a:r>
            <a:endParaRPr lang="en-IQ" b="1" dirty="0">
              <a:solidFill>
                <a:schemeClr val="accent1"/>
              </a:solidFill>
              <a:latin typeface="Britannic Bold" panose="020B0903060703020204" pitchFamily="34" charset="77"/>
              <a:ea typeface="Batang" panose="02000300000000000000" pitchFamily="2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8690D-DCA7-464D-A228-A632528A0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 is classified into relapsing and progressive disease </a:t>
            </a:r>
            <a:endParaRPr lang="en-GB" dirty="0"/>
          </a:p>
          <a:p>
            <a:r>
              <a:rPr lang="en-US" dirty="0"/>
              <a:t>These categories are </a:t>
            </a:r>
            <a:r>
              <a:rPr lang="en-US" dirty="0" err="1"/>
              <a:t>subclassifed</a:t>
            </a:r>
            <a:r>
              <a:rPr lang="en-US" dirty="0"/>
              <a:t> according to disease activity and progression.  </a:t>
            </a:r>
            <a:endParaRPr lang="en-GB" dirty="0"/>
          </a:p>
          <a:p>
            <a:r>
              <a:rPr lang="en-US" dirty="0"/>
              <a:t>Clinically isolated  syndrome (CIS) is a first clinical presentation for which the criteria of dissemination in time has not been met to diagnose MS.</a:t>
            </a:r>
            <a:endParaRPr lang="en-GB" dirty="0"/>
          </a:p>
          <a:p>
            <a:r>
              <a:rPr lang="en-US" dirty="0"/>
              <a:t>Relapsing-remitting MS is the most common form (85%), developing into progressive form in 50% of patients within 10 years</a:t>
            </a:r>
            <a:r>
              <a:rPr lang="en-GB" dirty="0"/>
              <a:t>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281989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A6B4-7E49-B047-A76E-2DCF4552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5A7A45-1D7D-EB4D-BE9F-55F618A98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17100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5C0C-EF8F-DE4B-9F53-57AB73B6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2B87FB-09A0-FF4D-95E8-94042EB4C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449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9725-F8CB-8148-8656-4B2A73D9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CLINICAL PRESENTATION</a:t>
            </a:r>
            <a:endParaRPr lang="en-IQ" b="1" dirty="0">
              <a:solidFill>
                <a:schemeClr val="accent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D75EF4-1FA8-714F-B98C-980E11047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60864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2073-B021-E540-8C13-8B8BBC0B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61B83C-9C72-8043-895C-CE2F779E7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64748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D689-E982-C84D-A312-EC2BAC0F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Britannic Bold" panose="020B0903060703020204" pitchFamily="34" charset="77"/>
              </a:rPr>
              <a:t>Diagnosis</a:t>
            </a:r>
            <a:r>
              <a:rPr lang="en-GB" dirty="0"/>
              <a:t> </a:t>
            </a:r>
            <a:endParaRPr lang="en-IQ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26691C-E6E1-7549-9C58-2AA53477B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948"/>
            <a:ext cx="12192000" cy="5354052"/>
          </a:xfrm>
        </p:spPr>
      </p:pic>
    </p:spTree>
    <p:extLst>
      <p:ext uri="{BB962C8B-B14F-4D97-AF65-F5344CB8AC3E}">
        <p14:creationId xmlns:p14="http://schemas.microsoft.com/office/powerpoint/2010/main" val="356013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Etiology</vt:lpstr>
      <vt:lpstr>Pathophysiology </vt:lpstr>
      <vt:lpstr>Clinical Course</vt:lpstr>
      <vt:lpstr>PowerPoint Presentation</vt:lpstr>
      <vt:lpstr>CLINICAL PRESENTATION</vt:lpstr>
      <vt:lpstr>PowerPoint Presentation</vt:lpstr>
      <vt:lpstr>Diagnosis </vt:lpstr>
      <vt:lpstr>PowerPoint Presentation</vt:lpstr>
      <vt:lpstr>TREATMENT Desired Outcomes and General   Approach to Treatment</vt:lpstr>
      <vt:lpstr>Treatment of Acute Relapses with Corticosteroids</vt:lpstr>
      <vt:lpstr>PowerPoint Presentation</vt:lpstr>
      <vt:lpstr>Disease-Modifying Therapies</vt:lpstr>
      <vt:lpstr>PowerPoint Presentation</vt:lpstr>
      <vt:lpstr>PowerPoint Presentation</vt:lpstr>
      <vt:lpstr>Glatiramer Acetate</vt:lpstr>
      <vt:lpstr>PowerPoint Presentation</vt:lpstr>
      <vt:lpstr>PowerPoint Presentation</vt:lpstr>
      <vt:lpstr>Teriflunomide</vt:lpstr>
      <vt:lpstr>PowerPoint Presentation</vt:lpstr>
      <vt:lpstr>PowerPoint Presentation</vt:lpstr>
      <vt:lpstr>Dimethyl Fumarate</vt:lpstr>
      <vt:lpstr>PowerPoint Presentation</vt:lpstr>
      <vt:lpstr>PowerPoint Presentation</vt:lpstr>
      <vt:lpstr>Fingolimod</vt:lpstr>
      <vt:lpstr>PowerPoint Presentation</vt:lpstr>
      <vt:lpstr>PowerPoint Presentation</vt:lpstr>
      <vt:lpstr>Natalizumab</vt:lpstr>
      <vt:lpstr>PowerPoint Presentation</vt:lpstr>
      <vt:lpstr>PowerPoint Presentation</vt:lpstr>
      <vt:lpstr>PowerPoint Presentation</vt:lpstr>
      <vt:lpstr>PowerPoint Presentation</vt:lpstr>
      <vt:lpstr>Mitoxantrone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Therapy Considerations</vt:lpstr>
      <vt:lpstr>Pregnancy</vt:lpstr>
      <vt:lpstr>Vaccinations</vt:lpstr>
      <vt:lpstr>Choosing Therapy</vt:lpstr>
      <vt:lpstr>Outcome Evaluation</vt:lpstr>
      <vt:lpstr>Symptomatic Therapies</vt:lpstr>
      <vt:lpstr>Fatigue</vt:lpstr>
      <vt:lpstr>Spasticity</vt:lpstr>
      <vt:lpstr>Impaired  Ambulation</vt:lpstr>
      <vt:lpstr>Pseudobulbar Affect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Sclerosis</dc:title>
  <dc:creator>abeeralrashid@yahoo.com</dc:creator>
  <cp:lastModifiedBy>abeeralrashid@yahoo.com</cp:lastModifiedBy>
  <cp:revision>7</cp:revision>
  <dcterms:created xsi:type="dcterms:W3CDTF">2021-04-17T10:38:41Z</dcterms:created>
  <dcterms:modified xsi:type="dcterms:W3CDTF">2021-05-18T19:56:03Z</dcterms:modified>
</cp:coreProperties>
</file>