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10" r:id="rId7"/>
    <p:sldId id="261" r:id="rId8"/>
    <p:sldId id="311" r:id="rId9"/>
    <p:sldId id="262" r:id="rId10"/>
    <p:sldId id="313" r:id="rId11"/>
    <p:sldId id="263" r:id="rId12"/>
    <p:sldId id="264" r:id="rId13"/>
    <p:sldId id="265" r:id="rId14"/>
    <p:sldId id="266" r:id="rId15"/>
    <p:sldId id="314" r:id="rId16"/>
    <p:sldId id="315" r:id="rId17"/>
    <p:sldId id="270" r:id="rId18"/>
    <p:sldId id="267" r:id="rId19"/>
    <p:sldId id="268" r:id="rId20"/>
    <p:sldId id="269"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6" r:id="rId36"/>
    <p:sldId id="287" r:id="rId37"/>
    <p:sldId id="288" r:id="rId38"/>
    <p:sldId id="289" r:id="rId39"/>
    <p:sldId id="290" r:id="rId40"/>
    <p:sldId id="291" r:id="rId41"/>
    <p:sldId id="316" r:id="rId42"/>
    <p:sldId id="292" r:id="rId43"/>
    <p:sldId id="293" r:id="rId44"/>
    <p:sldId id="294" r:id="rId45"/>
    <p:sldId id="285" r:id="rId46"/>
    <p:sldId id="295" r:id="rId47"/>
    <p:sldId id="296" r:id="rId48"/>
    <p:sldId id="297" r:id="rId49"/>
    <p:sldId id="298" r:id="rId50"/>
    <p:sldId id="308" r:id="rId51"/>
    <p:sldId id="299" r:id="rId52"/>
    <p:sldId id="300" r:id="rId53"/>
    <p:sldId id="301" r:id="rId54"/>
    <p:sldId id="302" r:id="rId55"/>
    <p:sldId id="303" r:id="rId56"/>
    <p:sldId id="304" r:id="rId57"/>
    <p:sldId id="305" r:id="rId58"/>
    <p:sldId id="306" r:id="rId59"/>
    <p:sldId id="307" r:id="rId60"/>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064C-0C7E-4C4B-A520-7E8141110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0F4F229B-34A4-A74D-B171-2593D46AA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27649EE5-9397-C443-B173-2AD1BF2BF20A}"/>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5" name="Footer Placeholder 4">
            <a:extLst>
              <a:ext uri="{FF2B5EF4-FFF2-40B4-BE49-F238E27FC236}">
                <a16:creationId xmlns:a16="http://schemas.microsoft.com/office/drawing/2014/main" id="{48446E41-FB1E-1E4C-BBEC-31FC8911E7D5}"/>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BCE21CE8-E233-AA4D-8AC9-9FE4A73C23B4}"/>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138859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C539-5C04-E544-A71B-29636E02B7D4}"/>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DC38D77A-F28A-F54B-81A6-E4C21327A3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0FE09625-F5DC-3242-9674-D28BCD74B475}"/>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5" name="Footer Placeholder 4">
            <a:extLst>
              <a:ext uri="{FF2B5EF4-FFF2-40B4-BE49-F238E27FC236}">
                <a16:creationId xmlns:a16="http://schemas.microsoft.com/office/drawing/2014/main" id="{36A541F7-134B-154F-B391-0E97C7EA6B54}"/>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4820FBFE-C7AA-E944-91A2-81BAE1881644}"/>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950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AEE14-1DF7-0849-B6A3-AE89C0D6A4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C6E7B795-44E5-6C4A-B840-C878D352E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022DAE30-78CF-4A43-BA77-8B17A2771FB9}"/>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5" name="Footer Placeholder 4">
            <a:extLst>
              <a:ext uri="{FF2B5EF4-FFF2-40B4-BE49-F238E27FC236}">
                <a16:creationId xmlns:a16="http://schemas.microsoft.com/office/drawing/2014/main" id="{C9AE1DAB-1EA1-F343-A9DD-49263C71371F}"/>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E5EF99B-D288-6544-AEEF-E46616843EE4}"/>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249903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3E99-50A1-FB43-8B7F-E8DD0A326EE9}"/>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0FD592FD-DE05-2845-8403-17F444B70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BD64CB1F-BE7A-B24B-910B-D6354C8A7E9F}"/>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5" name="Footer Placeholder 4">
            <a:extLst>
              <a:ext uri="{FF2B5EF4-FFF2-40B4-BE49-F238E27FC236}">
                <a16:creationId xmlns:a16="http://schemas.microsoft.com/office/drawing/2014/main" id="{B478C84D-D7C5-F744-85AE-6356DA81978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788EAAF6-0F4D-C548-9CAA-C14C74FDC7FE}"/>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165557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0E00-B638-D54B-B819-628C20616A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CE9139BF-B05C-5E44-8BAD-043571BCB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75FD8E-1F93-2C40-ADA3-D7E7BD5275CD}"/>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5" name="Footer Placeholder 4">
            <a:extLst>
              <a:ext uri="{FF2B5EF4-FFF2-40B4-BE49-F238E27FC236}">
                <a16:creationId xmlns:a16="http://schemas.microsoft.com/office/drawing/2014/main" id="{9D4F4EA2-3CB4-EA43-A0E5-33B579DE2F11}"/>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5B7F939-1E6D-A24B-BD54-A3D23E545621}"/>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18735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D824-3DB0-2442-A396-CEE3D50EBE58}"/>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9475ADF3-49CB-5640-8CE5-652616597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9E8B3CAF-8FF8-A341-BAB7-01F8006D3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488B01A5-A744-4F4B-8B46-F53A6FCC8CCF}"/>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6" name="Footer Placeholder 5">
            <a:extLst>
              <a:ext uri="{FF2B5EF4-FFF2-40B4-BE49-F238E27FC236}">
                <a16:creationId xmlns:a16="http://schemas.microsoft.com/office/drawing/2014/main" id="{2F934DF0-0975-5D4A-A764-A79A6E12CB73}"/>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49175874-BDC1-0C4C-9B97-3400B42DF9DB}"/>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34948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4E67-F354-6E48-AA00-87C0C35F9324}"/>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43963A4C-7B53-214D-82A7-E4415C4FF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EC0EF-5754-654B-96BE-E8048FA19D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7AEA22C7-E289-C944-828F-D56E4FFCD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74C38-5DE7-CC49-BC40-E304B10421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A67EE416-0777-FB48-815A-50112C05D9B7}"/>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8" name="Footer Placeholder 7">
            <a:extLst>
              <a:ext uri="{FF2B5EF4-FFF2-40B4-BE49-F238E27FC236}">
                <a16:creationId xmlns:a16="http://schemas.microsoft.com/office/drawing/2014/main" id="{53BAE262-DA9A-0F44-B14B-74A6E1B4D842}"/>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A8134C5-6390-8244-82B5-D633E0E06B36}"/>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381180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ECD-A07C-D84C-A510-7A7C00A66FD9}"/>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DDFEEAF6-4411-D741-A668-836118C0989A}"/>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4" name="Footer Placeholder 3">
            <a:extLst>
              <a:ext uri="{FF2B5EF4-FFF2-40B4-BE49-F238E27FC236}">
                <a16:creationId xmlns:a16="http://schemas.microsoft.com/office/drawing/2014/main" id="{F17F8381-B7AC-B649-9CEA-FCE80EDA03D3}"/>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BE513BC9-349B-9E45-ABDC-A461BB7F355A}"/>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373821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2D73A-377A-A244-B4E3-20DCAF9ADD17}"/>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3" name="Footer Placeholder 2">
            <a:extLst>
              <a:ext uri="{FF2B5EF4-FFF2-40B4-BE49-F238E27FC236}">
                <a16:creationId xmlns:a16="http://schemas.microsoft.com/office/drawing/2014/main" id="{01AD353B-1553-C242-B8A8-B083F5400DB0}"/>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CE38CD8E-3C17-6142-9448-FCB7C7530E58}"/>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272831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3CD8-5358-8A47-BA90-32FD1FC8A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2E7E8D8A-7965-3640-8DDC-0875BE185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DB6CAA5E-BF26-944E-B57A-92E7C79F3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CD093-1762-474E-BF37-7169F5CC007F}"/>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6" name="Footer Placeholder 5">
            <a:extLst>
              <a:ext uri="{FF2B5EF4-FFF2-40B4-BE49-F238E27FC236}">
                <a16:creationId xmlns:a16="http://schemas.microsoft.com/office/drawing/2014/main" id="{04663AE9-4B29-684F-AE1E-625E8873116E}"/>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56245CBF-E35C-6040-9D51-CB461AB66380}"/>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401584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58A9-9CD3-D24E-9FF7-0757A3968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8459DCF1-0719-4245-9B6B-3034FBE700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A125579E-4E7C-2D43-A6F8-B4CC68A05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786DD-F8B4-A649-869B-56892FE144D6}"/>
              </a:ext>
            </a:extLst>
          </p:cNvPr>
          <p:cNvSpPr>
            <a:spLocks noGrp="1"/>
          </p:cNvSpPr>
          <p:nvPr>
            <p:ph type="dt" sz="half" idx="10"/>
          </p:nvPr>
        </p:nvSpPr>
        <p:spPr/>
        <p:txBody>
          <a:bodyPr/>
          <a:lstStyle/>
          <a:p>
            <a:fld id="{75028459-2646-C545-A291-27CE50616CD1}" type="datetimeFigureOut">
              <a:rPr lang="en-IQ" smtClean="0"/>
              <a:t>17/06/2021</a:t>
            </a:fld>
            <a:endParaRPr lang="en-IQ"/>
          </a:p>
        </p:txBody>
      </p:sp>
      <p:sp>
        <p:nvSpPr>
          <p:cNvPr id="6" name="Footer Placeholder 5">
            <a:extLst>
              <a:ext uri="{FF2B5EF4-FFF2-40B4-BE49-F238E27FC236}">
                <a16:creationId xmlns:a16="http://schemas.microsoft.com/office/drawing/2014/main" id="{2BEFB425-6474-A041-A76E-775EACEADBF5}"/>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4658D2D3-814C-EE41-94F6-17CD14F16DBE}"/>
              </a:ext>
            </a:extLst>
          </p:cNvPr>
          <p:cNvSpPr>
            <a:spLocks noGrp="1"/>
          </p:cNvSpPr>
          <p:nvPr>
            <p:ph type="sldNum" sz="quarter" idx="12"/>
          </p:nvPr>
        </p:nvSpPr>
        <p:spPr/>
        <p:txBody>
          <a:bodyPr/>
          <a:lstStyle/>
          <a:p>
            <a:fld id="{3566686E-1920-C64D-A0B9-004B5A8D06A7}" type="slidenum">
              <a:rPr lang="en-IQ" smtClean="0"/>
              <a:t>‹#›</a:t>
            </a:fld>
            <a:endParaRPr lang="en-IQ"/>
          </a:p>
        </p:txBody>
      </p:sp>
    </p:spTree>
    <p:extLst>
      <p:ext uri="{BB962C8B-B14F-4D97-AF65-F5344CB8AC3E}">
        <p14:creationId xmlns:p14="http://schemas.microsoft.com/office/powerpoint/2010/main" val="229881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3EEEA-C98D-EE46-827F-FB5E9868DB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73DA764C-5EC6-F64F-96F9-8876AAAB4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5E721FD1-FA6E-AE45-AD0F-9A23AFD84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28459-2646-C545-A291-27CE50616CD1}" type="datetimeFigureOut">
              <a:rPr lang="en-IQ" smtClean="0"/>
              <a:t>17/06/2021</a:t>
            </a:fld>
            <a:endParaRPr lang="en-IQ"/>
          </a:p>
        </p:txBody>
      </p:sp>
      <p:sp>
        <p:nvSpPr>
          <p:cNvPr id="5" name="Footer Placeholder 4">
            <a:extLst>
              <a:ext uri="{FF2B5EF4-FFF2-40B4-BE49-F238E27FC236}">
                <a16:creationId xmlns:a16="http://schemas.microsoft.com/office/drawing/2014/main" id="{1722EBCC-171A-9848-9D06-6399BCF4C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D4329E9B-1148-824E-A49A-16BF64C03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6686E-1920-C64D-A0B9-004B5A8D06A7}" type="slidenum">
              <a:rPr lang="en-IQ" smtClean="0"/>
              <a:t>‹#›</a:t>
            </a:fld>
            <a:endParaRPr lang="en-IQ"/>
          </a:p>
        </p:txBody>
      </p:sp>
    </p:spTree>
    <p:extLst>
      <p:ext uri="{BB962C8B-B14F-4D97-AF65-F5344CB8AC3E}">
        <p14:creationId xmlns:p14="http://schemas.microsoft.com/office/powerpoint/2010/main" val="195299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491B-C863-0049-9E3E-989FA8AAE385}"/>
              </a:ext>
            </a:extLst>
          </p:cNvPr>
          <p:cNvSpPr>
            <a:spLocks noGrp="1"/>
          </p:cNvSpPr>
          <p:nvPr>
            <p:ph type="ctrTitle"/>
          </p:nvPr>
        </p:nvSpPr>
        <p:spPr/>
        <p:txBody>
          <a:bodyPr/>
          <a:lstStyle/>
          <a:p>
            <a:r>
              <a:rPr lang="en-GB" sz="7200" b="1" dirty="0">
                <a:solidFill>
                  <a:srgbClr val="7030A0"/>
                </a:solidFill>
              </a:rPr>
              <a:t>GIT infection</a:t>
            </a:r>
            <a:r>
              <a:rPr lang="en-GB" dirty="0"/>
              <a:t> </a:t>
            </a:r>
            <a:endParaRPr lang="en-IQ" dirty="0"/>
          </a:p>
        </p:txBody>
      </p:sp>
      <p:sp>
        <p:nvSpPr>
          <p:cNvPr id="3" name="Subtitle 2">
            <a:extLst>
              <a:ext uri="{FF2B5EF4-FFF2-40B4-BE49-F238E27FC236}">
                <a16:creationId xmlns:a16="http://schemas.microsoft.com/office/drawing/2014/main" id="{687365E8-3E05-2247-AD40-B12E74227212}"/>
              </a:ext>
            </a:extLst>
          </p:cNvPr>
          <p:cNvSpPr>
            <a:spLocks noGrp="1"/>
          </p:cNvSpPr>
          <p:nvPr>
            <p:ph type="subTitle" idx="1"/>
          </p:nvPr>
        </p:nvSpPr>
        <p:spPr/>
        <p:txBody>
          <a:bodyPr>
            <a:normAutofit/>
          </a:bodyPr>
          <a:lstStyle/>
          <a:p>
            <a:r>
              <a:rPr lang="en-GB" sz="5400" b="1" dirty="0" err="1"/>
              <a:t>Lec</a:t>
            </a:r>
            <a:r>
              <a:rPr lang="en-GB" sz="5400" b="1" dirty="0"/>
              <a:t> Dr. Abeer A. Rashid</a:t>
            </a:r>
            <a:endParaRPr lang="en-IQ" sz="5400" b="1" dirty="0"/>
          </a:p>
        </p:txBody>
      </p:sp>
    </p:spTree>
    <p:extLst>
      <p:ext uri="{BB962C8B-B14F-4D97-AF65-F5344CB8AC3E}">
        <p14:creationId xmlns:p14="http://schemas.microsoft.com/office/powerpoint/2010/main" val="50942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1BA9-6005-FA4E-9257-CF834E8EC441}"/>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71572B0C-F533-A641-90C1-42D3722B64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187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EB96-A4ED-0B41-9D6B-8F693825E7CC}"/>
              </a:ext>
            </a:extLst>
          </p:cNvPr>
          <p:cNvSpPr>
            <a:spLocks noGrp="1"/>
          </p:cNvSpPr>
          <p:nvPr>
            <p:ph type="title"/>
          </p:nvPr>
        </p:nvSpPr>
        <p:spPr/>
        <p:txBody>
          <a:bodyPr/>
          <a:lstStyle/>
          <a:p>
            <a:r>
              <a:rPr lang="en-US" dirty="0"/>
              <a:t>Treatment and Monitoring</a:t>
            </a:r>
            <a:endParaRPr lang="en-IQ" dirty="0"/>
          </a:p>
        </p:txBody>
      </p:sp>
      <p:sp>
        <p:nvSpPr>
          <p:cNvPr id="3" name="Content Placeholder 2">
            <a:extLst>
              <a:ext uri="{FF2B5EF4-FFF2-40B4-BE49-F238E27FC236}">
                <a16:creationId xmlns:a16="http://schemas.microsoft.com/office/drawing/2014/main" id="{31C60653-E48B-084E-9F76-797B5447AD98}"/>
              </a:ext>
            </a:extLst>
          </p:cNvPr>
          <p:cNvSpPr>
            <a:spLocks noGrp="1"/>
          </p:cNvSpPr>
          <p:nvPr>
            <p:ph idx="1"/>
          </p:nvPr>
        </p:nvSpPr>
        <p:spPr/>
        <p:txBody>
          <a:bodyPr/>
          <a:lstStyle/>
          <a:p>
            <a:r>
              <a:rPr lang="en-US" dirty="0"/>
              <a:t>Although infection with  Shigella  is generally self-limited and responds to  supportive  care,  antibiotic  therapy  is  indicated because it shortens the duration of illness and reduces the risk of transmission.</a:t>
            </a:r>
            <a:endParaRPr lang="en-GB" dirty="0"/>
          </a:p>
          <a:p>
            <a:endParaRPr lang="en-GB" dirty="0"/>
          </a:p>
          <a:p>
            <a:r>
              <a:rPr lang="en-US" dirty="0"/>
              <a:t>If antimicrobial susceptibility results are not available, the recommended first-line  drugs are ciprofloxacin or levofloxacin. Alternative agents include azithromycin and ceftriaxone.</a:t>
            </a:r>
            <a:endParaRPr lang="en-IQ" dirty="0"/>
          </a:p>
        </p:txBody>
      </p:sp>
    </p:spTree>
    <p:extLst>
      <p:ext uri="{BB962C8B-B14F-4D97-AF65-F5344CB8AC3E}">
        <p14:creationId xmlns:p14="http://schemas.microsoft.com/office/powerpoint/2010/main" val="128659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1A9167-5DA4-2A4E-88CB-C765E4FF7C83}"/>
              </a:ext>
            </a:extLst>
          </p:cNvPr>
          <p:cNvSpPr>
            <a:spLocks noGrp="1"/>
          </p:cNvSpPr>
          <p:nvPr>
            <p:ph idx="1"/>
          </p:nvPr>
        </p:nvSpPr>
        <p:spPr>
          <a:xfrm>
            <a:off x="838200" y="1052763"/>
            <a:ext cx="10515600" cy="5124200"/>
          </a:xfrm>
        </p:spPr>
        <p:txBody>
          <a:bodyPr/>
          <a:lstStyle/>
          <a:p>
            <a:r>
              <a:rPr lang="en-US" dirty="0"/>
              <a:t>Treatment should be continued for a total of 5 days. </a:t>
            </a:r>
            <a:endParaRPr lang="en-GB" dirty="0"/>
          </a:p>
          <a:p>
            <a:r>
              <a:rPr lang="en-US" dirty="0"/>
              <a:t>Antimotility agents are not recommended because they can worsen dysentery and may be related to the development of toxic </a:t>
            </a:r>
            <a:r>
              <a:rPr lang="en-US" dirty="0" err="1"/>
              <a:t>megacolon</a:t>
            </a:r>
            <a:r>
              <a:rPr lang="en-US" dirty="0"/>
              <a:t>. </a:t>
            </a:r>
            <a:endParaRPr lang="en-GB" dirty="0"/>
          </a:p>
          <a:p>
            <a:r>
              <a:rPr lang="en-US" dirty="0"/>
              <a:t>No vaccines are available for the prevention of shigellosis.</a:t>
            </a:r>
            <a:endParaRPr lang="en-IQ" dirty="0"/>
          </a:p>
        </p:txBody>
      </p:sp>
    </p:spTree>
    <p:extLst>
      <p:ext uri="{BB962C8B-B14F-4D97-AF65-F5344CB8AC3E}">
        <p14:creationId xmlns:p14="http://schemas.microsoft.com/office/powerpoint/2010/main" val="156404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2ACE-349C-6F45-B0E3-B74509EF1C01}"/>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SALMONELLOSIS</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924D36E-AF42-204C-8E71-68C7FF10F1E7}"/>
              </a:ext>
            </a:extLst>
          </p:cNvPr>
          <p:cNvSpPr>
            <a:spLocks noGrp="1"/>
          </p:cNvSpPr>
          <p:nvPr>
            <p:ph idx="1"/>
          </p:nvPr>
        </p:nvSpPr>
        <p:spPr/>
        <p:txBody>
          <a:bodyPr/>
          <a:lstStyle/>
          <a:p>
            <a:r>
              <a:rPr lang="en-US" dirty="0"/>
              <a:t>Salmonella  are gram-negative facultative rods that cause a wide variety of disease manifestations.  </a:t>
            </a:r>
            <a:endParaRPr lang="en-GB" dirty="0"/>
          </a:p>
          <a:p>
            <a:r>
              <a:rPr lang="en-US" dirty="0"/>
              <a:t>Salmonella typhi  and  Salmonella paratyphi  cause typhoid (or enteric) fever. </a:t>
            </a:r>
            <a:endParaRPr lang="en-GB" dirty="0"/>
          </a:p>
          <a:p>
            <a:r>
              <a:rPr lang="en-US" dirty="0" err="1"/>
              <a:t>Nontyphoidal</a:t>
            </a:r>
            <a:r>
              <a:rPr lang="en-US" dirty="0"/>
              <a:t>  Salmonella  (NTS) are important causes of reportable food-borne infection. </a:t>
            </a:r>
            <a:endParaRPr lang="en-GB" dirty="0"/>
          </a:p>
          <a:p>
            <a:r>
              <a:rPr lang="en-US" dirty="0"/>
              <a:t>NTS strains may also result in bacteremia and focal disease, such as </a:t>
            </a:r>
            <a:r>
              <a:rPr lang="en-US" dirty="0" err="1"/>
              <a:t>endovascular</a:t>
            </a:r>
            <a:r>
              <a:rPr lang="en-US" dirty="0"/>
              <a:t> infections, osteomyelitis, meningitis, and septic arthritis.  Antimicrobial-resistant strains are associated with excess bloodstream infections and hospitalizations.</a:t>
            </a:r>
            <a:endParaRPr lang="en-IQ" dirty="0"/>
          </a:p>
        </p:txBody>
      </p:sp>
    </p:spTree>
    <p:extLst>
      <p:ext uri="{BB962C8B-B14F-4D97-AF65-F5344CB8AC3E}">
        <p14:creationId xmlns:p14="http://schemas.microsoft.com/office/powerpoint/2010/main" val="98477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BF2AC-1334-AB44-AB5E-38BC25E2F116}"/>
              </a:ext>
            </a:extLst>
          </p:cNvPr>
          <p:cNvSpPr>
            <a:spLocks noGrp="1"/>
          </p:cNvSpPr>
          <p:nvPr>
            <p:ph idx="1"/>
          </p:nvPr>
        </p:nvSpPr>
        <p:spPr>
          <a:xfrm>
            <a:off x="838200" y="1219868"/>
            <a:ext cx="10515600" cy="4957095"/>
          </a:xfrm>
        </p:spPr>
        <p:txBody>
          <a:bodyPr/>
          <a:lstStyle/>
          <a:p>
            <a:r>
              <a:rPr lang="en-US" dirty="0"/>
              <a:t>Risk factors for salmonellosis include </a:t>
            </a:r>
            <a:endParaRPr lang="en-GB" dirty="0"/>
          </a:p>
          <a:p>
            <a:r>
              <a:rPr lang="en-US" dirty="0"/>
              <a:t> extremes  of age; alteration of endogenous GI flora due to antimicrobial therapy, surgery, or  acid-suppressive  therapy5;  diabetes;  malignancy;  </a:t>
            </a:r>
            <a:r>
              <a:rPr lang="en-US" dirty="0" err="1"/>
              <a:t>rheumatologic</a:t>
            </a:r>
            <a:r>
              <a:rPr lang="en-US" dirty="0"/>
              <a:t> disorders; HIV infection; and therapeutic immunosuppression. </a:t>
            </a:r>
            <a:endParaRPr lang="en-GB" dirty="0"/>
          </a:p>
          <a:p>
            <a:endParaRPr lang="en-IQ" dirty="0"/>
          </a:p>
        </p:txBody>
      </p:sp>
    </p:spTree>
    <p:extLst>
      <p:ext uri="{BB962C8B-B14F-4D97-AF65-F5344CB8AC3E}">
        <p14:creationId xmlns:p14="http://schemas.microsoft.com/office/powerpoint/2010/main" val="315035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6130-95EC-5944-A786-98633B6D290B}"/>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4883C00C-6BFD-E444-8474-FBBFF797FB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0271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63F0-F759-A946-BB1E-3AA1273A041C}"/>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F9A0C6C8-9C05-F647-9861-C7A7FE95A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3277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B01C-E042-1844-8C36-4BEA4A2BE326}"/>
              </a:ext>
            </a:extLst>
          </p:cNvPr>
          <p:cNvSpPr>
            <a:spLocks noGrp="1"/>
          </p:cNvSpPr>
          <p:nvPr>
            <p:ph type="title"/>
          </p:nvPr>
        </p:nvSpPr>
        <p:spPr/>
        <p:txBody>
          <a:bodyPr/>
          <a:lstStyle/>
          <a:p>
            <a:endParaRPr lang="en-IQ"/>
          </a:p>
        </p:txBody>
      </p:sp>
      <p:pic>
        <p:nvPicPr>
          <p:cNvPr id="5" name="Picture 5">
            <a:extLst>
              <a:ext uri="{FF2B5EF4-FFF2-40B4-BE49-F238E27FC236}">
                <a16:creationId xmlns:a16="http://schemas.microsoft.com/office/drawing/2014/main" id="{E49F77AD-EEB2-4F45-AE2C-D2DF5BAB28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8113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96FB-5462-E042-9E79-0708222DE6E2}"/>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Treatment and Monitoring</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174C5E7-C2B0-9940-BA7F-E6D54D714604}"/>
              </a:ext>
            </a:extLst>
          </p:cNvPr>
          <p:cNvSpPr>
            <a:spLocks noGrp="1"/>
          </p:cNvSpPr>
          <p:nvPr>
            <p:ph idx="1"/>
          </p:nvPr>
        </p:nvSpPr>
        <p:spPr/>
        <p:txBody>
          <a:bodyPr/>
          <a:lstStyle/>
          <a:p>
            <a:r>
              <a:rPr lang="en-US" dirty="0"/>
              <a:t>Gastroenteritis</a:t>
            </a:r>
            <a:endParaRPr lang="en-GB" dirty="0"/>
          </a:p>
          <a:p>
            <a:r>
              <a:rPr lang="en-US" dirty="0"/>
              <a:t>Salmonella  gastroenteritis is usually self-limited, and antibiotics have no proven value. Patients respond well to ORT. </a:t>
            </a:r>
            <a:endParaRPr lang="en-GB" dirty="0"/>
          </a:p>
          <a:p>
            <a:r>
              <a:rPr lang="en-US" dirty="0"/>
              <a:t>Symptoms typically diminish in 3 to 7 days without sequelae.</a:t>
            </a:r>
            <a:endParaRPr lang="en-GB" dirty="0"/>
          </a:p>
          <a:p>
            <a:r>
              <a:rPr lang="en-US" dirty="0"/>
              <a:t> Antibiotic use may result in a higher rate of chronic carriage and relapse. </a:t>
            </a:r>
            <a:endParaRPr lang="en-GB" dirty="0"/>
          </a:p>
          <a:p>
            <a:r>
              <a:rPr lang="en-US" dirty="0"/>
              <a:t> Antimicrobial use should be limited to preemptive therapy among patients at higher risk for </a:t>
            </a:r>
            <a:r>
              <a:rPr lang="en-US" dirty="0" err="1"/>
              <a:t>extraintestinal</a:t>
            </a:r>
            <a:r>
              <a:rPr lang="en-US" dirty="0"/>
              <a:t> spread or invasive disease</a:t>
            </a:r>
            <a:r>
              <a:rPr lang="en-GB" dirty="0"/>
              <a:t>.</a:t>
            </a:r>
          </a:p>
          <a:p>
            <a:r>
              <a:rPr lang="en-US" dirty="0"/>
              <a:t> Antimotility agents should not be used.</a:t>
            </a:r>
            <a:endParaRPr lang="en-IQ" dirty="0"/>
          </a:p>
        </p:txBody>
      </p:sp>
    </p:spTree>
    <p:extLst>
      <p:ext uri="{BB962C8B-B14F-4D97-AF65-F5344CB8AC3E}">
        <p14:creationId xmlns:p14="http://schemas.microsoft.com/office/powerpoint/2010/main" val="309727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7492-F7C9-DD45-BD0B-18E7B8CA5C75}"/>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835B7220-F9E4-A849-A474-7A547627C7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793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0C84-AD7A-CE47-BDFE-8EC7236FE822}"/>
              </a:ext>
            </a:extLst>
          </p:cNvPr>
          <p:cNvSpPr>
            <a:spLocks noGrp="1"/>
          </p:cNvSpPr>
          <p:nvPr>
            <p:ph type="title"/>
          </p:nvPr>
        </p:nvSpPr>
        <p:spPr/>
        <p:txBody>
          <a:bodyPr/>
          <a:lstStyle/>
          <a:p>
            <a:r>
              <a:rPr lang="en-GB" b="1" dirty="0">
                <a:latin typeface="Aharoni" panose="02010803020104030203" pitchFamily="2" charset="-79"/>
                <a:cs typeface="Aharoni" panose="02010803020104030203" pitchFamily="2" charset="-79"/>
              </a:rPr>
              <a:t>Introduction</a:t>
            </a:r>
            <a:r>
              <a:rPr lang="en-GB" dirty="0"/>
              <a:t> </a:t>
            </a:r>
            <a:endParaRPr lang="en-IQ" dirty="0"/>
          </a:p>
        </p:txBody>
      </p:sp>
      <p:sp>
        <p:nvSpPr>
          <p:cNvPr id="3" name="Content Placeholder 2">
            <a:extLst>
              <a:ext uri="{FF2B5EF4-FFF2-40B4-BE49-F238E27FC236}">
                <a16:creationId xmlns:a16="http://schemas.microsoft.com/office/drawing/2014/main" id="{D933BE4A-36CA-C349-B43F-2ECB4C26A944}"/>
              </a:ext>
            </a:extLst>
          </p:cNvPr>
          <p:cNvSpPr>
            <a:spLocks noGrp="1"/>
          </p:cNvSpPr>
          <p:nvPr>
            <p:ph idx="1"/>
          </p:nvPr>
        </p:nvSpPr>
        <p:spPr/>
        <p:txBody>
          <a:bodyPr>
            <a:normAutofit/>
          </a:bodyPr>
          <a:lstStyle/>
          <a:p>
            <a:r>
              <a:rPr lang="en-GB" sz="3200" dirty="0"/>
              <a:t>One</a:t>
            </a:r>
            <a:r>
              <a:rPr lang="en-US" sz="3200" dirty="0"/>
              <a:t> of the primary concerns related to gastrointestinal (GI) infection, regardless of the cause, is dehydration, which is the  second leading cause of worldwide morbidity and mortality.</a:t>
            </a:r>
            <a:endParaRPr lang="en-GB" sz="3200" dirty="0"/>
          </a:p>
          <a:p>
            <a:endParaRPr lang="en-GB" sz="3200" dirty="0"/>
          </a:p>
          <a:p>
            <a:r>
              <a:rPr lang="en-US" sz="3200" dirty="0"/>
              <a:t>Dehydration is especially problematic for children younger than age 5</a:t>
            </a:r>
            <a:endParaRPr lang="en-IQ" sz="3200" dirty="0"/>
          </a:p>
        </p:txBody>
      </p:sp>
    </p:spTree>
    <p:extLst>
      <p:ext uri="{BB962C8B-B14F-4D97-AF65-F5344CB8AC3E}">
        <p14:creationId xmlns:p14="http://schemas.microsoft.com/office/powerpoint/2010/main" val="382735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0CCA-1A0B-7A41-8281-E038869B4A63}"/>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Enteric Fever</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78E21283-FF31-5B4D-9DA1-EE50F39DEDD4}"/>
              </a:ext>
            </a:extLst>
          </p:cNvPr>
          <p:cNvSpPr>
            <a:spLocks noGrp="1"/>
          </p:cNvSpPr>
          <p:nvPr>
            <p:ph idx="1"/>
          </p:nvPr>
        </p:nvSpPr>
        <p:spPr/>
        <p:txBody>
          <a:bodyPr/>
          <a:lstStyle/>
          <a:p>
            <a:r>
              <a:rPr lang="en-GB" dirty="0"/>
              <a:t>T</a:t>
            </a:r>
            <a:r>
              <a:rPr lang="en-US" dirty="0"/>
              <a:t>he current drug of choice for typhoid fever in adults is a fluoroquinolone, such as ciprofloxacin. </a:t>
            </a:r>
            <a:endParaRPr lang="en-GB" dirty="0"/>
          </a:p>
          <a:p>
            <a:r>
              <a:rPr lang="en-US" dirty="0"/>
              <a:t>Azithromycin or ceftriaxone are preferred in children. </a:t>
            </a:r>
            <a:endParaRPr lang="en-GB" dirty="0"/>
          </a:p>
          <a:p>
            <a:r>
              <a:rPr lang="en-US" dirty="0"/>
              <a:t>The recommended adult dose of ciprofloxacin for uncomplicated typhoid fever is 500 mg orally twice daily for 5 to 7 days; however, decreased susceptibility to ciprofloxacin is a significant problem in many parts of the world. </a:t>
            </a:r>
            <a:endParaRPr lang="en-IQ" dirty="0"/>
          </a:p>
        </p:txBody>
      </p:sp>
    </p:spTree>
    <p:extLst>
      <p:ext uri="{BB962C8B-B14F-4D97-AF65-F5344CB8AC3E}">
        <p14:creationId xmlns:p14="http://schemas.microsoft.com/office/powerpoint/2010/main" val="2356639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E1D2-5646-5A4D-BE94-31F612567E9A}"/>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7A7DEAC0-CBD6-B24C-8010-C9884032BA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32368" cy="6858000"/>
          </a:xfrm>
        </p:spPr>
      </p:pic>
    </p:spTree>
    <p:extLst>
      <p:ext uri="{BB962C8B-B14F-4D97-AF65-F5344CB8AC3E}">
        <p14:creationId xmlns:p14="http://schemas.microsoft.com/office/powerpoint/2010/main" val="2519315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86BBA-ED6D-8043-A6A1-D461822BB8E0}"/>
              </a:ext>
            </a:extLst>
          </p:cNvPr>
          <p:cNvSpPr>
            <a:spLocks noGrp="1"/>
          </p:cNvSpPr>
          <p:nvPr>
            <p:ph idx="1"/>
          </p:nvPr>
        </p:nvSpPr>
        <p:spPr>
          <a:xfrm>
            <a:off x="838200" y="802105"/>
            <a:ext cx="10515600" cy="5374858"/>
          </a:xfrm>
        </p:spPr>
        <p:txBody>
          <a:bodyPr>
            <a:normAutofit fontScale="92500"/>
          </a:bodyPr>
          <a:lstStyle/>
          <a:p>
            <a:r>
              <a:rPr lang="en-US" dirty="0"/>
              <a:t>Treatment of  Salmonella  bacteremia should be initiated with either a  fluoroquinolone (eg,  levofloxacin,  ciprofloxacin)  or a  third-generation  cephalosporin  (eg,  ceftriaxone).</a:t>
            </a:r>
            <a:endParaRPr lang="en-GB" dirty="0"/>
          </a:p>
          <a:p>
            <a:r>
              <a:rPr lang="en-US" dirty="0"/>
              <a:t>Given increasing antimicrobial resistance, life-threatening infections should be treated with both agents until susceptibilities are available.</a:t>
            </a:r>
            <a:endParaRPr lang="en-GB" dirty="0"/>
          </a:p>
          <a:p>
            <a:r>
              <a:rPr lang="en-US" dirty="0"/>
              <a:t> If there  is no evidence of an  </a:t>
            </a:r>
            <a:r>
              <a:rPr lang="en-US" dirty="0" err="1"/>
              <a:t>endovascular</a:t>
            </a:r>
            <a:r>
              <a:rPr lang="en-US" dirty="0"/>
              <a:t> infection, therapy for bacteremia should continue for 10 to 14 days.  </a:t>
            </a:r>
            <a:endParaRPr lang="en-GB" dirty="0"/>
          </a:p>
          <a:p>
            <a:r>
              <a:rPr lang="en-US" dirty="0"/>
              <a:t>For patients with suspected meningitis, high-dose  ceftriaxone is preferred because of its optimal penetration of the blood–brain barrier. </a:t>
            </a:r>
            <a:endParaRPr lang="en-GB" dirty="0"/>
          </a:p>
          <a:p>
            <a:r>
              <a:rPr lang="en-US" dirty="0"/>
              <a:t>Osteomyelitis and joint infections, often associated with sickle-cell anemia, are difficult to eradicate and require longer durations of antimicrobial therapy (at least 4–6 weeks), as do patients who are infected with HIV.</a:t>
            </a:r>
            <a:endParaRPr lang="en-IQ" dirty="0"/>
          </a:p>
        </p:txBody>
      </p:sp>
    </p:spTree>
    <p:extLst>
      <p:ext uri="{BB962C8B-B14F-4D97-AF65-F5344CB8AC3E}">
        <p14:creationId xmlns:p14="http://schemas.microsoft.com/office/powerpoint/2010/main" val="330331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D9FEB-BE12-7548-93E8-C622FE1A8F5F}"/>
              </a:ext>
            </a:extLst>
          </p:cNvPr>
          <p:cNvSpPr>
            <a:spLocks noGrp="1"/>
          </p:cNvSpPr>
          <p:nvPr>
            <p:ph idx="1"/>
          </p:nvPr>
        </p:nvSpPr>
        <p:spPr>
          <a:xfrm>
            <a:off x="838200" y="1102895"/>
            <a:ext cx="10515600" cy="5074068"/>
          </a:xfrm>
        </p:spPr>
        <p:txBody>
          <a:bodyPr/>
          <a:lstStyle/>
          <a:p>
            <a:r>
              <a:rPr lang="en-GB" dirty="0"/>
              <a:t>A </a:t>
            </a:r>
            <a:r>
              <a:rPr lang="en-US" dirty="0"/>
              <a:t>chronic carrier state, defined as positive stool or urine cultures for more than 12 months, develops in 1% to 4% of adults with typhoid fever.  </a:t>
            </a:r>
            <a:endParaRPr lang="en-GB" dirty="0"/>
          </a:p>
          <a:p>
            <a:r>
              <a:rPr lang="en-US" dirty="0"/>
              <a:t>Effective agents for eradication of chronic carriage include amoxicillin (3 g orally divided three times a day in adults for  3 months), trimethoprim-sulfamethoxazole (one double-strength tablet orally twice a day for 3 months), or ciprofloxacin (750 mg orally twice daily for 4 weeks). </a:t>
            </a:r>
            <a:endParaRPr lang="en-GB" dirty="0"/>
          </a:p>
          <a:p>
            <a:r>
              <a:rPr lang="en-US" dirty="0"/>
              <a:t>Surgery in combination with antibiotic therapy is indicated in patients with biliary tract abnormalities.</a:t>
            </a:r>
            <a:endParaRPr lang="en-IQ" dirty="0"/>
          </a:p>
        </p:txBody>
      </p:sp>
    </p:spTree>
    <p:extLst>
      <p:ext uri="{BB962C8B-B14F-4D97-AF65-F5344CB8AC3E}">
        <p14:creationId xmlns:p14="http://schemas.microsoft.com/office/powerpoint/2010/main" val="330062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048C-FE2D-6E40-943F-A2ACF9AE6EC7}"/>
              </a:ext>
            </a:extLst>
          </p:cNvPr>
          <p:cNvSpPr>
            <a:spLocks noGrp="1"/>
          </p:cNvSpPr>
          <p:nvPr>
            <p:ph type="title"/>
          </p:nvPr>
        </p:nvSpPr>
        <p:spPr/>
        <p:txBody>
          <a:bodyPr/>
          <a:lstStyle/>
          <a:p>
            <a:r>
              <a:rPr lang="en-US" b="1" dirty="0">
                <a:solidFill>
                  <a:schemeClr val="accent5">
                    <a:lumMod val="75000"/>
                  </a:schemeClr>
                </a:solidFill>
                <a:latin typeface="Aharoni" panose="02010803020104030203" pitchFamily="2" charset="-79"/>
                <a:cs typeface="Aharoni" panose="02010803020104030203" pitchFamily="2" charset="-79"/>
              </a:rPr>
              <a:t>CAMPYLOBACTERIOSIS</a:t>
            </a:r>
            <a:endParaRPr lang="en-IQ" b="1" dirty="0">
              <a:solidFill>
                <a:schemeClr val="accent5">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E88A1A5-DC39-384E-AE43-647E010E7F56}"/>
              </a:ext>
            </a:extLst>
          </p:cNvPr>
          <p:cNvSpPr>
            <a:spLocks noGrp="1"/>
          </p:cNvSpPr>
          <p:nvPr>
            <p:ph idx="1"/>
          </p:nvPr>
        </p:nvSpPr>
        <p:spPr/>
        <p:txBody>
          <a:bodyPr/>
          <a:lstStyle/>
          <a:p>
            <a:r>
              <a:rPr lang="en-US" dirty="0"/>
              <a:t>Campylobacter </a:t>
            </a:r>
            <a:r>
              <a:rPr lang="en-US" dirty="0" err="1"/>
              <a:t>jejuni</a:t>
            </a:r>
            <a:r>
              <a:rPr lang="en-US" dirty="0"/>
              <a:t>  is the most commonly identified cause of bacterial diarrhea worldwide. </a:t>
            </a:r>
            <a:endParaRPr lang="en-GB" dirty="0"/>
          </a:p>
          <a:p>
            <a:r>
              <a:rPr lang="en-US" dirty="0"/>
              <a:t>Risk factors for  Campylobacter  infection include consumption of contaminated foods of animal origin, especially undercooked poultry or other foods that are cross-contaminated by raw poultry meat during food preparation; unpasteurized milk; contaminated water; foreign travel; contact  with farm animals and  pets; and the use of antimicrobial therapy.</a:t>
            </a:r>
            <a:endParaRPr lang="en-GB" dirty="0"/>
          </a:p>
          <a:p>
            <a:r>
              <a:rPr lang="en-US" dirty="0"/>
              <a:t>  People should be instructed to wash their hands after contact with raw meats and animals.</a:t>
            </a:r>
            <a:endParaRPr lang="en-IQ" dirty="0"/>
          </a:p>
        </p:txBody>
      </p:sp>
    </p:spTree>
    <p:extLst>
      <p:ext uri="{BB962C8B-B14F-4D97-AF65-F5344CB8AC3E}">
        <p14:creationId xmlns:p14="http://schemas.microsoft.com/office/powerpoint/2010/main" val="101450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6C69B4-DBE5-E24D-874B-D55AC7325861}"/>
              </a:ext>
            </a:extLst>
          </p:cNvPr>
          <p:cNvSpPr>
            <a:spLocks noGrp="1"/>
          </p:cNvSpPr>
          <p:nvPr>
            <p:ph idx="1"/>
          </p:nvPr>
        </p:nvSpPr>
        <p:spPr>
          <a:xfrm>
            <a:off x="838200" y="969211"/>
            <a:ext cx="10515600" cy="5207752"/>
          </a:xfrm>
        </p:spPr>
        <p:txBody>
          <a:bodyPr/>
          <a:lstStyle/>
          <a:p>
            <a:r>
              <a:rPr lang="en-US" dirty="0"/>
              <a:t>In developed countries, there are two distinct age peaks for Campylobacter infection: younger than 1 year of age and 15 to 44 years of age, with a mild male predominance.</a:t>
            </a:r>
            <a:endParaRPr lang="en-GB" dirty="0"/>
          </a:p>
          <a:p>
            <a:r>
              <a:rPr lang="en-US" dirty="0"/>
              <a:t> In developing countries,  Campylobacter  diarrhea is primarily a pediatric disease.</a:t>
            </a:r>
            <a:endParaRPr lang="en-GB" dirty="0"/>
          </a:p>
          <a:p>
            <a:endParaRPr lang="en-IQ" dirty="0"/>
          </a:p>
        </p:txBody>
      </p:sp>
    </p:spTree>
    <p:extLst>
      <p:ext uri="{BB962C8B-B14F-4D97-AF65-F5344CB8AC3E}">
        <p14:creationId xmlns:p14="http://schemas.microsoft.com/office/powerpoint/2010/main" val="218299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7C5A-696D-584A-8B4E-AA48DB482D08}"/>
              </a:ext>
            </a:extLst>
          </p:cNvPr>
          <p:cNvSpPr>
            <a:spLocks noGrp="1"/>
          </p:cNvSpPr>
          <p:nvPr>
            <p:ph type="title"/>
          </p:nvPr>
        </p:nvSpPr>
        <p:spPr/>
        <p:txBody>
          <a:bodyPr/>
          <a:lstStyle/>
          <a:p>
            <a:r>
              <a:rPr lang="en-GB" b="1" dirty="0">
                <a:solidFill>
                  <a:schemeClr val="accent6">
                    <a:lumMod val="75000"/>
                  </a:schemeClr>
                </a:solidFill>
              </a:rPr>
              <a:t>Pathophysiology</a:t>
            </a:r>
            <a:r>
              <a:rPr lang="en-GB" dirty="0"/>
              <a:t> </a:t>
            </a:r>
            <a:endParaRPr lang="en-IQ" dirty="0"/>
          </a:p>
        </p:txBody>
      </p:sp>
      <p:sp>
        <p:nvSpPr>
          <p:cNvPr id="3" name="Content Placeholder 2">
            <a:extLst>
              <a:ext uri="{FF2B5EF4-FFF2-40B4-BE49-F238E27FC236}">
                <a16:creationId xmlns:a16="http://schemas.microsoft.com/office/drawing/2014/main" id="{78BB3FD4-B69A-7B4C-8FB1-892C4E042FCA}"/>
              </a:ext>
            </a:extLst>
          </p:cNvPr>
          <p:cNvSpPr>
            <a:spLocks noGrp="1"/>
          </p:cNvSpPr>
          <p:nvPr>
            <p:ph idx="1"/>
          </p:nvPr>
        </p:nvSpPr>
        <p:spPr/>
        <p:txBody>
          <a:bodyPr/>
          <a:lstStyle/>
          <a:p>
            <a:r>
              <a:rPr lang="en-US" dirty="0"/>
              <a:t>Campylobacter  </a:t>
            </a:r>
            <a:r>
              <a:rPr lang="en-US" dirty="0" err="1"/>
              <a:t>spp</a:t>
            </a:r>
            <a:r>
              <a:rPr lang="en-US" dirty="0"/>
              <a:t>. are gram-negative bacilli that have a curved or spiral shape.  </a:t>
            </a:r>
            <a:endParaRPr lang="en-GB" dirty="0"/>
          </a:p>
          <a:p>
            <a:r>
              <a:rPr lang="en-US" dirty="0"/>
              <a:t>Campylobacter  are sensitive to stomach acidity; as a result, diseases or medications that buffer gastric acidity may increase the risk of infection. </a:t>
            </a:r>
            <a:endParaRPr lang="en-GB" dirty="0"/>
          </a:p>
          <a:p>
            <a:r>
              <a:rPr lang="en-US" dirty="0"/>
              <a:t>The infectious </a:t>
            </a:r>
            <a:r>
              <a:rPr lang="en-US" dirty="0" err="1"/>
              <a:t>inoculum</a:t>
            </a:r>
            <a:r>
              <a:rPr lang="en-US" dirty="0"/>
              <a:t> for  C. </a:t>
            </a:r>
            <a:r>
              <a:rPr lang="en-US" dirty="0" err="1"/>
              <a:t>jejuni</a:t>
            </a:r>
            <a:r>
              <a:rPr lang="en-US" dirty="0"/>
              <a:t>  is low, similar to that for  Salmonella  </a:t>
            </a:r>
            <a:r>
              <a:rPr lang="en-US" dirty="0" err="1"/>
              <a:t>spp</a:t>
            </a:r>
            <a:r>
              <a:rPr lang="en-US" dirty="0"/>
              <a:t>. After an incubation period, infection is established in the jejunum, ileum, colon, and rectum.</a:t>
            </a:r>
            <a:endParaRPr lang="en-IQ" dirty="0"/>
          </a:p>
        </p:txBody>
      </p:sp>
    </p:spTree>
    <p:extLst>
      <p:ext uri="{BB962C8B-B14F-4D97-AF65-F5344CB8AC3E}">
        <p14:creationId xmlns:p14="http://schemas.microsoft.com/office/powerpoint/2010/main" val="1073845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BD76-A8B1-6148-952B-A49319A1B10E}"/>
              </a:ext>
            </a:extLst>
          </p:cNvPr>
          <p:cNvSpPr>
            <a:spLocks noGrp="1"/>
          </p:cNvSpPr>
          <p:nvPr>
            <p:ph type="title"/>
          </p:nvPr>
        </p:nvSpPr>
        <p:spPr/>
        <p:txBody>
          <a:bodyPr/>
          <a:lstStyle/>
          <a:p>
            <a:r>
              <a:rPr lang="en-US" b="1" dirty="0">
                <a:solidFill>
                  <a:schemeClr val="accent6">
                    <a:lumMod val="75000"/>
                  </a:schemeClr>
                </a:solidFill>
              </a:rPr>
              <a:t>Treatment</a:t>
            </a:r>
            <a:endParaRPr lang="en-IQ" b="1" dirty="0">
              <a:solidFill>
                <a:schemeClr val="accent6">
                  <a:lumMod val="75000"/>
                </a:schemeClr>
              </a:solidFill>
            </a:endParaRPr>
          </a:p>
        </p:txBody>
      </p:sp>
      <p:sp>
        <p:nvSpPr>
          <p:cNvPr id="3" name="Content Placeholder 2">
            <a:extLst>
              <a:ext uri="{FF2B5EF4-FFF2-40B4-BE49-F238E27FC236}">
                <a16:creationId xmlns:a16="http://schemas.microsoft.com/office/drawing/2014/main" id="{56DBEC1C-5C7A-0148-85AA-0549EC707F9D}"/>
              </a:ext>
            </a:extLst>
          </p:cNvPr>
          <p:cNvSpPr>
            <a:spLocks noGrp="1"/>
          </p:cNvSpPr>
          <p:nvPr>
            <p:ph idx="1"/>
          </p:nvPr>
        </p:nvSpPr>
        <p:spPr/>
        <p:txBody>
          <a:bodyPr/>
          <a:lstStyle/>
          <a:p>
            <a:r>
              <a:rPr lang="en-US" dirty="0"/>
              <a:t>Effective fluid  and electrolyte  replacement  is  the  cornerstone  of therapy for patients with  Campylobacter  infection. In most cases, this can be accomplished with the use of oral glucose–electrolyte solutions.  </a:t>
            </a:r>
            <a:endParaRPr lang="en-GB" dirty="0"/>
          </a:p>
          <a:p>
            <a:r>
              <a:rPr lang="en-US" dirty="0"/>
              <a:t>Antibiotic therapy should be considered in patients with high fevers, bloody stools, symptoms lasting longer than  1 week, pregnancy, infection with HIV, and other </a:t>
            </a:r>
            <a:r>
              <a:rPr lang="en-US" dirty="0" err="1"/>
              <a:t>immunocompromising</a:t>
            </a:r>
            <a:r>
              <a:rPr lang="en-US" dirty="0"/>
              <a:t> conditions.</a:t>
            </a:r>
            <a:endParaRPr lang="en-IQ" dirty="0"/>
          </a:p>
        </p:txBody>
      </p:sp>
    </p:spTree>
    <p:extLst>
      <p:ext uri="{BB962C8B-B14F-4D97-AF65-F5344CB8AC3E}">
        <p14:creationId xmlns:p14="http://schemas.microsoft.com/office/powerpoint/2010/main" val="3069636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1C6F2-6351-6844-9DDF-4317602A694E}"/>
              </a:ext>
            </a:extLst>
          </p:cNvPr>
          <p:cNvSpPr>
            <a:spLocks noGrp="1"/>
          </p:cNvSpPr>
          <p:nvPr>
            <p:ph idx="1"/>
          </p:nvPr>
        </p:nvSpPr>
        <p:spPr>
          <a:xfrm>
            <a:off x="838200" y="785395"/>
            <a:ext cx="10515600" cy="5391568"/>
          </a:xfrm>
        </p:spPr>
        <p:txBody>
          <a:bodyPr/>
          <a:lstStyle/>
          <a:p>
            <a:r>
              <a:rPr lang="en-US" dirty="0" err="1"/>
              <a:t>Macrolides</a:t>
            </a:r>
            <a:r>
              <a:rPr lang="en-US" dirty="0"/>
              <a:t>  are  the  recommended  first-line  drug  class  for  the treatment  of  Campylobacter  infections.</a:t>
            </a:r>
            <a:endParaRPr lang="en-GB" dirty="0"/>
          </a:p>
          <a:p>
            <a:r>
              <a:rPr lang="en-US" dirty="0"/>
              <a:t> A  fluoroquinolone  or a tetracycline are alternatives; however, the widespread use of these  agents  in  food  animals  has  resulted  in </a:t>
            </a:r>
            <a:r>
              <a:rPr lang="en-US" dirty="0" err="1"/>
              <a:t>fluoroquinoloneresistant</a:t>
            </a:r>
            <a:r>
              <a:rPr lang="en-US" dirty="0"/>
              <a:t>  Campylobacter  strains worldwide.</a:t>
            </a:r>
            <a:endParaRPr lang="en-GB" dirty="0"/>
          </a:p>
          <a:p>
            <a:endParaRPr lang="en-IQ" dirty="0"/>
          </a:p>
        </p:txBody>
      </p:sp>
    </p:spTree>
    <p:extLst>
      <p:ext uri="{BB962C8B-B14F-4D97-AF65-F5344CB8AC3E}">
        <p14:creationId xmlns:p14="http://schemas.microsoft.com/office/powerpoint/2010/main" val="372480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70363-7C51-DF42-BB97-B25576C81DEA}"/>
              </a:ext>
            </a:extLst>
          </p:cNvPr>
          <p:cNvSpPr>
            <a:spLocks noGrp="1"/>
          </p:cNvSpPr>
          <p:nvPr>
            <p:ph idx="1"/>
          </p:nvPr>
        </p:nvSpPr>
        <p:spPr>
          <a:xfrm>
            <a:off x="838200" y="668421"/>
            <a:ext cx="10515600" cy="5508542"/>
          </a:xfrm>
        </p:spPr>
        <p:txBody>
          <a:bodyPr>
            <a:normAutofit lnSpcReduction="10000"/>
          </a:bodyPr>
          <a:lstStyle/>
          <a:p>
            <a:r>
              <a:rPr lang="en-US" dirty="0"/>
              <a:t>focal infections such as cellulitis, vascular infections, meningitis, and abscesses may be present.  </a:t>
            </a:r>
            <a:endParaRPr lang="en-GB" dirty="0"/>
          </a:p>
          <a:p>
            <a:r>
              <a:rPr lang="en-US" dirty="0"/>
              <a:t>C.  fetus  has a predilection for the vascular endothelium and implanted medical devices.</a:t>
            </a:r>
            <a:endParaRPr lang="en-GB" dirty="0"/>
          </a:p>
          <a:p>
            <a:r>
              <a:rPr lang="en-US" dirty="0"/>
              <a:t>  For these serious infections, treatment with a third-generation cephalosporin, gentamicin, ampicillin, or a </a:t>
            </a:r>
            <a:r>
              <a:rPr lang="en-US" dirty="0" err="1"/>
              <a:t>carbapenem</a:t>
            </a:r>
            <a:r>
              <a:rPr lang="en-US" dirty="0"/>
              <a:t> is recommended.</a:t>
            </a:r>
            <a:endParaRPr lang="en-GB" dirty="0"/>
          </a:p>
          <a:p>
            <a:r>
              <a:rPr lang="en-US" dirty="0"/>
              <a:t> Antimotility agents should be avoided because they may prolong the duration of  symptoms  and  have  been  associated  with  worse  outcomes</a:t>
            </a:r>
            <a:r>
              <a:rPr lang="en-GB" dirty="0"/>
              <a:t>.</a:t>
            </a:r>
          </a:p>
          <a:p>
            <a:r>
              <a:rPr lang="en-US" dirty="0" err="1"/>
              <a:t>Postinfectious</a:t>
            </a:r>
            <a:r>
              <a:rPr lang="en-US" dirty="0"/>
              <a:t> complications  associated with  Campylobacter infection include reactive arthritis (1%) and Guillain-Barré  syndrome (0.1%).</a:t>
            </a:r>
            <a:endParaRPr lang="en-IQ" dirty="0"/>
          </a:p>
        </p:txBody>
      </p:sp>
    </p:spTree>
    <p:extLst>
      <p:ext uri="{BB962C8B-B14F-4D97-AF65-F5344CB8AC3E}">
        <p14:creationId xmlns:p14="http://schemas.microsoft.com/office/powerpoint/2010/main" val="307085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3B15-10C6-F147-AF1C-161330609CC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50F84501-3F1E-C943-8EC9-D959CA4EF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516980"/>
          </a:xfrm>
        </p:spPr>
      </p:pic>
    </p:spTree>
    <p:extLst>
      <p:ext uri="{BB962C8B-B14F-4D97-AF65-F5344CB8AC3E}">
        <p14:creationId xmlns:p14="http://schemas.microsoft.com/office/powerpoint/2010/main" val="207705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9FBE-FD38-C546-B269-BFB7464C8D3C}"/>
              </a:ext>
            </a:extLst>
          </p:cNvPr>
          <p:cNvSpPr>
            <a:spLocks noGrp="1"/>
          </p:cNvSpPr>
          <p:nvPr>
            <p:ph type="title"/>
          </p:nvPr>
        </p:nvSpPr>
        <p:spPr/>
        <p:txBody>
          <a:bodyPr/>
          <a:lstStyle/>
          <a:p>
            <a:r>
              <a:rPr lang="en-US" b="1" dirty="0" err="1">
                <a:solidFill>
                  <a:schemeClr val="accent1">
                    <a:lumMod val="75000"/>
                  </a:schemeClr>
                </a:solidFill>
                <a:latin typeface="Aharoni" panose="02010803020104030203" pitchFamily="2" charset="-79"/>
                <a:cs typeface="Aharoni" panose="02010803020104030203" pitchFamily="2" charset="-79"/>
              </a:rPr>
              <a:t>ENTEROHEMORRHAGIC</a:t>
            </a:r>
            <a:r>
              <a:rPr lang="en-US" b="1" dirty="0">
                <a:solidFill>
                  <a:schemeClr val="accent1">
                    <a:lumMod val="75000"/>
                  </a:schemeClr>
                </a:solidFill>
                <a:latin typeface="Aharoni" panose="02010803020104030203" pitchFamily="2" charset="-79"/>
                <a:cs typeface="Aharoni" panose="02010803020104030203" pitchFamily="2" charset="-79"/>
              </a:rPr>
              <a:t> ESCHERICHIA COLI</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3B9FAF8-8B05-0A4E-92F4-28C51A5966FE}"/>
              </a:ext>
            </a:extLst>
          </p:cNvPr>
          <p:cNvSpPr>
            <a:spLocks noGrp="1"/>
          </p:cNvSpPr>
          <p:nvPr>
            <p:ph idx="1"/>
          </p:nvPr>
        </p:nvSpPr>
        <p:spPr/>
        <p:txBody>
          <a:bodyPr/>
          <a:lstStyle/>
          <a:p>
            <a:r>
              <a:rPr lang="en-US" dirty="0"/>
              <a:t>Blood in the stool indicates the possibility of inflammatory mucosal disease of the colon such as </a:t>
            </a:r>
            <a:r>
              <a:rPr lang="en-US" dirty="0" err="1"/>
              <a:t>enterohemorrhagic</a:t>
            </a:r>
            <a:r>
              <a:rPr lang="en-US" dirty="0"/>
              <a:t>  </a:t>
            </a:r>
            <a:r>
              <a:rPr lang="en-US" dirty="0" err="1"/>
              <a:t>Escherchia</a:t>
            </a:r>
            <a:r>
              <a:rPr lang="en-US" dirty="0"/>
              <a:t> coli (EHEC), a pathogenic subgroup of </a:t>
            </a:r>
            <a:r>
              <a:rPr lang="en-US" dirty="0" err="1"/>
              <a:t>shiga</a:t>
            </a:r>
            <a:r>
              <a:rPr lang="en-US" dirty="0"/>
              <a:t> </a:t>
            </a:r>
            <a:r>
              <a:rPr lang="en-US" dirty="0" err="1"/>
              <a:t>toxinproducing</a:t>
            </a:r>
            <a:r>
              <a:rPr lang="en-US" dirty="0"/>
              <a:t> organisms and an important cause of bloody diarrhea  in  the  United  States. </a:t>
            </a:r>
            <a:endParaRPr lang="en-IQ" dirty="0"/>
          </a:p>
        </p:txBody>
      </p:sp>
    </p:spTree>
    <p:extLst>
      <p:ext uri="{BB962C8B-B14F-4D97-AF65-F5344CB8AC3E}">
        <p14:creationId xmlns:p14="http://schemas.microsoft.com/office/powerpoint/2010/main" val="259456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0D915-F887-A543-BB66-FA6BB38B2F93}"/>
              </a:ext>
            </a:extLst>
          </p:cNvPr>
          <p:cNvSpPr>
            <a:spLocks noGrp="1"/>
          </p:cNvSpPr>
          <p:nvPr>
            <p:ph idx="1"/>
          </p:nvPr>
        </p:nvSpPr>
        <p:spPr>
          <a:xfrm>
            <a:off x="838200" y="785395"/>
            <a:ext cx="10515600" cy="5391568"/>
          </a:xfrm>
        </p:spPr>
        <p:txBody>
          <a:bodyPr/>
          <a:lstStyle/>
          <a:p>
            <a:r>
              <a:rPr lang="en-US" dirty="0"/>
              <a:t>Acute hemorrhagic colitis has been primarily associated with the O157:H7 serotype. </a:t>
            </a:r>
            <a:endParaRPr lang="en-GB" dirty="0"/>
          </a:p>
          <a:p>
            <a:r>
              <a:rPr lang="en-US" dirty="0"/>
              <a:t>This serotype has been responsible for large outbreaks of infection, has higher rates of complications, and appears to be more pathogenic than non-EHEC STEC strains.  </a:t>
            </a:r>
            <a:endParaRPr lang="en-GB" dirty="0"/>
          </a:p>
          <a:p>
            <a:r>
              <a:rPr lang="en-US" dirty="0"/>
              <a:t>The spectrum of disease associated with  E. coli  O157:H7 includes bloody diarrhea, which is seen in up to 95% of patients; </a:t>
            </a:r>
            <a:r>
              <a:rPr lang="en-US" dirty="0" err="1"/>
              <a:t>nonbloody</a:t>
            </a:r>
            <a:r>
              <a:rPr lang="en-US" dirty="0"/>
              <a:t> diarrhea; hemolytic-uremic syndrome (HUS); and thrombotic </a:t>
            </a:r>
            <a:r>
              <a:rPr lang="en-US" dirty="0" err="1"/>
              <a:t>thrombocytopenic</a:t>
            </a:r>
            <a:r>
              <a:rPr lang="en-US" dirty="0"/>
              <a:t> </a:t>
            </a:r>
            <a:r>
              <a:rPr lang="en-US" dirty="0" err="1"/>
              <a:t>purpura</a:t>
            </a:r>
            <a:r>
              <a:rPr lang="en-US" dirty="0"/>
              <a:t> (TTP).</a:t>
            </a:r>
            <a:endParaRPr lang="en-IQ" dirty="0"/>
          </a:p>
        </p:txBody>
      </p:sp>
    </p:spTree>
    <p:extLst>
      <p:ext uri="{BB962C8B-B14F-4D97-AF65-F5344CB8AC3E}">
        <p14:creationId xmlns:p14="http://schemas.microsoft.com/office/powerpoint/2010/main" val="130172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6EB1F-80A7-B848-A39E-DBA02B047B98}"/>
              </a:ext>
            </a:extLst>
          </p:cNvPr>
          <p:cNvSpPr>
            <a:spLocks noGrp="1"/>
          </p:cNvSpPr>
          <p:nvPr>
            <p:ph idx="1"/>
          </p:nvPr>
        </p:nvSpPr>
        <p:spPr>
          <a:xfrm>
            <a:off x="838200" y="668421"/>
            <a:ext cx="10515600" cy="5508542"/>
          </a:xfrm>
        </p:spPr>
        <p:txBody>
          <a:bodyPr/>
          <a:lstStyle/>
          <a:p>
            <a:r>
              <a:rPr lang="en-US" dirty="0"/>
              <a:t>The incidence of HUS has declined in recent years and NSAIDs are increasingly recognized as an important contributor to acute kidney injury in children, especially if volume depleted.</a:t>
            </a:r>
            <a:endParaRPr lang="en-GB" dirty="0"/>
          </a:p>
          <a:p>
            <a:r>
              <a:rPr lang="en-US" dirty="0"/>
              <a:t>Outbreaks of diarrhea due to  E. coli  O157:H7 and other STECs have occurred following ingestion of contaminated beef, unpasteurized milk, vegetables (eg, alfalfa sprouts, coleslaw, and lettuce), and apple juice. </a:t>
            </a:r>
            <a:endParaRPr lang="en-GB" dirty="0"/>
          </a:p>
          <a:p>
            <a:r>
              <a:rPr lang="en-US" dirty="0"/>
              <a:t>The most important reservoir for  E. coli  O157:H7 is the GI tract of cattle.  Person-to-person  transmission also occurs, and  swimming in infant pools or contaminated lakes or drinking  municipal  water  are  additional  risk  factors. </a:t>
            </a:r>
            <a:endParaRPr lang="en-IQ" dirty="0"/>
          </a:p>
        </p:txBody>
      </p:sp>
    </p:spTree>
    <p:extLst>
      <p:ext uri="{BB962C8B-B14F-4D97-AF65-F5344CB8AC3E}">
        <p14:creationId xmlns:p14="http://schemas.microsoft.com/office/powerpoint/2010/main" val="339432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38DC-FA83-0746-BD78-90A60D3E15F4}"/>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266D37F7-7F6B-3A4A-935F-8EF853E38E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078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7886-BE41-E549-9311-32B4D4BF509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7EE37DF5-8F31-9B41-B844-540FE79F3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439439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B0DC-8EA4-C043-9AAC-443CCF7E70C6}"/>
              </a:ext>
            </a:extLst>
          </p:cNvPr>
          <p:cNvSpPr>
            <a:spLocks noGrp="1"/>
          </p:cNvSpPr>
          <p:nvPr>
            <p:ph type="title"/>
          </p:nvPr>
        </p:nvSpPr>
        <p:spPr/>
        <p:txBody>
          <a:bodyPr/>
          <a:lstStyle/>
          <a:p>
            <a:r>
              <a:rPr lang="en-GB" b="1" dirty="0">
                <a:solidFill>
                  <a:schemeClr val="accent2">
                    <a:lumMod val="75000"/>
                  </a:schemeClr>
                </a:solidFill>
              </a:rPr>
              <a:t>Treatment</a:t>
            </a:r>
            <a:r>
              <a:rPr lang="en-GB" dirty="0"/>
              <a:t> </a:t>
            </a:r>
            <a:endParaRPr lang="en-IQ" dirty="0"/>
          </a:p>
        </p:txBody>
      </p:sp>
      <p:sp>
        <p:nvSpPr>
          <p:cNvPr id="3" name="Content Placeholder 2">
            <a:extLst>
              <a:ext uri="{FF2B5EF4-FFF2-40B4-BE49-F238E27FC236}">
                <a16:creationId xmlns:a16="http://schemas.microsoft.com/office/drawing/2014/main" id="{5451C52E-D9FA-074A-8ABF-496396B1B0CB}"/>
              </a:ext>
            </a:extLst>
          </p:cNvPr>
          <p:cNvSpPr>
            <a:spLocks noGrp="1"/>
          </p:cNvSpPr>
          <p:nvPr>
            <p:ph idx="1"/>
          </p:nvPr>
        </p:nvSpPr>
        <p:spPr/>
        <p:txBody>
          <a:bodyPr>
            <a:normAutofit lnSpcReduction="10000"/>
          </a:bodyPr>
          <a:lstStyle/>
          <a:p>
            <a:r>
              <a:rPr lang="en-US" dirty="0"/>
              <a:t>The only recommended treatment of EHEC infection is supportive, including fluid and electrolyte replacement, usually in the form of ORT. Most illnesses resolve in 5 to 7 days. </a:t>
            </a:r>
            <a:endParaRPr lang="en-GB" dirty="0"/>
          </a:p>
          <a:p>
            <a:r>
              <a:rPr lang="en-US" dirty="0"/>
              <a:t>Patients should be monitored for the development of HUS. Antibiotics are currently contraindicated because they can induce the expression and release of toxin.</a:t>
            </a:r>
            <a:endParaRPr lang="en-GB" dirty="0"/>
          </a:p>
          <a:p>
            <a:r>
              <a:rPr lang="en-US" dirty="0"/>
              <a:t> Antimotility agents should be avoided because they delay clearance of the pathogen and toxin, which increases the risk of systemic complications. </a:t>
            </a:r>
            <a:endParaRPr lang="en-GB" dirty="0"/>
          </a:p>
          <a:p>
            <a:r>
              <a:rPr lang="en-US" dirty="0"/>
              <a:t>The use of narcotics and </a:t>
            </a:r>
            <a:r>
              <a:rPr lang="en-US" dirty="0" err="1"/>
              <a:t>nonsteroidal</a:t>
            </a:r>
            <a:r>
              <a:rPr lang="en-US" dirty="0"/>
              <a:t> anti-inflammatory drugs (NSAIDs) should also be avoided in acutely infected patients.</a:t>
            </a:r>
            <a:endParaRPr lang="en-IQ" dirty="0"/>
          </a:p>
        </p:txBody>
      </p:sp>
    </p:spTree>
    <p:extLst>
      <p:ext uri="{BB962C8B-B14F-4D97-AF65-F5344CB8AC3E}">
        <p14:creationId xmlns:p14="http://schemas.microsoft.com/office/powerpoint/2010/main" val="4163058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FAFB-473B-3045-8ACB-AE37417EB039}"/>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CHOLERA</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52EDF7A-996E-4940-B1FA-6C690605023A}"/>
              </a:ext>
            </a:extLst>
          </p:cNvPr>
          <p:cNvSpPr>
            <a:spLocks noGrp="1"/>
          </p:cNvSpPr>
          <p:nvPr>
            <p:ph idx="1"/>
          </p:nvPr>
        </p:nvSpPr>
        <p:spPr/>
        <p:txBody>
          <a:bodyPr/>
          <a:lstStyle/>
          <a:p>
            <a:r>
              <a:rPr lang="en-US" dirty="0"/>
              <a:t>Cholera is an intestinal infection that is caused by the bacterium Vibrio cholerae  that leads to a massive loss of fluid through the GI tract and often results in life-threatening dehydration and shock. </a:t>
            </a:r>
            <a:endParaRPr lang="en-GB" dirty="0"/>
          </a:p>
          <a:p>
            <a:r>
              <a:rPr lang="en-US" dirty="0"/>
              <a:t>Cholera can be transmitted by water or by food tainted with contaminated water, particularly undercooked  seafood</a:t>
            </a:r>
            <a:r>
              <a:rPr lang="en-GB" dirty="0"/>
              <a:t>.</a:t>
            </a:r>
          </a:p>
          <a:p>
            <a:r>
              <a:rPr lang="en-US" dirty="0"/>
              <a:t>  Research  on  cholera  has  led  to  the  refinement of general rehydration therapy, including the proper use of IV and oral rehydration solutions.</a:t>
            </a:r>
            <a:endParaRPr lang="en-IQ" dirty="0"/>
          </a:p>
        </p:txBody>
      </p:sp>
    </p:spTree>
    <p:extLst>
      <p:ext uri="{BB962C8B-B14F-4D97-AF65-F5344CB8AC3E}">
        <p14:creationId xmlns:p14="http://schemas.microsoft.com/office/powerpoint/2010/main" val="2969010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120A-8320-EC4D-AF91-C99CA7CDB994}"/>
              </a:ext>
            </a:extLst>
          </p:cNvPr>
          <p:cNvSpPr>
            <a:spLocks noGrp="1"/>
          </p:cNvSpPr>
          <p:nvPr>
            <p:ph type="title"/>
          </p:nvPr>
        </p:nvSpPr>
        <p:spPr/>
        <p:txBody>
          <a:bodyPr/>
          <a:lstStyle/>
          <a:p>
            <a:r>
              <a:rPr lang="en-GB" b="1" dirty="0">
                <a:solidFill>
                  <a:srgbClr val="7030A0"/>
                </a:solidFill>
              </a:rPr>
              <a:t>Pathophysiology</a:t>
            </a:r>
            <a:r>
              <a:rPr lang="en-GB" dirty="0"/>
              <a:t> </a:t>
            </a:r>
            <a:endParaRPr lang="en-IQ" dirty="0"/>
          </a:p>
        </p:txBody>
      </p:sp>
      <p:sp>
        <p:nvSpPr>
          <p:cNvPr id="3" name="Content Placeholder 2">
            <a:extLst>
              <a:ext uri="{FF2B5EF4-FFF2-40B4-BE49-F238E27FC236}">
                <a16:creationId xmlns:a16="http://schemas.microsoft.com/office/drawing/2014/main" id="{B2019D7A-8497-CC46-8983-80264408AA99}"/>
              </a:ext>
            </a:extLst>
          </p:cNvPr>
          <p:cNvSpPr>
            <a:spLocks noGrp="1"/>
          </p:cNvSpPr>
          <p:nvPr>
            <p:ph idx="1"/>
          </p:nvPr>
        </p:nvSpPr>
        <p:spPr/>
        <p:txBody>
          <a:bodyPr>
            <a:normAutofit fontScale="92500" lnSpcReduction="10000"/>
          </a:bodyPr>
          <a:lstStyle/>
          <a:p>
            <a:r>
              <a:rPr lang="en-US" dirty="0"/>
              <a:t>V. cholerae  is a gram-negative bacillus. Vibrios pass through the stomach to colonize the upper small intestine. </a:t>
            </a:r>
            <a:endParaRPr lang="en-GB" dirty="0"/>
          </a:p>
          <a:p>
            <a:r>
              <a:rPr lang="en-US" dirty="0"/>
              <a:t>They possess filamentous protein extensions that attach to receptors on the intestinal mucosa, and their motility assists with penetration of the mucus layer. </a:t>
            </a:r>
            <a:endParaRPr lang="en-GB" dirty="0"/>
          </a:p>
          <a:p>
            <a:r>
              <a:rPr lang="en-US" dirty="0"/>
              <a:t>The cholera enterotoxin consists of two subunits, one of which (subunit A) is transported into the cells and causes an increase  in cyclic  adenosine monophosphate (cAMP), which leads to the secretion of fluid into the small intestine. </a:t>
            </a:r>
            <a:endParaRPr lang="en-GB" dirty="0"/>
          </a:p>
          <a:p>
            <a:r>
              <a:rPr lang="en-US" dirty="0"/>
              <a:t>This large volume of GI fluid results in the watery diarrhea that is characteristic  of  cholera.  The  stools consist  of  an electrolyte-rich isotonic fluid that is highly infectious.</a:t>
            </a:r>
            <a:endParaRPr lang="en-IQ" dirty="0"/>
          </a:p>
        </p:txBody>
      </p:sp>
    </p:spTree>
    <p:extLst>
      <p:ext uri="{BB962C8B-B14F-4D97-AF65-F5344CB8AC3E}">
        <p14:creationId xmlns:p14="http://schemas.microsoft.com/office/powerpoint/2010/main" val="228354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F13D-9207-8F46-BF29-CB4B3A9EF2AE}"/>
              </a:ext>
            </a:extLst>
          </p:cNvPr>
          <p:cNvSpPr>
            <a:spLocks noGrp="1"/>
          </p:cNvSpPr>
          <p:nvPr>
            <p:ph type="title"/>
          </p:nvPr>
        </p:nvSpPr>
        <p:spPr/>
        <p:txBody>
          <a:bodyPr/>
          <a:lstStyle/>
          <a:p>
            <a:r>
              <a:rPr lang="en-GB" b="1" dirty="0">
                <a:solidFill>
                  <a:srgbClr val="7030A0"/>
                </a:solidFill>
              </a:rPr>
              <a:t>Treatment</a:t>
            </a:r>
            <a:r>
              <a:rPr lang="en-GB" dirty="0"/>
              <a:t> </a:t>
            </a:r>
            <a:endParaRPr lang="en-IQ" dirty="0"/>
          </a:p>
        </p:txBody>
      </p:sp>
      <p:sp>
        <p:nvSpPr>
          <p:cNvPr id="3" name="Content Placeholder 2">
            <a:extLst>
              <a:ext uri="{FF2B5EF4-FFF2-40B4-BE49-F238E27FC236}">
                <a16:creationId xmlns:a16="http://schemas.microsoft.com/office/drawing/2014/main" id="{381815AD-F0B3-9E4E-BC3D-C3A989C91990}"/>
              </a:ext>
            </a:extLst>
          </p:cNvPr>
          <p:cNvSpPr>
            <a:spLocks noGrp="1"/>
          </p:cNvSpPr>
          <p:nvPr>
            <p:ph idx="1"/>
          </p:nvPr>
        </p:nvSpPr>
        <p:spPr/>
        <p:txBody>
          <a:bodyPr/>
          <a:lstStyle/>
          <a:p>
            <a:r>
              <a:rPr lang="en-US" dirty="0"/>
              <a:t>The cornerstone of cholera treatment is fluid replacement. Without treatment, the case-fatality rate for severe cholera is approximately 50%. For cholera, rice-based ORT is better than glucose-based ORT because it reduces the number of stools.</a:t>
            </a:r>
            <a:endParaRPr lang="en-GB" dirty="0"/>
          </a:p>
          <a:p>
            <a:r>
              <a:rPr lang="en-US" dirty="0"/>
              <a:t>Antibiotic  prophylaxis  is  not  warranted.  The  current  WHO treatment protocol recommends antibiotics for only “severe” symptoms; however, this is controversial and some expert groups argue that antibiotics should be used more liberally in significant outbreaks</a:t>
            </a:r>
            <a:endParaRPr lang="en-IQ" dirty="0"/>
          </a:p>
        </p:txBody>
      </p:sp>
    </p:spTree>
    <p:extLst>
      <p:ext uri="{BB962C8B-B14F-4D97-AF65-F5344CB8AC3E}">
        <p14:creationId xmlns:p14="http://schemas.microsoft.com/office/powerpoint/2010/main" val="2215715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115B3-EB0A-414C-9768-52B042748D5A}"/>
              </a:ext>
            </a:extLst>
          </p:cNvPr>
          <p:cNvSpPr>
            <a:spLocks noGrp="1"/>
          </p:cNvSpPr>
          <p:nvPr>
            <p:ph idx="1"/>
          </p:nvPr>
        </p:nvSpPr>
        <p:spPr>
          <a:xfrm>
            <a:off x="838200" y="1186447"/>
            <a:ext cx="10515600" cy="4990516"/>
          </a:xfrm>
        </p:spPr>
        <p:txBody>
          <a:bodyPr/>
          <a:lstStyle/>
          <a:p>
            <a:r>
              <a:rPr lang="en-US" dirty="0"/>
              <a:t>A tetracycline (eg, doxycycline) is recommended as first-line therapy; however, some strains  are resistant. Other therapeutic options include a fluoroquinolone,  trimethoprim-sulfamethoxazole,  and  </a:t>
            </a:r>
            <a:r>
              <a:rPr lang="en-US" dirty="0" err="1"/>
              <a:t>azithromycin,which</a:t>
            </a:r>
            <a:r>
              <a:rPr lang="en-US" dirty="0"/>
              <a:t> is increasingly utilized in areas where </a:t>
            </a:r>
            <a:r>
              <a:rPr lang="en-US" dirty="0" err="1"/>
              <a:t>multidrug-resistant</a:t>
            </a:r>
            <a:r>
              <a:rPr lang="en-US" dirty="0"/>
              <a:t> strains are prevalent.</a:t>
            </a:r>
            <a:endParaRPr lang="en-GB" dirty="0"/>
          </a:p>
          <a:p>
            <a:r>
              <a:rPr lang="en-GB" dirty="0"/>
              <a:t>Primary preventive strategies include ensuring a safe water supply  and  safe  food  preparation,  improving  sanitation,  and patient education.</a:t>
            </a:r>
          </a:p>
          <a:p>
            <a:endParaRPr lang="en-IQ" dirty="0"/>
          </a:p>
        </p:txBody>
      </p:sp>
    </p:spTree>
    <p:extLst>
      <p:ext uri="{BB962C8B-B14F-4D97-AF65-F5344CB8AC3E}">
        <p14:creationId xmlns:p14="http://schemas.microsoft.com/office/powerpoint/2010/main" val="384150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E9092-8966-6941-B1FE-98B58CECAE93}"/>
              </a:ext>
            </a:extLst>
          </p:cNvPr>
          <p:cNvSpPr>
            <a:spLocks noGrp="1"/>
          </p:cNvSpPr>
          <p:nvPr>
            <p:ph idx="1"/>
          </p:nvPr>
        </p:nvSpPr>
        <p:spPr/>
        <p:txBody>
          <a:bodyPr/>
          <a:lstStyle/>
          <a:p>
            <a:r>
              <a:rPr lang="en-US" sz="3200" dirty="0"/>
              <a:t>Most illnesses  are caused by </a:t>
            </a:r>
            <a:r>
              <a:rPr lang="en-US" sz="3200" u="sng" dirty="0" err="1"/>
              <a:t>norovirus</a:t>
            </a:r>
            <a:r>
              <a:rPr lang="en-US" sz="3200" u="sng" dirty="0"/>
              <a:t>, </a:t>
            </a:r>
            <a:r>
              <a:rPr lang="en-US" sz="3200" u="sng" dirty="0" err="1"/>
              <a:t>nontyphoidal</a:t>
            </a:r>
            <a:r>
              <a:rPr lang="en-US" sz="3200" u="sng" dirty="0"/>
              <a:t>  Salmonella  (NTS),  Clostridium perfringens, and  Campylobacter.</a:t>
            </a:r>
            <a:endParaRPr lang="en-GB" sz="3200" u="sng" dirty="0"/>
          </a:p>
          <a:p>
            <a:r>
              <a:rPr lang="en-US" sz="3200" dirty="0"/>
              <a:t>The indiscriminate use of proton</a:t>
            </a:r>
            <a:r>
              <a:rPr lang="en-GB" sz="3200" dirty="0"/>
              <a:t> p</a:t>
            </a:r>
            <a:r>
              <a:rPr lang="en-US" sz="3200" dirty="0"/>
              <a:t>ump  inhibitor  (PPI)  therapy  leads  to GI-tract  bacterial  colonization and increased susceptibility to enteric bacterial infections</a:t>
            </a:r>
            <a:r>
              <a:rPr lang="en-GB" sz="3200" dirty="0"/>
              <a:t>.</a:t>
            </a:r>
          </a:p>
          <a:p>
            <a:endParaRPr lang="en-IQ" dirty="0"/>
          </a:p>
        </p:txBody>
      </p:sp>
    </p:spTree>
    <p:extLst>
      <p:ext uri="{BB962C8B-B14F-4D97-AF65-F5344CB8AC3E}">
        <p14:creationId xmlns:p14="http://schemas.microsoft.com/office/powerpoint/2010/main" val="114407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2FFC-4F1B-A745-8DB6-DA76B12EDA15}"/>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1486AC89-1B3D-104C-BE54-6B48FC6B33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4349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C8B8-E1C5-9F4F-AC30-7815E4F25BB4}"/>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4B01E76E-9135-8246-B244-973723406C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99D08789-C95C-1C43-8CCE-03BF47E37B8E}"/>
              </a:ext>
            </a:extLst>
          </p:cNvPr>
          <p:cNvSpPr txBox="1"/>
          <p:nvPr/>
        </p:nvSpPr>
        <p:spPr>
          <a:xfrm>
            <a:off x="1420394" y="1044356"/>
            <a:ext cx="2339473" cy="1077218"/>
          </a:xfrm>
          <a:prstGeom prst="rect">
            <a:avLst/>
          </a:prstGeom>
          <a:noFill/>
        </p:spPr>
        <p:txBody>
          <a:bodyPr wrap="square" rtlCol="0">
            <a:spAutoFit/>
          </a:bodyPr>
          <a:lstStyle/>
          <a:p>
            <a:pPr algn="l"/>
            <a:r>
              <a:rPr lang="en-GB" sz="3200" b="1" dirty="0" err="1"/>
              <a:t>Travelers</a:t>
            </a:r>
            <a:r>
              <a:rPr lang="en-GB" sz="3200" b="1" dirty="0"/>
              <a:t> </a:t>
            </a:r>
            <a:r>
              <a:rPr lang="en-GB" sz="3200" b="1" dirty="0" err="1"/>
              <a:t>diarrhea</a:t>
            </a:r>
            <a:r>
              <a:rPr lang="en-GB" sz="3200" b="1" dirty="0"/>
              <a:t> </a:t>
            </a:r>
            <a:endParaRPr lang="en-IQ" sz="3200" b="1" dirty="0"/>
          </a:p>
        </p:txBody>
      </p:sp>
    </p:spTree>
    <p:extLst>
      <p:ext uri="{BB962C8B-B14F-4D97-AF65-F5344CB8AC3E}">
        <p14:creationId xmlns:p14="http://schemas.microsoft.com/office/powerpoint/2010/main" val="986293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6885-8710-E540-BEF6-FA04F7C8EC0C}"/>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TRAVELER DIARRHEA</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44751551-A0CD-0A4F-8C9D-0E2DC3E81CFA}"/>
              </a:ext>
            </a:extLst>
          </p:cNvPr>
          <p:cNvSpPr>
            <a:spLocks noGrp="1"/>
          </p:cNvSpPr>
          <p:nvPr>
            <p:ph idx="1"/>
          </p:nvPr>
        </p:nvSpPr>
        <p:spPr/>
        <p:txBody>
          <a:bodyPr>
            <a:normAutofit fontScale="92500"/>
          </a:bodyPr>
          <a:lstStyle/>
          <a:p>
            <a:r>
              <a:rPr lang="en-US" dirty="0"/>
              <a:t>Traveler  diarrhea  (TD)  commonly  occurs  when  visitors  from developed countries travel to developing countries. </a:t>
            </a:r>
            <a:endParaRPr lang="en-GB" dirty="0"/>
          </a:p>
          <a:p>
            <a:r>
              <a:rPr lang="en-US" dirty="0"/>
              <a:t>These infections arise following the consumption of food or water contaminated with bacteria, viruses, or parasites. </a:t>
            </a:r>
            <a:endParaRPr lang="en-GB" dirty="0"/>
          </a:p>
          <a:p>
            <a:r>
              <a:rPr lang="en-US" dirty="0"/>
              <a:t>Bacteria such as Shigella, Salmonella, Campylobacter,  and enterotoxigenic  E. coli (ETEC) are responsible for 60% to 85% of TD cases. </a:t>
            </a:r>
            <a:endParaRPr lang="en-GB" dirty="0"/>
          </a:p>
          <a:p>
            <a:r>
              <a:rPr lang="en-US" dirty="0" err="1"/>
              <a:t>Noroviruses</a:t>
            </a:r>
            <a:r>
              <a:rPr lang="en-US" dirty="0"/>
              <a:t> are increasingly recognized as a significant cause of TD as well.</a:t>
            </a:r>
            <a:endParaRPr lang="en-GB" dirty="0"/>
          </a:p>
          <a:p>
            <a:r>
              <a:rPr lang="en-US" dirty="0"/>
              <a:t> Most of these illnesses occur during the first 2 weeks of travel and last about 4 days without therapy.29  Protozoans are an uncommon cause but should be suspected if diarrhea lasts for more than  2 weeks.</a:t>
            </a:r>
            <a:endParaRPr lang="en-GB" dirty="0"/>
          </a:p>
          <a:p>
            <a:endParaRPr lang="en-IQ" dirty="0"/>
          </a:p>
        </p:txBody>
      </p:sp>
    </p:spTree>
    <p:extLst>
      <p:ext uri="{BB962C8B-B14F-4D97-AF65-F5344CB8AC3E}">
        <p14:creationId xmlns:p14="http://schemas.microsoft.com/office/powerpoint/2010/main" val="13943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72A2-FC25-4846-8988-9C10FD842DC3}"/>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98296185-2811-A544-9E6A-7EF4196E69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901322"/>
          </a:xfrm>
        </p:spPr>
      </p:pic>
    </p:spTree>
    <p:extLst>
      <p:ext uri="{BB962C8B-B14F-4D97-AF65-F5344CB8AC3E}">
        <p14:creationId xmlns:p14="http://schemas.microsoft.com/office/powerpoint/2010/main" val="3868644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E6D1-2445-FD40-8BEC-883E226D9E78}"/>
              </a:ext>
            </a:extLst>
          </p:cNvPr>
          <p:cNvSpPr>
            <a:spLocks noGrp="1"/>
          </p:cNvSpPr>
          <p:nvPr>
            <p:ph type="title"/>
          </p:nvPr>
        </p:nvSpPr>
        <p:spPr/>
        <p:txBody>
          <a:bodyPr/>
          <a:lstStyle/>
          <a:p>
            <a:r>
              <a:rPr lang="en-GB" b="1" dirty="0">
                <a:solidFill>
                  <a:srgbClr val="C00000"/>
                </a:solidFill>
              </a:rPr>
              <a:t>Pathophysiology </a:t>
            </a:r>
            <a:endParaRPr lang="en-IQ" b="1" dirty="0">
              <a:solidFill>
                <a:srgbClr val="C00000"/>
              </a:solidFill>
            </a:endParaRPr>
          </a:p>
        </p:txBody>
      </p:sp>
      <p:sp>
        <p:nvSpPr>
          <p:cNvPr id="3" name="Content Placeholder 2">
            <a:extLst>
              <a:ext uri="{FF2B5EF4-FFF2-40B4-BE49-F238E27FC236}">
                <a16:creationId xmlns:a16="http://schemas.microsoft.com/office/drawing/2014/main" id="{00D85603-3179-FF41-A0D1-ABBEB5327B3D}"/>
              </a:ext>
            </a:extLst>
          </p:cNvPr>
          <p:cNvSpPr>
            <a:spLocks noGrp="1"/>
          </p:cNvSpPr>
          <p:nvPr>
            <p:ph idx="1"/>
          </p:nvPr>
        </p:nvSpPr>
        <p:spPr/>
        <p:txBody>
          <a:bodyPr/>
          <a:lstStyle/>
          <a:p>
            <a:r>
              <a:rPr lang="en-US" dirty="0"/>
              <a:t>Enterotoxigenic  E.  coli, which is responsible for up to 70% of TD cases in Mexico, produces both heat-labile enterotoxins (LT) and heat-stable enterotoxins (ST). </a:t>
            </a:r>
            <a:endParaRPr lang="en-GB" dirty="0"/>
          </a:p>
          <a:p>
            <a:r>
              <a:rPr lang="en-US" dirty="0"/>
              <a:t>Both toxins demonstrate cellular  mechanisms  similar  to  those  of  cholera  toxins  and  lead  to  a great increase in both fluid and electrolyte secretion. </a:t>
            </a:r>
            <a:endParaRPr lang="en-GB" dirty="0"/>
          </a:p>
          <a:p>
            <a:r>
              <a:rPr lang="en-US" dirty="0"/>
              <a:t>These  E. coli strains are not invasive, as are the </a:t>
            </a:r>
            <a:r>
              <a:rPr lang="en-US" dirty="0" err="1"/>
              <a:t>Shiga-toxin</a:t>
            </a:r>
            <a:r>
              <a:rPr lang="en-US" dirty="0"/>
              <a:t>–producing EHEC strains. These organisms lead to a profuse, watery diarrhea without blood, leukocytes, or abdominal cramping.</a:t>
            </a:r>
            <a:endParaRPr lang="en-IQ" dirty="0"/>
          </a:p>
        </p:txBody>
      </p:sp>
    </p:spTree>
    <p:extLst>
      <p:ext uri="{BB962C8B-B14F-4D97-AF65-F5344CB8AC3E}">
        <p14:creationId xmlns:p14="http://schemas.microsoft.com/office/powerpoint/2010/main" val="63538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CD4C-574B-9B47-B8E5-227E9E1114E8}"/>
              </a:ext>
            </a:extLst>
          </p:cNvPr>
          <p:cNvSpPr>
            <a:spLocks noGrp="1"/>
          </p:cNvSpPr>
          <p:nvPr>
            <p:ph type="title"/>
          </p:nvPr>
        </p:nvSpPr>
        <p:spPr/>
        <p:txBody>
          <a:bodyPr/>
          <a:lstStyle/>
          <a:p>
            <a:r>
              <a:rPr lang="en-GB" b="1" dirty="0">
                <a:solidFill>
                  <a:srgbClr val="C00000"/>
                </a:solidFill>
              </a:rPr>
              <a:t>Treatment</a:t>
            </a:r>
            <a:r>
              <a:rPr lang="en-GB" dirty="0"/>
              <a:t> </a:t>
            </a:r>
            <a:endParaRPr lang="en-IQ" dirty="0"/>
          </a:p>
        </p:txBody>
      </p:sp>
      <p:sp>
        <p:nvSpPr>
          <p:cNvPr id="3" name="Content Placeholder 2">
            <a:extLst>
              <a:ext uri="{FF2B5EF4-FFF2-40B4-BE49-F238E27FC236}">
                <a16:creationId xmlns:a16="http://schemas.microsoft.com/office/drawing/2014/main" id="{4C04E55D-3EA0-F942-BC0E-416BEC4D7897}"/>
              </a:ext>
            </a:extLst>
          </p:cNvPr>
          <p:cNvSpPr>
            <a:spLocks noGrp="1"/>
          </p:cNvSpPr>
          <p:nvPr>
            <p:ph idx="1"/>
          </p:nvPr>
        </p:nvSpPr>
        <p:spPr/>
        <p:txBody>
          <a:bodyPr/>
          <a:lstStyle/>
          <a:p>
            <a:r>
              <a:rPr lang="en-US" dirty="0"/>
              <a:t>For travelers with mild cases of diarrhea, oral rehydration salts can prevent and treat dehydration and may be particularly important for children and the elderly.</a:t>
            </a:r>
            <a:endParaRPr lang="en-GB" dirty="0"/>
          </a:p>
          <a:p>
            <a:r>
              <a:rPr lang="en-US" dirty="0"/>
              <a:t>Loperamide (to a maximum dose of 16 mg/ day) may be used for milder diarrhea; however, this agent is not recommended  if  bloody  diarrhea  or  fever  is  present.  </a:t>
            </a:r>
            <a:endParaRPr lang="en-GB" dirty="0"/>
          </a:p>
          <a:p>
            <a:r>
              <a:rPr lang="en-US" dirty="0"/>
              <a:t>Antibiotics are effective at reducing the  duration of illness to 1  or 2 days. Providing the  traveler  with  a  means  for  empiric  self-treatment is  an  effective  method  of  treating  this  illness  without  promoting the inappropriate use of antibiotics. </a:t>
            </a:r>
            <a:endParaRPr lang="en-IQ" dirty="0"/>
          </a:p>
        </p:txBody>
      </p:sp>
    </p:spTree>
    <p:extLst>
      <p:ext uri="{BB962C8B-B14F-4D97-AF65-F5344CB8AC3E}">
        <p14:creationId xmlns:p14="http://schemas.microsoft.com/office/powerpoint/2010/main" val="1694143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7FA72-EDA3-2F4A-BADA-8976892742A3}"/>
              </a:ext>
            </a:extLst>
          </p:cNvPr>
          <p:cNvSpPr>
            <a:spLocks noGrp="1"/>
          </p:cNvSpPr>
          <p:nvPr>
            <p:ph idx="1"/>
          </p:nvPr>
        </p:nvSpPr>
        <p:spPr>
          <a:xfrm>
            <a:off x="838200" y="902368"/>
            <a:ext cx="10515600" cy="5274595"/>
          </a:xfrm>
        </p:spPr>
        <p:txBody>
          <a:bodyPr/>
          <a:lstStyle/>
          <a:p>
            <a:r>
              <a:rPr lang="en-US" dirty="0"/>
              <a:t>In general, levofloxacin or ciprofloxacin are recommended as first-line agents for travel to most parts of the world.</a:t>
            </a:r>
            <a:endParaRPr lang="en-GB" dirty="0"/>
          </a:p>
          <a:p>
            <a:r>
              <a:rPr lang="en-US" dirty="0"/>
              <a:t> Azithromycin is an alternative and is preferred in areas where quinolone-resistant  Campylobacter  is prevalent (eg, Thailand, India).</a:t>
            </a:r>
            <a:endParaRPr lang="en-GB" dirty="0"/>
          </a:p>
          <a:p>
            <a:endParaRPr lang="en-GB" dirty="0"/>
          </a:p>
          <a:p>
            <a:r>
              <a:rPr lang="en-US" dirty="0"/>
              <a:t>Probiotics colonize the GI tract and may prevent pathogenic organisms from causing infections. These agents may provide protection rates as high as 50%</a:t>
            </a:r>
            <a:endParaRPr lang="en-IQ" dirty="0"/>
          </a:p>
        </p:txBody>
      </p:sp>
    </p:spTree>
    <p:extLst>
      <p:ext uri="{BB962C8B-B14F-4D97-AF65-F5344CB8AC3E}">
        <p14:creationId xmlns:p14="http://schemas.microsoft.com/office/powerpoint/2010/main" val="3719869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E396-AEA2-4341-9D67-004EB6F3AAB8}"/>
              </a:ext>
            </a:extLst>
          </p:cNvPr>
          <p:cNvSpPr>
            <a:spLocks noGrp="1"/>
          </p:cNvSpPr>
          <p:nvPr>
            <p:ph type="title"/>
          </p:nvPr>
        </p:nvSpPr>
        <p:spPr/>
        <p:txBody>
          <a:bodyPr/>
          <a:lstStyle/>
          <a:p>
            <a:r>
              <a:rPr lang="en-US" dirty="0">
                <a:solidFill>
                  <a:schemeClr val="accent1">
                    <a:lumMod val="75000"/>
                  </a:schemeClr>
                </a:solidFill>
                <a:latin typeface="Aharoni" panose="02010803020104030203" pitchFamily="2" charset="-79"/>
                <a:cs typeface="Aharoni" panose="02010803020104030203" pitchFamily="2" charset="-79"/>
              </a:rPr>
              <a:t>CLOSTRIDIUM DIFFICILE  INFECTION</a:t>
            </a:r>
            <a:endParaRPr lang="en-IQ"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6174D35-D00B-7C4D-8237-D713936315F6}"/>
              </a:ext>
            </a:extLst>
          </p:cNvPr>
          <p:cNvSpPr>
            <a:spLocks noGrp="1"/>
          </p:cNvSpPr>
          <p:nvPr>
            <p:ph idx="1"/>
          </p:nvPr>
        </p:nvSpPr>
        <p:spPr/>
        <p:txBody>
          <a:bodyPr>
            <a:normAutofit fontScale="92500" lnSpcReduction="10000"/>
          </a:bodyPr>
          <a:lstStyle/>
          <a:p>
            <a:r>
              <a:rPr lang="en-US" dirty="0"/>
              <a:t>C. difficile  is the primary cause of hospital-acquired infectious diarrhea  in  hospitalized  patients,  including  children. </a:t>
            </a:r>
            <a:endParaRPr lang="en-GB" dirty="0"/>
          </a:p>
          <a:p>
            <a:r>
              <a:rPr lang="en-US" dirty="0"/>
              <a:t>An increasing proportion of CDI patients have  a  community-acquired  infection. These  patients are often younger, lack traditional risk factors, and generally have less severe disease compared with those with hospital-acquired infections.</a:t>
            </a:r>
            <a:endParaRPr lang="en-GB" dirty="0"/>
          </a:p>
          <a:p>
            <a:r>
              <a:rPr lang="en-US" dirty="0"/>
              <a:t> A primary risk factor for these community-acquired infections appears to be therapeutic gastric acid suppression.</a:t>
            </a:r>
            <a:endParaRPr lang="en-GB" dirty="0"/>
          </a:p>
          <a:p>
            <a:r>
              <a:rPr lang="en-US" dirty="0"/>
              <a:t> Common risk factors for hospital-acquired CDI include increasing age, severe underlying illness, intensive care unit admission, gastric acid suppression, and exposure to antimicrobials, especially broad-spectrum, multiple-drug regimens.</a:t>
            </a:r>
            <a:endParaRPr lang="en-IQ" dirty="0"/>
          </a:p>
        </p:txBody>
      </p:sp>
    </p:spTree>
    <p:extLst>
      <p:ext uri="{BB962C8B-B14F-4D97-AF65-F5344CB8AC3E}">
        <p14:creationId xmlns:p14="http://schemas.microsoft.com/office/powerpoint/2010/main" val="3966996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CB07E-2D81-C245-B4F1-1FA5572E3F5E}"/>
              </a:ext>
            </a:extLst>
          </p:cNvPr>
          <p:cNvSpPr>
            <a:spLocks noGrp="1"/>
          </p:cNvSpPr>
          <p:nvPr>
            <p:ph idx="1"/>
          </p:nvPr>
        </p:nvSpPr>
        <p:spPr>
          <a:xfrm>
            <a:off x="838200" y="935789"/>
            <a:ext cx="10515600" cy="5241174"/>
          </a:xfrm>
        </p:spPr>
        <p:txBody>
          <a:bodyPr/>
          <a:lstStyle/>
          <a:p>
            <a:r>
              <a:rPr lang="en-US" dirty="0"/>
              <a:t>Nosocomial Clostridium difficile-associated diarrhea (CDAD) is almost always associated with antimicrobial use; therefore, unnecessary and inappropriate antibiotic therapy should be avoided. </a:t>
            </a:r>
            <a:endParaRPr lang="en-GB" dirty="0"/>
          </a:p>
          <a:p>
            <a:r>
              <a:rPr lang="en-US" dirty="0"/>
              <a:t>Clindamycin, cephalosporins, and penicillins are the antibiotics most commonly associated with CDAD, but almost all antibiotics except  </a:t>
            </a:r>
            <a:r>
              <a:rPr lang="en-US" dirty="0" err="1"/>
              <a:t>aminoglycosides</a:t>
            </a:r>
            <a:r>
              <a:rPr lang="en-US" dirty="0"/>
              <a:t>  have  been implicated.</a:t>
            </a:r>
            <a:endParaRPr lang="en-GB" dirty="0"/>
          </a:p>
          <a:p>
            <a:r>
              <a:rPr lang="en-US" dirty="0"/>
              <a:t> Fluoroquinolones are also strongly associated with CDAD, especially in community-acquired infections.</a:t>
            </a:r>
            <a:endParaRPr lang="en-IQ" dirty="0"/>
          </a:p>
        </p:txBody>
      </p:sp>
    </p:spTree>
    <p:extLst>
      <p:ext uri="{BB962C8B-B14F-4D97-AF65-F5344CB8AC3E}">
        <p14:creationId xmlns:p14="http://schemas.microsoft.com/office/powerpoint/2010/main" val="117686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6D90-96F8-0147-B883-4C5CADE7BCF2}"/>
              </a:ext>
            </a:extLst>
          </p:cNvPr>
          <p:cNvSpPr>
            <a:spLocks noGrp="1"/>
          </p:cNvSpPr>
          <p:nvPr>
            <p:ph type="title"/>
          </p:nvPr>
        </p:nvSpPr>
        <p:spPr/>
        <p:txBody>
          <a:bodyPr/>
          <a:lstStyle/>
          <a:p>
            <a:r>
              <a:rPr lang="en-GB" b="1" dirty="0">
                <a:solidFill>
                  <a:schemeClr val="accent2">
                    <a:lumMod val="75000"/>
                  </a:schemeClr>
                </a:solidFill>
              </a:rPr>
              <a:t>Pathophysiology</a:t>
            </a:r>
            <a:r>
              <a:rPr lang="en-GB" dirty="0"/>
              <a:t> </a:t>
            </a:r>
            <a:endParaRPr lang="en-IQ" dirty="0"/>
          </a:p>
        </p:txBody>
      </p:sp>
      <p:sp>
        <p:nvSpPr>
          <p:cNvPr id="3" name="Content Placeholder 2">
            <a:extLst>
              <a:ext uri="{FF2B5EF4-FFF2-40B4-BE49-F238E27FC236}">
                <a16:creationId xmlns:a16="http://schemas.microsoft.com/office/drawing/2014/main" id="{37315CB0-BA91-8C42-93CD-5DB810470308}"/>
              </a:ext>
            </a:extLst>
          </p:cNvPr>
          <p:cNvSpPr>
            <a:spLocks noGrp="1"/>
          </p:cNvSpPr>
          <p:nvPr>
            <p:ph idx="1"/>
          </p:nvPr>
        </p:nvSpPr>
        <p:spPr/>
        <p:txBody>
          <a:bodyPr/>
          <a:lstStyle/>
          <a:p>
            <a:r>
              <a:rPr lang="en-US" dirty="0"/>
              <a:t>C. difficile, a gram-positive, spore-forming anaerobe, is spread by the fecal–oral route, and patient-to-patient spread is an important mode of transmission within the hospital. </a:t>
            </a:r>
            <a:endParaRPr lang="en-GB" dirty="0"/>
          </a:p>
          <a:p>
            <a:r>
              <a:rPr lang="en-US" dirty="0"/>
              <a:t>The organism is ingested either as the vegetative form or spores, which can survive for long periods in the environment and can traverse the acidic stomach.</a:t>
            </a:r>
            <a:endParaRPr lang="en-GB" dirty="0"/>
          </a:p>
          <a:p>
            <a:r>
              <a:rPr lang="en-US" dirty="0"/>
              <a:t>Toxin production is essential for the disease to occur and is responsible for the inflammation, fluid and mucus secretion, and mucosal damage that lead to diarrhea or colitis.</a:t>
            </a:r>
            <a:endParaRPr lang="en-IQ" dirty="0"/>
          </a:p>
        </p:txBody>
      </p:sp>
    </p:spTree>
    <p:extLst>
      <p:ext uri="{BB962C8B-B14F-4D97-AF65-F5344CB8AC3E}">
        <p14:creationId xmlns:p14="http://schemas.microsoft.com/office/powerpoint/2010/main" val="68778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1312-B4C4-514F-A51C-27A9900FB0DE}"/>
              </a:ext>
            </a:extLst>
          </p:cNvPr>
          <p:cNvSpPr>
            <a:spLocks noGrp="1"/>
          </p:cNvSpPr>
          <p:nvPr>
            <p:ph type="title"/>
          </p:nvPr>
        </p:nvSpPr>
        <p:spPr/>
        <p:txBody>
          <a:bodyPr/>
          <a:lstStyle/>
          <a:p>
            <a:r>
              <a:rPr lang="en-GB" b="1" dirty="0">
                <a:solidFill>
                  <a:srgbClr val="0070C0"/>
                </a:solidFill>
                <a:latin typeface="Aharoni" panose="02010803020104030203" pitchFamily="2" charset="-79"/>
                <a:cs typeface="Aharoni" panose="02010803020104030203" pitchFamily="2" charset="-79"/>
              </a:rPr>
              <a:t>Bacterial infection </a:t>
            </a:r>
            <a:endParaRPr lang="en-IQ" b="1"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14851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5CD4-5E2A-D54B-A920-F40C1190F611}"/>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1B34D4F3-1671-7441-BCDC-3C93F69531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3520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3DF8-39F7-DB43-8AE8-B7D0D684C6E5}"/>
              </a:ext>
            </a:extLst>
          </p:cNvPr>
          <p:cNvSpPr>
            <a:spLocks noGrp="1"/>
          </p:cNvSpPr>
          <p:nvPr>
            <p:ph type="title"/>
          </p:nvPr>
        </p:nvSpPr>
        <p:spPr/>
        <p:txBody>
          <a:bodyPr/>
          <a:lstStyle/>
          <a:p>
            <a:r>
              <a:rPr lang="en-GB" b="1" dirty="0">
                <a:solidFill>
                  <a:schemeClr val="accent2">
                    <a:lumMod val="75000"/>
                  </a:schemeClr>
                </a:solidFill>
              </a:rPr>
              <a:t>Treatment</a:t>
            </a:r>
            <a:r>
              <a:rPr lang="en-GB" dirty="0"/>
              <a:t> </a:t>
            </a:r>
            <a:endParaRPr lang="en-IQ" dirty="0"/>
          </a:p>
        </p:txBody>
      </p:sp>
      <p:sp>
        <p:nvSpPr>
          <p:cNvPr id="3" name="Content Placeholder 2">
            <a:extLst>
              <a:ext uri="{FF2B5EF4-FFF2-40B4-BE49-F238E27FC236}">
                <a16:creationId xmlns:a16="http://schemas.microsoft.com/office/drawing/2014/main" id="{434985D6-8420-6A49-A9B0-A486416340F7}"/>
              </a:ext>
            </a:extLst>
          </p:cNvPr>
          <p:cNvSpPr>
            <a:spLocks noGrp="1"/>
          </p:cNvSpPr>
          <p:nvPr>
            <p:ph idx="1"/>
          </p:nvPr>
        </p:nvSpPr>
        <p:spPr/>
        <p:txBody>
          <a:bodyPr>
            <a:normAutofit fontScale="92500"/>
          </a:bodyPr>
          <a:lstStyle/>
          <a:p>
            <a:r>
              <a:rPr lang="en-US" dirty="0"/>
              <a:t>Patients who develop CDI while receiving an antibiotic should have the  antibiotic discontinued, if  possible. </a:t>
            </a:r>
            <a:endParaRPr lang="en-GB" dirty="0"/>
          </a:p>
          <a:p>
            <a:r>
              <a:rPr lang="en-US" dirty="0"/>
              <a:t> If antimicrobial therapy must continue, an attempt should be made to switch the  patient  to  an  agent  with  a  lower  risk  of  CDI</a:t>
            </a:r>
            <a:r>
              <a:rPr lang="en-GB" dirty="0"/>
              <a:t>.</a:t>
            </a:r>
          </a:p>
          <a:p>
            <a:r>
              <a:rPr lang="en-US" dirty="0"/>
              <a:t>Metronidazole (500 mg orally three times daily for 7–14 days; or, 30 mg/kg/day divided into four daily doses for children) is the recommended first-line drug for initial treatment of </a:t>
            </a:r>
            <a:r>
              <a:rPr lang="en-US" dirty="0" err="1"/>
              <a:t>mild-tomoderate</a:t>
            </a:r>
            <a:r>
              <a:rPr lang="en-US" dirty="0"/>
              <a:t> CDI. </a:t>
            </a:r>
            <a:endParaRPr lang="en-GB" dirty="0"/>
          </a:p>
          <a:p>
            <a:r>
              <a:rPr lang="en-US" dirty="0"/>
              <a:t>Oral vancomycin (125 mg four times daily for 7 to 14 days; or, 40 to 50 mg/kg/day divided into four daily doses for children) is the recommended first-line drug therapy for initial treatment of severe CDI,</a:t>
            </a:r>
            <a:endParaRPr lang="en-IQ" dirty="0"/>
          </a:p>
        </p:txBody>
      </p:sp>
    </p:spTree>
    <p:extLst>
      <p:ext uri="{BB962C8B-B14F-4D97-AF65-F5344CB8AC3E}">
        <p14:creationId xmlns:p14="http://schemas.microsoft.com/office/powerpoint/2010/main" val="997284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A800-3B2F-A94E-8295-D268873A0300}"/>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CRYPTOSPORIDIOSIS</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3AFADBA7-A568-7942-A834-AA400A5DCAA1}"/>
              </a:ext>
            </a:extLst>
          </p:cNvPr>
          <p:cNvSpPr>
            <a:spLocks noGrp="1"/>
          </p:cNvSpPr>
          <p:nvPr>
            <p:ph idx="1"/>
          </p:nvPr>
        </p:nvSpPr>
        <p:spPr/>
        <p:txBody>
          <a:bodyPr/>
          <a:lstStyle/>
          <a:p>
            <a:r>
              <a:rPr lang="en-US" dirty="0"/>
              <a:t>Cryptosporidiosis has been recognized as a human disease since the 1970s, with increasing importance in the 1980s and 1990s because of its relationship with HIV/AIDS. </a:t>
            </a:r>
            <a:endParaRPr lang="en-GB" dirty="0"/>
          </a:p>
          <a:p>
            <a:endParaRPr lang="en-GB" dirty="0"/>
          </a:p>
          <a:p>
            <a:r>
              <a:rPr lang="en-GB" dirty="0"/>
              <a:t>Cryptosporidiosis is spread person-to-person, usually via the </a:t>
            </a:r>
            <a:r>
              <a:rPr lang="en-GB" dirty="0" err="1"/>
              <a:t>fecal</a:t>
            </a:r>
            <a:r>
              <a:rPr lang="en-GB" dirty="0"/>
              <a:t>–oral route; by animals, particularly cattle and sheep; and through the environment, especially water.</a:t>
            </a:r>
          </a:p>
          <a:p>
            <a:endParaRPr lang="en-IQ" dirty="0"/>
          </a:p>
        </p:txBody>
      </p:sp>
    </p:spTree>
    <p:extLst>
      <p:ext uri="{BB962C8B-B14F-4D97-AF65-F5344CB8AC3E}">
        <p14:creationId xmlns:p14="http://schemas.microsoft.com/office/powerpoint/2010/main" val="1703627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839D-B8B6-D346-8A1D-C18CCB04B6A1}"/>
              </a:ext>
            </a:extLst>
          </p:cNvPr>
          <p:cNvSpPr>
            <a:spLocks noGrp="1"/>
          </p:cNvSpPr>
          <p:nvPr>
            <p:ph type="title"/>
          </p:nvPr>
        </p:nvSpPr>
        <p:spPr/>
        <p:txBody>
          <a:bodyPr/>
          <a:lstStyle/>
          <a:p>
            <a:r>
              <a:rPr lang="en-GB" b="1" dirty="0">
                <a:solidFill>
                  <a:srgbClr val="C00000"/>
                </a:solidFill>
              </a:rPr>
              <a:t>Pathophysiology</a:t>
            </a:r>
            <a:r>
              <a:rPr lang="en-GB" dirty="0"/>
              <a:t> </a:t>
            </a:r>
            <a:endParaRPr lang="en-IQ" dirty="0"/>
          </a:p>
        </p:txBody>
      </p:sp>
      <p:sp>
        <p:nvSpPr>
          <p:cNvPr id="3" name="Content Placeholder 2">
            <a:extLst>
              <a:ext uri="{FF2B5EF4-FFF2-40B4-BE49-F238E27FC236}">
                <a16:creationId xmlns:a16="http://schemas.microsoft.com/office/drawing/2014/main" id="{CD69F1D7-103E-5443-911B-644B1EEA53FD}"/>
              </a:ext>
            </a:extLst>
          </p:cNvPr>
          <p:cNvSpPr>
            <a:spLocks noGrp="1"/>
          </p:cNvSpPr>
          <p:nvPr>
            <p:ph idx="1"/>
          </p:nvPr>
        </p:nvSpPr>
        <p:spPr/>
        <p:txBody>
          <a:bodyPr/>
          <a:lstStyle/>
          <a:p>
            <a:r>
              <a:rPr lang="en-US" dirty="0"/>
              <a:t>Cryptosporidium  is an intracellular protozoan parasite that is capable of completing its entire life cycle within one host. </a:t>
            </a:r>
            <a:endParaRPr lang="en-GB" dirty="0"/>
          </a:p>
          <a:p>
            <a:r>
              <a:rPr lang="en-US" dirty="0"/>
              <a:t>Humans become infected upon ingestion of the oocysts, and </a:t>
            </a:r>
            <a:r>
              <a:rPr lang="en-US" dirty="0" err="1"/>
              <a:t>autoinfection</a:t>
            </a:r>
            <a:r>
              <a:rPr lang="en-US" dirty="0"/>
              <a:t> and persistent infections are possible owing to repeated life cycles within the GI tract. As few as 10 to 100 oocysts can cause infection.</a:t>
            </a:r>
            <a:endParaRPr lang="en-IQ" dirty="0"/>
          </a:p>
        </p:txBody>
      </p:sp>
    </p:spTree>
    <p:extLst>
      <p:ext uri="{BB962C8B-B14F-4D97-AF65-F5344CB8AC3E}">
        <p14:creationId xmlns:p14="http://schemas.microsoft.com/office/powerpoint/2010/main" val="3355575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9AB8-A1A5-5347-BEC0-67B87920C996}"/>
              </a:ext>
            </a:extLst>
          </p:cNvPr>
          <p:cNvSpPr>
            <a:spLocks noGrp="1"/>
          </p:cNvSpPr>
          <p:nvPr>
            <p:ph type="title"/>
          </p:nvPr>
        </p:nvSpPr>
        <p:spPr/>
        <p:txBody>
          <a:bodyPr/>
          <a:lstStyle/>
          <a:p>
            <a:r>
              <a:rPr lang="en-GB" b="1" dirty="0">
                <a:solidFill>
                  <a:srgbClr val="C00000"/>
                </a:solidFill>
              </a:rPr>
              <a:t>Treatment</a:t>
            </a:r>
            <a:r>
              <a:rPr lang="en-GB" dirty="0"/>
              <a:t> </a:t>
            </a:r>
            <a:endParaRPr lang="en-IQ" dirty="0"/>
          </a:p>
        </p:txBody>
      </p:sp>
      <p:sp>
        <p:nvSpPr>
          <p:cNvPr id="3" name="Content Placeholder 2">
            <a:extLst>
              <a:ext uri="{FF2B5EF4-FFF2-40B4-BE49-F238E27FC236}">
                <a16:creationId xmlns:a16="http://schemas.microsoft.com/office/drawing/2014/main" id="{74740E03-2D6B-8A40-8104-85488060D28C}"/>
              </a:ext>
            </a:extLst>
          </p:cNvPr>
          <p:cNvSpPr>
            <a:spLocks noGrp="1"/>
          </p:cNvSpPr>
          <p:nvPr>
            <p:ph idx="1"/>
          </p:nvPr>
        </p:nvSpPr>
        <p:spPr/>
        <p:txBody>
          <a:bodyPr/>
          <a:lstStyle/>
          <a:p>
            <a:r>
              <a:rPr lang="en-US" dirty="0"/>
              <a:t>In general, immunocompetent persons and those with asymptomatic  infection  do  not  require  antimicrobial  therapy.  </a:t>
            </a:r>
            <a:endParaRPr lang="en-GB" dirty="0"/>
          </a:p>
          <a:p>
            <a:r>
              <a:rPr lang="en-US" dirty="0"/>
              <a:t>In patients with HIV/AIDS, the optimal therapy is restoration of immune function through the use of antiretroviral therapy (ART). </a:t>
            </a:r>
            <a:endParaRPr lang="en-GB" dirty="0"/>
          </a:p>
          <a:p>
            <a:r>
              <a:rPr lang="en-US" dirty="0"/>
              <a:t>Nitazoxanide is the only FDA-approved agent for the treatment of cryptosporidiosis in adults and children 1 year and older. </a:t>
            </a:r>
            <a:endParaRPr lang="en-GB" dirty="0"/>
          </a:p>
          <a:p>
            <a:r>
              <a:rPr lang="en-US" dirty="0"/>
              <a:t>This agent has demonstrated efficacy in cryptosporidiosis in immunocompetent persons, malnourished children, and HIV/AIDS patients. </a:t>
            </a:r>
            <a:endParaRPr lang="en-IQ" dirty="0"/>
          </a:p>
        </p:txBody>
      </p:sp>
    </p:spTree>
    <p:extLst>
      <p:ext uri="{BB962C8B-B14F-4D97-AF65-F5344CB8AC3E}">
        <p14:creationId xmlns:p14="http://schemas.microsoft.com/office/powerpoint/2010/main" val="2148337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77EC-8068-0C4F-9DD4-60D52D25926E}"/>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EFB836D4-0C19-EF45-A588-D2243294E2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15600" cy="6857999"/>
          </a:xfrm>
        </p:spPr>
      </p:pic>
    </p:spTree>
    <p:extLst>
      <p:ext uri="{BB962C8B-B14F-4D97-AF65-F5344CB8AC3E}">
        <p14:creationId xmlns:p14="http://schemas.microsoft.com/office/powerpoint/2010/main" val="2170728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AE19-B7D4-ED4A-9E30-2A276FA22D63}"/>
              </a:ext>
            </a:extLst>
          </p:cNvPr>
          <p:cNvSpPr>
            <a:spLocks noGrp="1"/>
          </p:cNvSpPr>
          <p:nvPr>
            <p:ph type="title"/>
          </p:nvPr>
        </p:nvSpPr>
        <p:spPr/>
        <p:txBody>
          <a:bodyPr/>
          <a:lstStyle/>
          <a:p>
            <a:r>
              <a:rPr lang="en-US" b="1" dirty="0">
                <a:solidFill>
                  <a:schemeClr val="accent1">
                    <a:lumMod val="75000"/>
                  </a:schemeClr>
                </a:solidFill>
                <a:latin typeface="Aharoni" panose="02010803020104030203" pitchFamily="2" charset="-79"/>
                <a:cs typeface="Aharoni" panose="02010803020104030203" pitchFamily="2" charset="-79"/>
              </a:rPr>
              <a:t>VIRAL GASTROENTERITIS</a:t>
            </a:r>
            <a:endParaRPr lang="en-IQ"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7C32362-C65B-AE4E-8024-5906BE9FBC74}"/>
              </a:ext>
            </a:extLst>
          </p:cNvPr>
          <p:cNvSpPr>
            <a:spLocks noGrp="1"/>
          </p:cNvSpPr>
          <p:nvPr>
            <p:ph idx="1"/>
          </p:nvPr>
        </p:nvSpPr>
        <p:spPr/>
        <p:txBody>
          <a:bodyPr/>
          <a:lstStyle/>
          <a:p>
            <a:r>
              <a:rPr lang="en-US" dirty="0"/>
              <a:t>Viruses are the most common cause of diarrheal illness in the world and, in the United States</a:t>
            </a:r>
            <a:r>
              <a:rPr lang="en-GB" dirty="0"/>
              <a:t>.</a:t>
            </a:r>
          </a:p>
          <a:p>
            <a:r>
              <a:rPr lang="en-US" dirty="0"/>
              <a:t>Many viruses may cause gastroenteritis,  including  rotaviruses, </a:t>
            </a:r>
            <a:r>
              <a:rPr lang="en-US" dirty="0" err="1"/>
              <a:t>noroviruses</a:t>
            </a:r>
            <a:r>
              <a:rPr lang="en-US" dirty="0"/>
              <a:t>,  </a:t>
            </a:r>
            <a:r>
              <a:rPr lang="en-US" dirty="0" err="1"/>
              <a:t>astroviruses</a:t>
            </a:r>
            <a:r>
              <a:rPr lang="en-US" dirty="0"/>
              <a:t>, enteric adenoviruses, and coronaviruses </a:t>
            </a:r>
            <a:endParaRPr lang="en-IQ" dirty="0"/>
          </a:p>
        </p:txBody>
      </p:sp>
      <p:pic>
        <p:nvPicPr>
          <p:cNvPr id="4" name="Picture 4">
            <a:extLst>
              <a:ext uri="{FF2B5EF4-FFF2-40B4-BE49-F238E27FC236}">
                <a16:creationId xmlns:a16="http://schemas.microsoft.com/office/drawing/2014/main" id="{D82D5689-9027-F944-B366-A9809F6B2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35972"/>
            <a:ext cx="10374564" cy="3222028"/>
          </a:xfrm>
          <a:prstGeom prst="rect">
            <a:avLst/>
          </a:prstGeom>
        </p:spPr>
      </p:pic>
    </p:spTree>
    <p:extLst>
      <p:ext uri="{BB962C8B-B14F-4D97-AF65-F5344CB8AC3E}">
        <p14:creationId xmlns:p14="http://schemas.microsoft.com/office/powerpoint/2010/main" val="3006696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40B1-8047-EA4A-B0A6-9D08B8676D2F}"/>
              </a:ext>
            </a:extLst>
          </p:cNvPr>
          <p:cNvSpPr>
            <a:spLocks noGrp="1"/>
          </p:cNvSpPr>
          <p:nvPr>
            <p:ph type="title"/>
          </p:nvPr>
        </p:nvSpPr>
        <p:spPr/>
        <p:txBody>
          <a:bodyPr/>
          <a:lstStyle/>
          <a:p>
            <a:r>
              <a:rPr lang="en-GB" b="1" dirty="0">
                <a:solidFill>
                  <a:srgbClr val="FF0000"/>
                </a:solidFill>
              </a:rPr>
              <a:t>Rotavirus</a:t>
            </a:r>
            <a:r>
              <a:rPr lang="en-GB" dirty="0"/>
              <a:t> </a:t>
            </a:r>
            <a:endParaRPr lang="en-IQ" dirty="0"/>
          </a:p>
        </p:txBody>
      </p:sp>
      <p:sp>
        <p:nvSpPr>
          <p:cNvPr id="3" name="Content Placeholder 2">
            <a:extLst>
              <a:ext uri="{FF2B5EF4-FFF2-40B4-BE49-F238E27FC236}">
                <a16:creationId xmlns:a16="http://schemas.microsoft.com/office/drawing/2014/main" id="{259EC6B7-0B05-4D4C-BC9F-4F4C9726B40B}"/>
              </a:ext>
            </a:extLst>
          </p:cNvPr>
          <p:cNvSpPr>
            <a:spLocks noGrp="1"/>
          </p:cNvSpPr>
          <p:nvPr>
            <p:ph idx="1"/>
          </p:nvPr>
        </p:nvSpPr>
        <p:spPr/>
        <p:txBody>
          <a:bodyPr/>
          <a:lstStyle/>
          <a:p>
            <a:r>
              <a:rPr lang="en-US" dirty="0"/>
              <a:t>Rotavirus causes between 600,000 and 875,000 deaths each year, with  the  highest  rates  in  the  very  young  and  in  developing  countries. </a:t>
            </a:r>
            <a:endParaRPr lang="en-GB" dirty="0"/>
          </a:p>
          <a:p>
            <a:r>
              <a:rPr lang="en-US" dirty="0"/>
              <a:t>Rotavirus is the leading cause of childhood gastroenteritis and death worldwide. Most infections occur in children between 6 months and 2 years of age, typically during the winter season, but adults may be infected as well.</a:t>
            </a:r>
            <a:endParaRPr lang="en-GB" dirty="0"/>
          </a:p>
          <a:p>
            <a:r>
              <a:rPr lang="en-US" dirty="0"/>
              <a:t>Person-to-person transmission occurs through the fecal–oral route.</a:t>
            </a:r>
            <a:endParaRPr lang="en-IQ" dirty="0"/>
          </a:p>
        </p:txBody>
      </p:sp>
    </p:spTree>
    <p:extLst>
      <p:ext uri="{BB962C8B-B14F-4D97-AF65-F5344CB8AC3E}">
        <p14:creationId xmlns:p14="http://schemas.microsoft.com/office/powerpoint/2010/main" val="2509849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53FA1-8B87-CD45-98A0-880361954E96}"/>
              </a:ext>
            </a:extLst>
          </p:cNvPr>
          <p:cNvSpPr>
            <a:spLocks noGrp="1"/>
          </p:cNvSpPr>
          <p:nvPr>
            <p:ph idx="1"/>
          </p:nvPr>
        </p:nvSpPr>
        <p:spPr>
          <a:xfrm>
            <a:off x="838200" y="919079"/>
            <a:ext cx="10515600" cy="5257884"/>
          </a:xfrm>
        </p:spPr>
        <p:txBody>
          <a:bodyPr/>
          <a:lstStyle/>
          <a:p>
            <a:r>
              <a:rPr lang="en-US" dirty="0"/>
              <a:t>The mechanism of diarrhea has not been clearly elucidated, but theories include a reduction in  the absorptive surface along with impaired absorption owing to cellular damage, enterotoxigenic effects of a rotavirus protein, and stimulation of the enteric nervous system.</a:t>
            </a:r>
            <a:endParaRPr lang="en-GB" dirty="0"/>
          </a:p>
          <a:p>
            <a:r>
              <a:rPr lang="en-US" dirty="0"/>
              <a:t> The cornerstone of rotavirus treatment is supportive care and rehydration with ORT or IV fluids. Antimotility and</a:t>
            </a:r>
            <a:r>
              <a:rPr lang="en-GB" dirty="0"/>
              <a:t> </a:t>
            </a:r>
            <a:r>
              <a:rPr lang="en-GB" dirty="0" err="1"/>
              <a:t>antisecretory</a:t>
            </a:r>
            <a:r>
              <a:rPr lang="en-GB" dirty="0"/>
              <a:t>  agents  should  not  be  used  owing  to  their  potential side effects in children and the self-limited nature of the disease. </a:t>
            </a:r>
          </a:p>
          <a:p>
            <a:r>
              <a:rPr lang="en-GB" dirty="0"/>
              <a:t> </a:t>
            </a:r>
            <a:endParaRPr lang="en-IQ" dirty="0"/>
          </a:p>
        </p:txBody>
      </p:sp>
    </p:spTree>
    <p:extLst>
      <p:ext uri="{BB962C8B-B14F-4D97-AF65-F5344CB8AC3E}">
        <p14:creationId xmlns:p14="http://schemas.microsoft.com/office/powerpoint/2010/main" val="1432534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14E1-C85A-C94B-83A1-B79EFF6543EA}"/>
              </a:ext>
            </a:extLst>
          </p:cNvPr>
          <p:cNvSpPr>
            <a:spLocks noGrp="1"/>
          </p:cNvSpPr>
          <p:nvPr>
            <p:ph type="title"/>
          </p:nvPr>
        </p:nvSpPr>
        <p:spPr/>
        <p:txBody>
          <a:bodyPr/>
          <a:lstStyle/>
          <a:p>
            <a:r>
              <a:rPr lang="en-US" dirty="0">
                <a:solidFill>
                  <a:schemeClr val="accent1">
                    <a:lumMod val="75000"/>
                  </a:schemeClr>
                </a:solidFill>
                <a:latin typeface="Aharoni" panose="02010803020104030203" pitchFamily="2" charset="-79"/>
                <a:cs typeface="Aharoni" panose="02010803020104030203" pitchFamily="2" charset="-79"/>
              </a:rPr>
              <a:t>FOOD POISONING</a:t>
            </a:r>
            <a:endParaRPr lang="en-IQ"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08B0367-73FC-F84E-8E1F-B92185E5BF10}"/>
              </a:ext>
            </a:extLst>
          </p:cNvPr>
          <p:cNvSpPr>
            <a:spLocks noGrp="1"/>
          </p:cNvSpPr>
          <p:nvPr>
            <p:ph idx="1"/>
          </p:nvPr>
        </p:nvSpPr>
        <p:spPr/>
        <p:txBody>
          <a:bodyPr/>
          <a:lstStyle/>
          <a:p>
            <a:r>
              <a:rPr lang="en-US" dirty="0"/>
              <a:t>Food poisoning should be suspected if at least two individuals present with similar symptoms after the ingestion of a common food in the prior 72 hours.</a:t>
            </a:r>
            <a:endParaRPr lang="en-IQ" dirty="0"/>
          </a:p>
        </p:txBody>
      </p:sp>
      <p:pic>
        <p:nvPicPr>
          <p:cNvPr id="4" name="Picture 4">
            <a:extLst>
              <a:ext uri="{FF2B5EF4-FFF2-40B4-BE49-F238E27FC236}">
                <a16:creationId xmlns:a16="http://schemas.microsoft.com/office/drawing/2014/main" id="{05386CBE-F903-AB42-9BA7-FFDB26CE3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5000"/>
            <a:ext cx="12192000" cy="3682999"/>
          </a:xfrm>
          <a:prstGeom prst="rect">
            <a:avLst/>
          </a:prstGeom>
        </p:spPr>
      </p:pic>
    </p:spTree>
    <p:extLst>
      <p:ext uri="{BB962C8B-B14F-4D97-AF65-F5344CB8AC3E}">
        <p14:creationId xmlns:p14="http://schemas.microsoft.com/office/powerpoint/2010/main" val="119298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A105-6F49-3F4D-BB04-F611C020AAE1}"/>
              </a:ext>
            </a:extLst>
          </p:cNvPr>
          <p:cNvSpPr>
            <a:spLocks noGrp="1"/>
          </p:cNvSpPr>
          <p:nvPr>
            <p:ph type="title"/>
          </p:nvPr>
        </p:nvSpPr>
        <p:spPr/>
        <p:txBody>
          <a:bodyPr/>
          <a:lstStyle/>
          <a:p>
            <a:endParaRPr lang="en-IQ"/>
          </a:p>
        </p:txBody>
      </p:sp>
      <p:sp>
        <p:nvSpPr>
          <p:cNvPr id="3" name="Text Placeholder 2">
            <a:extLst>
              <a:ext uri="{FF2B5EF4-FFF2-40B4-BE49-F238E27FC236}">
                <a16:creationId xmlns:a16="http://schemas.microsoft.com/office/drawing/2014/main" id="{FBFB5528-B695-1D4B-931B-01C4C0A6C915}"/>
              </a:ext>
            </a:extLst>
          </p:cNvPr>
          <p:cNvSpPr>
            <a:spLocks noGrp="1"/>
          </p:cNvSpPr>
          <p:nvPr>
            <p:ph type="body" idx="1"/>
          </p:nvPr>
        </p:nvSpPr>
        <p:spPr/>
        <p:txBody>
          <a:bodyPr/>
          <a:lstStyle/>
          <a:p>
            <a:endParaRPr lang="en-IQ"/>
          </a:p>
        </p:txBody>
      </p:sp>
      <p:pic>
        <p:nvPicPr>
          <p:cNvPr id="4" name="Picture 4">
            <a:extLst>
              <a:ext uri="{FF2B5EF4-FFF2-40B4-BE49-F238E27FC236}">
                <a16:creationId xmlns:a16="http://schemas.microsoft.com/office/drawing/2014/main" id="{256248A3-82AB-2047-A22D-3F0C0DB50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598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667-A10C-E246-90EF-43856234CD51}"/>
              </a:ext>
            </a:extLst>
          </p:cNvPr>
          <p:cNvSpPr>
            <a:spLocks noGrp="1"/>
          </p:cNvSpPr>
          <p:nvPr>
            <p:ph type="title"/>
          </p:nvPr>
        </p:nvSpPr>
        <p:spPr/>
        <p:txBody>
          <a:bodyPr/>
          <a:lstStyle/>
          <a:p>
            <a:r>
              <a:rPr lang="en-US" b="1" dirty="0">
                <a:solidFill>
                  <a:schemeClr val="accent5">
                    <a:lumMod val="75000"/>
                  </a:schemeClr>
                </a:solidFill>
                <a:latin typeface="Aharoni" panose="02010803020104030203" pitchFamily="2" charset="-79"/>
                <a:cs typeface="Aharoni" panose="02010803020104030203" pitchFamily="2" charset="-79"/>
              </a:rPr>
              <a:t>SHIGELLOSIS</a:t>
            </a:r>
            <a:endParaRPr lang="en-IQ" b="1" dirty="0">
              <a:solidFill>
                <a:schemeClr val="accent5">
                  <a:lumMod val="75000"/>
                </a:schemeClr>
              </a:solidFill>
              <a:latin typeface="Aharoni" panose="02010803020104030203" pitchFamily="2" charset="-79"/>
              <a:cs typeface="Aharoni" panose="02010803020104030203" pitchFamily="2" charset="-79"/>
            </a:endParaRPr>
          </a:p>
        </p:txBody>
      </p:sp>
      <p:sp>
        <p:nvSpPr>
          <p:cNvPr id="3" name="Text Placeholder 2">
            <a:extLst>
              <a:ext uri="{FF2B5EF4-FFF2-40B4-BE49-F238E27FC236}">
                <a16:creationId xmlns:a16="http://schemas.microsoft.com/office/drawing/2014/main" id="{80753225-1ACF-CA41-BF9C-4021D8868F54}"/>
              </a:ext>
            </a:extLst>
          </p:cNvPr>
          <p:cNvSpPr>
            <a:spLocks noGrp="1"/>
          </p:cNvSpPr>
          <p:nvPr>
            <p:ph idx="1"/>
          </p:nvPr>
        </p:nvSpPr>
        <p:spPr/>
        <p:txBody>
          <a:bodyPr/>
          <a:lstStyle/>
          <a:p>
            <a:r>
              <a:rPr lang="en-US" dirty="0"/>
              <a:t>Shigella  causes </a:t>
            </a:r>
            <a:r>
              <a:rPr lang="en-US" b="1" dirty="0">
                <a:solidFill>
                  <a:srgbClr val="C00000"/>
                </a:solidFill>
              </a:rPr>
              <a:t>bacillary dysentery, </a:t>
            </a:r>
            <a:r>
              <a:rPr lang="en-US" dirty="0"/>
              <a:t>which refers to diarrheal stool containing pus and blood.</a:t>
            </a:r>
            <a:endParaRPr lang="en-GB" dirty="0"/>
          </a:p>
          <a:p>
            <a:r>
              <a:rPr lang="en-GB" dirty="0"/>
              <a:t>Most cases of shigellosis are transmitted through the </a:t>
            </a:r>
            <a:r>
              <a:rPr lang="en-GB" dirty="0" err="1"/>
              <a:t>fecal</a:t>
            </a:r>
            <a:r>
              <a:rPr lang="en-GB" dirty="0"/>
              <a:t>–oral route.  Activities that may lead to shigellosis include handling  toddlers’ diapers, ingesting pool water, or consuming vegetables from a sewage-contaminated field. </a:t>
            </a:r>
          </a:p>
          <a:p>
            <a:r>
              <a:rPr lang="en-GB" dirty="0"/>
              <a:t> Shigella  transmission from contaminated food and water, although less common, is associated with large outbreaks.</a:t>
            </a:r>
          </a:p>
          <a:p>
            <a:endParaRPr lang="en-IQ" dirty="0"/>
          </a:p>
        </p:txBody>
      </p:sp>
    </p:spTree>
    <p:extLst>
      <p:ext uri="{BB962C8B-B14F-4D97-AF65-F5344CB8AC3E}">
        <p14:creationId xmlns:p14="http://schemas.microsoft.com/office/powerpoint/2010/main" val="389318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82B7-8533-6047-A4AF-D8DA70BD7984}"/>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A9F93CD2-9DB6-FB4E-A421-F18E5A16C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3108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80550-0736-2548-851F-1AC04F2BC774}"/>
              </a:ext>
            </a:extLst>
          </p:cNvPr>
          <p:cNvSpPr>
            <a:spLocks noGrp="1"/>
          </p:cNvSpPr>
          <p:nvPr>
            <p:ph idx="1"/>
          </p:nvPr>
        </p:nvSpPr>
        <p:spPr>
          <a:xfrm>
            <a:off x="838200" y="935789"/>
            <a:ext cx="10515600" cy="5241174"/>
          </a:xfrm>
        </p:spPr>
        <p:txBody>
          <a:bodyPr>
            <a:normAutofit lnSpcReduction="10000"/>
          </a:bodyPr>
          <a:lstStyle/>
          <a:p>
            <a:r>
              <a:rPr lang="en-US" dirty="0"/>
              <a:t>Shigella  organisms are nonmotile, </a:t>
            </a:r>
            <a:r>
              <a:rPr lang="en-US" dirty="0" err="1"/>
              <a:t>nonlactose-fermenting</a:t>
            </a:r>
            <a:r>
              <a:rPr lang="en-US" dirty="0"/>
              <a:t>, </a:t>
            </a:r>
            <a:r>
              <a:rPr lang="en-US" dirty="0" err="1"/>
              <a:t>gramnegative</a:t>
            </a:r>
            <a:r>
              <a:rPr lang="en-US" dirty="0"/>
              <a:t> rods and are members of the </a:t>
            </a:r>
            <a:r>
              <a:rPr lang="en-US" dirty="0" err="1"/>
              <a:t>Enterobacteriaceae</a:t>
            </a:r>
            <a:r>
              <a:rPr lang="en-US" dirty="0"/>
              <a:t> family. S.  </a:t>
            </a:r>
            <a:r>
              <a:rPr lang="en-US" dirty="0" err="1"/>
              <a:t>sonnei</a:t>
            </a:r>
            <a:r>
              <a:rPr lang="en-US" dirty="0"/>
              <a:t>  (</a:t>
            </a:r>
            <a:r>
              <a:rPr lang="en-US" dirty="0" err="1"/>
              <a:t>serogroup</a:t>
            </a:r>
            <a:r>
              <a:rPr lang="en-US" dirty="0"/>
              <a:t> D) is responsible for most shigellosis cases in the United States. </a:t>
            </a:r>
            <a:endParaRPr lang="en-GB" dirty="0"/>
          </a:p>
          <a:p>
            <a:r>
              <a:rPr lang="en-US" dirty="0"/>
              <a:t>Infection with Shigella occurs after ingestion of as few as 10 to 100 organisms, which may explain the ease of person-to-person spread.</a:t>
            </a:r>
            <a:endParaRPr lang="en-GB" dirty="0"/>
          </a:p>
          <a:p>
            <a:r>
              <a:rPr lang="en-US" dirty="0"/>
              <a:t>  Symptoms develop in about 3 days (range, 1–7) after contracting the bacteria.</a:t>
            </a:r>
            <a:endParaRPr lang="en-GB" dirty="0"/>
          </a:p>
          <a:p>
            <a:r>
              <a:rPr lang="en-US" dirty="0"/>
              <a:t>Shigella  strains invade intestinal epithelial cells, with subsequent multiplication, inflammation, and destruction.  This organism only rarely invades the bloodstream; but, bacteremia can occur in malnourished children and immunocompromised patients and is associated with a mortality rate as high as 20%.</a:t>
            </a:r>
            <a:endParaRPr lang="en-IQ" dirty="0"/>
          </a:p>
        </p:txBody>
      </p:sp>
    </p:spTree>
    <p:extLst>
      <p:ext uri="{BB962C8B-B14F-4D97-AF65-F5344CB8AC3E}">
        <p14:creationId xmlns:p14="http://schemas.microsoft.com/office/powerpoint/2010/main" val="408133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59</Slides>
  <Notes>0</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GIT infection </vt:lpstr>
      <vt:lpstr>Introduction </vt:lpstr>
      <vt:lpstr>PowerPoint Presentation</vt:lpstr>
      <vt:lpstr>PowerPoint Presentation</vt:lpstr>
      <vt:lpstr>Bacterial infection </vt:lpstr>
      <vt:lpstr>PowerPoint Presentation</vt:lpstr>
      <vt:lpstr>SHIGELLOSIS</vt:lpstr>
      <vt:lpstr>PowerPoint Presentation</vt:lpstr>
      <vt:lpstr>PowerPoint Presentation</vt:lpstr>
      <vt:lpstr>PowerPoint Presentation</vt:lpstr>
      <vt:lpstr>Treatment and Monitoring</vt:lpstr>
      <vt:lpstr>PowerPoint Presentation</vt:lpstr>
      <vt:lpstr>SALMONELLOSIS</vt:lpstr>
      <vt:lpstr>PowerPoint Presentation</vt:lpstr>
      <vt:lpstr>PowerPoint Presentation</vt:lpstr>
      <vt:lpstr>PowerPoint Presentation</vt:lpstr>
      <vt:lpstr>PowerPoint Presentation</vt:lpstr>
      <vt:lpstr>Treatment and Monitoring</vt:lpstr>
      <vt:lpstr>PowerPoint Presentation</vt:lpstr>
      <vt:lpstr>Enteric Fever</vt:lpstr>
      <vt:lpstr>PowerPoint Presentation</vt:lpstr>
      <vt:lpstr>PowerPoint Presentation</vt:lpstr>
      <vt:lpstr>PowerPoint Presentation</vt:lpstr>
      <vt:lpstr>CAMPYLOBACTERIOSIS</vt:lpstr>
      <vt:lpstr>PowerPoint Presentation</vt:lpstr>
      <vt:lpstr>Pathophysiology </vt:lpstr>
      <vt:lpstr>Treatment</vt:lpstr>
      <vt:lpstr>PowerPoint Presentation</vt:lpstr>
      <vt:lpstr>PowerPoint Presentation</vt:lpstr>
      <vt:lpstr>ENTEROHEMORRHAGIC ESCHERICHIA COLI</vt:lpstr>
      <vt:lpstr>PowerPoint Presentation</vt:lpstr>
      <vt:lpstr>PowerPoint Presentation</vt:lpstr>
      <vt:lpstr>PowerPoint Presentation</vt:lpstr>
      <vt:lpstr>PowerPoint Presentation</vt:lpstr>
      <vt:lpstr>Treatment </vt:lpstr>
      <vt:lpstr>CHOLERA</vt:lpstr>
      <vt:lpstr>Pathophysiology </vt:lpstr>
      <vt:lpstr>Treatment </vt:lpstr>
      <vt:lpstr>PowerPoint Presentation</vt:lpstr>
      <vt:lpstr>PowerPoint Presentation</vt:lpstr>
      <vt:lpstr>PowerPoint Presentation</vt:lpstr>
      <vt:lpstr>TRAVELER DIARRHEA</vt:lpstr>
      <vt:lpstr>PowerPoint Presentation</vt:lpstr>
      <vt:lpstr>Pathophysiology </vt:lpstr>
      <vt:lpstr>Treatment </vt:lpstr>
      <vt:lpstr>PowerPoint Presentation</vt:lpstr>
      <vt:lpstr>CLOSTRIDIUM DIFFICILE  INFECTION</vt:lpstr>
      <vt:lpstr>PowerPoint Presentation</vt:lpstr>
      <vt:lpstr>Pathophysiology </vt:lpstr>
      <vt:lpstr>PowerPoint Presentation</vt:lpstr>
      <vt:lpstr>Treatment </vt:lpstr>
      <vt:lpstr>CRYPTOSPORIDIOSIS</vt:lpstr>
      <vt:lpstr>Pathophysiology </vt:lpstr>
      <vt:lpstr>Treatment </vt:lpstr>
      <vt:lpstr>PowerPoint Presentation</vt:lpstr>
      <vt:lpstr>VIRAL GASTROENTERITIS</vt:lpstr>
      <vt:lpstr>Rotavirus </vt:lpstr>
      <vt:lpstr>PowerPoint Presentation</vt:lpstr>
      <vt:lpstr>FOOD POISONING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infection </dc:title>
  <dc:creator>abeeralrashid@yahoo.com</dc:creator>
  <cp:lastModifiedBy>abeeralrashid@yahoo.com</cp:lastModifiedBy>
  <cp:revision>2</cp:revision>
  <dcterms:created xsi:type="dcterms:W3CDTF">2021-06-15T15:01:52Z</dcterms:created>
  <dcterms:modified xsi:type="dcterms:W3CDTF">2021-06-17T07:19:36Z</dcterms:modified>
</cp:coreProperties>
</file>