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69" r:id="rId22"/>
    <p:sldId id="277" r:id="rId23"/>
    <p:sldId id="278" r:id="rId24"/>
    <p:sldId id="279" r:id="rId25"/>
    <p:sldId id="280" r:id="rId26"/>
    <p:sldId id="281" r:id="rId27"/>
    <p:sldId id="282" r:id="rId28"/>
    <p:sldId id="283" r:id="rId29"/>
    <p:sldId id="319" r:id="rId30"/>
    <p:sldId id="284" r:id="rId31"/>
    <p:sldId id="285" r:id="rId32"/>
    <p:sldId id="286" r:id="rId33"/>
    <p:sldId id="287" r:id="rId34"/>
    <p:sldId id="288" r:id="rId35"/>
    <p:sldId id="289" r:id="rId36"/>
    <p:sldId id="290" r:id="rId37"/>
    <p:sldId id="291" r:id="rId38"/>
    <p:sldId id="292" r:id="rId39"/>
    <p:sldId id="317" r:id="rId40"/>
    <p:sldId id="318" r:id="rId41"/>
    <p:sldId id="293" r:id="rId42"/>
    <p:sldId id="295" r:id="rId43"/>
    <p:sldId id="294" r:id="rId44"/>
    <p:sldId id="320" r:id="rId45"/>
    <p:sldId id="296" r:id="rId46"/>
    <p:sldId id="297" r:id="rId47"/>
    <p:sldId id="302" r:id="rId48"/>
    <p:sldId id="298" r:id="rId49"/>
    <p:sldId id="300" r:id="rId50"/>
    <p:sldId id="301" r:id="rId51"/>
    <p:sldId id="304" r:id="rId52"/>
    <p:sldId id="303" r:id="rId53"/>
    <p:sldId id="299"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Lst>
  <p:sldSz cx="12192000" cy="6858000"/>
  <p:notesSz cx="6858000" cy="9144000"/>
  <p:defaultText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D288B-A7F9-8147-B4B7-00F949BDE15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Q"/>
          </a:p>
        </p:txBody>
      </p:sp>
      <p:sp>
        <p:nvSpPr>
          <p:cNvPr id="3" name="Subtitle 2">
            <a:extLst>
              <a:ext uri="{FF2B5EF4-FFF2-40B4-BE49-F238E27FC236}">
                <a16:creationId xmlns:a16="http://schemas.microsoft.com/office/drawing/2014/main" id="{EE9EBC14-3F94-BB40-8D44-2F1F5AFE98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Q"/>
          </a:p>
        </p:txBody>
      </p:sp>
      <p:sp>
        <p:nvSpPr>
          <p:cNvPr id="4" name="Date Placeholder 3">
            <a:extLst>
              <a:ext uri="{FF2B5EF4-FFF2-40B4-BE49-F238E27FC236}">
                <a16:creationId xmlns:a16="http://schemas.microsoft.com/office/drawing/2014/main" id="{9694B452-BCE8-AA41-B523-10B3140BEB02}"/>
              </a:ext>
            </a:extLst>
          </p:cNvPr>
          <p:cNvSpPr>
            <a:spLocks noGrp="1"/>
          </p:cNvSpPr>
          <p:nvPr>
            <p:ph type="dt" sz="half" idx="10"/>
          </p:nvPr>
        </p:nvSpPr>
        <p:spPr/>
        <p:txBody>
          <a:bodyPr/>
          <a:lstStyle/>
          <a:p>
            <a:fld id="{ABAD8CF3-66C5-3040-857C-1011C4C2C5BE}" type="datetimeFigureOut">
              <a:rPr lang="en-IQ" smtClean="0"/>
              <a:t>28/04/2021</a:t>
            </a:fld>
            <a:endParaRPr lang="en-IQ"/>
          </a:p>
        </p:txBody>
      </p:sp>
      <p:sp>
        <p:nvSpPr>
          <p:cNvPr id="5" name="Footer Placeholder 4">
            <a:extLst>
              <a:ext uri="{FF2B5EF4-FFF2-40B4-BE49-F238E27FC236}">
                <a16:creationId xmlns:a16="http://schemas.microsoft.com/office/drawing/2014/main" id="{922A6B2D-0F05-B441-BA3D-1DFAABCF6042}"/>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D8E977C5-0E14-944D-905A-31279646C4CE}"/>
              </a:ext>
            </a:extLst>
          </p:cNvPr>
          <p:cNvSpPr>
            <a:spLocks noGrp="1"/>
          </p:cNvSpPr>
          <p:nvPr>
            <p:ph type="sldNum" sz="quarter" idx="12"/>
          </p:nvPr>
        </p:nvSpPr>
        <p:spPr/>
        <p:txBody>
          <a:bodyPr/>
          <a:lstStyle/>
          <a:p>
            <a:fld id="{F49AF525-DEAB-5D48-8AFC-328B535B75EA}" type="slidenum">
              <a:rPr lang="en-IQ" smtClean="0"/>
              <a:t>‹#›</a:t>
            </a:fld>
            <a:endParaRPr lang="en-IQ"/>
          </a:p>
        </p:txBody>
      </p:sp>
    </p:spTree>
    <p:extLst>
      <p:ext uri="{BB962C8B-B14F-4D97-AF65-F5344CB8AC3E}">
        <p14:creationId xmlns:p14="http://schemas.microsoft.com/office/powerpoint/2010/main" val="2861072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2EC98-B982-7944-BA3D-95F316C7A368}"/>
              </a:ext>
            </a:extLst>
          </p:cNvPr>
          <p:cNvSpPr>
            <a:spLocks noGrp="1"/>
          </p:cNvSpPr>
          <p:nvPr>
            <p:ph type="title"/>
          </p:nvPr>
        </p:nvSpPr>
        <p:spPr/>
        <p:txBody>
          <a:bodyPr/>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B9D40E02-6C92-1145-B084-8BC8B3DA0B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C39A1759-7800-AE4D-B095-37A6E2585DAC}"/>
              </a:ext>
            </a:extLst>
          </p:cNvPr>
          <p:cNvSpPr>
            <a:spLocks noGrp="1"/>
          </p:cNvSpPr>
          <p:nvPr>
            <p:ph type="dt" sz="half" idx="10"/>
          </p:nvPr>
        </p:nvSpPr>
        <p:spPr/>
        <p:txBody>
          <a:bodyPr/>
          <a:lstStyle/>
          <a:p>
            <a:fld id="{ABAD8CF3-66C5-3040-857C-1011C4C2C5BE}" type="datetimeFigureOut">
              <a:rPr lang="en-IQ" smtClean="0"/>
              <a:t>28/04/2021</a:t>
            </a:fld>
            <a:endParaRPr lang="en-IQ"/>
          </a:p>
        </p:txBody>
      </p:sp>
      <p:sp>
        <p:nvSpPr>
          <p:cNvPr id="5" name="Footer Placeholder 4">
            <a:extLst>
              <a:ext uri="{FF2B5EF4-FFF2-40B4-BE49-F238E27FC236}">
                <a16:creationId xmlns:a16="http://schemas.microsoft.com/office/drawing/2014/main" id="{489DE6C2-C2F6-C34D-8250-4B0202BE7349}"/>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A3C64E14-CC10-5143-82B8-BDBFD27FF40F}"/>
              </a:ext>
            </a:extLst>
          </p:cNvPr>
          <p:cNvSpPr>
            <a:spLocks noGrp="1"/>
          </p:cNvSpPr>
          <p:nvPr>
            <p:ph type="sldNum" sz="quarter" idx="12"/>
          </p:nvPr>
        </p:nvSpPr>
        <p:spPr/>
        <p:txBody>
          <a:bodyPr/>
          <a:lstStyle/>
          <a:p>
            <a:fld id="{F49AF525-DEAB-5D48-8AFC-328B535B75EA}" type="slidenum">
              <a:rPr lang="en-IQ" smtClean="0"/>
              <a:t>‹#›</a:t>
            </a:fld>
            <a:endParaRPr lang="en-IQ"/>
          </a:p>
        </p:txBody>
      </p:sp>
    </p:spTree>
    <p:extLst>
      <p:ext uri="{BB962C8B-B14F-4D97-AF65-F5344CB8AC3E}">
        <p14:creationId xmlns:p14="http://schemas.microsoft.com/office/powerpoint/2010/main" val="1186782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8861C1-4176-444C-A32A-2BF4F73B2C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Q"/>
          </a:p>
        </p:txBody>
      </p:sp>
      <p:sp>
        <p:nvSpPr>
          <p:cNvPr id="3" name="Vertical Text Placeholder 2">
            <a:extLst>
              <a:ext uri="{FF2B5EF4-FFF2-40B4-BE49-F238E27FC236}">
                <a16:creationId xmlns:a16="http://schemas.microsoft.com/office/drawing/2014/main" id="{A54821D4-A96E-4C45-9799-063A77A00D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6AA1777E-E56E-4E45-8919-E24B0906894B}"/>
              </a:ext>
            </a:extLst>
          </p:cNvPr>
          <p:cNvSpPr>
            <a:spLocks noGrp="1"/>
          </p:cNvSpPr>
          <p:nvPr>
            <p:ph type="dt" sz="half" idx="10"/>
          </p:nvPr>
        </p:nvSpPr>
        <p:spPr/>
        <p:txBody>
          <a:bodyPr/>
          <a:lstStyle/>
          <a:p>
            <a:fld id="{ABAD8CF3-66C5-3040-857C-1011C4C2C5BE}" type="datetimeFigureOut">
              <a:rPr lang="en-IQ" smtClean="0"/>
              <a:t>28/04/2021</a:t>
            </a:fld>
            <a:endParaRPr lang="en-IQ"/>
          </a:p>
        </p:txBody>
      </p:sp>
      <p:sp>
        <p:nvSpPr>
          <p:cNvPr id="5" name="Footer Placeholder 4">
            <a:extLst>
              <a:ext uri="{FF2B5EF4-FFF2-40B4-BE49-F238E27FC236}">
                <a16:creationId xmlns:a16="http://schemas.microsoft.com/office/drawing/2014/main" id="{2D2E207C-B69F-9744-8F54-98A839D578D2}"/>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89D893E3-5219-A647-949B-CD5865653A32}"/>
              </a:ext>
            </a:extLst>
          </p:cNvPr>
          <p:cNvSpPr>
            <a:spLocks noGrp="1"/>
          </p:cNvSpPr>
          <p:nvPr>
            <p:ph type="sldNum" sz="quarter" idx="12"/>
          </p:nvPr>
        </p:nvSpPr>
        <p:spPr/>
        <p:txBody>
          <a:bodyPr/>
          <a:lstStyle/>
          <a:p>
            <a:fld id="{F49AF525-DEAB-5D48-8AFC-328B535B75EA}" type="slidenum">
              <a:rPr lang="en-IQ" smtClean="0"/>
              <a:t>‹#›</a:t>
            </a:fld>
            <a:endParaRPr lang="en-IQ"/>
          </a:p>
        </p:txBody>
      </p:sp>
    </p:spTree>
    <p:extLst>
      <p:ext uri="{BB962C8B-B14F-4D97-AF65-F5344CB8AC3E}">
        <p14:creationId xmlns:p14="http://schemas.microsoft.com/office/powerpoint/2010/main" val="3617644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731E8-AFFF-3B40-AA5A-CDA566B5490C}"/>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5A3D5CDF-C9E8-BD44-8C85-FB8CA336C6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F7CFF4C6-D942-6F42-BB3A-458E50EBDC41}"/>
              </a:ext>
            </a:extLst>
          </p:cNvPr>
          <p:cNvSpPr>
            <a:spLocks noGrp="1"/>
          </p:cNvSpPr>
          <p:nvPr>
            <p:ph type="dt" sz="half" idx="10"/>
          </p:nvPr>
        </p:nvSpPr>
        <p:spPr/>
        <p:txBody>
          <a:bodyPr/>
          <a:lstStyle/>
          <a:p>
            <a:fld id="{ABAD8CF3-66C5-3040-857C-1011C4C2C5BE}" type="datetimeFigureOut">
              <a:rPr lang="en-IQ" smtClean="0"/>
              <a:t>28/04/2021</a:t>
            </a:fld>
            <a:endParaRPr lang="en-IQ"/>
          </a:p>
        </p:txBody>
      </p:sp>
      <p:sp>
        <p:nvSpPr>
          <p:cNvPr id="5" name="Footer Placeholder 4">
            <a:extLst>
              <a:ext uri="{FF2B5EF4-FFF2-40B4-BE49-F238E27FC236}">
                <a16:creationId xmlns:a16="http://schemas.microsoft.com/office/drawing/2014/main" id="{A945DA56-CEF7-564C-9204-3150954F4A23}"/>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D7BA86F6-7BEF-794C-A68D-50D136718AB1}"/>
              </a:ext>
            </a:extLst>
          </p:cNvPr>
          <p:cNvSpPr>
            <a:spLocks noGrp="1"/>
          </p:cNvSpPr>
          <p:nvPr>
            <p:ph type="sldNum" sz="quarter" idx="12"/>
          </p:nvPr>
        </p:nvSpPr>
        <p:spPr/>
        <p:txBody>
          <a:bodyPr/>
          <a:lstStyle/>
          <a:p>
            <a:fld id="{F49AF525-DEAB-5D48-8AFC-328B535B75EA}" type="slidenum">
              <a:rPr lang="en-IQ" smtClean="0"/>
              <a:t>‹#›</a:t>
            </a:fld>
            <a:endParaRPr lang="en-IQ"/>
          </a:p>
        </p:txBody>
      </p:sp>
    </p:spTree>
    <p:extLst>
      <p:ext uri="{BB962C8B-B14F-4D97-AF65-F5344CB8AC3E}">
        <p14:creationId xmlns:p14="http://schemas.microsoft.com/office/powerpoint/2010/main" val="4000040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B72C7-BC6D-5C42-9D24-03A47EBA3A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Q"/>
          </a:p>
        </p:txBody>
      </p:sp>
      <p:sp>
        <p:nvSpPr>
          <p:cNvPr id="3" name="Text Placeholder 2">
            <a:extLst>
              <a:ext uri="{FF2B5EF4-FFF2-40B4-BE49-F238E27FC236}">
                <a16:creationId xmlns:a16="http://schemas.microsoft.com/office/drawing/2014/main" id="{3668ED14-1725-6A43-A921-961CC8E2D34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C5BB179-9951-084F-9078-49486F3999C6}"/>
              </a:ext>
            </a:extLst>
          </p:cNvPr>
          <p:cNvSpPr>
            <a:spLocks noGrp="1"/>
          </p:cNvSpPr>
          <p:nvPr>
            <p:ph type="dt" sz="half" idx="10"/>
          </p:nvPr>
        </p:nvSpPr>
        <p:spPr/>
        <p:txBody>
          <a:bodyPr/>
          <a:lstStyle/>
          <a:p>
            <a:fld id="{ABAD8CF3-66C5-3040-857C-1011C4C2C5BE}" type="datetimeFigureOut">
              <a:rPr lang="en-IQ" smtClean="0"/>
              <a:t>28/04/2021</a:t>
            </a:fld>
            <a:endParaRPr lang="en-IQ"/>
          </a:p>
        </p:txBody>
      </p:sp>
      <p:sp>
        <p:nvSpPr>
          <p:cNvPr id="5" name="Footer Placeholder 4">
            <a:extLst>
              <a:ext uri="{FF2B5EF4-FFF2-40B4-BE49-F238E27FC236}">
                <a16:creationId xmlns:a16="http://schemas.microsoft.com/office/drawing/2014/main" id="{C2C64466-C525-8744-9FDC-5CF72687CAAD}"/>
              </a:ext>
            </a:extLst>
          </p:cNvPr>
          <p:cNvSpPr>
            <a:spLocks noGrp="1"/>
          </p:cNvSpPr>
          <p:nvPr>
            <p:ph type="ftr" sz="quarter" idx="11"/>
          </p:nvPr>
        </p:nvSpPr>
        <p:spPr/>
        <p:txBody>
          <a:bodyPr/>
          <a:lstStyle/>
          <a:p>
            <a:endParaRPr lang="en-IQ"/>
          </a:p>
        </p:txBody>
      </p:sp>
      <p:sp>
        <p:nvSpPr>
          <p:cNvPr id="6" name="Slide Number Placeholder 5">
            <a:extLst>
              <a:ext uri="{FF2B5EF4-FFF2-40B4-BE49-F238E27FC236}">
                <a16:creationId xmlns:a16="http://schemas.microsoft.com/office/drawing/2014/main" id="{EF2DBC14-3814-744B-AC35-8CCC58423E44}"/>
              </a:ext>
            </a:extLst>
          </p:cNvPr>
          <p:cNvSpPr>
            <a:spLocks noGrp="1"/>
          </p:cNvSpPr>
          <p:nvPr>
            <p:ph type="sldNum" sz="quarter" idx="12"/>
          </p:nvPr>
        </p:nvSpPr>
        <p:spPr/>
        <p:txBody>
          <a:bodyPr/>
          <a:lstStyle/>
          <a:p>
            <a:fld id="{F49AF525-DEAB-5D48-8AFC-328B535B75EA}" type="slidenum">
              <a:rPr lang="en-IQ" smtClean="0"/>
              <a:t>‹#›</a:t>
            </a:fld>
            <a:endParaRPr lang="en-IQ"/>
          </a:p>
        </p:txBody>
      </p:sp>
    </p:spTree>
    <p:extLst>
      <p:ext uri="{BB962C8B-B14F-4D97-AF65-F5344CB8AC3E}">
        <p14:creationId xmlns:p14="http://schemas.microsoft.com/office/powerpoint/2010/main" val="3841796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B1AE9-40F6-8C47-B932-F3B75B9EE803}"/>
              </a:ext>
            </a:extLst>
          </p:cNvPr>
          <p:cNvSpPr>
            <a:spLocks noGrp="1"/>
          </p:cNvSpPr>
          <p:nvPr>
            <p:ph type="title"/>
          </p:nvPr>
        </p:nvSpPr>
        <p:spPr/>
        <p:txBody>
          <a:bodyPr/>
          <a:lstStyle/>
          <a:p>
            <a:r>
              <a:rPr lang="en-US"/>
              <a:t>Click to edit Master title style</a:t>
            </a:r>
            <a:endParaRPr lang="en-IQ"/>
          </a:p>
        </p:txBody>
      </p:sp>
      <p:sp>
        <p:nvSpPr>
          <p:cNvPr id="3" name="Content Placeholder 2">
            <a:extLst>
              <a:ext uri="{FF2B5EF4-FFF2-40B4-BE49-F238E27FC236}">
                <a16:creationId xmlns:a16="http://schemas.microsoft.com/office/drawing/2014/main" id="{0D67193A-09C1-3C4D-A842-09F3287A9E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Content Placeholder 3">
            <a:extLst>
              <a:ext uri="{FF2B5EF4-FFF2-40B4-BE49-F238E27FC236}">
                <a16:creationId xmlns:a16="http://schemas.microsoft.com/office/drawing/2014/main" id="{2BF28A90-5EDC-A947-8DA2-90F947A91D6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Date Placeholder 4">
            <a:extLst>
              <a:ext uri="{FF2B5EF4-FFF2-40B4-BE49-F238E27FC236}">
                <a16:creationId xmlns:a16="http://schemas.microsoft.com/office/drawing/2014/main" id="{DB0C5294-60E1-9A46-9585-6743152A73A0}"/>
              </a:ext>
            </a:extLst>
          </p:cNvPr>
          <p:cNvSpPr>
            <a:spLocks noGrp="1"/>
          </p:cNvSpPr>
          <p:nvPr>
            <p:ph type="dt" sz="half" idx="10"/>
          </p:nvPr>
        </p:nvSpPr>
        <p:spPr/>
        <p:txBody>
          <a:bodyPr/>
          <a:lstStyle/>
          <a:p>
            <a:fld id="{ABAD8CF3-66C5-3040-857C-1011C4C2C5BE}" type="datetimeFigureOut">
              <a:rPr lang="en-IQ" smtClean="0"/>
              <a:t>28/04/2021</a:t>
            </a:fld>
            <a:endParaRPr lang="en-IQ"/>
          </a:p>
        </p:txBody>
      </p:sp>
      <p:sp>
        <p:nvSpPr>
          <p:cNvPr id="6" name="Footer Placeholder 5">
            <a:extLst>
              <a:ext uri="{FF2B5EF4-FFF2-40B4-BE49-F238E27FC236}">
                <a16:creationId xmlns:a16="http://schemas.microsoft.com/office/drawing/2014/main" id="{D6BCA869-B9F2-9B4E-B098-6F9A050F6D2B}"/>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BC43E555-676F-084F-8505-2AFA8586B6BA}"/>
              </a:ext>
            </a:extLst>
          </p:cNvPr>
          <p:cNvSpPr>
            <a:spLocks noGrp="1"/>
          </p:cNvSpPr>
          <p:nvPr>
            <p:ph type="sldNum" sz="quarter" idx="12"/>
          </p:nvPr>
        </p:nvSpPr>
        <p:spPr/>
        <p:txBody>
          <a:bodyPr/>
          <a:lstStyle/>
          <a:p>
            <a:fld id="{F49AF525-DEAB-5D48-8AFC-328B535B75EA}" type="slidenum">
              <a:rPr lang="en-IQ" smtClean="0"/>
              <a:t>‹#›</a:t>
            </a:fld>
            <a:endParaRPr lang="en-IQ"/>
          </a:p>
        </p:txBody>
      </p:sp>
    </p:spTree>
    <p:extLst>
      <p:ext uri="{BB962C8B-B14F-4D97-AF65-F5344CB8AC3E}">
        <p14:creationId xmlns:p14="http://schemas.microsoft.com/office/powerpoint/2010/main" val="3514151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F6FF5-B7DE-274B-BE32-CD25334D3D87}"/>
              </a:ext>
            </a:extLst>
          </p:cNvPr>
          <p:cNvSpPr>
            <a:spLocks noGrp="1"/>
          </p:cNvSpPr>
          <p:nvPr>
            <p:ph type="title"/>
          </p:nvPr>
        </p:nvSpPr>
        <p:spPr>
          <a:xfrm>
            <a:off x="839788" y="365125"/>
            <a:ext cx="10515600" cy="1325563"/>
          </a:xfrm>
        </p:spPr>
        <p:txBody>
          <a:bodyPr/>
          <a:lstStyle/>
          <a:p>
            <a:r>
              <a:rPr lang="en-US"/>
              <a:t>Click to edit Master title style</a:t>
            </a:r>
            <a:endParaRPr lang="en-IQ"/>
          </a:p>
        </p:txBody>
      </p:sp>
      <p:sp>
        <p:nvSpPr>
          <p:cNvPr id="3" name="Text Placeholder 2">
            <a:extLst>
              <a:ext uri="{FF2B5EF4-FFF2-40B4-BE49-F238E27FC236}">
                <a16:creationId xmlns:a16="http://schemas.microsoft.com/office/drawing/2014/main" id="{4B633D94-F8AD-C44B-B92C-A553D139CD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ED91AE-377E-874A-8158-66FBAE6521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5" name="Text Placeholder 4">
            <a:extLst>
              <a:ext uri="{FF2B5EF4-FFF2-40B4-BE49-F238E27FC236}">
                <a16:creationId xmlns:a16="http://schemas.microsoft.com/office/drawing/2014/main" id="{75347418-1F1A-DA4D-9260-7AA6F7619A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E6CBDE-9F30-0A49-B173-714EFA3BF2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7" name="Date Placeholder 6">
            <a:extLst>
              <a:ext uri="{FF2B5EF4-FFF2-40B4-BE49-F238E27FC236}">
                <a16:creationId xmlns:a16="http://schemas.microsoft.com/office/drawing/2014/main" id="{A24A5D9A-D6F3-3F4C-9F2C-8790B5FB55A2}"/>
              </a:ext>
            </a:extLst>
          </p:cNvPr>
          <p:cNvSpPr>
            <a:spLocks noGrp="1"/>
          </p:cNvSpPr>
          <p:nvPr>
            <p:ph type="dt" sz="half" idx="10"/>
          </p:nvPr>
        </p:nvSpPr>
        <p:spPr/>
        <p:txBody>
          <a:bodyPr/>
          <a:lstStyle/>
          <a:p>
            <a:fld id="{ABAD8CF3-66C5-3040-857C-1011C4C2C5BE}" type="datetimeFigureOut">
              <a:rPr lang="en-IQ" smtClean="0"/>
              <a:t>28/04/2021</a:t>
            </a:fld>
            <a:endParaRPr lang="en-IQ"/>
          </a:p>
        </p:txBody>
      </p:sp>
      <p:sp>
        <p:nvSpPr>
          <p:cNvPr id="8" name="Footer Placeholder 7">
            <a:extLst>
              <a:ext uri="{FF2B5EF4-FFF2-40B4-BE49-F238E27FC236}">
                <a16:creationId xmlns:a16="http://schemas.microsoft.com/office/drawing/2014/main" id="{08A559AE-A944-474A-A810-88758D4F43B6}"/>
              </a:ext>
            </a:extLst>
          </p:cNvPr>
          <p:cNvSpPr>
            <a:spLocks noGrp="1"/>
          </p:cNvSpPr>
          <p:nvPr>
            <p:ph type="ftr" sz="quarter" idx="11"/>
          </p:nvPr>
        </p:nvSpPr>
        <p:spPr/>
        <p:txBody>
          <a:bodyPr/>
          <a:lstStyle/>
          <a:p>
            <a:endParaRPr lang="en-IQ"/>
          </a:p>
        </p:txBody>
      </p:sp>
      <p:sp>
        <p:nvSpPr>
          <p:cNvPr id="9" name="Slide Number Placeholder 8">
            <a:extLst>
              <a:ext uri="{FF2B5EF4-FFF2-40B4-BE49-F238E27FC236}">
                <a16:creationId xmlns:a16="http://schemas.microsoft.com/office/drawing/2014/main" id="{293EF594-A735-E644-A54B-37AD3BAE9EA2}"/>
              </a:ext>
            </a:extLst>
          </p:cNvPr>
          <p:cNvSpPr>
            <a:spLocks noGrp="1"/>
          </p:cNvSpPr>
          <p:nvPr>
            <p:ph type="sldNum" sz="quarter" idx="12"/>
          </p:nvPr>
        </p:nvSpPr>
        <p:spPr/>
        <p:txBody>
          <a:bodyPr/>
          <a:lstStyle/>
          <a:p>
            <a:fld id="{F49AF525-DEAB-5D48-8AFC-328B535B75EA}" type="slidenum">
              <a:rPr lang="en-IQ" smtClean="0"/>
              <a:t>‹#›</a:t>
            </a:fld>
            <a:endParaRPr lang="en-IQ"/>
          </a:p>
        </p:txBody>
      </p:sp>
    </p:spTree>
    <p:extLst>
      <p:ext uri="{BB962C8B-B14F-4D97-AF65-F5344CB8AC3E}">
        <p14:creationId xmlns:p14="http://schemas.microsoft.com/office/powerpoint/2010/main" val="634817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20D8E-3DD3-B149-B065-2142331D2F68}"/>
              </a:ext>
            </a:extLst>
          </p:cNvPr>
          <p:cNvSpPr>
            <a:spLocks noGrp="1"/>
          </p:cNvSpPr>
          <p:nvPr>
            <p:ph type="title"/>
          </p:nvPr>
        </p:nvSpPr>
        <p:spPr/>
        <p:txBody>
          <a:bodyPr/>
          <a:lstStyle/>
          <a:p>
            <a:r>
              <a:rPr lang="en-US"/>
              <a:t>Click to edit Master title style</a:t>
            </a:r>
            <a:endParaRPr lang="en-IQ"/>
          </a:p>
        </p:txBody>
      </p:sp>
      <p:sp>
        <p:nvSpPr>
          <p:cNvPr id="3" name="Date Placeholder 2">
            <a:extLst>
              <a:ext uri="{FF2B5EF4-FFF2-40B4-BE49-F238E27FC236}">
                <a16:creationId xmlns:a16="http://schemas.microsoft.com/office/drawing/2014/main" id="{721A943C-850D-9B42-8D5E-9827D64FD59B}"/>
              </a:ext>
            </a:extLst>
          </p:cNvPr>
          <p:cNvSpPr>
            <a:spLocks noGrp="1"/>
          </p:cNvSpPr>
          <p:nvPr>
            <p:ph type="dt" sz="half" idx="10"/>
          </p:nvPr>
        </p:nvSpPr>
        <p:spPr/>
        <p:txBody>
          <a:bodyPr/>
          <a:lstStyle/>
          <a:p>
            <a:fld id="{ABAD8CF3-66C5-3040-857C-1011C4C2C5BE}" type="datetimeFigureOut">
              <a:rPr lang="en-IQ" smtClean="0"/>
              <a:t>28/04/2021</a:t>
            </a:fld>
            <a:endParaRPr lang="en-IQ"/>
          </a:p>
        </p:txBody>
      </p:sp>
      <p:sp>
        <p:nvSpPr>
          <p:cNvPr id="4" name="Footer Placeholder 3">
            <a:extLst>
              <a:ext uri="{FF2B5EF4-FFF2-40B4-BE49-F238E27FC236}">
                <a16:creationId xmlns:a16="http://schemas.microsoft.com/office/drawing/2014/main" id="{E457E2A2-1EFC-8140-95B1-9A8D17A0D9C3}"/>
              </a:ext>
            </a:extLst>
          </p:cNvPr>
          <p:cNvSpPr>
            <a:spLocks noGrp="1"/>
          </p:cNvSpPr>
          <p:nvPr>
            <p:ph type="ftr" sz="quarter" idx="11"/>
          </p:nvPr>
        </p:nvSpPr>
        <p:spPr/>
        <p:txBody>
          <a:bodyPr/>
          <a:lstStyle/>
          <a:p>
            <a:endParaRPr lang="en-IQ"/>
          </a:p>
        </p:txBody>
      </p:sp>
      <p:sp>
        <p:nvSpPr>
          <p:cNvPr id="5" name="Slide Number Placeholder 4">
            <a:extLst>
              <a:ext uri="{FF2B5EF4-FFF2-40B4-BE49-F238E27FC236}">
                <a16:creationId xmlns:a16="http://schemas.microsoft.com/office/drawing/2014/main" id="{2326E9C7-A8D7-C440-886D-2DE64AE3A37A}"/>
              </a:ext>
            </a:extLst>
          </p:cNvPr>
          <p:cNvSpPr>
            <a:spLocks noGrp="1"/>
          </p:cNvSpPr>
          <p:nvPr>
            <p:ph type="sldNum" sz="quarter" idx="12"/>
          </p:nvPr>
        </p:nvSpPr>
        <p:spPr/>
        <p:txBody>
          <a:bodyPr/>
          <a:lstStyle/>
          <a:p>
            <a:fld id="{F49AF525-DEAB-5D48-8AFC-328B535B75EA}" type="slidenum">
              <a:rPr lang="en-IQ" smtClean="0"/>
              <a:t>‹#›</a:t>
            </a:fld>
            <a:endParaRPr lang="en-IQ"/>
          </a:p>
        </p:txBody>
      </p:sp>
    </p:spTree>
    <p:extLst>
      <p:ext uri="{BB962C8B-B14F-4D97-AF65-F5344CB8AC3E}">
        <p14:creationId xmlns:p14="http://schemas.microsoft.com/office/powerpoint/2010/main" val="1160092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0E38F7-113C-A246-B313-835819CA10B4}"/>
              </a:ext>
            </a:extLst>
          </p:cNvPr>
          <p:cNvSpPr>
            <a:spLocks noGrp="1"/>
          </p:cNvSpPr>
          <p:nvPr>
            <p:ph type="dt" sz="half" idx="10"/>
          </p:nvPr>
        </p:nvSpPr>
        <p:spPr/>
        <p:txBody>
          <a:bodyPr/>
          <a:lstStyle/>
          <a:p>
            <a:fld id="{ABAD8CF3-66C5-3040-857C-1011C4C2C5BE}" type="datetimeFigureOut">
              <a:rPr lang="en-IQ" smtClean="0"/>
              <a:t>28/04/2021</a:t>
            </a:fld>
            <a:endParaRPr lang="en-IQ"/>
          </a:p>
        </p:txBody>
      </p:sp>
      <p:sp>
        <p:nvSpPr>
          <p:cNvPr id="3" name="Footer Placeholder 2">
            <a:extLst>
              <a:ext uri="{FF2B5EF4-FFF2-40B4-BE49-F238E27FC236}">
                <a16:creationId xmlns:a16="http://schemas.microsoft.com/office/drawing/2014/main" id="{634AC0E2-3C22-DD43-9E8F-448F43D25E76}"/>
              </a:ext>
            </a:extLst>
          </p:cNvPr>
          <p:cNvSpPr>
            <a:spLocks noGrp="1"/>
          </p:cNvSpPr>
          <p:nvPr>
            <p:ph type="ftr" sz="quarter" idx="11"/>
          </p:nvPr>
        </p:nvSpPr>
        <p:spPr/>
        <p:txBody>
          <a:bodyPr/>
          <a:lstStyle/>
          <a:p>
            <a:endParaRPr lang="en-IQ"/>
          </a:p>
        </p:txBody>
      </p:sp>
      <p:sp>
        <p:nvSpPr>
          <p:cNvPr id="4" name="Slide Number Placeholder 3">
            <a:extLst>
              <a:ext uri="{FF2B5EF4-FFF2-40B4-BE49-F238E27FC236}">
                <a16:creationId xmlns:a16="http://schemas.microsoft.com/office/drawing/2014/main" id="{05B0072B-BE73-5C40-B5D1-DEDF947A6CEC}"/>
              </a:ext>
            </a:extLst>
          </p:cNvPr>
          <p:cNvSpPr>
            <a:spLocks noGrp="1"/>
          </p:cNvSpPr>
          <p:nvPr>
            <p:ph type="sldNum" sz="quarter" idx="12"/>
          </p:nvPr>
        </p:nvSpPr>
        <p:spPr/>
        <p:txBody>
          <a:bodyPr/>
          <a:lstStyle/>
          <a:p>
            <a:fld id="{F49AF525-DEAB-5D48-8AFC-328B535B75EA}" type="slidenum">
              <a:rPr lang="en-IQ" smtClean="0"/>
              <a:t>‹#›</a:t>
            </a:fld>
            <a:endParaRPr lang="en-IQ"/>
          </a:p>
        </p:txBody>
      </p:sp>
    </p:spTree>
    <p:extLst>
      <p:ext uri="{BB962C8B-B14F-4D97-AF65-F5344CB8AC3E}">
        <p14:creationId xmlns:p14="http://schemas.microsoft.com/office/powerpoint/2010/main" val="2096132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FA7C9-F12F-BD4E-9424-DFE11CAA62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Content Placeholder 2">
            <a:extLst>
              <a:ext uri="{FF2B5EF4-FFF2-40B4-BE49-F238E27FC236}">
                <a16:creationId xmlns:a16="http://schemas.microsoft.com/office/drawing/2014/main" id="{C2611FB5-D808-DE45-9997-5FCD2ED127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Text Placeholder 3">
            <a:extLst>
              <a:ext uri="{FF2B5EF4-FFF2-40B4-BE49-F238E27FC236}">
                <a16:creationId xmlns:a16="http://schemas.microsoft.com/office/drawing/2014/main" id="{8837470A-8BD2-7B43-9432-F977E5D8D2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A4770F-81E6-2E41-B418-BD2CA6D0B1C7}"/>
              </a:ext>
            </a:extLst>
          </p:cNvPr>
          <p:cNvSpPr>
            <a:spLocks noGrp="1"/>
          </p:cNvSpPr>
          <p:nvPr>
            <p:ph type="dt" sz="half" idx="10"/>
          </p:nvPr>
        </p:nvSpPr>
        <p:spPr/>
        <p:txBody>
          <a:bodyPr/>
          <a:lstStyle/>
          <a:p>
            <a:fld id="{ABAD8CF3-66C5-3040-857C-1011C4C2C5BE}" type="datetimeFigureOut">
              <a:rPr lang="en-IQ" smtClean="0"/>
              <a:t>28/04/2021</a:t>
            </a:fld>
            <a:endParaRPr lang="en-IQ"/>
          </a:p>
        </p:txBody>
      </p:sp>
      <p:sp>
        <p:nvSpPr>
          <p:cNvPr id="6" name="Footer Placeholder 5">
            <a:extLst>
              <a:ext uri="{FF2B5EF4-FFF2-40B4-BE49-F238E27FC236}">
                <a16:creationId xmlns:a16="http://schemas.microsoft.com/office/drawing/2014/main" id="{F2BFA4A0-5B0F-3942-808B-59C414FC6EF4}"/>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1F308E56-9B7B-D647-A3EA-DA6292B285D2}"/>
              </a:ext>
            </a:extLst>
          </p:cNvPr>
          <p:cNvSpPr>
            <a:spLocks noGrp="1"/>
          </p:cNvSpPr>
          <p:nvPr>
            <p:ph type="sldNum" sz="quarter" idx="12"/>
          </p:nvPr>
        </p:nvSpPr>
        <p:spPr/>
        <p:txBody>
          <a:bodyPr/>
          <a:lstStyle/>
          <a:p>
            <a:fld id="{F49AF525-DEAB-5D48-8AFC-328B535B75EA}" type="slidenum">
              <a:rPr lang="en-IQ" smtClean="0"/>
              <a:t>‹#›</a:t>
            </a:fld>
            <a:endParaRPr lang="en-IQ"/>
          </a:p>
        </p:txBody>
      </p:sp>
    </p:spTree>
    <p:extLst>
      <p:ext uri="{BB962C8B-B14F-4D97-AF65-F5344CB8AC3E}">
        <p14:creationId xmlns:p14="http://schemas.microsoft.com/office/powerpoint/2010/main" val="489827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D769E-9FB4-C745-BC73-ECB0479576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Q"/>
          </a:p>
        </p:txBody>
      </p:sp>
      <p:sp>
        <p:nvSpPr>
          <p:cNvPr id="3" name="Picture Placeholder 2">
            <a:extLst>
              <a:ext uri="{FF2B5EF4-FFF2-40B4-BE49-F238E27FC236}">
                <a16:creationId xmlns:a16="http://schemas.microsoft.com/office/drawing/2014/main" id="{C5FAA521-CDD7-3E4C-A9B7-472DD078BD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Q"/>
          </a:p>
        </p:txBody>
      </p:sp>
      <p:sp>
        <p:nvSpPr>
          <p:cNvPr id="4" name="Text Placeholder 3">
            <a:extLst>
              <a:ext uri="{FF2B5EF4-FFF2-40B4-BE49-F238E27FC236}">
                <a16:creationId xmlns:a16="http://schemas.microsoft.com/office/drawing/2014/main" id="{7DD5E4B7-8958-FA45-93BF-34032A585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783601-8AC4-B547-85F7-12D6C6A5DCAD}"/>
              </a:ext>
            </a:extLst>
          </p:cNvPr>
          <p:cNvSpPr>
            <a:spLocks noGrp="1"/>
          </p:cNvSpPr>
          <p:nvPr>
            <p:ph type="dt" sz="half" idx="10"/>
          </p:nvPr>
        </p:nvSpPr>
        <p:spPr/>
        <p:txBody>
          <a:bodyPr/>
          <a:lstStyle/>
          <a:p>
            <a:fld id="{ABAD8CF3-66C5-3040-857C-1011C4C2C5BE}" type="datetimeFigureOut">
              <a:rPr lang="en-IQ" smtClean="0"/>
              <a:t>28/04/2021</a:t>
            </a:fld>
            <a:endParaRPr lang="en-IQ"/>
          </a:p>
        </p:txBody>
      </p:sp>
      <p:sp>
        <p:nvSpPr>
          <p:cNvPr id="6" name="Footer Placeholder 5">
            <a:extLst>
              <a:ext uri="{FF2B5EF4-FFF2-40B4-BE49-F238E27FC236}">
                <a16:creationId xmlns:a16="http://schemas.microsoft.com/office/drawing/2014/main" id="{929BE745-684A-1046-A9C3-1CBB51606E75}"/>
              </a:ext>
            </a:extLst>
          </p:cNvPr>
          <p:cNvSpPr>
            <a:spLocks noGrp="1"/>
          </p:cNvSpPr>
          <p:nvPr>
            <p:ph type="ftr" sz="quarter" idx="11"/>
          </p:nvPr>
        </p:nvSpPr>
        <p:spPr/>
        <p:txBody>
          <a:bodyPr/>
          <a:lstStyle/>
          <a:p>
            <a:endParaRPr lang="en-IQ"/>
          </a:p>
        </p:txBody>
      </p:sp>
      <p:sp>
        <p:nvSpPr>
          <p:cNvPr id="7" name="Slide Number Placeholder 6">
            <a:extLst>
              <a:ext uri="{FF2B5EF4-FFF2-40B4-BE49-F238E27FC236}">
                <a16:creationId xmlns:a16="http://schemas.microsoft.com/office/drawing/2014/main" id="{A36F44D0-26DC-A94A-BC7D-470A0855F941}"/>
              </a:ext>
            </a:extLst>
          </p:cNvPr>
          <p:cNvSpPr>
            <a:spLocks noGrp="1"/>
          </p:cNvSpPr>
          <p:nvPr>
            <p:ph type="sldNum" sz="quarter" idx="12"/>
          </p:nvPr>
        </p:nvSpPr>
        <p:spPr/>
        <p:txBody>
          <a:bodyPr/>
          <a:lstStyle/>
          <a:p>
            <a:fld id="{F49AF525-DEAB-5D48-8AFC-328B535B75EA}" type="slidenum">
              <a:rPr lang="en-IQ" smtClean="0"/>
              <a:t>‹#›</a:t>
            </a:fld>
            <a:endParaRPr lang="en-IQ"/>
          </a:p>
        </p:txBody>
      </p:sp>
    </p:spTree>
    <p:extLst>
      <p:ext uri="{BB962C8B-B14F-4D97-AF65-F5344CB8AC3E}">
        <p14:creationId xmlns:p14="http://schemas.microsoft.com/office/powerpoint/2010/main" val="427678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F915EB-068F-6044-8675-B10C79503E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Q"/>
          </a:p>
        </p:txBody>
      </p:sp>
      <p:sp>
        <p:nvSpPr>
          <p:cNvPr id="3" name="Text Placeholder 2">
            <a:extLst>
              <a:ext uri="{FF2B5EF4-FFF2-40B4-BE49-F238E27FC236}">
                <a16:creationId xmlns:a16="http://schemas.microsoft.com/office/drawing/2014/main" id="{16CA1F5D-2588-2A4A-B6C5-D832D15DFE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Q"/>
          </a:p>
        </p:txBody>
      </p:sp>
      <p:sp>
        <p:nvSpPr>
          <p:cNvPr id="4" name="Date Placeholder 3">
            <a:extLst>
              <a:ext uri="{FF2B5EF4-FFF2-40B4-BE49-F238E27FC236}">
                <a16:creationId xmlns:a16="http://schemas.microsoft.com/office/drawing/2014/main" id="{DED05008-3BDB-6940-A604-C22C85142A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D8CF3-66C5-3040-857C-1011C4C2C5BE}" type="datetimeFigureOut">
              <a:rPr lang="en-IQ" smtClean="0"/>
              <a:t>28/04/2021</a:t>
            </a:fld>
            <a:endParaRPr lang="en-IQ"/>
          </a:p>
        </p:txBody>
      </p:sp>
      <p:sp>
        <p:nvSpPr>
          <p:cNvPr id="5" name="Footer Placeholder 4">
            <a:extLst>
              <a:ext uri="{FF2B5EF4-FFF2-40B4-BE49-F238E27FC236}">
                <a16:creationId xmlns:a16="http://schemas.microsoft.com/office/drawing/2014/main" id="{E1D0C232-B30C-2A46-9593-46B61BB296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Q"/>
          </a:p>
        </p:txBody>
      </p:sp>
      <p:sp>
        <p:nvSpPr>
          <p:cNvPr id="6" name="Slide Number Placeholder 5">
            <a:extLst>
              <a:ext uri="{FF2B5EF4-FFF2-40B4-BE49-F238E27FC236}">
                <a16:creationId xmlns:a16="http://schemas.microsoft.com/office/drawing/2014/main" id="{B59690C9-6FA6-1D4D-BB26-82C9C63920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9AF525-DEAB-5D48-8AFC-328B535B75EA}" type="slidenum">
              <a:rPr lang="en-IQ" smtClean="0"/>
              <a:t>‹#›</a:t>
            </a:fld>
            <a:endParaRPr lang="en-IQ"/>
          </a:p>
        </p:txBody>
      </p:sp>
    </p:spTree>
    <p:extLst>
      <p:ext uri="{BB962C8B-B14F-4D97-AF65-F5344CB8AC3E}">
        <p14:creationId xmlns:p14="http://schemas.microsoft.com/office/powerpoint/2010/main" val="29784241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Q"/>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377C0-4894-5A4D-883F-718484A606FA}"/>
              </a:ext>
            </a:extLst>
          </p:cNvPr>
          <p:cNvSpPr>
            <a:spLocks noGrp="1"/>
          </p:cNvSpPr>
          <p:nvPr>
            <p:ph type="ctrTitle"/>
          </p:nvPr>
        </p:nvSpPr>
        <p:spPr/>
        <p:txBody>
          <a:bodyPr/>
          <a:lstStyle/>
          <a:p>
            <a:r>
              <a:rPr lang="en-GB" dirty="0" err="1">
                <a:solidFill>
                  <a:srgbClr val="C00000"/>
                </a:solidFill>
                <a:latin typeface="Aharoni" panose="02010803020104030203" pitchFamily="2" charset="-79"/>
                <a:cs typeface="Aharoni" panose="02010803020104030203" pitchFamily="2" charset="-79"/>
              </a:rPr>
              <a:t>Anemia</a:t>
            </a:r>
            <a:r>
              <a:rPr lang="en-GB" dirty="0">
                <a:solidFill>
                  <a:srgbClr val="C00000"/>
                </a:solidFill>
                <a:latin typeface="Aharoni" panose="02010803020104030203" pitchFamily="2" charset="-79"/>
                <a:cs typeface="Aharoni" panose="02010803020104030203" pitchFamily="2" charset="-79"/>
              </a:rPr>
              <a:t> and coagulation disorders </a:t>
            </a:r>
            <a:endParaRPr lang="en-IQ" dirty="0">
              <a:solidFill>
                <a:srgbClr val="C00000"/>
              </a:solidFill>
              <a:latin typeface="Aharoni" panose="02010803020104030203" pitchFamily="2" charset="-79"/>
              <a:cs typeface="Aharoni" panose="02010803020104030203" pitchFamily="2" charset="-79"/>
            </a:endParaRPr>
          </a:p>
        </p:txBody>
      </p:sp>
      <p:sp>
        <p:nvSpPr>
          <p:cNvPr id="3" name="Subtitle 2">
            <a:extLst>
              <a:ext uri="{FF2B5EF4-FFF2-40B4-BE49-F238E27FC236}">
                <a16:creationId xmlns:a16="http://schemas.microsoft.com/office/drawing/2014/main" id="{ECCBD21A-751C-3248-88F0-665206812206}"/>
              </a:ext>
            </a:extLst>
          </p:cNvPr>
          <p:cNvSpPr>
            <a:spLocks noGrp="1"/>
          </p:cNvSpPr>
          <p:nvPr>
            <p:ph type="subTitle" idx="1"/>
          </p:nvPr>
        </p:nvSpPr>
        <p:spPr/>
        <p:txBody>
          <a:bodyPr>
            <a:normAutofit/>
          </a:bodyPr>
          <a:lstStyle/>
          <a:p>
            <a:r>
              <a:rPr lang="en-GB" sz="3200" dirty="0" err="1">
                <a:solidFill>
                  <a:schemeClr val="accent6">
                    <a:lumMod val="75000"/>
                  </a:schemeClr>
                </a:solidFill>
                <a:latin typeface="Aharoni" panose="02010803020104030203" pitchFamily="2" charset="-79"/>
                <a:cs typeface="Aharoni" panose="02010803020104030203" pitchFamily="2" charset="-79"/>
              </a:rPr>
              <a:t>Lec</a:t>
            </a:r>
            <a:r>
              <a:rPr lang="en-GB" sz="3200" dirty="0">
                <a:solidFill>
                  <a:schemeClr val="accent6">
                    <a:lumMod val="75000"/>
                  </a:schemeClr>
                </a:solidFill>
                <a:latin typeface="Aharoni" panose="02010803020104030203" pitchFamily="2" charset="-79"/>
                <a:cs typeface="Aharoni" panose="02010803020104030203" pitchFamily="2" charset="-79"/>
              </a:rPr>
              <a:t>. Dr. Abeer Abdulhadi Rashid</a:t>
            </a:r>
            <a:endParaRPr lang="en-IQ" sz="3200" dirty="0">
              <a:solidFill>
                <a:schemeClr val="accent6">
                  <a:lumMod val="75000"/>
                </a:schemeClr>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784794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46D79-F6FB-434B-A42C-12E2AB8FF937}"/>
              </a:ext>
            </a:extLst>
          </p:cNvPr>
          <p:cNvSpPr>
            <a:spLocks noGrp="1"/>
          </p:cNvSpPr>
          <p:nvPr>
            <p:ph type="title"/>
          </p:nvPr>
        </p:nvSpPr>
        <p:spPr/>
        <p:txBody>
          <a:bodyPr/>
          <a:lstStyle/>
          <a:p>
            <a:r>
              <a:rPr lang="en-US" dirty="0">
                <a:solidFill>
                  <a:srgbClr val="C00000"/>
                </a:solidFill>
                <a:latin typeface="Aharoni" panose="02010803020104030203" pitchFamily="2" charset="-79"/>
                <a:cs typeface="Aharoni" panose="02010803020104030203" pitchFamily="2" charset="-79"/>
              </a:rPr>
              <a:t>General Approach to the Anemic Patient</a:t>
            </a:r>
            <a:endParaRPr lang="en-IQ" dirty="0">
              <a:solidFill>
                <a:srgbClr val="C00000"/>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03BB92CC-19CC-4945-8D6B-495BE4BA2EAF}"/>
              </a:ext>
            </a:extLst>
          </p:cNvPr>
          <p:cNvSpPr>
            <a:spLocks noGrp="1"/>
          </p:cNvSpPr>
          <p:nvPr>
            <p:ph idx="1"/>
          </p:nvPr>
        </p:nvSpPr>
        <p:spPr/>
        <p:txBody>
          <a:bodyPr/>
          <a:lstStyle/>
          <a:p>
            <a:r>
              <a:rPr lang="en-US" dirty="0"/>
              <a:t>The underlying cause of anemia must be determined and used to guide therapy. </a:t>
            </a:r>
            <a:endParaRPr lang="en-GB" dirty="0"/>
          </a:p>
          <a:p>
            <a:r>
              <a:rPr lang="en-US" dirty="0"/>
              <a:t> A complete blood count (CBC) is the laboratory evaluation that provides objective characteristics of RBCs useful in determining etiology and appropriate treatment. </a:t>
            </a:r>
            <a:endParaRPr lang="en-GB" dirty="0"/>
          </a:p>
          <a:p>
            <a:r>
              <a:rPr lang="en-US" dirty="0"/>
              <a:t>The mean  corpuscular volume and determination of iron, ferritin, folate, and vitamin B12  levels are required to correctly diagnose a patient’s anemia. </a:t>
            </a:r>
            <a:endParaRPr lang="en-IQ" dirty="0"/>
          </a:p>
        </p:txBody>
      </p:sp>
    </p:spTree>
    <p:extLst>
      <p:ext uri="{BB962C8B-B14F-4D97-AF65-F5344CB8AC3E}">
        <p14:creationId xmlns:p14="http://schemas.microsoft.com/office/powerpoint/2010/main" val="325598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65B50-559E-0044-8705-CBA097FCB25A}"/>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0EB1B0D6-4B21-3D40-8E0B-A442C40F9B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887420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332E5-D397-AA4E-8B61-E8CA2FFEA642}"/>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175E983A-8FAA-9847-BD75-B30A60FA45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1340717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6A5F9-A3AD-0548-B745-7B7733E95A70}"/>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F38FD4AD-4E1C-FE43-A63D-6081C277AF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820187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EDB27-2EB9-BD4C-A6E0-75836DBCE7BB}"/>
              </a:ext>
            </a:extLst>
          </p:cNvPr>
          <p:cNvSpPr>
            <a:spLocks noGrp="1"/>
          </p:cNvSpPr>
          <p:nvPr>
            <p:ph type="title"/>
          </p:nvPr>
        </p:nvSpPr>
        <p:spPr/>
        <p:txBody>
          <a:bodyPr/>
          <a:lstStyle/>
          <a:p>
            <a:r>
              <a:rPr lang="en-US" b="1" dirty="0">
                <a:solidFill>
                  <a:srgbClr val="C00000"/>
                </a:solidFill>
                <a:latin typeface="Aharoni" panose="02010803020104030203" pitchFamily="2" charset="-79"/>
                <a:cs typeface="Aharoni" panose="02010803020104030203" pitchFamily="2" charset="-79"/>
              </a:rPr>
              <a:t>Nonpharmacologic Therapy</a:t>
            </a:r>
            <a:endParaRPr lang="en-IQ" b="1" dirty="0">
              <a:solidFill>
                <a:srgbClr val="C00000"/>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A081D575-83CC-CC44-AA50-D788F65DD768}"/>
              </a:ext>
            </a:extLst>
          </p:cNvPr>
          <p:cNvSpPr>
            <a:spLocks noGrp="1"/>
          </p:cNvSpPr>
          <p:nvPr>
            <p:ph idx="1"/>
          </p:nvPr>
        </p:nvSpPr>
        <p:spPr/>
        <p:txBody>
          <a:bodyPr>
            <a:normAutofit/>
          </a:bodyPr>
          <a:lstStyle/>
          <a:p>
            <a:r>
              <a:rPr lang="en-US" dirty="0"/>
              <a:t>The primary nonpharmacologic treatment of anemia is transfusion of RBCs.</a:t>
            </a:r>
            <a:endParaRPr lang="en-GB" dirty="0"/>
          </a:p>
          <a:p>
            <a:r>
              <a:rPr lang="en-US" dirty="0"/>
              <a:t>The authors concluded a reasonable “trigger for transfusion” for patients without significant cardiovascular disease is 7.0 g/dL </a:t>
            </a:r>
            <a:r>
              <a:rPr lang="en-GB" dirty="0"/>
              <a:t>.</a:t>
            </a:r>
          </a:p>
          <a:p>
            <a:r>
              <a:rPr lang="en-US" dirty="0"/>
              <a:t>Typically, only patients with acute symptoms (ie, dyspnea, chest pain) and </a:t>
            </a:r>
            <a:r>
              <a:rPr lang="en-US" dirty="0" err="1"/>
              <a:t>Hgb</a:t>
            </a:r>
            <a:r>
              <a:rPr lang="en-US" dirty="0"/>
              <a:t> concentrations in the range of 7.0 to 9.0 g/dL (70–90 g/L or 4.34–5.59 </a:t>
            </a:r>
            <a:r>
              <a:rPr lang="en-US" dirty="0" err="1"/>
              <a:t>mmol</a:t>
            </a:r>
            <a:r>
              <a:rPr lang="en-US" dirty="0"/>
              <a:t>/L) require blood transfusions.</a:t>
            </a:r>
            <a:endParaRPr lang="en-GB" dirty="0"/>
          </a:p>
          <a:p>
            <a:r>
              <a:rPr lang="en-US" dirty="0"/>
              <a:t>Anemia can be attributed to diets poor in iron, folic acid, or vitamin B12. Therefore, ingesting a diet that is rich in iron, folic acid, or vitamin B12 should be encouraged</a:t>
            </a:r>
            <a:r>
              <a:rPr lang="en-GB" dirty="0"/>
              <a:t>.</a:t>
            </a:r>
            <a:endParaRPr lang="en-IQ" dirty="0"/>
          </a:p>
        </p:txBody>
      </p:sp>
    </p:spTree>
    <p:extLst>
      <p:ext uri="{BB962C8B-B14F-4D97-AF65-F5344CB8AC3E}">
        <p14:creationId xmlns:p14="http://schemas.microsoft.com/office/powerpoint/2010/main" val="354927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52FE7-544E-8F43-AC6C-A891E9D670C2}"/>
              </a:ext>
            </a:extLst>
          </p:cNvPr>
          <p:cNvSpPr>
            <a:spLocks noGrp="1"/>
          </p:cNvSpPr>
          <p:nvPr>
            <p:ph type="ctrTitle"/>
          </p:nvPr>
        </p:nvSpPr>
        <p:spPr/>
        <p:txBody>
          <a:bodyPr/>
          <a:lstStyle/>
          <a:p>
            <a:r>
              <a:rPr lang="en-US" dirty="0">
                <a:solidFill>
                  <a:srgbClr val="C00000"/>
                </a:solidFill>
                <a:latin typeface="Aharoni" panose="02010803020104030203" pitchFamily="2" charset="-79"/>
                <a:cs typeface="Aharoni" panose="02010803020104030203" pitchFamily="2" charset="-79"/>
              </a:rPr>
              <a:t>Pharmacologic Therapy</a:t>
            </a:r>
            <a:endParaRPr lang="en-IQ" dirty="0">
              <a:solidFill>
                <a:srgbClr val="C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1999458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2F9F8-2888-B24D-BD3E-CBC806EB42CF}"/>
              </a:ext>
            </a:extLst>
          </p:cNvPr>
          <p:cNvSpPr>
            <a:spLocks noGrp="1"/>
          </p:cNvSpPr>
          <p:nvPr>
            <p:ph type="title"/>
          </p:nvPr>
        </p:nvSpPr>
        <p:spPr/>
        <p:txBody>
          <a:bodyPr/>
          <a:lstStyle/>
          <a:p>
            <a:r>
              <a:rPr lang="en-US" b="1" dirty="0">
                <a:solidFill>
                  <a:schemeClr val="accent2">
                    <a:lumMod val="75000"/>
                  </a:schemeClr>
                </a:solidFill>
              </a:rPr>
              <a:t>Iron-Deficiency Anemia</a:t>
            </a:r>
            <a:endParaRPr lang="en-IQ" b="1" dirty="0">
              <a:solidFill>
                <a:schemeClr val="accent2">
                  <a:lumMod val="75000"/>
                </a:schemeClr>
              </a:solidFill>
            </a:endParaRPr>
          </a:p>
        </p:txBody>
      </p:sp>
      <p:sp>
        <p:nvSpPr>
          <p:cNvPr id="3" name="Content Placeholder 2">
            <a:extLst>
              <a:ext uri="{FF2B5EF4-FFF2-40B4-BE49-F238E27FC236}">
                <a16:creationId xmlns:a16="http://schemas.microsoft.com/office/drawing/2014/main" id="{75702007-4933-FC49-9B49-8F90E17AB09D}"/>
              </a:ext>
            </a:extLst>
          </p:cNvPr>
          <p:cNvSpPr>
            <a:spLocks noGrp="1"/>
          </p:cNvSpPr>
          <p:nvPr>
            <p:ph idx="1"/>
          </p:nvPr>
        </p:nvSpPr>
        <p:spPr/>
        <p:txBody>
          <a:bodyPr>
            <a:normAutofit lnSpcReduction="10000"/>
          </a:bodyPr>
          <a:lstStyle/>
          <a:p>
            <a:r>
              <a:rPr lang="en-US" dirty="0"/>
              <a:t>The initial treatment of IDA is oral iron therapy that provides 150 to 200 mg of elemental iron daily.</a:t>
            </a:r>
            <a:endParaRPr lang="en-GB" dirty="0"/>
          </a:p>
          <a:p>
            <a:r>
              <a:rPr lang="en-US" dirty="0"/>
              <a:t>Iron supplementation resolves anemia by replenishing iron stores to levels necessary for RBC production and maturation. Reticulocytosis should occur in 7 to 10 days, and </a:t>
            </a:r>
            <a:r>
              <a:rPr lang="en-US" dirty="0" err="1"/>
              <a:t>Hgb</a:t>
            </a:r>
            <a:r>
              <a:rPr lang="en-US" dirty="0"/>
              <a:t> values should rise by about 1.0 g/dL (10 g/L or 0.62 </a:t>
            </a:r>
            <a:r>
              <a:rPr lang="en-US" dirty="0" err="1"/>
              <a:t>mmol</a:t>
            </a:r>
            <a:r>
              <a:rPr lang="en-US" dirty="0"/>
              <a:t>/L) per week.</a:t>
            </a:r>
            <a:endParaRPr lang="en-GB" dirty="0"/>
          </a:p>
          <a:p>
            <a:r>
              <a:rPr lang="en-US" dirty="0"/>
              <a:t> Patients should be reassessed if </a:t>
            </a:r>
            <a:r>
              <a:rPr lang="en-US" dirty="0" err="1"/>
              <a:t>Hgb</a:t>
            </a:r>
            <a:r>
              <a:rPr lang="en-US" dirty="0"/>
              <a:t> does not increase by 2.0 g/dL (20 g/L or 1.24 </a:t>
            </a:r>
            <a:r>
              <a:rPr lang="en-US" dirty="0" err="1"/>
              <a:t>mmol</a:t>
            </a:r>
            <a:r>
              <a:rPr lang="en-US" dirty="0"/>
              <a:t>/L) in 3 weeks.</a:t>
            </a:r>
            <a:endParaRPr lang="en-GB" dirty="0"/>
          </a:p>
          <a:p>
            <a:r>
              <a:rPr lang="en-GB" dirty="0"/>
              <a:t>The preferred regimen for oral iron is 50 to 65 mg of elemental iron two to three doses daily on an empty stomach. </a:t>
            </a:r>
            <a:r>
              <a:rPr lang="en-GB" dirty="0" err="1"/>
              <a:t>Adminis-tration</a:t>
            </a:r>
            <a:r>
              <a:rPr lang="en-GB" dirty="0"/>
              <a:t> on an empty stomach.</a:t>
            </a:r>
          </a:p>
          <a:p>
            <a:endParaRPr lang="en-IQ" dirty="0"/>
          </a:p>
        </p:txBody>
      </p:sp>
    </p:spTree>
    <p:extLst>
      <p:ext uri="{BB962C8B-B14F-4D97-AF65-F5344CB8AC3E}">
        <p14:creationId xmlns:p14="http://schemas.microsoft.com/office/powerpoint/2010/main" val="2495149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6E7FCD-9AF4-6C45-88C3-E84BD217759E}"/>
              </a:ext>
            </a:extLst>
          </p:cNvPr>
          <p:cNvSpPr>
            <a:spLocks noGrp="1"/>
          </p:cNvSpPr>
          <p:nvPr>
            <p:ph idx="1"/>
          </p:nvPr>
        </p:nvSpPr>
        <p:spPr>
          <a:xfrm>
            <a:off x="838200" y="544286"/>
            <a:ext cx="10515600" cy="5632677"/>
          </a:xfrm>
        </p:spPr>
        <p:txBody>
          <a:bodyPr/>
          <a:lstStyle/>
          <a:p>
            <a:r>
              <a:rPr lang="en-US" dirty="0"/>
              <a:t>Parenteral iron therapy is indicated when patients cannot tolerate oral formulations, are noncompliant, or fail to respond to oral iron because of malabsorption syndromes.</a:t>
            </a:r>
            <a:endParaRPr lang="en-GB" dirty="0"/>
          </a:p>
          <a:p>
            <a:endParaRPr lang="en-IQ" dirty="0"/>
          </a:p>
        </p:txBody>
      </p:sp>
      <p:pic>
        <p:nvPicPr>
          <p:cNvPr id="4" name="Picture 4">
            <a:extLst>
              <a:ext uri="{FF2B5EF4-FFF2-40B4-BE49-F238E27FC236}">
                <a16:creationId xmlns:a16="http://schemas.microsoft.com/office/drawing/2014/main" id="{A6139317-D0A6-5D49-BD93-CC6817A932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524" y="2512028"/>
            <a:ext cx="10652276" cy="3006425"/>
          </a:xfrm>
          <a:prstGeom prst="rect">
            <a:avLst/>
          </a:prstGeom>
        </p:spPr>
      </p:pic>
    </p:spTree>
    <p:extLst>
      <p:ext uri="{BB962C8B-B14F-4D97-AF65-F5344CB8AC3E}">
        <p14:creationId xmlns:p14="http://schemas.microsoft.com/office/powerpoint/2010/main" val="3818188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0F0461E2-0003-4C4E-9E32-D9B3EFBD462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98742"/>
            <a:ext cx="12192000" cy="5531289"/>
          </a:xfrm>
        </p:spPr>
      </p:pic>
    </p:spTree>
    <p:extLst>
      <p:ext uri="{BB962C8B-B14F-4D97-AF65-F5344CB8AC3E}">
        <p14:creationId xmlns:p14="http://schemas.microsoft.com/office/powerpoint/2010/main" val="4124644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9EE82-D1CD-0A4A-9764-E4B889AA24D5}"/>
              </a:ext>
            </a:extLst>
          </p:cNvPr>
          <p:cNvSpPr>
            <a:spLocks noGrp="1"/>
          </p:cNvSpPr>
          <p:nvPr>
            <p:ph type="title"/>
          </p:nvPr>
        </p:nvSpPr>
        <p:spPr/>
        <p:txBody>
          <a:bodyPr/>
          <a:lstStyle/>
          <a:p>
            <a:r>
              <a:rPr lang="en-US" b="1" dirty="0">
                <a:solidFill>
                  <a:schemeClr val="accent2">
                    <a:lumMod val="75000"/>
                  </a:schemeClr>
                </a:solidFill>
              </a:rPr>
              <a:t>Vitamin B12  and Folic Acid Anemia</a:t>
            </a:r>
            <a:endParaRPr lang="en-IQ" b="1" dirty="0">
              <a:solidFill>
                <a:schemeClr val="accent2">
                  <a:lumMod val="75000"/>
                </a:schemeClr>
              </a:solidFill>
            </a:endParaRPr>
          </a:p>
        </p:txBody>
      </p:sp>
      <p:sp>
        <p:nvSpPr>
          <p:cNvPr id="3" name="Content Placeholder 2">
            <a:extLst>
              <a:ext uri="{FF2B5EF4-FFF2-40B4-BE49-F238E27FC236}">
                <a16:creationId xmlns:a16="http://schemas.microsoft.com/office/drawing/2014/main" id="{FF2ACF23-6070-7F4D-9534-156ACCB9AD6F}"/>
              </a:ext>
            </a:extLst>
          </p:cNvPr>
          <p:cNvSpPr>
            <a:spLocks noGrp="1"/>
          </p:cNvSpPr>
          <p:nvPr>
            <p:ph idx="1"/>
          </p:nvPr>
        </p:nvSpPr>
        <p:spPr>
          <a:xfrm>
            <a:off x="838200" y="1921711"/>
            <a:ext cx="10515600" cy="4571164"/>
          </a:xfrm>
        </p:spPr>
        <p:txBody>
          <a:bodyPr>
            <a:normAutofit fontScale="92500" lnSpcReduction="20000"/>
          </a:bodyPr>
          <a:lstStyle/>
          <a:p>
            <a:r>
              <a:rPr lang="en-US" dirty="0"/>
              <a:t>Anemia from vitamin B12  or folic acid deficiency is treated by replacing the missing nutrient. Both folic acid and vitamin B12  are essential for erythrocyte production and maturation.</a:t>
            </a:r>
            <a:endParaRPr lang="en-GB" dirty="0"/>
          </a:p>
          <a:p>
            <a:r>
              <a:rPr lang="en-US" dirty="0"/>
              <a:t>cyanocobalamin is commonly administered as an intramuscular or subcutaneous injection of 1000 mcg/day for 1 week, followed by 1000 mcg/week for a month or until the </a:t>
            </a:r>
            <a:r>
              <a:rPr lang="en-US" dirty="0" err="1"/>
              <a:t>Hgb</a:t>
            </a:r>
            <a:r>
              <a:rPr lang="en-US" dirty="0"/>
              <a:t> normalizes. </a:t>
            </a:r>
            <a:endParaRPr lang="en-GB" dirty="0"/>
          </a:p>
          <a:p>
            <a:r>
              <a:rPr lang="en-US" dirty="0"/>
              <a:t>Life-long maintenance therapy (1000 mcg/month) is required for patients with pernicious anemia or surgical resection of the terminal ileum.</a:t>
            </a:r>
            <a:endParaRPr lang="en-GB" dirty="0"/>
          </a:p>
          <a:p>
            <a:r>
              <a:rPr lang="en-US" dirty="0"/>
              <a:t>The effective dose of folic acid is 1 mg/day by mouth. Absorption of folic acid is rapid and complete. However, patients with malabsorption syndromes may require  doses up to 5 mg/day</a:t>
            </a:r>
            <a:endParaRPr lang="en-GB" dirty="0"/>
          </a:p>
          <a:p>
            <a:r>
              <a:rPr lang="en-US" dirty="0"/>
              <a:t>Typically a patient’s </a:t>
            </a:r>
            <a:r>
              <a:rPr lang="en-US" dirty="0" err="1"/>
              <a:t>Hgb</a:t>
            </a:r>
            <a:r>
              <a:rPr lang="en-US" dirty="0"/>
              <a:t> will start to rise after 2 weeks of therapy and normalize after 2 to 4 months of therapy.</a:t>
            </a:r>
            <a:endParaRPr lang="en-IQ" dirty="0"/>
          </a:p>
        </p:txBody>
      </p:sp>
    </p:spTree>
    <p:extLst>
      <p:ext uri="{BB962C8B-B14F-4D97-AF65-F5344CB8AC3E}">
        <p14:creationId xmlns:p14="http://schemas.microsoft.com/office/powerpoint/2010/main" val="3779904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393F6-29E8-7D4F-9635-2F7BB2F88538}"/>
              </a:ext>
            </a:extLst>
          </p:cNvPr>
          <p:cNvSpPr>
            <a:spLocks noGrp="1"/>
          </p:cNvSpPr>
          <p:nvPr>
            <p:ph type="title"/>
          </p:nvPr>
        </p:nvSpPr>
        <p:spPr/>
        <p:txBody>
          <a:bodyPr/>
          <a:lstStyle/>
          <a:p>
            <a:r>
              <a:rPr lang="en-GB" dirty="0">
                <a:solidFill>
                  <a:srgbClr val="C00000"/>
                </a:solidFill>
                <a:latin typeface="Aharoni" panose="02010803020104030203" pitchFamily="2" charset="-79"/>
                <a:cs typeface="Aharoni" panose="02010803020104030203" pitchFamily="2" charset="-79"/>
              </a:rPr>
              <a:t>Introduction</a:t>
            </a:r>
            <a:r>
              <a:rPr lang="en-GB" dirty="0"/>
              <a:t> </a:t>
            </a:r>
            <a:endParaRPr lang="en-IQ" dirty="0"/>
          </a:p>
        </p:txBody>
      </p:sp>
      <p:sp>
        <p:nvSpPr>
          <p:cNvPr id="3" name="Content Placeholder 2">
            <a:extLst>
              <a:ext uri="{FF2B5EF4-FFF2-40B4-BE49-F238E27FC236}">
                <a16:creationId xmlns:a16="http://schemas.microsoft.com/office/drawing/2014/main" id="{E3759CD3-8024-9745-AC86-EC857EE77341}"/>
              </a:ext>
            </a:extLst>
          </p:cNvPr>
          <p:cNvSpPr>
            <a:spLocks noGrp="1"/>
          </p:cNvSpPr>
          <p:nvPr>
            <p:ph idx="1"/>
          </p:nvPr>
        </p:nvSpPr>
        <p:spPr/>
        <p:txBody>
          <a:bodyPr/>
          <a:lstStyle/>
          <a:p>
            <a:r>
              <a:rPr lang="en-US" dirty="0"/>
              <a:t> </a:t>
            </a:r>
            <a:r>
              <a:rPr lang="en-GB" dirty="0" err="1"/>
              <a:t>Anemia</a:t>
            </a:r>
            <a:r>
              <a:rPr lang="en-GB" dirty="0"/>
              <a:t> is </a:t>
            </a:r>
            <a:r>
              <a:rPr lang="en-US" dirty="0"/>
              <a:t>a reduction in the concentration of hemoglobin (</a:t>
            </a:r>
            <a:r>
              <a:rPr lang="en-US" dirty="0" err="1"/>
              <a:t>Hgb</a:t>
            </a:r>
            <a:r>
              <a:rPr lang="en-US" dirty="0"/>
              <a:t>) that results in reduced oxygen</a:t>
            </a:r>
            <a:r>
              <a:rPr lang="en-GB" dirty="0"/>
              <a:t> c</a:t>
            </a:r>
            <a:r>
              <a:rPr lang="en-US" dirty="0" err="1"/>
              <a:t>arrying</a:t>
            </a:r>
            <a:r>
              <a:rPr lang="en-US" dirty="0"/>
              <a:t> capacity of the blood. </a:t>
            </a:r>
            <a:endParaRPr lang="en-GB" dirty="0"/>
          </a:p>
          <a:p>
            <a:r>
              <a:rPr lang="en-US" dirty="0"/>
              <a:t>Some patients with anemia may be asymptomatic initially, but eventually, the lack of oxygen to tissues results in fatigue, lethargy, shortness of breath, headache, edema, and tachycardia.  </a:t>
            </a:r>
            <a:endParaRPr lang="en-GB" dirty="0"/>
          </a:p>
          <a:p>
            <a:r>
              <a:rPr lang="en-US" dirty="0"/>
              <a:t>Common causes include blood loss,  decreased  red  blood  cell  (RBC)  production,  and  increased RBC destruction. </a:t>
            </a:r>
            <a:endParaRPr lang="en-IQ" dirty="0"/>
          </a:p>
        </p:txBody>
      </p:sp>
    </p:spTree>
    <p:extLst>
      <p:ext uri="{BB962C8B-B14F-4D97-AF65-F5344CB8AC3E}">
        <p14:creationId xmlns:p14="http://schemas.microsoft.com/office/powerpoint/2010/main" val="164900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0BBB9-32C0-6243-9EEF-3E5FBF9EB25A}"/>
              </a:ext>
            </a:extLst>
          </p:cNvPr>
          <p:cNvSpPr>
            <a:spLocks noGrp="1"/>
          </p:cNvSpPr>
          <p:nvPr>
            <p:ph type="title"/>
          </p:nvPr>
        </p:nvSpPr>
        <p:spPr/>
        <p:txBody>
          <a:bodyPr/>
          <a:lstStyle/>
          <a:p>
            <a:r>
              <a:rPr lang="en-US" b="1" dirty="0">
                <a:solidFill>
                  <a:schemeClr val="accent2">
                    <a:lumMod val="75000"/>
                  </a:schemeClr>
                </a:solidFill>
              </a:rPr>
              <a:t>Anemia of Chronic Disease</a:t>
            </a:r>
            <a:endParaRPr lang="en-IQ" b="1" dirty="0">
              <a:solidFill>
                <a:schemeClr val="accent2">
                  <a:lumMod val="75000"/>
                </a:schemeClr>
              </a:solidFill>
            </a:endParaRPr>
          </a:p>
        </p:txBody>
      </p:sp>
      <p:sp>
        <p:nvSpPr>
          <p:cNvPr id="3" name="Content Placeholder 2">
            <a:extLst>
              <a:ext uri="{FF2B5EF4-FFF2-40B4-BE49-F238E27FC236}">
                <a16:creationId xmlns:a16="http://schemas.microsoft.com/office/drawing/2014/main" id="{EB330A2B-716B-5F48-B6B4-4EBE4AB7D56A}"/>
              </a:ext>
            </a:extLst>
          </p:cNvPr>
          <p:cNvSpPr>
            <a:spLocks noGrp="1"/>
          </p:cNvSpPr>
          <p:nvPr>
            <p:ph idx="1"/>
          </p:nvPr>
        </p:nvSpPr>
        <p:spPr/>
        <p:txBody>
          <a:bodyPr/>
          <a:lstStyle/>
          <a:p>
            <a:r>
              <a:rPr lang="en-US" b="1" dirty="0">
                <a:solidFill>
                  <a:srgbClr val="7030A0"/>
                </a:solidFill>
              </a:rPr>
              <a:t>Anemia Due to Chemotherapy in Patients with Cancer</a:t>
            </a:r>
            <a:endParaRPr lang="en-GB" b="1" dirty="0">
              <a:solidFill>
                <a:srgbClr val="7030A0"/>
              </a:solidFill>
            </a:endParaRPr>
          </a:p>
          <a:p>
            <a:r>
              <a:rPr lang="en-US" dirty="0"/>
              <a:t>ESAs should  only  be used  to  prevent  a transfusion  and should not be initiated unless the hemoglobin is less than 10.0 g/dL (100 g/L, 6.21 </a:t>
            </a:r>
            <a:r>
              <a:rPr lang="en-US" dirty="0" err="1"/>
              <a:t>mmol</a:t>
            </a:r>
            <a:r>
              <a:rPr lang="en-US" dirty="0"/>
              <a:t>/L) and chemotherapy is planned for a minimum of two additional months. </a:t>
            </a:r>
            <a:endParaRPr lang="en-GB" dirty="0"/>
          </a:p>
          <a:p>
            <a:endParaRPr lang="en-IQ" dirty="0"/>
          </a:p>
        </p:txBody>
      </p:sp>
      <p:pic>
        <p:nvPicPr>
          <p:cNvPr id="4" name="Picture 4">
            <a:extLst>
              <a:ext uri="{FF2B5EF4-FFF2-40B4-BE49-F238E27FC236}">
                <a16:creationId xmlns:a16="http://schemas.microsoft.com/office/drawing/2014/main" id="{05E8A501-EE97-2F48-AB85-2B9497D339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368" y="4284870"/>
            <a:ext cx="11657263" cy="2027030"/>
          </a:xfrm>
          <a:prstGeom prst="rect">
            <a:avLst/>
          </a:prstGeom>
        </p:spPr>
      </p:pic>
    </p:spTree>
    <p:extLst>
      <p:ext uri="{BB962C8B-B14F-4D97-AF65-F5344CB8AC3E}">
        <p14:creationId xmlns:p14="http://schemas.microsoft.com/office/powerpoint/2010/main" val="4116120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07052A4-6A3F-074C-9730-28E99517CCAD}"/>
              </a:ext>
            </a:extLst>
          </p:cNvPr>
          <p:cNvSpPr>
            <a:spLocks noGrp="1"/>
          </p:cNvSpPr>
          <p:nvPr>
            <p:ph idx="1"/>
          </p:nvPr>
        </p:nvSpPr>
        <p:spPr>
          <a:xfrm>
            <a:off x="838200" y="1209524"/>
            <a:ext cx="10515600" cy="4967439"/>
          </a:xfrm>
        </p:spPr>
        <p:txBody>
          <a:bodyPr>
            <a:normAutofit fontScale="92500" lnSpcReduction="10000"/>
          </a:bodyPr>
          <a:lstStyle/>
          <a:p>
            <a:r>
              <a:rPr lang="en-US" dirty="0"/>
              <a:t>Patients should be monitored every 4 weeks. If </a:t>
            </a:r>
            <a:r>
              <a:rPr lang="en-US" dirty="0" err="1"/>
              <a:t>Hgb</a:t>
            </a:r>
            <a:r>
              <a:rPr lang="en-US" dirty="0"/>
              <a:t> has not increased by 1.0 g/dL (10 g/L, 0.62 </a:t>
            </a:r>
            <a:r>
              <a:rPr lang="en-US" dirty="0" err="1"/>
              <a:t>mmol</a:t>
            </a:r>
            <a:r>
              <a:rPr lang="en-US" dirty="0"/>
              <a:t>/L) after 4 weeks and remains less than 10.0 g/dL (100 g/L, 6.21 </a:t>
            </a:r>
            <a:r>
              <a:rPr lang="en-US" dirty="0" err="1"/>
              <a:t>mmol</a:t>
            </a:r>
            <a:r>
              <a:rPr lang="en-US" dirty="0"/>
              <a:t>/L), a one-time dose escalation of 25% is appropriate. </a:t>
            </a:r>
            <a:endParaRPr lang="en-GB" dirty="0"/>
          </a:p>
          <a:p>
            <a:r>
              <a:rPr lang="en-US" dirty="0"/>
              <a:t>If </a:t>
            </a:r>
            <a:r>
              <a:rPr lang="en-US" dirty="0" err="1"/>
              <a:t>Hgb</a:t>
            </a:r>
            <a:r>
              <a:rPr lang="en-US" dirty="0"/>
              <a:t> increases by more than 1.0 g/dL (10 g/L, 0.62 </a:t>
            </a:r>
            <a:r>
              <a:rPr lang="en-US" dirty="0" err="1"/>
              <a:t>mmol</a:t>
            </a:r>
            <a:r>
              <a:rPr lang="en-US" dirty="0"/>
              <a:t>/L), or is more than 10.0 g/dL  (100 g/L, 6.21 </a:t>
            </a:r>
            <a:r>
              <a:rPr lang="en-US" dirty="0" err="1"/>
              <a:t>mmol</a:t>
            </a:r>
            <a:r>
              <a:rPr lang="en-US" dirty="0"/>
              <a:t>/L), the ESA should be discontinued.</a:t>
            </a:r>
            <a:endParaRPr lang="en-GB" dirty="0"/>
          </a:p>
          <a:p>
            <a:r>
              <a:rPr lang="en-US" dirty="0"/>
              <a:t> At  8 weeks if </a:t>
            </a:r>
            <a:r>
              <a:rPr lang="en-US" dirty="0" err="1"/>
              <a:t>Hgb</a:t>
            </a:r>
            <a:r>
              <a:rPr lang="en-US" dirty="0"/>
              <a:t> has increased by 1 g/dL (10 g/L, 0.62 </a:t>
            </a:r>
            <a:r>
              <a:rPr lang="en-US" dirty="0" err="1"/>
              <a:t>mmol</a:t>
            </a:r>
            <a:r>
              <a:rPr lang="en-US" dirty="0"/>
              <a:t>/L) but remains less than 10.0 g/dL(100 g/L, 6.21 </a:t>
            </a:r>
            <a:r>
              <a:rPr lang="en-US" dirty="0" err="1"/>
              <a:t>mmol</a:t>
            </a:r>
            <a:r>
              <a:rPr lang="en-US" dirty="0"/>
              <a:t>/L), continued ESA  administration  is  covered.  </a:t>
            </a:r>
            <a:endParaRPr lang="en-GB" dirty="0"/>
          </a:p>
          <a:p>
            <a:r>
              <a:rPr lang="en-US" dirty="0"/>
              <a:t>However,  if  after  8  weeks  </a:t>
            </a:r>
            <a:r>
              <a:rPr lang="en-US" dirty="0" err="1"/>
              <a:t>Hgb</a:t>
            </a:r>
            <a:r>
              <a:rPr lang="en-US" dirty="0"/>
              <a:t> fails to increase by 1 g/dL (10 g/L, 0.62 </a:t>
            </a:r>
            <a:r>
              <a:rPr lang="en-US" dirty="0" err="1"/>
              <a:t>mmol</a:t>
            </a:r>
            <a:r>
              <a:rPr lang="en-US" dirty="0"/>
              <a:t>/L), CMS payment of therapy is not covered. CMS covers ESA therapy for up to  8 weeks after completion of chemotherapy for patients achieving </a:t>
            </a:r>
            <a:r>
              <a:rPr lang="en-US" dirty="0" err="1"/>
              <a:t>respones</a:t>
            </a:r>
            <a:r>
              <a:rPr lang="en-US" dirty="0"/>
              <a:t>.</a:t>
            </a:r>
            <a:endParaRPr lang="en-IQ" dirty="0"/>
          </a:p>
        </p:txBody>
      </p:sp>
    </p:spTree>
    <p:extLst>
      <p:ext uri="{BB962C8B-B14F-4D97-AF65-F5344CB8AC3E}">
        <p14:creationId xmlns:p14="http://schemas.microsoft.com/office/powerpoint/2010/main" val="2127685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2DB8E-2688-7942-966A-CE74720A40EB}"/>
              </a:ext>
            </a:extLst>
          </p:cNvPr>
          <p:cNvSpPr>
            <a:spLocks noGrp="1"/>
          </p:cNvSpPr>
          <p:nvPr>
            <p:ph type="title"/>
          </p:nvPr>
        </p:nvSpPr>
        <p:spPr/>
        <p:txBody>
          <a:bodyPr/>
          <a:lstStyle/>
          <a:p>
            <a:r>
              <a:rPr lang="en-US" b="1" dirty="0">
                <a:solidFill>
                  <a:schemeClr val="accent2">
                    <a:lumMod val="75000"/>
                  </a:schemeClr>
                </a:solidFill>
              </a:rPr>
              <a:t>Anemia of Chronic Disease</a:t>
            </a:r>
            <a:endParaRPr lang="en-IQ" dirty="0"/>
          </a:p>
        </p:txBody>
      </p:sp>
      <p:sp>
        <p:nvSpPr>
          <p:cNvPr id="3" name="Content Placeholder 2">
            <a:extLst>
              <a:ext uri="{FF2B5EF4-FFF2-40B4-BE49-F238E27FC236}">
                <a16:creationId xmlns:a16="http://schemas.microsoft.com/office/drawing/2014/main" id="{87B697DE-5069-5645-87DC-A963023440B9}"/>
              </a:ext>
            </a:extLst>
          </p:cNvPr>
          <p:cNvSpPr>
            <a:spLocks noGrp="1"/>
          </p:cNvSpPr>
          <p:nvPr>
            <p:ph idx="1"/>
          </p:nvPr>
        </p:nvSpPr>
        <p:spPr>
          <a:xfrm>
            <a:off x="838200" y="1417411"/>
            <a:ext cx="10515600" cy="4351338"/>
          </a:xfrm>
        </p:spPr>
        <p:txBody>
          <a:bodyPr>
            <a:normAutofit/>
          </a:bodyPr>
          <a:lstStyle/>
          <a:p>
            <a:r>
              <a:rPr lang="en-US" b="1" dirty="0">
                <a:solidFill>
                  <a:srgbClr val="7030A0"/>
                </a:solidFill>
              </a:rPr>
              <a:t>Anemia Due to CKD</a:t>
            </a:r>
            <a:endParaRPr lang="en-GB" b="1" dirty="0">
              <a:solidFill>
                <a:srgbClr val="7030A0"/>
              </a:solidFill>
            </a:endParaRPr>
          </a:p>
          <a:p>
            <a:r>
              <a:rPr lang="en-US" dirty="0"/>
              <a:t>Early  treatment  of  anemia  in  patients  with  CKD  on  dialysis  has been associated with slower disease progression and lower risk of death. </a:t>
            </a:r>
            <a:endParaRPr lang="en-GB" dirty="0"/>
          </a:p>
          <a:p>
            <a:r>
              <a:rPr lang="en-US" dirty="0"/>
              <a:t>Patients with CKD typically develop normocytic, normochromic anemia as a result of EPO deficiency.</a:t>
            </a:r>
            <a:endParaRPr lang="en-GB" dirty="0"/>
          </a:p>
          <a:p>
            <a:r>
              <a:rPr lang="en-US" dirty="0"/>
              <a:t>the target </a:t>
            </a:r>
            <a:r>
              <a:rPr lang="en-US" dirty="0" err="1"/>
              <a:t>Hgb</a:t>
            </a:r>
            <a:r>
              <a:rPr lang="en-US" dirty="0"/>
              <a:t> range in patients with CKD was lowered to 11.0 g/dL (110 g/L or 6.83 </a:t>
            </a:r>
            <a:r>
              <a:rPr lang="en-US" dirty="0" err="1"/>
              <a:t>mmol</a:t>
            </a:r>
            <a:r>
              <a:rPr lang="en-US" dirty="0"/>
              <a:t>/L) in patients on hemodialysis and to 10.0 g/dL (100 g/dL  or 6.21 </a:t>
            </a:r>
            <a:r>
              <a:rPr lang="en-US" dirty="0" err="1"/>
              <a:t>mmol</a:t>
            </a:r>
            <a:r>
              <a:rPr lang="en-US" dirty="0"/>
              <a:t>/L) in CKD patients not on hemodialysis. to  decrease  the  risk  of  serious  adverse</a:t>
            </a:r>
            <a:r>
              <a:rPr lang="en-GB" dirty="0"/>
              <a:t> cardiovascular events</a:t>
            </a:r>
            <a:r>
              <a:rPr lang="en-GB" dirty="0">
                <a:solidFill>
                  <a:srgbClr val="7030A0"/>
                </a:solidFill>
              </a:rPr>
              <a:t>.</a:t>
            </a:r>
          </a:p>
          <a:p>
            <a:endParaRPr lang="en-IQ" dirty="0">
              <a:solidFill>
                <a:srgbClr val="7030A0"/>
              </a:solidFill>
            </a:endParaRPr>
          </a:p>
        </p:txBody>
      </p:sp>
    </p:spTree>
    <p:extLst>
      <p:ext uri="{BB962C8B-B14F-4D97-AF65-F5344CB8AC3E}">
        <p14:creationId xmlns:p14="http://schemas.microsoft.com/office/powerpoint/2010/main" val="20703860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0CCE6B-97C2-B94F-A5CD-E96F164B40EB}"/>
              </a:ext>
            </a:extLst>
          </p:cNvPr>
          <p:cNvSpPr>
            <a:spLocks noGrp="1"/>
          </p:cNvSpPr>
          <p:nvPr>
            <p:ph idx="1"/>
          </p:nvPr>
        </p:nvSpPr>
        <p:spPr>
          <a:xfrm>
            <a:off x="838200" y="635000"/>
            <a:ext cx="10515600" cy="5541963"/>
          </a:xfrm>
        </p:spPr>
        <p:txBody>
          <a:bodyPr/>
          <a:lstStyle/>
          <a:p>
            <a:r>
              <a:rPr lang="en-US" dirty="0"/>
              <a:t>Although EPO deficiency is the primary cause of CKD anemia, iron deficiency may also exist. Iron stores in patients with CKD should be maintained so that transferrin saturation is greater than 20% (0.20) and serum ferritin is greater than 100 </a:t>
            </a:r>
            <a:r>
              <a:rPr lang="en-US" dirty="0" err="1"/>
              <a:t>ng</a:t>
            </a:r>
            <a:r>
              <a:rPr lang="en-US" dirty="0"/>
              <a:t>/ mL (100 mcg/L or 225 </a:t>
            </a:r>
            <a:r>
              <a:rPr lang="en-US" dirty="0" err="1"/>
              <a:t>pmol</a:t>
            </a:r>
            <a:r>
              <a:rPr lang="en-US" dirty="0"/>
              <a:t>/L). </a:t>
            </a:r>
            <a:endParaRPr lang="en-GB" dirty="0"/>
          </a:p>
          <a:p>
            <a:r>
              <a:rPr lang="en-US" dirty="0"/>
              <a:t>If iron stores are not maintained appropriately, </a:t>
            </a:r>
            <a:r>
              <a:rPr lang="en-US" dirty="0" err="1"/>
              <a:t>epoetin</a:t>
            </a:r>
            <a:r>
              <a:rPr lang="en-US" dirty="0"/>
              <a:t> or </a:t>
            </a:r>
            <a:r>
              <a:rPr lang="en-US" dirty="0" err="1"/>
              <a:t>darbepoetin</a:t>
            </a:r>
            <a:r>
              <a:rPr lang="en-US" dirty="0"/>
              <a:t> will not be effective. Most CKD patients will require iron supplementation.</a:t>
            </a:r>
            <a:endParaRPr lang="en-GB" dirty="0"/>
          </a:p>
          <a:p>
            <a:endParaRPr lang="en-IQ" dirty="0"/>
          </a:p>
        </p:txBody>
      </p:sp>
      <p:pic>
        <p:nvPicPr>
          <p:cNvPr id="5" name="Picture 5">
            <a:extLst>
              <a:ext uri="{FF2B5EF4-FFF2-40B4-BE49-F238E27FC236}">
                <a16:creationId xmlns:a16="http://schemas.microsoft.com/office/drawing/2014/main" id="{82AC7187-2698-0746-8C42-DB57D59C1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868" y="4189061"/>
            <a:ext cx="11179344" cy="1537494"/>
          </a:xfrm>
          <a:prstGeom prst="rect">
            <a:avLst/>
          </a:prstGeom>
        </p:spPr>
      </p:pic>
    </p:spTree>
    <p:extLst>
      <p:ext uri="{BB962C8B-B14F-4D97-AF65-F5344CB8AC3E}">
        <p14:creationId xmlns:p14="http://schemas.microsoft.com/office/powerpoint/2010/main" val="296291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9E7BB-38B2-4047-976D-C9EBDC30824F}"/>
              </a:ext>
            </a:extLst>
          </p:cNvPr>
          <p:cNvSpPr>
            <a:spLocks noGrp="1"/>
          </p:cNvSpPr>
          <p:nvPr>
            <p:ph type="title"/>
          </p:nvPr>
        </p:nvSpPr>
        <p:spPr/>
        <p:txBody>
          <a:bodyPr/>
          <a:lstStyle/>
          <a:p>
            <a:r>
              <a:rPr lang="en-US" b="1" dirty="0">
                <a:solidFill>
                  <a:schemeClr val="accent1">
                    <a:lumMod val="75000"/>
                  </a:schemeClr>
                </a:solidFill>
              </a:rPr>
              <a:t>OUTCOME EVALUATION</a:t>
            </a:r>
            <a:endParaRPr lang="en-IQ" b="1" dirty="0">
              <a:solidFill>
                <a:schemeClr val="accent1">
                  <a:lumMod val="75000"/>
                </a:schemeClr>
              </a:solidFill>
            </a:endParaRPr>
          </a:p>
        </p:txBody>
      </p:sp>
      <p:sp>
        <p:nvSpPr>
          <p:cNvPr id="3" name="Content Placeholder 2">
            <a:extLst>
              <a:ext uri="{FF2B5EF4-FFF2-40B4-BE49-F238E27FC236}">
                <a16:creationId xmlns:a16="http://schemas.microsoft.com/office/drawing/2014/main" id="{A2CF4D84-2EF4-AF48-A094-C07D80079F57}"/>
              </a:ext>
            </a:extLst>
          </p:cNvPr>
          <p:cNvSpPr>
            <a:spLocks noGrp="1"/>
          </p:cNvSpPr>
          <p:nvPr>
            <p:ph idx="1"/>
          </p:nvPr>
        </p:nvSpPr>
        <p:spPr/>
        <p:txBody>
          <a:bodyPr/>
          <a:lstStyle/>
          <a:p>
            <a:r>
              <a:rPr lang="en-US" dirty="0"/>
              <a:t>To ensure response for patients with IDA, monitor CBC with special attention to occurrence of reticulocytosis and iron studies. </a:t>
            </a:r>
            <a:endParaRPr lang="en-GB" dirty="0"/>
          </a:p>
          <a:p>
            <a:r>
              <a:rPr lang="en-US" dirty="0"/>
              <a:t>A 1.0-g/dL (10 g/L or 0.62 </a:t>
            </a:r>
            <a:r>
              <a:rPr lang="en-US" dirty="0" err="1"/>
              <a:t>mmol</a:t>
            </a:r>
            <a:r>
              <a:rPr lang="en-US" dirty="0"/>
              <a:t>/L) per week increase in </a:t>
            </a:r>
            <a:r>
              <a:rPr lang="en-US" dirty="0" err="1"/>
              <a:t>Hgb</a:t>
            </a:r>
            <a:r>
              <a:rPr lang="en-US" dirty="0"/>
              <a:t> is desirable in patients with IDA. Reevaluate patients with increases less than 2.0 g/dL (20 g/L or 1.24 </a:t>
            </a:r>
            <a:r>
              <a:rPr lang="en-US" dirty="0" err="1"/>
              <a:t>mmol</a:t>
            </a:r>
            <a:r>
              <a:rPr lang="en-US" dirty="0"/>
              <a:t>/L) in 3 weeks. </a:t>
            </a:r>
            <a:endParaRPr lang="en-GB" dirty="0"/>
          </a:p>
          <a:p>
            <a:r>
              <a:rPr lang="en-US" dirty="0"/>
              <a:t>For patients with folic acid deficiency, monitor </a:t>
            </a:r>
            <a:r>
              <a:rPr lang="en-US" dirty="0" err="1"/>
              <a:t>Hgb</a:t>
            </a:r>
            <a:r>
              <a:rPr lang="en-US" dirty="0"/>
              <a:t> periodically and reevaluate patients who fail to normalize </a:t>
            </a:r>
            <a:r>
              <a:rPr lang="en-US" dirty="0" err="1"/>
              <a:t>Hgb</a:t>
            </a:r>
            <a:r>
              <a:rPr lang="en-US" dirty="0"/>
              <a:t> levels after 2 months of therapy.</a:t>
            </a:r>
            <a:endParaRPr lang="en-IQ" dirty="0"/>
          </a:p>
        </p:txBody>
      </p:sp>
    </p:spTree>
    <p:extLst>
      <p:ext uri="{BB962C8B-B14F-4D97-AF65-F5344CB8AC3E}">
        <p14:creationId xmlns:p14="http://schemas.microsoft.com/office/powerpoint/2010/main" val="2712083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C72597-3DEB-214D-9D18-F61889E9983A}"/>
              </a:ext>
            </a:extLst>
          </p:cNvPr>
          <p:cNvSpPr>
            <a:spLocks noGrp="1"/>
          </p:cNvSpPr>
          <p:nvPr>
            <p:ph idx="1"/>
          </p:nvPr>
        </p:nvSpPr>
        <p:spPr>
          <a:xfrm>
            <a:off x="838200" y="852237"/>
            <a:ext cx="10515600" cy="5324726"/>
          </a:xfrm>
        </p:spPr>
        <p:txBody>
          <a:bodyPr/>
          <a:lstStyle/>
          <a:p>
            <a:r>
              <a:rPr lang="en-US" dirty="0"/>
              <a:t>For patients with vitamin B12  deficiency, monitor for resolution of neurologic symptoms (ie, confusion and paresthesias), if applicable, and </a:t>
            </a:r>
            <a:r>
              <a:rPr lang="en-US" dirty="0" err="1"/>
              <a:t>Hgb</a:t>
            </a:r>
            <a:r>
              <a:rPr lang="en-US" dirty="0"/>
              <a:t> levels weekly until the levels normalize. </a:t>
            </a:r>
            <a:endParaRPr lang="en-GB" dirty="0"/>
          </a:p>
          <a:p>
            <a:r>
              <a:rPr lang="en-US" dirty="0"/>
              <a:t>For patients treated with chemotherapy, initiate ESA treatment when </a:t>
            </a:r>
            <a:r>
              <a:rPr lang="en-US" dirty="0" err="1"/>
              <a:t>Hgb</a:t>
            </a:r>
            <a:r>
              <a:rPr lang="en-US" dirty="0"/>
              <a:t> levels are less than 10.0 g/dL (100 g/L or 6.21 </a:t>
            </a:r>
            <a:r>
              <a:rPr lang="en-US" dirty="0" err="1"/>
              <a:t>mmol</a:t>
            </a:r>
            <a:r>
              <a:rPr lang="en-US" dirty="0"/>
              <a:t>/L) and monitor </a:t>
            </a:r>
            <a:r>
              <a:rPr lang="en-US" dirty="0" err="1"/>
              <a:t>Hgb</a:t>
            </a:r>
            <a:r>
              <a:rPr lang="en-US" dirty="0"/>
              <a:t> levels weekly. If </a:t>
            </a:r>
            <a:r>
              <a:rPr lang="en-US" dirty="0" err="1"/>
              <a:t>Hgb</a:t>
            </a:r>
            <a:r>
              <a:rPr lang="en-US" dirty="0"/>
              <a:t> increases exceed 1.0 g/dL (10 g/L or 0.62 </a:t>
            </a:r>
            <a:r>
              <a:rPr lang="en-US" dirty="0" err="1"/>
              <a:t>mmol</a:t>
            </a:r>
            <a:r>
              <a:rPr lang="en-US" dirty="0"/>
              <a:t>/L) or exceed 10.0 g/dL (100 g/L or 6.21 </a:t>
            </a:r>
            <a:r>
              <a:rPr lang="en-US" dirty="0" err="1"/>
              <a:t>mmol</a:t>
            </a:r>
            <a:r>
              <a:rPr lang="en-US" dirty="0"/>
              <a:t>/L), hold therapy until the level drops below 10.0 g/dL (100 g/L or 6.21 </a:t>
            </a:r>
            <a:r>
              <a:rPr lang="en-US" dirty="0" err="1"/>
              <a:t>mmol</a:t>
            </a:r>
            <a:r>
              <a:rPr lang="en-US" dirty="0"/>
              <a:t>/L). Restart the ESA at the lowest dose sufficient to reduce transfusions.</a:t>
            </a:r>
            <a:endParaRPr lang="en-IQ" dirty="0"/>
          </a:p>
        </p:txBody>
      </p:sp>
    </p:spTree>
    <p:extLst>
      <p:ext uri="{BB962C8B-B14F-4D97-AF65-F5344CB8AC3E}">
        <p14:creationId xmlns:p14="http://schemas.microsoft.com/office/powerpoint/2010/main" val="1763025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A26721-9F38-7640-92BB-77B8C0D611A4}"/>
              </a:ext>
            </a:extLst>
          </p:cNvPr>
          <p:cNvSpPr>
            <a:spLocks noGrp="1"/>
          </p:cNvSpPr>
          <p:nvPr>
            <p:ph idx="1"/>
          </p:nvPr>
        </p:nvSpPr>
        <p:spPr>
          <a:xfrm>
            <a:off x="838200" y="885658"/>
            <a:ext cx="10515600" cy="5291305"/>
          </a:xfrm>
        </p:spPr>
        <p:txBody>
          <a:bodyPr/>
          <a:lstStyle/>
          <a:p>
            <a:r>
              <a:rPr lang="en-US" dirty="0"/>
              <a:t>For patients with CKD on dialysis, initiate ESA treatment when </a:t>
            </a:r>
            <a:r>
              <a:rPr lang="en-US" dirty="0" err="1"/>
              <a:t>Hgb</a:t>
            </a:r>
            <a:r>
              <a:rPr lang="en-US" dirty="0"/>
              <a:t> levels are less than 10.0 g/dL (100 g/L or   6.21 </a:t>
            </a:r>
            <a:r>
              <a:rPr lang="en-US" dirty="0" err="1"/>
              <a:t>mmol</a:t>
            </a:r>
            <a:r>
              <a:rPr lang="en-US" dirty="0"/>
              <a:t>/L) and monitor </a:t>
            </a:r>
            <a:r>
              <a:rPr lang="en-US" dirty="0" err="1"/>
              <a:t>Hgb</a:t>
            </a:r>
            <a:r>
              <a:rPr lang="en-US" dirty="0"/>
              <a:t> levels weekly. If </a:t>
            </a:r>
            <a:r>
              <a:rPr lang="en-US" dirty="0" err="1"/>
              <a:t>Hgb</a:t>
            </a:r>
            <a:r>
              <a:rPr lang="en-US" dirty="0"/>
              <a:t> levels approach or exceed 11.0 g/dL (110 g/L or 6.83 </a:t>
            </a:r>
            <a:r>
              <a:rPr lang="en-US" dirty="0" err="1"/>
              <a:t>mmol</a:t>
            </a:r>
            <a:r>
              <a:rPr lang="en-US" dirty="0"/>
              <a:t>/L), reduce or hold further doses until the level drops below   10.0 g/dL (100 g/L or 6.21 </a:t>
            </a:r>
            <a:r>
              <a:rPr lang="en-US" dirty="0" err="1"/>
              <a:t>mmol</a:t>
            </a:r>
            <a:r>
              <a:rPr lang="en-US" dirty="0"/>
              <a:t>/L). Restart the ESA at the lowest dose sufficient to reduce transfusions. </a:t>
            </a:r>
            <a:endParaRPr lang="en-GB" dirty="0"/>
          </a:p>
          <a:p>
            <a:r>
              <a:rPr lang="en-US" dirty="0"/>
              <a:t> For patients with CKD not on dialysis, initiate ESA treatment when </a:t>
            </a:r>
            <a:r>
              <a:rPr lang="en-US" dirty="0" err="1"/>
              <a:t>Hgb</a:t>
            </a:r>
            <a:r>
              <a:rPr lang="en-US" dirty="0"/>
              <a:t> levels are less than 10.0 g/dL (100 g/L or   6.21 </a:t>
            </a:r>
            <a:r>
              <a:rPr lang="en-US" dirty="0" err="1"/>
              <a:t>mmol</a:t>
            </a:r>
            <a:r>
              <a:rPr lang="en-US" dirty="0"/>
              <a:t>/L) and monitor </a:t>
            </a:r>
            <a:r>
              <a:rPr lang="en-US" dirty="0" err="1"/>
              <a:t>Hgb</a:t>
            </a:r>
            <a:r>
              <a:rPr lang="en-US" dirty="0"/>
              <a:t> levels weekly. If </a:t>
            </a:r>
            <a:r>
              <a:rPr lang="en-US" dirty="0" err="1"/>
              <a:t>Hgb</a:t>
            </a:r>
            <a:r>
              <a:rPr lang="en-US" dirty="0"/>
              <a:t> levels exceed 10.0 g/dL (100 g/L or 6.21 </a:t>
            </a:r>
            <a:r>
              <a:rPr lang="en-US" dirty="0" err="1"/>
              <a:t>mmol</a:t>
            </a:r>
            <a:r>
              <a:rPr lang="en-US" dirty="0"/>
              <a:t>/L), reduce or hold further doses until the level drops below 10.0 g/dL (100 g/L or 6.21 </a:t>
            </a:r>
            <a:r>
              <a:rPr lang="en-US" dirty="0" err="1"/>
              <a:t>mmol</a:t>
            </a:r>
            <a:r>
              <a:rPr lang="en-US" dirty="0"/>
              <a:t>/L). Restart the ESA at the lowest dose sufficient to reduce transfusions.</a:t>
            </a:r>
            <a:endParaRPr lang="en-IQ" dirty="0"/>
          </a:p>
        </p:txBody>
      </p:sp>
    </p:spTree>
    <p:extLst>
      <p:ext uri="{BB962C8B-B14F-4D97-AF65-F5344CB8AC3E}">
        <p14:creationId xmlns:p14="http://schemas.microsoft.com/office/powerpoint/2010/main" val="2521752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3D5C9-ED7E-6741-A6BF-9963DFA2ADF1}"/>
              </a:ext>
            </a:extLst>
          </p:cNvPr>
          <p:cNvSpPr>
            <a:spLocks noGrp="1"/>
          </p:cNvSpPr>
          <p:nvPr>
            <p:ph type="ctrTitle"/>
          </p:nvPr>
        </p:nvSpPr>
        <p:spPr/>
        <p:txBody>
          <a:bodyPr/>
          <a:lstStyle/>
          <a:p>
            <a:r>
              <a:rPr lang="en-US" b="1" dirty="0">
                <a:solidFill>
                  <a:schemeClr val="accent6">
                    <a:lumMod val="75000"/>
                  </a:schemeClr>
                </a:solidFill>
              </a:rPr>
              <a:t>Coagulation and Platelet Disorders</a:t>
            </a:r>
            <a:endParaRPr lang="en-IQ" b="1" dirty="0">
              <a:solidFill>
                <a:schemeClr val="accent6">
                  <a:lumMod val="75000"/>
                </a:schemeClr>
              </a:solidFill>
            </a:endParaRPr>
          </a:p>
        </p:txBody>
      </p:sp>
    </p:spTree>
    <p:extLst>
      <p:ext uri="{BB962C8B-B14F-4D97-AF65-F5344CB8AC3E}">
        <p14:creationId xmlns:p14="http://schemas.microsoft.com/office/powerpoint/2010/main" val="3725021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DBE53-4337-8A44-9F17-A8C2724DDBDD}"/>
              </a:ext>
            </a:extLst>
          </p:cNvPr>
          <p:cNvSpPr>
            <a:spLocks noGrp="1"/>
          </p:cNvSpPr>
          <p:nvPr>
            <p:ph type="title"/>
          </p:nvPr>
        </p:nvSpPr>
        <p:spPr/>
        <p:txBody>
          <a:bodyPr/>
          <a:lstStyle/>
          <a:p>
            <a:r>
              <a:rPr lang="en-US" b="1" dirty="0">
                <a:solidFill>
                  <a:schemeClr val="accent4">
                    <a:lumMod val="75000"/>
                  </a:schemeClr>
                </a:solidFill>
              </a:rPr>
              <a:t>INHERITED  COAGULATION  DISORDERS</a:t>
            </a:r>
            <a:endParaRPr lang="en-IQ" b="1" dirty="0">
              <a:solidFill>
                <a:schemeClr val="accent4">
                  <a:lumMod val="75000"/>
                </a:schemeClr>
              </a:solidFill>
            </a:endParaRPr>
          </a:p>
        </p:txBody>
      </p:sp>
      <p:sp>
        <p:nvSpPr>
          <p:cNvPr id="3" name="Content Placeholder 2">
            <a:extLst>
              <a:ext uri="{FF2B5EF4-FFF2-40B4-BE49-F238E27FC236}">
                <a16:creationId xmlns:a16="http://schemas.microsoft.com/office/drawing/2014/main" id="{CD5C5C5A-F741-1747-8A5B-353227620174}"/>
              </a:ext>
            </a:extLst>
          </p:cNvPr>
          <p:cNvSpPr>
            <a:spLocks noGrp="1"/>
          </p:cNvSpPr>
          <p:nvPr>
            <p:ph idx="1"/>
          </p:nvPr>
        </p:nvSpPr>
        <p:spPr/>
        <p:txBody>
          <a:bodyPr/>
          <a:lstStyle/>
          <a:p>
            <a:r>
              <a:rPr lang="en-US" b="1" i="1" dirty="0">
                <a:solidFill>
                  <a:srgbClr val="FF0000"/>
                </a:solidFill>
              </a:rPr>
              <a:t>HEMOPHILIA</a:t>
            </a:r>
            <a:endParaRPr lang="en-GB" b="1" i="1" dirty="0">
              <a:solidFill>
                <a:srgbClr val="FF0000"/>
              </a:solidFill>
            </a:endParaRPr>
          </a:p>
          <a:p>
            <a:r>
              <a:rPr lang="en-US" b="1" i="1" dirty="0"/>
              <a:t>Hemophilia A and B are coagulation disorders that result from defects in the genes encoding for plasma coagulation proteins.</a:t>
            </a:r>
            <a:endParaRPr lang="en-GB" b="1" i="1" dirty="0"/>
          </a:p>
          <a:p>
            <a:r>
              <a:rPr lang="en-US" b="1" i="1" dirty="0"/>
              <a:t> Hemophilia A (classic hemophilia) is caused by the deficiency of factor VIII, and hemophilia B (Christmas disease) is caused by the deficiency of factor IX. </a:t>
            </a:r>
            <a:endParaRPr lang="en-GB" b="1" i="1" dirty="0"/>
          </a:p>
          <a:p>
            <a:r>
              <a:rPr lang="en-US" b="1" i="1" dirty="0"/>
              <a:t>The incidences of hemophilia A and B are estimated  at 1  in 5000  and  1 in  30,000 male births, respectively. Both types of hemophilia are evenly distributed across all ethnic and racial groups.</a:t>
            </a:r>
            <a:endParaRPr lang="en-IQ" b="1" i="1" dirty="0"/>
          </a:p>
        </p:txBody>
      </p:sp>
    </p:spTree>
    <p:extLst>
      <p:ext uri="{BB962C8B-B14F-4D97-AF65-F5344CB8AC3E}">
        <p14:creationId xmlns:p14="http://schemas.microsoft.com/office/powerpoint/2010/main" val="3306596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FE887-DB14-664B-B3FC-26648F1626D3}"/>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B6FF1B24-29F3-4F43-9C02-ADCE2777F7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3852566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6E3AB-5BD2-D04C-8B32-535D841FBA17}"/>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61ED1BAA-2790-BC44-BF38-C577150F4D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1842" y="365125"/>
            <a:ext cx="10651958" cy="6127750"/>
          </a:xfrm>
        </p:spPr>
      </p:pic>
    </p:spTree>
    <p:extLst>
      <p:ext uri="{BB962C8B-B14F-4D97-AF65-F5344CB8AC3E}">
        <p14:creationId xmlns:p14="http://schemas.microsoft.com/office/powerpoint/2010/main" val="4172759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7A0DA1-E02F-F84E-BC71-9284BE85E7AB}"/>
              </a:ext>
            </a:extLst>
          </p:cNvPr>
          <p:cNvSpPr>
            <a:spLocks noGrp="1"/>
          </p:cNvSpPr>
          <p:nvPr>
            <p:ph idx="1"/>
          </p:nvPr>
        </p:nvSpPr>
        <p:spPr>
          <a:xfrm>
            <a:off x="704515" y="873125"/>
            <a:ext cx="10515600" cy="4351338"/>
          </a:xfrm>
        </p:spPr>
        <p:txBody>
          <a:bodyPr/>
          <a:lstStyle/>
          <a:p>
            <a:r>
              <a:rPr lang="en-US" dirty="0"/>
              <a:t>The pathophysiology of hemophilia is based on the deficiency of factor VIII or IX resulting in inadequate thrombin generation  and  an  impaired  intrinsic-pathway  coagulation  cascade</a:t>
            </a:r>
            <a:r>
              <a:rPr lang="en-GB" dirty="0"/>
              <a:t>.</a:t>
            </a:r>
          </a:p>
          <a:p>
            <a:r>
              <a:rPr lang="en-GB" dirty="0"/>
              <a:t>The severity of bleeding associated with </a:t>
            </a:r>
            <a:r>
              <a:rPr lang="en-GB" dirty="0" err="1"/>
              <a:t>hemophilia</a:t>
            </a:r>
            <a:r>
              <a:rPr lang="en-GB" dirty="0"/>
              <a:t> correlates with the degree of factor VIII or factor IX deficiency as measured against the normal plasma standard. </a:t>
            </a:r>
          </a:p>
          <a:p>
            <a:endParaRPr lang="en-GB" dirty="0"/>
          </a:p>
          <a:p>
            <a:endParaRPr lang="en-IQ" dirty="0"/>
          </a:p>
        </p:txBody>
      </p:sp>
      <p:pic>
        <p:nvPicPr>
          <p:cNvPr id="4" name="Picture 4">
            <a:extLst>
              <a:ext uri="{FF2B5EF4-FFF2-40B4-BE49-F238E27FC236}">
                <a16:creationId xmlns:a16="http://schemas.microsoft.com/office/drawing/2014/main" id="{1174B609-50C4-1B40-BC0F-3C0B87B67A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7632" y="3559341"/>
            <a:ext cx="11379868" cy="3298659"/>
          </a:xfrm>
          <a:prstGeom prst="rect">
            <a:avLst/>
          </a:prstGeom>
        </p:spPr>
      </p:pic>
    </p:spTree>
    <p:extLst>
      <p:ext uri="{BB962C8B-B14F-4D97-AF65-F5344CB8AC3E}">
        <p14:creationId xmlns:p14="http://schemas.microsoft.com/office/powerpoint/2010/main" val="20799532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DE27-8E0B-194C-AED6-E85D7A547FEF}"/>
              </a:ext>
            </a:extLst>
          </p:cNvPr>
          <p:cNvSpPr>
            <a:spLocks noGrp="1"/>
          </p:cNvSpPr>
          <p:nvPr>
            <p:ph type="title"/>
          </p:nvPr>
        </p:nvSpPr>
        <p:spPr/>
        <p:txBody>
          <a:bodyPr/>
          <a:lstStyle/>
          <a:p>
            <a:r>
              <a:rPr lang="en-GB" b="1" dirty="0">
                <a:solidFill>
                  <a:schemeClr val="accent4">
                    <a:lumMod val="75000"/>
                  </a:schemeClr>
                </a:solidFill>
              </a:rPr>
              <a:t>Treatment..desired outcomes </a:t>
            </a:r>
            <a:endParaRPr lang="en-IQ" b="1" dirty="0">
              <a:solidFill>
                <a:schemeClr val="accent4">
                  <a:lumMod val="75000"/>
                </a:schemeClr>
              </a:solidFill>
            </a:endParaRPr>
          </a:p>
        </p:txBody>
      </p:sp>
      <p:sp>
        <p:nvSpPr>
          <p:cNvPr id="3" name="Content Placeholder 2">
            <a:extLst>
              <a:ext uri="{FF2B5EF4-FFF2-40B4-BE49-F238E27FC236}">
                <a16:creationId xmlns:a16="http://schemas.microsoft.com/office/drawing/2014/main" id="{18A71582-5483-0A48-AD93-C81F0B42FD67}"/>
              </a:ext>
            </a:extLst>
          </p:cNvPr>
          <p:cNvSpPr>
            <a:spLocks noGrp="1"/>
          </p:cNvSpPr>
          <p:nvPr>
            <p:ph idx="1"/>
          </p:nvPr>
        </p:nvSpPr>
        <p:spPr/>
        <p:txBody>
          <a:bodyPr>
            <a:normAutofit lnSpcReduction="10000"/>
          </a:bodyPr>
          <a:lstStyle/>
          <a:p>
            <a:r>
              <a:rPr lang="en-US" b="1" dirty="0">
                <a:solidFill>
                  <a:schemeClr val="accent5">
                    <a:lumMod val="75000"/>
                  </a:schemeClr>
                </a:solidFill>
              </a:rPr>
              <a:t>The short-term goals of hemophilia treatment are to: </a:t>
            </a:r>
            <a:endParaRPr lang="en-GB" b="1" dirty="0">
              <a:solidFill>
                <a:schemeClr val="accent5">
                  <a:lumMod val="75000"/>
                </a:schemeClr>
              </a:solidFill>
            </a:endParaRPr>
          </a:p>
          <a:p>
            <a:r>
              <a:rPr lang="en-US" dirty="0"/>
              <a:t>Decrease the number of bleeding episodes per year or bleeding frequency </a:t>
            </a:r>
            <a:endParaRPr lang="en-GB" dirty="0"/>
          </a:p>
          <a:p>
            <a:r>
              <a:rPr lang="en-US" dirty="0"/>
              <a:t>Normalize or improve clotting factor concentrate levels</a:t>
            </a:r>
            <a:endParaRPr lang="en-GB" dirty="0"/>
          </a:p>
          <a:p>
            <a:r>
              <a:rPr lang="en-US" b="1" dirty="0">
                <a:solidFill>
                  <a:schemeClr val="accent5">
                    <a:lumMod val="75000"/>
                  </a:schemeClr>
                </a:solidFill>
              </a:rPr>
              <a:t>The long-term goals of hemophilia treatment are to: </a:t>
            </a:r>
            <a:endParaRPr lang="en-GB" b="1" dirty="0">
              <a:solidFill>
                <a:schemeClr val="accent5">
                  <a:lumMod val="75000"/>
                </a:schemeClr>
              </a:solidFill>
            </a:endParaRPr>
          </a:p>
          <a:p>
            <a:r>
              <a:rPr lang="en-US" dirty="0"/>
              <a:t>Maintain clinical joint function </a:t>
            </a:r>
            <a:endParaRPr lang="en-GB" dirty="0"/>
          </a:p>
          <a:p>
            <a:r>
              <a:rPr lang="en-US" dirty="0"/>
              <a:t>Normalize orthopedic joint score </a:t>
            </a:r>
            <a:endParaRPr lang="en-GB" dirty="0"/>
          </a:p>
          <a:p>
            <a:r>
              <a:rPr lang="en-US" dirty="0"/>
              <a:t>Normalize radiologic joint score </a:t>
            </a:r>
            <a:endParaRPr lang="en-GB" dirty="0"/>
          </a:p>
          <a:p>
            <a:r>
              <a:rPr lang="en-US" dirty="0"/>
              <a:t>Maintain quality-of-life measurements</a:t>
            </a:r>
            <a:endParaRPr lang="en-IQ" dirty="0"/>
          </a:p>
        </p:txBody>
      </p:sp>
    </p:spTree>
    <p:extLst>
      <p:ext uri="{BB962C8B-B14F-4D97-AF65-F5344CB8AC3E}">
        <p14:creationId xmlns:p14="http://schemas.microsoft.com/office/powerpoint/2010/main" val="2973993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CE3BB2-104A-084B-BC6D-0C05711936B3}"/>
              </a:ext>
            </a:extLst>
          </p:cNvPr>
          <p:cNvSpPr>
            <a:spLocks noGrp="1"/>
          </p:cNvSpPr>
          <p:nvPr>
            <p:ph idx="1"/>
          </p:nvPr>
        </p:nvSpPr>
        <p:spPr/>
        <p:txBody>
          <a:bodyPr/>
          <a:lstStyle/>
          <a:p>
            <a:r>
              <a:rPr lang="en-US" dirty="0"/>
              <a:t>Intravenous factor replacement with recombinant or plasma-derived products to treat or prevent bleeding is the </a:t>
            </a:r>
            <a:r>
              <a:rPr lang="en-US" dirty="0" err="1"/>
              <a:t>pri-mary</a:t>
            </a:r>
            <a:r>
              <a:rPr lang="en-US" dirty="0"/>
              <a:t> treatment of hemophilia.</a:t>
            </a:r>
            <a:endParaRPr lang="en-GB" dirty="0"/>
          </a:p>
          <a:p>
            <a:r>
              <a:rPr lang="en-US" dirty="0"/>
              <a:t> Primary prophylaxis is defined as the regular administration of factor concentrates with the intention of preventing joint bleeds.</a:t>
            </a:r>
            <a:endParaRPr lang="en-IQ" dirty="0"/>
          </a:p>
        </p:txBody>
      </p:sp>
    </p:spTree>
    <p:extLst>
      <p:ext uri="{BB962C8B-B14F-4D97-AF65-F5344CB8AC3E}">
        <p14:creationId xmlns:p14="http://schemas.microsoft.com/office/powerpoint/2010/main" val="4262846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798A0-0DBA-C149-8C4B-F73AFD883B52}"/>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0361DAF7-C495-834B-9203-4C9BA521D7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8000"/>
          </a:xfrm>
        </p:spPr>
      </p:pic>
    </p:spTree>
    <p:extLst>
      <p:ext uri="{BB962C8B-B14F-4D97-AF65-F5344CB8AC3E}">
        <p14:creationId xmlns:p14="http://schemas.microsoft.com/office/powerpoint/2010/main" val="3412848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FB94E-2ADB-E644-A477-5BE058285E57}"/>
              </a:ext>
            </a:extLst>
          </p:cNvPr>
          <p:cNvSpPr>
            <a:spLocks noGrp="1"/>
          </p:cNvSpPr>
          <p:nvPr>
            <p:ph type="title"/>
          </p:nvPr>
        </p:nvSpPr>
        <p:spPr/>
        <p:txBody>
          <a:bodyPr/>
          <a:lstStyle/>
          <a:p>
            <a:r>
              <a:rPr lang="en-US" b="1" dirty="0">
                <a:solidFill>
                  <a:schemeClr val="accent4">
                    <a:lumMod val="75000"/>
                  </a:schemeClr>
                </a:solidFill>
              </a:rPr>
              <a:t>Nonpharmacologic Therapy</a:t>
            </a:r>
            <a:endParaRPr lang="en-IQ" b="1" dirty="0">
              <a:solidFill>
                <a:schemeClr val="accent4">
                  <a:lumMod val="75000"/>
                </a:schemeClr>
              </a:solidFill>
            </a:endParaRPr>
          </a:p>
        </p:txBody>
      </p:sp>
      <p:sp>
        <p:nvSpPr>
          <p:cNvPr id="3" name="Content Placeholder 2">
            <a:extLst>
              <a:ext uri="{FF2B5EF4-FFF2-40B4-BE49-F238E27FC236}">
                <a16:creationId xmlns:a16="http://schemas.microsoft.com/office/drawing/2014/main" id="{3E546F25-5DC0-8F43-9783-99F1F6D6D007}"/>
              </a:ext>
            </a:extLst>
          </p:cNvPr>
          <p:cNvSpPr>
            <a:spLocks noGrp="1"/>
          </p:cNvSpPr>
          <p:nvPr>
            <p:ph idx="1"/>
          </p:nvPr>
        </p:nvSpPr>
        <p:spPr/>
        <p:txBody>
          <a:bodyPr/>
          <a:lstStyle/>
          <a:p>
            <a:r>
              <a:rPr lang="en-US" dirty="0"/>
              <a:t> </a:t>
            </a:r>
            <a:r>
              <a:rPr lang="en-US" b="1" dirty="0">
                <a:solidFill>
                  <a:schemeClr val="accent1"/>
                </a:solidFill>
              </a:rPr>
              <a:t>Supportive Care</a:t>
            </a:r>
            <a:r>
              <a:rPr lang="en-US" dirty="0"/>
              <a:t>  Rest, ice, compression, elevation (RICE) can be  used  during  the  bleeding  episode,  following  with  casts,  splints, and crutches after the bleeding has been controlled.</a:t>
            </a:r>
            <a:endParaRPr lang="en-GB" dirty="0"/>
          </a:p>
          <a:p>
            <a:r>
              <a:rPr lang="en-US" dirty="0"/>
              <a:t> </a:t>
            </a:r>
            <a:r>
              <a:rPr lang="en-US" b="1" dirty="0">
                <a:solidFill>
                  <a:schemeClr val="accent1"/>
                </a:solidFill>
              </a:rPr>
              <a:t>Surgery</a:t>
            </a:r>
            <a:r>
              <a:rPr lang="en-US" dirty="0"/>
              <a:t>  Surgical arthroscopic </a:t>
            </a:r>
            <a:r>
              <a:rPr lang="en-US" dirty="0" err="1"/>
              <a:t>synovectomy</a:t>
            </a:r>
            <a:r>
              <a:rPr lang="en-US" dirty="0"/>
              <a:t> reduces replacement therapy–resistant disease and repetitive </a:t>
            </a:r>
            <a:r>
              <a:rPr lang="en-US" dirty="0" err="1"/>
              <a:t>hemarthrosis</a:t>
            </a:r>
            <a:r>
              <a:rPr lang="en-US" dirty="0"/>
              <a:t> of a  single  joint.  This  procedure  removes  inflamed  joint  tissue. Patients may have decreased range of motion after the surgery. </a:t>
            </a:r>
            <a:endParaRPr lang="en-GB" dirty="0"/>
          </a:p>
          <a:p>
            <a:r>
              <a:rPr lang="en-US" b="1" dirty="0">
                <a:solidFill>
                  <a:schemeClr val="accent1"/>
                </a:solidFill>
              </a:rPr>
              <a:t>Orthotics</a:t>
            </a:r>
            <a:r>
              <a:rPr lang="en-US" dirty="0"/>
              <a:t>  Joint  prostheses  do  not  deal  with  the  deformities directly. Orthotics in hemophilia serve as an important supportive measure before or after surgery.</a:t>
            </a:r>
            <a:endParaRPr lang="en-IQ" dirty="0"/>
          </a:p>
        </p:txBody>
      </p:sp>
    </p:spTree>
    <p:extLst>
      <p:ext uri="{BB962C8B-B14F-4D97-AF65-F5344CB8AC3E}">
        <p14:creationId xmlns:p14="http://schemas.microsoft.com/office/powerpoint/2010/main" val="3580456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4283A-2748-9842-BFBA-BB7150E5A55F}"/>
              </a:ext>
            </a:extLst>
          </p:cNvPr>
          <p:cNvSpPr>
            <a:spLocks noGrp="1"/>
          </p:cNvSpPr>
          <p:nvPr>
            <p:ph type="title"/>
          </p:nvPr>
        </p:nvSpPr>
        <p:spPr/>
        <p:txBody>
          <a:bodyPr/>
          <a:lstStyle/>
          <a:p>
            <a:r>
              <a:rPr lang="en-US" b="1" dirty="0">
                <a:solidFill>
                  <a:schemeClr val="accent4">
                    <a:lumMod val="75000"/>
                  </a:schemeClr>
                </a:solidFill>
              </a:rPr>
              <a:t>Pharmacologic Therapy</a:t>
            </a:r>
            <a:endParaRPr lang="en-IQ" b="1" dirty="0">
              <a:solidFill>
                <a:schemeClr val="accent4">
                  <a:lumMod val="75000"/>
                </a:schemeClr>
              </a:solidFill>
            </a:endParaRPr>
          </a:p>
        </p:txBody>
      </p:sp>
      <p:sp>
        <p:nvSpPr>
          <p:cNvPr id="3" name="Content Placeholder 2">
            <a:extLst>
              <a:ext uri="{FF2B5EF4-FFF2-40B4-BE49-F238E27FC236}">
                <a16:creationId xmlns:a16="http://schemas.microsoft.com/office/drawing/2014/main" id="{C3989C69-47FA-F942-A330-3472C66F8B35}"/>
              </a:ext>
            </a:extLst>
          </p:cNvPr>
          <p:cNvSpPr>
            <a:spLocks noGrp="1"/>
          </p:cNvSpPr>
          <p:nvPr>
            <p:ph idx="1"/>
          </p:nvPr>
        </p:nvSpPr>
        <p:spPr/>
        <p:txBody>
          <a:bodyPr>
            <a:normAutofit fontScale="92500" lnSpcReduction="10000"/>
          </a:bodyPr>
          <a:lstStyle/>
          <a:p>
            <a:r>
              <a:rPr lang="en-US" b="1" i="1" dirty="0">
                <a:solidFill>
                  <a:schemeClr val="accent6">
                    <a:lumMod val="75000"/>
                  </a:schemeClr>
                </a:solidFill>
              </a:rPr>
              <a:t>Hemophilia A</a:t>
            </a:r>
            <a:endParaRPr lang="en-GB" b="1" i="1" dirty="0">
              <a:solidFill>
                <a:schemeClr val="accent6">
                  <a:lumMod val="75000"/>
                </a:schemeClr>
              </a:solidFill>
            </a:endParaRPr>
          </a:p>
          <a:p>
            <a:r>
              <a:rPr lang="en-US" b="1" i="1" dirty="0">
                <a:solidFill>
                  <a:srgbClr val="00B050"/>
                </a:solidFill>
              </a:rPr>
              <a:t>DDAVP</a:t>
            </a:r>
            <a:r>
              <a:rPr lang="en-US" i="1" dirty="0"/>
              <a:t>  Primary therapy is based on disease severity and type of hemorrhage.  Most patients with mild to moderate disease and</a:t>
            </a:r>
            <a:r>
              <a:rPr lang="en-GB" i="1" dirty="0"/>
              <a:t> a</a:t>
            </a:r>
            <a:r>
              <a:rPr lang="en-US" i="1" dirty="0"/>
              <a:t>  minor bleeding episode can be treated with </a:t>
            </a:r>
            <a:r>
              <a:rPr lang="en-US" i="1" dirty="0" err="1"/>
              <a:t>1-desamino-8-darginine</a:t>
            </a:r>
            <a:r>
              <a:rPr lang="en-US" i="1" dirty="0"/>
              <a:t> vasopressin</a:t>
            </a:r>
            <a:r>
              <a:rPr lang="en-GB" i="1" dirty="0"/>
              <a:t>.</a:t>
            </a:r>
          </a:p>
          <a:p>
            <a:r>
              <a:rPr lang="en-US" i="1" dirty="0"/>
              <a:t>DDAVP causes release of von </a:t>
            </a:r>
            <a:r>
              <a:rPr lang="en-US" i="1" dirty="0" err="1"/>
              <a:t>Willebrand</a:t>
            </a:r>
            <a:r>
              <a:rPr lang="en-US" i="1" dirty="0"/>
              <a:t> factor (vWF) and factor VIII from endothelial storage sites. </a:t>
            </a:r>
            <a:endParaRPr lang="en-GB" i="1" dirty="0"/>
          </a:p>
          <a:p>
            <a:r>
              <a:rPr lang="en-US" i="1" dirty="0"/>
              <a:t>DDAVP increases plasma factor VIII levels by threefold to fivefold within 30 minutes. </a:t>
            </a:r>
            <a:endParaRPr lang="en-GB" i="1" dirty="0"/>
          </a:p>
          <a:p>
            <a:r>
              <a:rPr lang="en-US" i="1" dirty="0"/>
              <a:t>The recommended dose is 0.3 mcg/kg IV (in 50 mL of normal saline infused over 15–30 minutes) or subcutaneously (in &lt; 1.5 mL) or 150  to  300  mcg  intranasally  via  concentrated  nasal  spray</a:t>
            </a:r>
            <a:r>
              <a:rPr lang="en-GB" i="1" dirty="0"/>
              <a:t>.</a:t>
            </a:r>
            <a:endParaRPr lang="en-IQ" i="1" dirty="0"/>
          </a:p>
        </p:txBody>
      </p:sp>
    </p:spTree>
    <p:extLst>
      <p:ext uri="{BB962C8B-B14F-4D97-AF65-F5344CB8AC3E}">
        <p14:creationId xmlns:p14="http://schemas.microsoft.com/office/powerpoint/2010/main" val="2023442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C87A16-956F-B049-8BB7-6A6D752D7E1D}"/>
              </a:ext>
            </a:extLst>
          </p:cNvPr>
          <p:cNvSpPr>
            <a:spLocks noGrp="1"/>
          </p:cNvSpPr>
          <p:nvPr>
            <p:ph idx="1"/>
          </p:nvPr>
        </p:nvSpPr>
        <p:spPr>
          <a:xfrm>
            <a:off x="838200" y="902368"/>
            <a:ext cx="10515600" cy="5274595"/>
          </a:xfrm>
        </p:spPr>
        <p:txBody>
          <a:bodyPr/>
          <a:lstStyle/>
          <a:p>
            <a:r>
              <a:rPr lang="en-US" dirty="0"/>
              <a:t>Due to higher incidence of </a:t>
            </a:r>
            <a:r>
              <a:rPr lang="en-US" dirty="0" err="1"/>
              <a:t>hyponatremia-related</a:t>
            </a:r>
            <a:r>
              <a:rPr lang="en-US" dirty="0"/>
              <a:t> seizures in patients less than 2 years old, use of </a:t>
            </a:r>
            <a:r>
              <a:rPr lang="en-US" dirty="0" err="1"/>
              <a:t>desmopressin</a:t>
            </a:r>
            <a:r>
              <a:rPr lang="en-US" dirty="0"/>
              <a:t> is not recommended in this population. </a:t>
            </a:r>
            <a:endParaRPr lang="en-GB" dirty="0"/>
          </a:p>
          <a:p>
            <a:r>
              <a:rPr lang="en-US" dirty="0"/>
              <a:t>Tachyphylaxis, an attenuated response with repeated administration, may occur after several doses</a:t>
            </a:r>
            <a:r>
              <a:rPr lang="en-GB" dirty="0"/>
              <a:t>.</a:t>
            </a:r>
          </a:p>
          <a:p>
            <a:r>
              <a:rPr lang="en-US" dirty="0"/>
              <a:t>use of DDAVP is </a:t>
            </a:r>
            <a:r>
              <a:rPr lang="en-US" dirty="0" err="1"/>
              <a:t>contraindi-cated</a:t>
            </a:r>
            <a:r>
              <a:rPr lang="en-US" dirty="0"/>
              <a:t> in patients with creatinine clearance less than 50 mL/min</a:t>
            </a:r>
            <a:endParaRPr lang="en-IQ" dirty="0"/>
          </a:p>
        </p:txBody>
      </p:sp>
    </p:spTree>
    <p:extLst>
      <p:ext uri="{BB962C8B-B14F-4D97-AF65-F5344CB8AC3E}">
        <p14:creationId xmlns:p14="http://schemas.microsoft.com/office/powerpoint/2010/main" val="41932619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1D94E1-CE9D-9147-9310-A49B79D3B8A0}"/>
              </a:ext>
            </a:extLst>
          </p:cNvPr>
          <p:cNvSpPr>
            <a:spLocks noGrp="1"/>
          </p:cNvSpPr>
          <p:nvPr>
            <p:ph idx="1"/>
          </p:nvPr>
        </p:nvSpPr>
        <p:spPr>
          <a:xfrm>
            <a:off x="838200" y="1169737"/>
            <a:ext cx="10515600" cy="5007226"/>
          </a:xfrm>
        </p:spPr>
        <p:txBody>
          <a:bodyPr/>
          <a:lstStyle/>
          <a:p>
            <a:r>
              <a:rPr lang="en-US" b="1" i="1" dirty="0" err="1">
                <a:solidFill>
                  <a:srgbClr val="00B050"/>
                </a:solidFill>
              </a:rPr>
              <a:t>Antifibrinolytic</a:t>
            </a:r>
            <a:r>
              <a:rPr lang="en-US" b="1" i="1" dirty="0">
                <a:solidFill>
                  <a:srgbClr val="00B050"/>
                </a:solidFill>
              </a:rPr>
              <a:t> Therapy</a:t>
            </a:r>
            <a:endParaRPr lang="en-GB" b="1" i="1" dirty="0">
              <a:solidFill>
                <a:srgbClr val="00B050"/>
              </a:solidFill>
            </a:endParaRPr>
          </a:p>
          <a:p>
            <a:r>
              <a:rPr lang="en-US" i="1" dirty="0" err="1"/>
              <a:t>Aminocaproic</a:t>
            </a:r>
            <a:r>
              <a:rPr lang="en-US" i="1" dirty="0"/>
              <a:t> acid and </a:t>
            </a:r>
            <a:r>
              <a:rPr lang="en-US" i="1" dirty="0" err="1"/>
              <a:t>tranexamic</a:t>
            </a:r>
            <a:r>
              <a:rPr lang="en-US" i="1" dirty="0"/>
              <a:t> acid are </a:t>
            </a:r>
            <a:r>
              <a:rPr lang="en-US" i="1" dirty="0" err="1"/>
              <a:t>antifibrinolytic</a:t>
            </a:r>
            <a:r>
              <a:rPr lang="en-US" i="1" dirty="0"/>
              <a:t> agents that reduce plasminogen activity leading to inhibition of clot lysis and clot stabilization. </a:t>
            </a:r>
            <a:endParaRPr lang="en-GB" i="1" dirty="0"/>
          </a:p>
          <a:p>
            <a:r>
              <a:rPr lang="en-US" i="1" dirty="0"/>
              <a:t>These agents are usually used as adjuncts in dental procedures or in difficult-to-control epistaxis and menorrhagia episodes and have to be administered with appropriate factor concentrates to form a clot.</a:t>
            </a:r>
            <a:endParaRPr lang="en-GB" i="1" dirty="0"/>
          </a:p>
          <a:p>
            <a:r>
              <a:rPr lang="en-GB" i="1" dirty="0"/>
              <a:t> </a:t>
            </a:r>
            <a:endParaRPr lang="en-IQ" i="1" dirty="0"/>
          </a:p>
        </p:txBody>
      </p:sp>
    </p:spTree>
    <p:extLst>
      <p:ext uri="{BB962C8B-B14F-4D97-AF65-F5344CB8AC3E}">
        <p14:creationId xmlns:p14="http://schemas.microsoft.com/office/powerpoint/2010/main" val="29218670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C2B183F-24AA-1E4D-B7C2-D27A1115086B}"/>
              </a:ext>
            </a:extLst>
          </p:cNvPr>
          <p:cNvSpPr>
            <a:spLocks noGrp="1"/>
          </p:cNvSpPr>
          <p:nvPr>
            <p:ph idx="1"/>
          </p:nvPr>
        </p:nvSpPr>
        <p:spPr>
          <a:xfrm>
            <a:off x="838200" y="1069474"/>
            <a:ext cx="10515600" cy="5107489"/>
          </a:xfrm>
        </p:spPr>
        <p:txBody>
          <a:bodyPr/>
          <a:lstStyle/>
          <a:p>
            <a:r>
              <a:rPr lang="en-US" b="1" i="1" dirty="0">
                <a:solidFill>
                  <a:srgbClr val="00B050"/>
                </a:solidFill>
              </a:rPr>
              <a:t>Factor VIII Replacement</a:t>
            </a:r>
            <a:endParaRPr lang="en-GB" b="1" i="1" dirty="0">
              <a:solidFill>
                <a:srgbClr val="00B050"/>
              </a:solidFill>
            </a:endParaRPr>
          </a:p>
          <a:p>
            <a:r>
              <a:rPr lang="en-US" i="1" dirty="0"/>
              <a:t>Patients with severe hemophilia may receive primary (before the first major bleed) or secondary (after the first major bleed) prophylaxis. All hemophiliacs with a major bleed require factor VIII replacement.</a:t>
            </a:r>
            <a:endParaRPr lang="en-GB" i="1" dirty="0"/>
          </a:p>
          <a:p>
            <a:r>
              <a:rPr lang="en-US" i="1" dirty="0"/>
              <a:t>The severity of hemorrhage and its location are major </a:t>
            </a:r>
            <a:r>
              <a:rPr lang="en-GB" i="1" dirty="0" err="1"/>
              <a:t>determinates</a:t>
            </a:r>
            <a:r>
              <a:rPr lang="en-US" i="1" dirty="0"/>
              <a:t> of percentage correction to target, as well as duration of therapy</a:t>
            </a:r>
            <a:r>
              <a:rPr lang="en-GB" i="1" dirty="0"/>
              <a:t>.</a:t>
            </a:r>
          </a:p>
          <a:p>
            <a:endParaRPr lang="en-IQ" i="1" dirty="0"/>
          </a:p>
        </p:txBody>
      </p:sp>
      <p:pic>
        <p:nvPicPr>
          <p:cNvPr id="4" name="Picture 4">
            <a:extLst>
              <a:ext uri="{FF2B5EF4-FFF2-40B4-BE49-F238E27FC236}">
                <a16:creationId xmlns:a16="http://schemas.microsoft.com/office/drawing/2014/main" id="{21FB22E0-EA5D-2B40-82A5-07D353FC76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895" y="4027236"/>
            <a:ext cx="11329737" cy="2830763"/>
          </a:xfrm>
          <a:prstGeom prst="rect">
            <a:avLst/>
          </a:prstGeom>
        </p:spPr>
      </p:pic>
    </p:spTree>
    <p:extLst>
      <p:ext uri="{BB962C8B-B14F-4D97-AF65-F5344CB8AC3E}">
        <p14:creationId xmlns:p14="http://schemas.microsoft.com/office/powerpoint/2010/main" val="38284256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CF63C1-12F3-3B41-A885-84ECEAF5920E}"/>
              </a:ext>
            </a:extLst>
          </p:cNvPr>
          <p:cNvSpPr>
            <a:spLocks noGrp="1"/>
          </p:cNvSpPr>
          <p:nvPr>
            <p:ph idx="1"/>
          </p:nvPr>
        </p:nvSpPr>
        <p:spPr>
          <a:xfrm>
            <a:off x="838200" y="1186447"/>
            <a:ext cx="10515600" cy="4990516"/>
          </a:xfrm>
        </p:spPr>
        <p:txBody>
          <a:bodyPr/>
          <a:lstStyle/>
          <a:p>
            <a:r>
              <a:rPr lang="en-GB" dirty="0"/>
              <a:t>Appropriate dosing depend on :</a:t>
            </a:r>
          </a:p>
          <a:p>
            <a:r>
              <a:rPr lang="en-GB" dirty="0"/>
              <a:t>Half life of the product</a:t>
            </a:r>
          </a:p>
          <a:p>
            <a:r>
              <a:rPr lang="en-GB" dirty="0"/>
              <a:t>Patient body weight </a:t>
            </a:r>
          </a:p>
          <a:p>
            <a:r>
              <a:rPr lang="en-GB" dirty="0"/>
              <a:t>Location and severity of the bleed</a:t>
            </a:r>
          </a:p>
          <a:p>
            <a:r>
              <a:rPr lang="en-GB" dirty="0"/>
              <a:t>Presence or absence of inhibitory antibody </a:t>
            </a:r>
            <a:endParaRPr lang="en-IQ" dirty="0"/>
          </a:p>
        </p:txBody>
      </p:sp>
    </p:spTree>
    <p:extLst>
      <p:ext uri="{BB962C8B-B14F-4D97-AF65-F5344CB8AC3E}">
        <p14:creationId xmlns:p14="http://schemas.microsoft.com/office/powerpoint/2010/main" val="1201336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36F6CF-9FF7-0C41-9255-A495E167936B}"/>
              </a:ext>
            </a:extLst>
          </p:cNvPr>
          <p:cNvSpPr>
            <a:spLocks noGrp="1"/>
          </p:cNvSpPr>
          <p:nvPr>
            <p:ph idx="1"/>
          </p:nvPr>
        </p:nvSpPr>
        <p:spPr>
          <a:xfrm>
            <a:off x="838200" y="985921"/>
            <a:ext cx="10515600" cy="5191042"/>
          </a:xfrm>
        </p:spPr>
        <p:txBody>
          <a:bodyPr/>
          <a:lstStyle/>
          <a:p>
            <a:r>
              <a:rPr lang="en-US" dirty="0"/>
              <a:t>The  incidence  of  anemia  in  cancer patients  ranges  from  30%  to 90%.3  Contributing factors include the underlying malignancy and  </a:t>
            </a:r>
            <a:r>
              <a:rPr lang="en-US" dirty="0" err="1"/>
              <a:t>myelosuppressive</a:t>
            </a:r>
            <a:r>
              <a:rPr lang="en-US" dirty="0"/>
              <a:t>  </a:t>
            </a:r>
            <a:r>
              <a:rPr lang="en-US" dirty="0" err="1"/>
              <a:t>antineoplastic</a:t>
            </a:r>
            <a:r>
              <a:rPr lang="en-US" dirty="0"/>
              <a:t>  therapy</a:t>
            </a:r>
            <a:r>
              <a:rPr lang="en-GB" dirty="0"/>
              <a:t>.</a:t>
            </a:r>
          </a:p>
          <a:p>
            <a:r>
              <a:rPr lang="en-US" dirty="0"/>
              <a:t>The  prevalence of anemia in patients with CKD ranges from 15% to 20% in patients with CKD stages 1 through 3 and up to 70% in patients with stage 5</a:t>
            </a:r>
            <a:r>
              <a:rPr lang="en-GB" dirty="0"/>
              <a:t>.</a:t>
            </a:r>
          </a:p>
          <a:p>
            <a:r>
              <a:rPr lang="en-GB" dirty="0"/>
              <a:t>Patients with cancer or CKD are at risk for developing </a:t>
            </a:r>
            <a:r>
              <a:rPr lang="en-GB" dirty="0" err="1"/>
              <a:t>anemia</a:t>
            </a:r>
            <a:r>
              <a:rPr lang="en-GB" dirty="0"/>
              <a:t> caused by </a:t>
            </a:r>
            <a:r>
              <a:rPr lang="en-GB" dirty="0" err="1"/>
              <a:t>dysregulation</a:t>
            </a:r>
            <a:r>
              <a:rPr lang="en-GB" dirty="0"/>
              <a:t> of iron and erythropoietin (EPO) </a:t>
            </a:r>
            <a:r>
              <a:rPr lang="en-GB" dirty="0" err="1"/>
              <a:t>hemostasis</a:t>
            </a:r>
            <a:r>
              <a:rPr lang="en-GB" dirty="0"/>
              <a:t>.</a:t>
            </a:r>
          </a:p>
          <a:p>
            <a:r>
              <a:rPr lang="en-GB" dirty="0"/>
              <a:t> Patients with chronic immune-related diseases such as rheumatoid arthritis and systemic lupus erythematosus are also at increased risk to develop </a:t>
            </a:r>
            <a:r>
              <a:rPr lang="en-GB" dirty="0" err="1"/>
              <a:t>anemia</a:t>
            </a:r>
            <a:r>
              <a:rPr lang="en-GB" dirty="0"/>
              <a:t> as a complication of their disease.</a:t>
            </a:r>
          </a:p>
          <a:p>
            <a:endParaRPr lang="en-IQ" dirty="0"/>
          </a:p>
        </p:txBody>
      </p:sp>
    </p:spTree>
    <p:extLst>
      <p:ext uri="{BB962C8B-B14F-4D97-AF65-F5344CB8AC3E}">
        <p14:creationId xmlns:p14="http://schemas.microsoft.com/office/powerpoint/2010/main" val="3941008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1AE8A5AA-618C-424E-B57A-469BA2502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39354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A9DED-4382-4040-BFBD-CB8D91E990A7}"/>
              </a:ext>
            </a:extLst>
          </p:cNvPr>
          <p:cNvSpPr>
            <a:spLocks noGrp="1"/>
          </p:cNvSpPr>
          <p:nvPr>
            <p:ph idx="1"/>
          </p:nvPr>
        </p:nvSpPr>
        <p:spPr>
          <a:xfrm>
            <a:off x="704516" y="1136316"/>
            <a:ext cx="10515600" cy="5458410"/>
          </a:xfrm>
        </p:spPr>
        <p:txBody>
          <a:bodyPr>
            <a:noAutofit/>
          </a:bodyPr>
          <a:lstStyle/>
          <a:p>
            <a:r>
              <a:rPr lang="en-US" sz="2400" b="1" dirty="0"/>
              <a:t>The normal range of factor VIII activity level is 1 IU/mL (1000 IU/L), which corresponds to 100% of the factor found in 1 mL of normal plasma. </a:t>
            </a:r>
            <a:endParaRPr lang="en-GB" sz="2400" b="1" dirty="0"/>
          </a:p>
          <a:p>
            <a:r>
              <a:rPr lang="en-US" sz="2400" b="1" dirty="0"/>
              <a:t>Minor bleeding may be treated with a goal of 25% to 30% (0.25–0.30 IU/mL [250–300 IU/L]) of normal activity, </a:t>
            </a:r>
            <a:endParaRPr lang="en-GB" sz="2400" b="1" dirty="0"/>
          </a:p>
          <a:p>
            <a:r>
              <a:rPr lang="en-US" sz="2400" b="1" dirty="0"/>
              <a:t>whereas serious or life-threatening bleeding requires greater than 75% of normal activity. Factor VIII is a large molecule that remains in the intravascular space, and its estimated volume of distribution is approximately 50 mL/kg. </a:t>
            </a:r>
            <a:endParaRPr lang="en-GB" sz="2400" b="1" dirty="0"/>
          </a:p>
          <a:p>
            <a:r>
              <a:rPr lang="en-US" sz="2400" b="1" dirty="0"/>
              <a:t>Generally, factor VIII levels increase by 2% (0.02 IU/mL [20 IU/L]) for every 1 unit/kg of factor VIII concentrate infused. </a:t>
            </a:r>
            <a:endParaRPr lang="en-GB" sz="2400" b="1" dirty="0"/>
          </a:p>
          <a:p>
            <a:r>
              <a:rPr lang="en-US" sz="2400" b="1" dirty="0"/>
              <a:t>To calculate factor VIII replacement dose, the following equation can be used: </a:t>
            </a:r>
            <a:endParaRPr lang="en-GB" sz="2400" b="1" dirty="0"/>
          </a:p>
          <a:p>
            <a:r>
              <a:rPr lang="en-US" sz="2400" b="1" dirty="0"/>
              <a:t>Dose of factor VIII (units) = weight (kg) × (desired percentage increase) × 0.5</a:t>
            </a:r>
            <a:endParaRPr lang="en-IQ" sz="2400" b="1" dirty="0"/>
          </a:p>
        </p:txBody>
      </p:sp>
    </p:spTree>
    <p:extLst>
      <p:ext uri="{BB962C8B-B14F-4D97-AF65-F5344CB8AC3E}">
        <p14:creationId xmlns:p14="http://schemas.microsoft.com/office/powerpoint/2010/main" val="1217345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B0C75-1C7E-364E-AD4B-03795550BE2C}"/>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50510F14-4ABD-AB4C-9548-C51D869CB4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1617212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33453-BBB3-8B41-85D5-EB12E3B0581D}"/>
              </a:ext>
            </a:extLst>
          </p:cNvPr>
          <p:cNvSpPr>
            <a:spLocks noGrp="1"/>
          </p:cNvSpPr>
          <p:nvPr>
            <p:ph type="title"/>
          </p:nvPr>
        </p:nvSpPr>
        <p:spPr/>
        <p:txBody>
          <a:bodyPr/>
          <a:lstStyle/>
          <a:p>
            <a:r>
              <a:rPr lang="en-US" b="1" dirty="0">
                <a:solidFill>
                  <a:schemeClr val="accent6">
                    <a:lumMod val="75000"/>
                  </a:schemeClr>
                </a:solidFill>
              </a:rPr>
              <a:t>Hemophilia B</a:t>
            </a:r>
            <a:r>
              <a:rPr lang="en-GB" b="1" dirty="0">
                <a:solidFill>
                  <a:schemeClr val="accent6">
                    <a:lumMod val="75000"/>
                  </a:schemeClr>
                </a:solidFill>
              </a:rPr>
              <a:t> treatment</a:t>
            </a:r>
            <a:r>
              <a:rPr lang="en-GB" dirty="0"/>
              <a:t> </a:t>
            </a:r>
            <a:endParaRPr lang="en-IQ" dirty="0"/>
          </a:p>
        </p:txBody>
      </p:sp>
      <p:sp>
        <p:nvSpPr>
          <p:cNvPr id="3" name="Content Placeholder 2">
            <a:extLst>
              <a:ext uri="{FF2B5EF4-FFF2-40B4-BE49-F238E27FC236}">
                <a16:creationId xmlns:a16="http://schemas.microsoft.com/office/drawing/2014/main" id="{5F2AF803-CF45-1040-B838-12AFAD3EBCDE}"/>
              </a:ext>
            </a:extLst>
          </p:cNvPr>
          <p:cNvSpPr>
            <a:spLocks noGrp="1"/>
          </p:cNvSpPr>
          <p:nvPr>
            <p:ph idx="1"/>
          </p:nvPr>
        </p:nvSpPr>
        <p:spPr/>
        <p:txBody>
          <a:bodyPr>
            <a:normAutofit fontScale="92500" lnSpcReduction="10000"/>
          </a:bodyPr>
          <a:lstStyle/>
          <a:p>
            <a:r>
              <a:rPr lang="en-US" b="1" dirty="0"/>
              <a:t>Factor IX Replacement</a:t>
            </a:r>
            <a:endParaRPr lang="en-GB" b="1" dirty="0"/>
          </a:p>
          <a:p>
            <a:r>
              <a:rPr lang="en-US" dirty="0"/>
              <a:t>1 unit of factor IX administered per kilogram of body weight yields a 1% rise in the plasma factor IX level (0.01 IU/mL [10 IU/L]). </a:t>
            </a:r>
            <a:endParaRPr lang="en-GB" dirty="0"/>
          </a:p>
          <a:p>
            <a:r>
              <a:rPr lang="en-US" dirty="0"/>
              <a:t>To calculate the factor IX replacement dose, the following equation can be used: </a:t>
            </a:r>
            <a:endParaRPr lang="en-GB" dirty="0"/>
          </a:p>
          <a:p>
            <a:r>
              <a:rPr lang="en-US" dirty="0"/>
              <a:t>Dose of factor IX (units) = weight (kg) × (desired percentage increase) × F </a:t>
            </a:r>
            <a:endParaRPr lang="en-GB" dirty="0"/>
          </a:p>
          <a:p>
            <a:r>
              <a:rPr lang="en-US" dirty="0"/>
              <a:t>Where  (F = 1 for human plasma-derived products; F = 1.1 for </a:t>
            </a:r>
            <a:r>
              <a:rPr lang="en-US" dirty="0" err="1"/>
              <a:t>Rixubis</a:t>
            </a:r>
            <a:r>
              <a:rPr lang="en-US" dirty="0"/>
              <a:t>; F = 1.4 for </a:t>
            </a:r>
            <a:r>
              <a:rPr lang="en-US" dirty="0" err="1"/>
              <a:t>Benefix</a:t>
            </a:r>
            <a:r>
              <a:rPr lang="en-US" dirty="0"/>
              <a:t> in adults and 1.2 in children). </a:t>
            </a:r>
            <a:endParaRPr lang="en-GB" dirty="0"/>
          </a:p>
          <a:p>
            <a:r>
              <a:rPr lang="en-US" dirty="0"/>
              <a:t>Thus, to increase factor IX levels by 50% (eg, from 0% to 50%) in a 70-kg (</a:t>
            </a:r>
            <a:r>
              <a:rPr lang="en-US" dirty="0" err="1"/>
              <a:t>154-lb</a:t>
            </a:r>
            <a:r>
              <a:rPr lang="en-US" dirty="0"/>
              <a:t>) patient, the required dose of factor IX is 4900 units IV (using </a:t>
            </a:r>
            <a:r>
              <a:rPr lang="en-US" dirty="0" err="1"/>
              <a:t>Benefix</a:t>
            </a:r>
            <a:r>
              <a:rPr lang="en-US" dirty="0"/>
              <a:t>). </a:t>
            </a:r>
            <a:endParaRPr lang="en-IQ" dirty="0"/>
          </a:p>
        </p:txBody>
      </p:sp>
    </p:spTree>
    <p:extLst>
      <p:ext uri="{BB962C8B-B14F-4D97-AF65-F5344CB8AC3E}">
        <p14:creationId xmlns:p14="http://schemas.microsoft.com/office/powerpoint/2010/main" val="3618587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82E85-9C49-CD44-8264-126FEDFA835A}"/>
              </a:ext>
            </a:extLst>
          </p:cNvPr>
          <p:cNvSpPr>
            <a:spLocks noGrp="1"/>
          </p:cNvSpPr>
          <p:nvPr>
            <p:ph type="title"/>
          </p:nvPr>
        </p:nvSpPr>
        <p:spPr/>
        <p:txBody>
          <a:bodyPr/>
          <a:lstStyle/>
          <a:p>
            <a:r>
              <a:rPr lang="en-US" b="1" dirty="0">
                <a:solidFill>
                  <a:schemeClr val="accent4">
                    <a:lumMod val="75000"/>
                  </a:schemeClr>
                </a:solidFill>
                <a:latin typeface="Algerian" pitchFamily="82" charset="77"/>
              </a:rPr>
              <a:t>VON </a:t>
            </a:r>
            <a:r>
              <a:rPr lang="en-US" b="1" dirty="0" err="1">
                <a:solidFill>
                  <a:schemeClr val="accent4">
                    <a:lumMod val="75000"/>
                  </a:schemeClr>
                </a:solidFill>
                <a:latin typeface="Algerian" pitchFamily="82" charset="77"/>
              </a:rPr>
              <a:t>WILLEBRAND</a:t>
            </a:r>
            <a:r>
              <a:rPr lang="en-US" b="1" dirty="0">
                <a:solidFill>
                  <a:schemeClr val="accent4">
                    <a:lumMod val="75000"/>
                  </a:schemeClr>
                </a:solidFill>
                <a:latin typeface="Algerian" pitchFamily="82" charset="77"/>
              </a:rPr>
              <a:t> DISEASE</a:t>
            </a:r>
            <a:endParaRPr lang="en-IQ" b="1" dirty="0">
              <a:latin typeface="Algerian" pitchFamily="82" charset="77"/>
            </a:endParaRPr>
          </a:p>
        </p:txBody>
      </p:sp>
      <p:pic>
        <p:nvPicPr>
          <p:cNvPr id="4" name="Picture 4">
            <a:extLst>
              <a:ext uri="{FF2B5EF4-FFF2-40B4-BE49-F238E27FC236}">
                <a16:creationId xmlns:a16="http://schemas.microsoft.com/office/drawing/2014/main" id="{0198FC43-7F07-B647-A0A0-6B284E0263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90688"/>
            <a:ext cx="12192000" cy="5167312"/>
          </a:xfrm>
        </p:spPr>
      </p:pic>
    </p:spTree>
    <p:extLst>
      <p:ext uri="{BB962C8B-B14F-4D97-AF65-F5344CB8AC3E}">
        <p14:creationId xmlns:p14="http://schemas.microsoft.com/office/powerpoint/2010/main" val="358058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397F74-026B-2D4B-906D-4404911D3214}"/>
              </a:ext>
            </a:extLst>
          </p:cNvPr>
          <p:cNvSpPr>
            <a:spLocks noGrp="1"/>
          </p:cNvSpPr>
          <p:nvPr>
            <p:ph idx="1"/>
          </p:nvPr>
        </p:nvSpPr>
        <p:spPr>
          <a:xfrm>
            <a:off x="838200" y="1153026"/>
            <a:ext cx="10515600" cy="5023937"/>
          </a:xfrm>
        </p:spPr>
        <p:txBody>
          <a:bodyPr>
            <a:normAutofit/>
          </a:bodyPr>
          <a:lstStyle/>
          <a:p>
            <a:r>
              <a:rPr lang="en-US" sz="3200" dirty="0"/>
              <a:t>von </a:t>
            </a:r>
            <a:r>
              <a:rPr lang="en-US" sz="3200" dirty="0" err="1"/>
              <a:t>Willebrand</a:t>
            </a:r>
            <a:r>
              <a:rPr lang="en-US" sz="3200" dirty="0"/>
              <a:t> disease (vWD) is the most common inherited bleeding disorder caused by a deficiency or dysfunction of vWF. It is classified based on the quantitative deficiency of vWF or qualitative abnormalities of vWF. The disease prevalence is estimated at 30 to 100 cases per million. </a:t>
            </a:r>
            <a:endParaRPr lang="en-GB" sz="3200" dirty="0"/>
          </a:p>
          <a:p>
            <a:r>
              <a:rPr lang="en-US" sz="3200" dirty="0"/>
              <a:t>vWF is a large </a:t>
            </a:r>
            <a:r>
              <a:rPr lang="en-US" sz="3200" dirty="0" err="1"/>
              <a:t>multimeric</a:t>
            </a:r>
            <a:r>
              <a:rPr lang="en-US" sz="3200" dirty="0"/>
              <a:t> glycoprotein with two main functions in  hemostasis: to aid platelet adhesion to injured blood vessel walls and to carry and stabilize factor VIII in plasma.</a:t>
            </a:r>
            <a:endParaRPr lang="en-IQ" sz="3200" dirty="0"/>
          </a:p>
        </p:txBody>
      </p:sp>
    </p:spTree>
    <p:extLst>
      <p:ext uri="{BB962C8B-B14F-4D97-AF65-F5344CB8AC3E}">
        <p14:creationId xmlns:p14="http://schemas.microsoft.com/office/powerpoint/2010/main" val="13645209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9DA39-8E9F-2045-A9F7-E6404E354118}"/>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745BF690-2DFB-9B45-8D3A-777FEBA60E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8001"/>
          </a:xfrm>
        </p:spPr>
      </p:pic>
    </p:spTree>
    <p:extLst>
      <p:ext uri="{BB962C8B-B14F-4D97-AF65-F5344CB8AC3E}">
        <p14:creationId xmlns:p14="http://schemas.microsoft.com/office/powerpoint/2010/main" val="34043416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CAA9F-49DF-BD4C-80C9-DFBF49D06176}"/>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A7B314FB-43FF-EC4A-9222-B137374F9C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26066168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1C2A6-E2CB-BB47-843D-0D585BD751A0}"/>
              </a:ext>
            </a:extLst>
          </p:cNvPr>
          <p:cNvSpPr>
            <a:spLocks noGrp="1"/>
          </p:cNvSpPr>
          <p:nvPr>
            <p:ph type="title"/>
          </p:nvPr>
        </p:nvSpPr>
        <p:spPr/>
        <p:txBody>
          <a:bodyPr/>
          <a:lstStyle/>
          <a:p>
            <a:r>
              <a:rPr lang="en-GB" b="1" dirty="0">
                <a:solidFill>
                  <a:schemeClr val="accent2">
                    <a:lumMod val="75000"/>
                  </a:schemeClr>
                </a:solidFill>
              </a:rPr>
              <a:t>Treatment</a:t>
            </a:r>
            <a:r>
              <a:rPr lang="en-GB" dirty="0"/>
              <a:t> </a:t>
            </a:r>
            <a:endParaRPr lang="en-IQ" dirty="0"/>
          </a:p>
        </p:txBody>
      </p:sp>
      <p:sp>
        <p:nvSpPr>
          <p:cNvPr id="3" name="Content Placeholder 2">
            <a:extLst>
              <a:ext uri="{FF2B5EF4-FFF2-40B4-BE49-F238E27FC236}">
                <a16:creationId xmlns:a16="http://schemas.microsoft.com/office/drawing/2014/main" id="{4FAC4468-03B6-364F-8752-0EBB6534749B}"/>
              </a:ext>
            </a:extLst>
          </p:cNvPr>
          <p:cNvSpPr>
            <a:spLocks noGrp="1"/>
          </p:cNvSpPr>
          <p:nvPr>
            <p:ph idx="1"/>
          </p:nvPr>
        </p:nvSpPr>
        <p:spPr/>
        <p:txBody>
          <a:bodyPr>
            <a:normAutofit lnSpcReduction="10000"/>
          </a:bodyPr>
          <a:lstStyle/>
          <a:p>
            <a:r>
              <a:rPr lang="en-US" b="1" dirty="0">
                <a:solidFill>
                  <a:srgbClr val="00B050"/>
                </a:solidFill>
              </a:rPr>
              <a:t>Desired Outcomes </a:t>
            </a:r>
            <a:endParaRPr lang="en-GB" b="1" dirty="0">
              <a:solidFill>
                <a:srgbClr val="00B050"/>
              </a:solidFill>
            </a:endParaRPr>
          </a:p>
          <a:p>
            <a:r>
              <a:rPr lang="en-US" dirty="0"/>
              <a:t>Unlike hemophilia, the bleeding tendency in vWD is less frequent and generally less severe. Consequently, chronic prophylaxis  is  usually  unwarranted.  </a:t>
            </a:r>
            <a:endParaRPr lang="en-GB" dirty="0"/>
          </a:p>
          <a:p>
            <a:r>
              <a:rPr lang="en-US" dirty="0"/>
              <a:t>The  goal  of  two  mainstay therapeutic options in vWD is: </a:t>
            </a:r>
            <a:endParaRPr lang="en-GB" dirty="0"/>
          </a:p>
          <a:p>
            <a:r>
              <a:rPr lang="en-US" dirty="0"/>
              <a:t> To stop spontaneous bleeding as necessary </a:t>
            </a:r>
            <a:endParaRPr lang="en-GB" dirty="0"/>
          </a:p>
          <a:p>
            <a:r>
              <a:rPr lang="en-US" dirty="0"/>
              <a:t>To prevent surgical and postpartum bleeding</a:t>
            </a:r>
            <a:endParaRPr lang="en-GB" dirty="0"/>
          </a:p>
          <a:p>
            <a:r>
              <a:rPr lang="en-US" b="1" dirty="0">
                <a:solidFill>
                  <a:srgbClr val="00B050"/>
                </a:solidFill>
              </a:rPr>
              <a:t>Nonpharmacologic Therapy</a:t>
            </a:r>
            <a:endParaRPr lang="en-GB" b="1" dirty="0">
              <a:solidFill>
                <a:srgbClr val="00B050"/>
              </a:solidFill>
            </a:endParaRPr>
          </a:p>
          <a:p>
            <a:r>
              <a:rPr lang="en-US" b="1" dirty="0">
                <a:solidFill>
                  <a:srgbClr val="00B050"/>
                </a:solidFill>
              </a:rPr>
              <a:t> </a:t>
            </a:r>
            <a:r>
              <a:rPr lang="en-US" dirty="0"/>
              <a:t>Local measures, including pressure and ice, may be used to control superficial bleeding.</a:t>
            </a:r>
            <a:endParaRPr lang="en-IQ" dirty="0"/>
          </a:p>
        </p:txBody>
      </p:sp>
    </p:spTree>
    <p:extLst>
      <p:ext uri="{BB962C8B-B14F-4D97-AF65-F5344CB8AC3E}">
        <p14:creationId xmlns:p14="http://schemas.microsoft.com/office/powerpoint/2010/main" val="41979829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C261F-77EA-044B-9162-DE732C2D166A}"/>
              </a:ext>
            </a:extLst>
          </p:cNvPr>
          <p:cNvSpPr>
            <a:spLocks noGrp="1"/>
          </p:cNvSpPr>
          <p:nvPr>
            <p:ph type="title"/>
          </p:nvPr>
        </p:nvSpPr>
        <p:spPr/>
        <p:txBody>
          <a:bodyPr/>
          <a:lstStyle/>
          <a:p>
            <a:r>
              <a:rPr lang="en-US" b="1" dirty="0">
                <a:solidFill>
                  <a:schemeClr val="accent4">
                    <a:lumMod val="75000"/>
                  </a:schemeClr>
                </a:solidFill>
              </a:rPr>
              <a:t>Pharmacologic Therapy</a:t>
            </a:r>
            <a:endParaRPr lang="en-IQ" b="1" dirty="0">
              <a:solidFill>
                <a:schemeClr val="accent4">
                  <a:lumMod val="75000"/>
                </a:schemeClr>
              </a:solidFill>
            </a:endParaRPr>
          </a:p>
        </p:txBody>
      </p:sp>
      <p:sp>
        <p:nvSpPr>
          <p:cNvPr id="3" name="Content Placeholder 2">
            <a:extLst>
              <a:ext uri="{FF2B5EF4-FFF2-40B4-BE49-F238E27FC236}">
                <a16:creationId xmlns:a16="http://schemas.microsoft.com/office/drawing/2014/main" id="{BE9C14BF-B0FE-264A-805E-C5B7E7AB1593}"/>
              </a:ext>
            </a:extLst>
          </p:cNvPr>
          <p:cNvSpPr>
            <a:spLocks noGrp="1"/>
          </p:cNvSpPr>
          <p:nvPr>
            <p:ph idx="1"/>
          </p:nvPr>
        </p:nvSpPr>
        <p:spPr/>
        <p:txBody>
          <a:bodyPr>
            <a:normAutofit fontScale="92500"/>
          </a:bodyPr>
          <a:lstStyle/>
          <a:p>
            <a:r>
              <a:rPr lang="en-US" dirty="0"/>
              <a:t>DDAVP  Most  patients  with  type  1  vWD  (functionally  normal vWF) and a minor bleeding episode can be treated successfully with </a:t>
            </a:r>
            <a:r>
              <a:rPr lang="en-US" dirty="0" err="1"/>
              <a:t>desmopressin</a:t>
            </a:r>
            <a:r>
              <a:rPr lang="en-US" dirty="0"/>
              <a:t>, which induces release of factor VIII and vWF  from  endothelial  cells  through  interaction  with  vasopressin V2 receptors. </a:t>
            </a:r>
            <a:endParaRPr lang="ar-SA" dirty="0"/>
          </a:p>
          <a:p>
            <a:r>
              <a:rPr lang="en-GB" dirty="0"/>
              <a:t>This therapy is generally ineffective in type 2A patients, who secrete abnormal vWF. It  is recommended in type 2B  patients who respond to it.</a:t>
            </a:r>
          </a:p>
          <a:p>
            <a:r>
              <a:rPr lang="en-GB" dirty="0"/>
              <a:t> It may increase the risk of </a:t>
            </a:r>
            <a:r>
              <a:rPr lang="en-GB" dirty="0" err="1"/>
              <a:t>postinfusion</a:t>
            </a:r>
            <a:r>
              <a:rPr lang="en-GB" dirty="0"/>
              <a:t> thrombocytopenia, in which case a concomitant platelet infusion is administered. </a:t>
            </a:r>
          </a:p>
          <a:p>
            <a:r>
              <a:rPr lang="en-GB" dirty="0"/>
              <a:t>Type 3 vWD patients who lack releasable stores of vWF do not respond to DDAVP therapy.</a:t>
            </a:r>
          </a:p>
          <a:p>
            <a:endParaRPr lang="en-IQ" dirty="0"/>
          </a:p>
        </p:txBody>
      </p:sp>
    </p:spTree>
    <p:extLst>
      <p:ext uri="{BB962C8B-B14F-4D97-AF65-F5344CB8AC3E}">
        <p14:creationId xmlns:p14="http://schemas.microsoft.com/office/powerpoint/2010/main" val="259133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7BB98-5DA0-3845-B730-B1A89B34178D}"/>
              </a:ext>
            </a:extLst>
          </p:cNvPr>
          <p:cNvSpPr>
            <a:spLocks noGrp="1"/>
          </p:cNvSpPr>
          <p:nvPr>
            <p:ph type="ctrTitle"/>
          </p:nvPr>
        </p:nvSpPr>
        <p:spPr/>
        <p:txBody>
          <a:bodyPr/>
          <a:lstStyle/>
          <a:p>
            <a:r>
              <a:rPr lang="en-US" dirty="0">
                <a:solidFill>
                  <a:srgbClr val="C00000"/>
                </a:solidFill>
                <a:latin typeface="Aharoni" panose="02010803020104030203" pitchFamily="2" charset="-79"/>
                <a:cs typeface="Aharoni" panose="02010803020104030203" pitchFamily="2" charset="-79"/>
              </a:rPr>
              <a:t>Decreased-Production Anemias</a:t>
            </a:r>
            <a:endParaRPr lang="en-IQ" dirty="0">
              <a:solidFill>
                <a:srgbClr val="C00000"/>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5867105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CB5AF-5631-B445-9985-7BD0CF5D58BB}"/>
              </a:ext>
            </a:extLst>
          </p:cNvPr>
          <p:cNvSpPr>
            <a:spLocks noGrp="1"/>
          </p:cNvSpPr>
          <p:nvPr>
            <p:ph idx="1"/>
          </p:nvPr>
        </p:nvSpPr>
        <p:spPr/>
        <p:txBody>
          <a:bodyPr/>
          <a:lstStyle/>
          <a:p>
            <a:r>
              <a:rPr lang="en-US" b="1" dirty="0" err="1">
                <a:solidFill>
                  <a:schemeClr val="accent4">
                    <a:lumMod val="75000"/>
                  </a:schemeClr>
                </a:solidFill>
              </a:rPr>
              <a:t>Antifibrinolytic</a:t>
            </a:r>
            <a:r>
              <a:rPr lang="en-US" b="1" dirty="0">
                <a:solidFill>
                  <a:schemeClr val="accent4">
                    <a:lumMod val="75000"/>
                  </a:schemeClr>
                </a:solidFill>
              </a:rPr>
              <a:t> Therapy</a:t>
            </a:r>
            <a:r>
              <a:rPr lang="en-US" dirty="0"/>
              <a:t>  Fibrinolysis inhibitors and oral contraceptives are used successfully in the management of epistaxis and menorrhagia or as adjuvant treatments.</a:t>
            </a:r>
            <a:endParaRPr lang="en-GB" dirty="0"/>
          </a:p>
          <a:p>
            <a:r>
              <a:rPr lang="en-US" b="1" dirty="0">
                <a:solidFill>
                  <a:schemeClr val="accent4">
                    <a:lumMod val="75000"/>
                  </a:schemeClr>
                </a:solidFill>
              </a:rPr>
              <a:t>Replacement Therapy</a:t>
            </a:r>
            <a:r>
              <a:rPr lang="en-GB" b="1" dirty="0">
                <a:solidFill>
                  <a:schemeClr val="accent4">
                    <a:lumMod val="75000"/>
                  </a:schemeClr>
                </a:solidFill>
              </a:rPr>
              <a:t>: </a:t>
            </a:r>
            <a:r>
              <a:rPr lang="en-US" dirty="0"/>
              <a:t>Type 1 patients unresponsive to </a:t>
            </a:r>
            <a:r>
              <a:rPr lang="en-US" dirty="0" err="1"/>
              <a:t>desmopressin</a:t>
            </a:r>
            <a:r>
              <a:rPr lang="en-US" dirty="0"/>
              <a:t>, patients with types 2 and 3 vWD, and major surgery patients require replacement therapy with plasma-derived, intermediate- and high-purity virus-inactivated factor VIII </a:t>
            </a:r>
            <a:r>
              <a:rPr lang="en-US" dirty="0" err="1"/>
              <a:t>con-centrates</a:t>
            </a:r>
            <a:r>
              <a:rPr lang="en-US" dirty="0"/>
              <a:t> containing vWF.</a:t>
            </a:r>
            <a:endParaRPr lang="en-IQ" dirty="0"/>
          </a:p>
        </p:txBody>
      </p:sp>
    </p:spTree>
    <p:extLst>
      <p:ext uri="{BB962C8B-B14F-4D97-AF65-F5344CB8AC3E}">
        <p14:creationId xmlns:p14="http://schemas.microsoft.com/office/powerpoint/2010/main" val="29932600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EF25E-C5DE-5843-A12C-19EA107F5673}"/>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E845E28F-E46A-C144-AF5F-F2D2BB2BE0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641932" cy="6127750"/>
          </a:xfrm>
        </p:spPr>
      </p:pic>
    </p:spTree>
    <p:extLst>
      <p:ext uri="{BB962C8B-B14F-4D97-AF65-F5344CB8AC3E}">
        <p14:creationId xmlns:p14="http://schemas.microsoft.com/office/powerpoint/2010/main" val="26790774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A68CC-BB35-AB44-B038-6D4C54A9190A}"/>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F8CB9C9C-AA1A-3047-B20E-3E76C00CFED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600" cy="6492875"/>
          </a:xfrm>
        </p:spPr>
      </p:pic>
    </p:spTree>
    <p:extLst>
      <p:ext uri="{BB962C8B-B14F-4D97-AF65-F5344CB8AC3E}">
        <p14:creationId xmlns:p14="http://schemas.microsoft.com/office/powerpoint/2010/main" val="2664767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23762-1537-E348-81C8-1AFB8FB02F04}"/>
              </a:ext>
            </a:extLst>
          </p:cNvPr>
          <p:cNvSpPr>
            <a:spLocks noGrp="1"/>
          </p:cNvSpPr>
          <p:nvPr>
            <p:ph type="ctrTitle"/>
          </p:nvPr>
        </p:nvSpPr>
        <p:spPr/>
        <p:txBody>
          <a:bodyPr/>
          <a:lstStyle/>
          <a:p>
            <a:r>
              <a:rPr lang="en-US" b="1" dirty="0">
                <a:solidFill>
                  <a:schemeClr val="accent6">
                    <a:lumMod val="75000"/>
                  </a:schemeClr>
                </a:solidFill>
              </a:rPr>
              <a:t>OTHER CLOTTING FACTOR DEFICIENCIES</a:t>
            </a:r>
            <a:endParaRPr lang="en-IQ" b="1" dirty="0">
              <a:solidFill>
                <a:schemeClr val="accent6">
                  <a:lumMod val="75000"/>
                </a:schemeClr>
              </a:solidFill>
            </a:endParaRPr>
          </a:p>
        </p:txBody>
      </p:sp>
    </p:spTree>
    <p:extLst>
      <p:ext uri="{BB962C8B-B14F-4D97-AF65-F5344CB8AC3E}">
        <p14:creationId xmlns:p14="http://schemas.microsoft.com/office/powerpoint/2010/main" val="22200645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E6FE04-D7B2-724C-B329-1F1C36FE0E3A}"/>
              </a:ext>
            </a:extLst>
          </p:cNvPr>
          <p:cNvSpPr>
            <a:spLocks noGrp="1"/>
          </p:cNvSpPr>
          <p:nvPr>
            <p:ph idx="1"/>
          </p:nvPr>
        </p:nvSpPr>
        <p:spPr>
          <a:xfrm>
            <a:off x="838200" y="919079"/>
            <a:ext cx="10515600" cy="5257884"/>
          </a:xfrm>
        </p:spPr>
        <p:txBody>
          <a:bodyPr/>
          <a:lstStyle/>
          <a:p>
            <a:r>
              <a:rPr lang="en-US" dirty="0"/>
              <a:t>Recessively inherited coagulation disorders (RICDs) refer to relatively rare deficiencies in factor II, V, VII, and X to XIII resulting in either decreased clotting factor production or production of  a  dysfunctional  molecule  with  reduced  activity.</a:t>
            </a:r>
            <a:endParaRPr lang="en-IQ" dirty="0"/>
          </a:p>
        </p:txBody>
      </p:sp>
      <p:pic>
        <p:nvPicPr>
          <p:cNvPr id="4" name="Picture 4">
            <a:extLst>
              <a:ext uri="{FF2B5EF4-FFF2-40B4-BE49-F238E27FC236}">
                <a16:creationId xmlns:a16="http://schemas.microsoft.com/office/drawing/2014/main" id="{F1A926C3-814B-5F4C-AD3D-26AC9479B2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52" y="2807368"/>
            <a:ext cx="11329737" cy="4050631"/>
          </a:xfrm>
          <a:prstGeom prst="rect">
            <a:avLst/>
          </a:prstGeom>
        </p:spPr>
      </p:pic>
    </p:spTree>
    <p:extLst>
      <p:ext uri="{BB962C8B-B14F-4D97-AF65-F5344CB8AC3E}">
        <p14:creationId xmlns:p14="http://schemas.microsoft.com/office/powerpoint/2010/main" val="11534560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66CDE-7348-4043-A18F-70029BD9D1D3}"/>
              </a:ext>
            </a:extLst>
          </p:cNvPr>
          <p:cNvSpPr>
            <a:spLocks noGrp="1"/>
          </p:cNvSpPr>
          <p:nvPr>
            <p:ph type="title"/>
          </p:nvPr>
        </p:nvSpPr>
        <p:spPr/>
        <p:txBody>
          <a:bodyPr/>
          <a:lstStyle/>
          <a:p>
            <a:r>
              <a:rPr lang="en-US" b="1" dirty="0">
                <a:solidFill>
                  <a:schemeClr val="accent2">
                    <a:lumMod val="75000"/>
                  </a:schemeClr>
                </a:solidFill>
              </a:rPr>
              <a:t>Treatment</a:t>
            </a:r>
            <a:endParaRPr lang="en-IQ" b="1" dirty="0">
              <a:solidFill>
                <a:schemeClr val="accent2">
                  <a:lumMod val="75000"/>
                </a:schemeClr>
              </a:solidFill>
            </a:endParaRPr>
          </a:p>
        </p:txBody>
      </p:sp>
      <p:sp>
        <p:nvSpPr>
          <p:cNvPr id="3" name="Content Placeholder 2">
            <a:extLst>
              <a:ext uri="{FF2B5EF4-FFF2-40B4-BE49-F238E27FC236}">
                <a16:creationId xmlns:a16="http://schemas.microsoft.com/office/drawing/2014/main" id="{CD93E875-3FF5-3A48-A992-31E7F92AC3DD}"/>
              </a:ext>
            </a:extLst>
          </p:cNvPr>
          <p:cNvSpPr>
            <a:spLocks noGrp="1"/>
          </p:cNvSpPr>
          <p:nvPr>
            <p:ph idx="1"/>
          </p:nvPr>
        </p:nvSpPr>
        <p:spPr/>
        <p:txBody>
          <a:bodyPr/>
          <a:lstStyle/>
          <a:p>
            <a:r>
              <a:rPr lang="en-US" b="1" dirty="0">
                <a:solidFill>
                  <a:schemeClr val="accent6">
                    <a:lumMod val="75000"/>
                  </a:schemeClr>
                </a:solidFill>
              </a:rPr>
              <a:t>Nonpharmacologic Therapy</a:t>
            </a:r>
            <a:r>
              <a:rPr lang="en-GB" b="1" dirty="0">
                <a:solidFill>
                  <a:schemeClr val="accent6">
                    <a:lumMod val="75000"/>
                  </a:schemeClr>
                </a:solidFill>
              </a:rPr>
              <a:t>:</a:t>
            </a:r>
          </a:p>
          <a:p>
            <a:r>
              <a:rPr lang="en-GB" b="1" dirty="0"/>
              <a:t>The primary treatment of RICDs  is  single-donor  fresh-frozen  plasma  (FFP)  that contains  all coagulation factors.</a:t>
            </a:r>
          </a:p>
          <a:p>
            <a:r>
              <a:rPr lang="en-GB" b="1" dirty="0"/>
              <a:t>Disadvantages of FFP treatment include the risk of the patient becoming volume overloaded, especially when repeated infusions are administered to improve and maintain </a:t>
            </a:r>
            <a:r>
              <a:rPr lang="en-GB" b="1" dirty="0" err="1"/>
              <a:t>hemostasis</a:t>
            </a:r>
            <a:r>
              <a:rPr lang="en-GB" b="1" dirty="0"/>
              <a:t>; risk of infections; and risk of inhibitor development. </a:t>
            </a:r>
          </a:p>
          <a:p>
            <a:r>
              <a:rPr lang="en-GB" b="1" dirty="0"/>
              <a:t>PCCs licensed for the treatment of </a:t>
            </a:r>
            <a:r>
              <a:rPr lang="en-GB" b="1" dirty="0" err="1"/>
              <a:t>hemophilia</a:t>
            </a:r>
            <a:r>
              <a:rPr lang="en-GB" b="1" dirty="0"/>
              <a:t> B also contain significant  levels  of  vitamin K–dependent  factors and may be used off label for treatment of RICD</a:t>
            </a:r>
          </a:p>
        </p:txBody>
      </p:sp>
    </p:spTree>
    <p:extLst>
      <p:ext uri="{BB962C8B-B14F-4D97-AF65-F5344CB8AC3E}">
        <p14:creationId xmlns:p14="http://schemas.microsoft.com/office/powerpoint/2010/main" val="14649036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B0044-19A2-5140-809F-E404B40CE4D2}"/>
              </a:ext>
            </a:extLst>
          </p:cNvPr>
          <p:cNvSpPr>
            <a:spLocks noGrp="1"/>
          </p:cNvSpPr>
          <p:nvPr>
            <p:ph type="title"/>
          </p:nvPr>
        </p:nvSpPr>
        <p:spPr/>
        <p:txBody>
          <a:bodyPr/>
          <a:lstStyle/>
          <a:p>
            <a:r>
              <a:rPr lang="en-US" dirty="0"/>
              <a:t>Pharmacologic Therapy</a:t>
            </a:r>
            <a:endParaRPr lang="en-IQ" dirty="0"/>
          </a:p>
        </p:txBody>
      </p:sp>
      <p:sp>
        <p:nvSpPr>
          <p:cNvPr id="3" name="Content Placeholder 2">
            <a:extLst>
              <a:ext uri="{FF2B5EF4-FFF2-40B4-BE49-F238E27FC236}">
                <a16:creationId xmlns:a16="http://schemas.microsoft.com/office/drawing/2014/main" id="{25A2A3DF-E7B8-4B49-BF2B-103ECE211230}"/>
              </a:ext>
            </a:extLst>
          </p:cNvPr>
          <p:cNvSpPr>
            <a:spLocks noGrp="1"/>
          </p:cNvSpPr>
          <p:nvPr>
            <p:ph idx="1"/>
          </p:nvPr>
        </p:nvSpPr>
        <p:spPr>
          <a:xfrm>
            <a:off x="838200" y="1487237"/>
            <a:ext cx="10515600" cy="4689726"/>
          </a:xfrm>
        </p:spPr>
        <p:txBody>
          <a:bodyPr/>
          <a:lstStyle/>
          <a:p>
            <a:r>
              <a:rPr lang="en-US" dirty="0"/>
              <a:t>Less severe hemorrhages may be treated successfully with </a:t>
            </a:r>
            <a:r>
              <a:rPr lang="en-US" dirty="0" err="1"/>
              <a:t>antifibrinolytic</a:t>
            </a:r>
            <a:r>
              <a:rPr lang="en-US" dirty="0"/>
              <a:t> amino acids alone or in combination with factor replacement  therapy.  </a:t>
            </a:r>
            <a:r>
              <a:rPr lang="en-US" dirty="0" err="1"/>
              <a:t>Tranexamic</a:t>
            </a:r>
            <a:r>
              <a:rPr lang="en-US" dirty="0"/>
              <a:t>  acid  and  </a:t>
            </a:r>
            <a:r>
              <a:rPr lang="en-US" dirty="0" err="1"/>
              <a:t>aminocaproic</a:t>
            </a:r>
            <a:r>
              <a:rPr lang="en-US" dirty="0"/>
              <a:t>  acid may be administered IV or orally</a:t>
            </a:r>
            <a:endParaRPr lang="en-IQ" dirty="0"/>
          </a:p>
        </p:txBody>
      </p:sp>
      <p:pic>
        <p:nvPicPr>
          <p:cNvPr id="4" name="Picture 4">
            <a:extLst>
              <a:ext uri="{FF2B5EF4-FFF2-40B4-BE49-F238E27FC236}">
                <a16:creationId xmlns:a16="http://schemas.microsoft.com/office/drawing/2014/main" id="{A8C1FBF2-9DDD-BB44-AFE0-04C1186215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973" y="3158289"/>
            <a:ext cx="8739605" cy="3699711"/>
          </a:xfrm>
          <a:prstGeom prst="rect">
            <a:avLst/>
          </a:prstGeom>
        </p:spPr>
      </p:pic>
    </p:spTree>
    <p:extLst>
      <p:ext uri="{BB962C8B-B14F-4D97-AF65-F5344CB8AC3E}">
        <p14:creationId xmlns:p14="http://schemas.microsoft.com/office/powerpoint/2010/main" val="35197422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9C366-838E-B849-BCF5-95EB2B432F63}"/>
              </a:ext>
            </a:extLst>
          </p:cNvPr>
          <p:cNvSpPr>
            <a:spLocks noGrp="1"/>
          </p:cNvSpPr>
          <p:nvPr>
            <p:ph type="ctrTitle"/>
          </p:nvPr>
        </p:nvSpPr>
        <p:spPr/>
        <p:txBody>
          <a:bodyPr/>
          <a:lstStyle/>
          <a:p>
            <a:r>
              <a:rPr lang="en-US" b="1" dirty="0">
                <a:solidFill>
                  <a:schemeClr val="accent6">
                    <a:lumMod val="75000"/>
                  </a:schemeClr>
                </a:solidFill>
              </a:rPr>
              <a:t>PLATELET DISORDERS</a:t>
            </a:r>
            <a:endParaRPr lang="en-IQ" b="1" dirty="0">
              <a:solidFill>
                <a:schemeClr val="accent6">
                  <a:lumMod val="75000"/>
                </a:schemeClr>
              </a:solidFill>
            </a:endParaRPr>
          </a:p>
        </p:txBody>
      </p:sp>
    </p:spTree>
    <p:extLst>
      <p:ext uri="{BB962C8B-B14F-4D97-AF65-F5344CB8AC3E}">
        <p14:creationId xmlns:p14="http://schemas.microsoft.com/office/powerpoint/2010/main" val="22577602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21F0A-CE37-C443-B84F-9A534C376016}"/>
              </a:ext>
            </a:extLst>
          </p:cNvPr>
          <p:cNvSpPr>
            <a:spLocks noGrp="1"/>
          </p:cNvSpPr>
          <p:nvPr>
            <p:ph type="title"/>
          </p:nvPr>
        </p:nvSpPr>
        <p:spPr/>
        <p:txBody>
          <a:bodyPr/>
          <a:lstStyle/>
          <a:p>
            <a:r>
              <a:rPr lang="en-US" b="1" dirty="0">
                <a:solidFill>
                  <a:schemeClr val="accent2">
                    <a:lumMod val="75000"/>
                  </a:schemeClr>
                </a:solidFill>
              </a:rPr>
              <a:t>IMMUNE </a:t>
            </a:r>
            <a:r>
              <a:rPr lang="en-US" b="1" dirty="0" err="1">
                <a:solidFill>
                  <a:schemeClr val="accent2">
                    <a:lumMod val="75000"/>
                  </a:schemeClr>
                </a:solidFill>
              </a:rPr>
              <a:t>THROMBOCYTOPENIC</a:t>
            </a:r>
            <a:r>
              <a:rPr lang="en-US" b="1" dirty="0">
                <a:solidFill>
                  <a:schemeClr val="accent2">
                    <a:lumMod val="75000"/>
                  </a:schemeClr>
                </a:solidFill>
              </a:rPr>
              <a:t> </a:t>
            </a:r>
            <a:r>
              <a:rPr lang="en-US" b="1" dirty="0" err="1">
                <a:solidFill>
                  <a:schemeClr val="accent2">
                    <a:lumMod val="75000"/>
                  </a:schemeClr>
                </a:solidFill>
              </a:rPr>
              <a:t>PURPURA</a:t>
            </a:r>
            <a:endParaRPr lang="en-IQ" b="1" dirty="0">
              <a:solidFill>
                <a:schemeClr val="accent2">
                  <a:lumMod val="75000"/>
                </a:schemeClr>
              </a:solidFill>
            </a:endParaRPr>
          </a:p>
        </p:txBody>
      </p:sp>
      <p:sp>
        <p:nvSpPr>
          <p:cNvPr id="3" name="Content Placeholder 2">
            <a:extLst>
              <a:ext uri="{FF2B5EF4-FFF2-40B4-BE49-F238E27FC236}">
                <a16:creationId xmlns:a16="http://schemas.microsoft.com/office/drawing/2014/main" id="{C3375F7E-209E-AB4F-BB52-77E257AD306A}"/>
              </a:ext>
            </a:extLst>
          </p:cNvPr>
          <p:cNvSpPr>
            <a:spLocks noGrp="1"/>
          </p:cNvSpPr>
          <p:nvPr>
            <p:ph idx="1"/>
          </p:nvPr>
        </p:nvSpPr>
        <p:spPr/>
        <p:txBody>
          <a:bodyPr>
            <a:normAutofit lnSpcReduction="10000"/>
          </a:bodyPr>
          <a:lstStyle/>
          <a:p>
            <a:r>
              <a:rPr lang="en-US" dirty="0"/>
              <a:t>ITP is an autoimmune disorder caused by the binding of antibodies (usually immunoglobulin G [IgG]) to platelet surface antigens, resulting in shortened platelet life span. </a:t>
            </a:r>
            <a:endParaRPr lang="en-GB" dirty="0"/>
          </a:p>
          <a:p>
            <a:r>
              <a:rPr lang="en-US" dirty="0"/>
              <a:t>ITP can occur as an isolated condition or secondary to an underlying disorder.</a:t>
            </a:r>
            <a:endParaRPr lang="en-GB" dirty="0"/>
          </a:p>
          <a:p>
            <a:r>
              <a:rPr lang="en-US" dirty="0"/>
              <a:t>Adult-onset ITP is generally chronic (&gt; 6 months) and affects women two to three times more often than  men. </a:t>
            </a:r>
            <a:endParaRPr lang="en-GB" dirty="0"/>
          </a:p>
          <a:p>
            <a:r>
              <a:rPr lang="en-US" dirty="0"/>
              <a:t>By contrast, childhood-onset ITP is acute in onset and usually follows an infectious illness, and both sexes are equally affected. Childhood ITP typically resolves on its own within 4 to 6 weeks without major sequelae</a:t>
            </a:r>
            <a:endParaRPr lang="en-IQ" dirty="0"/>
          </a:p>
        </p:txBody>
      </p:sp>
    </p:spTree>
    <p:extLst>
      <p:ext uri="{BB962C8B-B14F-4D97-AF65-F5344CB8AC3E}">
        <p14:creationId xmlns:p14="http://schemas.microsoft.com/office/powerpoint/2010/main" val="7951304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29AB1-3467-1843-B3B5-EEE891FE1D6C}"/>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A5EFEC15-5DC3-6A4D-B481-512D79A0577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199" y="365125"/>
            <a:ext cx="10515599" cy="5700796"/>
          </a:xfrm>
        </p:spPr>
      </p:pic>
    </p:spTree>
    <p:extLst>
      <p:ext uri="{BB962C8B-B14F-4D97-AF65-F5344CB8AC3E}">
        <p14:creationId xmlns:p14="http://schemas.microsoft.com/office/powerpoint/2010/main" val="2428593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FB94-6E55-CC4E-90F2-C290A7FAAE15}"/>
              </a:ext>
            </a:extLst>
          </p:cNvPr>
          <p:cNvSpPr>
            <a:spLocks noGrp="1"/>
          </p:cNvSpPr>
          <p:nvPr>
            <p:ph type="title"/>
          </p:nvPr>
        </p:nvSpPr>
        <p:spPr/>
        <p:txBody>
          <a:bodyPr/>
          <a:lstStyle/>
          <a:p>
            <a:r>
              <a:rPr lang="en-US" b="1" i="1" dirty="0">
                <a:solidFill>
                  <a:srgbClr val="C00000"/>
                </a:solidFill>
                <a:latin typeface="Aharoni" panose="02010803020104030203" pitchFamily="2" charset="-79"/>
                <a:cs typeface="Aharoni" panose="02010803020104030203" pitchFamily="2" charset="-79"/>
              </a:rPr>
              <a:t>Nutritional Deficiencies</a:t>
            </a:r>
            <a:br>
              <a:rPr lang="en-GB" i="1" dirty="0">
                <a:solidFill>
                  <a:srgbClr val="C00000"/>
                </a:solidFill>
                <a:latin typeface="Aharoni" panose="02010803020104030203" pitchFamily="2" charset="-79"/>
                <a:cs typeface="Aharoni" panose="02010803020104030203" pitchFamily="2" charset="-79"/>
              </a:rPr>
            </a:br>
            <a:endParaRPr lang="en-IQ" i="1" dirty="0">
              <a:solidFill>
                <a:srgbClr val="C00000"/>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93CFDC1B-505E-7147-9007-E812AF22196F}"/>
              </a:ext>
            </a:extLst>
          </p:cNvPr>
          <p:cNvSpPr>
            <a:spLocks noGrp="1"/>
          </p:cNvSpPr>
          <p:nvPr>
            <p:ph idx="1"/>
          </p:nvPr>
        </p:nvSpPr>
        <p:spPr/>
        <p:txBody>
          <a:bodyPr>
            <a:normAutofit lnSpcReduction="10000"/>
          </a:bodyPr>
          <a:lstStyle/>
          <a:p>
            <a:r>
              <a:rPr lang="en-US" dirty="0"/>
              <a:t>Deficiencies in folic acid and vitamin B12  may hinder the process of erythrocyte maturation. Folic acid and vitamin B12  are required for the formation of DNA. </a:t>
            </a:r>
            <a:endParaRPr lang="en-GB" dirty="0"/>
          </a:p>
          <a:p>
            <a:r>
              <a:rPr lang="en-US" dirty="0"/>
              <a:t>Poor  diet  can  contribute  to  folic  acid  and  vitamin  B12 deficiencies.</a:t>
            </a:r>
            <a:endParaRPr lang="en-GB" dirty="0"/>
          </a:p>
          <a:p>
            <a:r>
              <a:rPr lang="en-US" dirty="0"/>
              <a:t> Pernicious anemia describes a severe anemia caused by the malabsorption of vitamin B12  due to the absence of intrinsic factor,  a  glycoprotein  produced  by  gastric  parietal  cells  that  binds to  vitamin B12  and facilitates its  absorption  in the ileum.  </a:t>
            </a:r>
            <a:endParaRPr lang="en-GB" dirty="0"/>
          </a:p>
          <a:p>
            <a:r>
              <a:rPr lang="en-US" dirty="0"/>
              <a:t>This  condition results in B12  deficiency despite adequate dietary B12  intake</a:t>
            </a:r>
            <a:endParaRPr lang="en-IQ" dirty="0"/>
          </a:p>
        </p:txBody>
      </p:sp>
    </p:spTree>
    <p:extLst>
      <p:ext uri="{BB962C8B-B14F-4D97-AF65-F5344CB8AC3E}">
        <p14:creationId xmlns:p14="http://schemas.microsoft.com/office/powerpoint/2010/main" val="2062665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78856-2A4E-554B-BD1F-B2C6706F3CF2}"/>
              </a:ext>
            </a:extLst>
          </p:cNvPr>
          <p:cNvSpPr>
            <a:spLocks noGrp="1"/>
          </p:cNvSpPr>
          <p:nvPr>
            <p:ph type="title"/>
          </p:nvPr>
        </p:nvSpPr>
        <p:spPr/>
        <p:txBody>
          <a:bodyPr/>
          <a:lstStyle/>
          <a:p>
            <a:r>
              <a:rPr lang="en-GB" b="1" dirty="0">
                <a:solidFill>
                  <a:schemeClr val="accent2">
                    <a:lumMod val="75000"/>
                  </a:schemeClr>
                </a:solidFill>
              </a:rPr>
              <a:t>Treatment</a:t>
            </a:r>
            <a:r>
              <a:rPr lang="en-GB" dirty="0"/>
              <a:t> </a:t>
            </a:r>
            <a:endParaRPr lang="en-IQ" dirty="0"/>
          </a:p>
        </p:txBody>
      </p:sp>
      <p:pic>
        <p:nvPicPr>
          <p:cNvPr id="4" name="Picture 4">
            <a:extLst>
              <a:ext uri="{FF2B5EF4-FFF2-40B4-BE49-F238E27FC236}">
                <a16:creationId xmlns:a16="http://schemas.microsoft.com/office/drawing/2014/main" id="{93C0BE3B-D1C1-0E40-9A71-960E77CB36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1448" y="1386974"/>
            <a:ext cx="10802352" cy="5471026"/>
          </a:xfrm>
        </p:spPr>
      </p:pic>
    </p:spTree>
    <p:extLst>
      <p:ext uri="{BB962C8B-B14F-4D97-AF65-F5344CB8AC3E}">
        <p14:creationId xmlns:p14="http://schemas.microsoft.com/office/powerpoint/2010/main" val="30126009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4BA45-0EAC-6D4C-A90B-AFDBC5B87079}"/>
              </a:ext>
            </a:extLst>
          </p:cNvPr>
          <p:cNvSpPr>
            <a:spLocks noGrp="1"/>
          </p:cNvSpPr>
          <p:nvPr>
            <p:ph type="title"/>
          </p:nvPr>
        </p:nvSpPr>
        <p:spPr/>
        <p:txBody>
          <a:bodyPr/>
          <a:lstStyle/>
          <a:p>
            <a:r>
              <a:rPr lang="en-US" b="1" dirty="0">
                <a:solidFill>
                  <a:schemeClr val="accent2">
                    <a:lumMod val="75000"/>
                  </a:schemeClr>
                </a:solidFill>
              </a:rPr>
              <a:t>Nonpharmacologic Therapy</a:t>
            </a:r>
            <a:endParaRPr lang="en-IQ" b="1" dirty="0">
              <a:solidFill>
                <a:schemeClr val="accent2">
                  <a:lumMod val="75000"/>
                </a:schemeClr>
              </a:solidFill>
            </a:endParaRPr>
          </a:p>
        </p:txBody>
      </p:sp>
      <p:sp>
        <p:nvSpPr>
          <p:cNvPr id="3" name="Content Placeholder 2">
            <a:extLst>
              <a:ext uri="{FF2B5EF4-FFF2-40B4-BE49-F238E27FC236}">
                <a16:creationId xmlns:a16="http://schemas.microsoft.com/office/drawing/2014/main" id="{BF285474-FD42-E942-A53A-AD88D0F7A020}"/>
              </a:ext>
            </a:extLst>
          </p:cNvPr>
          <p:cNvSpPr>
            <a:spLocks noGrp="1"/>
          </p:cNvSpPr>
          <p:nvPr>
            <p:ph idx="1"/>
          </p:nvPr>
        </p:nvSpPr>
        <p:spPr/>
        <p:txBody>
          <a:bodyPr/>
          <a:lstStyle/>
          <a:p>
            <a:r>
              <a:rPr lang="en-US" b="1" dirty="0"/>
              <a:t>Splenectomy</a:t>
            </a:r>
            <a:r>
              <a:rPr lang="en-US" dirty="0"/>
              <a:t>  In adults, splenectomy is generally considered after 3 to 6 months if the patient continues to require 10 to 20 mg/day of prednisone to maintain the platelet  count greater than 30 × 103/mm3  (30 × 109/L). </a:t>
            </a:r>
            <a:endParaRPr lang="en-GB" dirty="0"/>
          </a:p>
          <a:p>
            <a:r>
              <a:rPr lang="en-US" b="1" dirty="0"/>
              <a:t>Platelet Transfusions</a:t>
            </a:r>
            <a:r>
              <a:rPr lang="en-US" dirty="0"/>
              <a:t>  Platelet transfusions are indicated if a patient has severe life-threatening bleeding, such  as intracranial hemorrhage. In such situations, platelet transfusions are administered along with IV Immunoglobulin and glucocorticoids </a:t>
            </a:r>
            <a:endParaRPr lang="en-IQ" dirty="0"/>
          </a:p>
        </p:txBody>
      </p:sp>
    </p:spTree>
    <p:extLst>
      <p:ext uri="{BB962C8B-B14F-4D97-AF65-F5344CB8AC3E}">
        <p14:creationId xmlns:p14="http://schemas.microsoft.com/office/powerpoint/2010/main" val="26459648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BCAC2-7439-D941-817B-54F6F92F25C8}"/>
              </a:ext>
            </a:extLst>
          </p:cNvPr>
          <p:cNvSpPr>
            <a:spLocks noGrp="1"/>
          </p:cNvSpPr>
          <p:nvPr>
            <p:ph type="title"/>
          </p:nvPr>
        </p:nvSpPr>
        <p:spPr/>
        <p:txBody>
          <a:bodyPr/>
          <a:lstStyle/>
          <a:p>
            <a:r>
              <a:rPr lang="en-US" b="1" dirty="0">
                <a:solidFill>
                  <a:schemeClr val="accent2">
                    <a:lumMod val="75000"/>
                  </a:schemeClr>
                </a:solidFill>
              </a:rPr>
              <a:t>THROMBOTIC </a:t>
            </a:r>
            <a:r>
              <a:rPr lang="en-US" b="1" dirty="0" err="1">
                <a:solidFill>
                  <a:schemeClr val="accent2">
                    <a:lumMod val="75000"/>
                  </a:schemeClr>
                </a:solidFill>
              </a:rPr>
              <a:t>THROMBOCYTOPENIC</a:t>
            </a:r>
            <a:r>
              <a:rPr lang="en-US" b="1" dirty="0">
                <a:solidFill>
                  <a:schemeClr val="accent2">
                    <a:lumMod val="75000"/>
                  </a:schemeClr>
                </a:solidFill>
              </a:rPr>
              <a:t> </a:t>
            </a:r>
            <a:r>
              <a:rPr lang="en-US" b="1" dirty="0" err="1">
                <a:solidFill>
                  <a:schemeClr val="accent2">
                    <a:lumMod val="75000"/>
                  </a:schemeClr>
                </a:solidFill>
              </a:rPr>
              <a:t>PURPURA</a:t>
            </a:r>
            <a:endParaRPr lang="en-IQ" b="1" dirty="0">
              <a:solidFill>
                <a:schemeClr val="accent2">
                  <a:lumMod val="75000"/>
                </a:schemeClr>
              </a:solidFill>
            </a:endParaRPr>
          </a:p>
        </p:txBody>
      </p:sp>
      <p:sp>
        <p:nvSpPr>
          <p:cNvPr id="3" name="Content Placeholder 2">
            <a:extLst>
              <a:ext uri="{FF2B5EF4-FFF2-40B4-BE49-F238E27FC236}">
                <a16:creationId xmlns:a16="http://schemas.microsoft.com/office/drawing/2014/main" id="{79D98F7A-A47B-D741-B9FF-8DAC635E90A5}"/>
              </a:ext>
            </a:extLst>
          </p:cNvPr>
          <p:cNvSpPr>
            <a:spLocks noGrp="1"/>
          </p:cNvSpPr>
          <p:nvPr>
            <p:ph idx="1"/>
          </p:nvPr>
        </p:nvSpPr>
        <p:spPr/>
        <p:txBody>
          <a:bodyPr/>
          <a:lstStyle/>
          <a:p>
            <a:r>
              <a:rPr lang="en-US" dirty="0"/>
              <a:t>TTP) is a severe systemic disorder characterized by thrombi formation within the circulation that results in the platelet consumption and subsequent thrombocytopenia. </a:t>
            </a:r>
            <a:endParaRPr lang="en-GB" dirty="0"/>
          </a:p>
          <a:p>
            <a:r>
              <a:rPr lang="en-US" dirty="0"/>
              <a:t>Acute idiopathic TTP is more common in women and African Americans and most frequently occurs in people between 30 and 40 years of age. </a:t>
            </a:r>
            <a:endParaRPr lang="en-IQ" dirty="0"/>
          </a:p>
        </p:txBody>
      </p:sp>
    </p:spTree>
    <p:extLst>
      <p:ext uri="{BB962C8B-B14F-4D97-AF65-F5344CB8AC3E}">
        <p14:creationId xmlns:p14="http://schemas.microsoft.com/office/powerpoint/2010/main" val="42487219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5C317-1030-134B-99F8-F81E14EE83F6}"/>
              </a:ext>
            </a:extLst>
          </p:cNvPr>
          <p:cNvSpPr>
            <a:spLocks noGrp="1"/>
          </p:cNvSpPr>
          <p:nvPr>
            <p:ph type="title"/>
          </p:nvPr>
        </p:nvSpPr>
        <p:spPr/>
        <p:txBody>
          <a:bodyPr/>
          <a:lstStyle/>
          <a:p>
            <a:endParaRPr lang="en-IQ"/>
          </a:p>
        </p:txBody>
      </p:sp>
      <p:pic>
        <p:nvPicPr>
          <p:cNvPr id="4" name="Picture 4">
            <a:extLst>
              <a:ext uri="{FF2B5EF4-FFF2-40B4-BE49-F238E27FC236}">
                <a16:creationId xmlns:a16="http://schemas.microsoft.com/office/drawing/2014/main" id="{E5F6836F-70B3-D047-96EA-52ECC716794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365125"/>
            <a:ext cx="10515600" cy="5918033"/>
          </a:xfrm>
        </p:spPr>
      </p:pic>
    </p:spTree>
    <p:extLst>
      <p:ext uri="{BB962C8B-B14F-4D97-AF65-F5344CB8AC3E}">
        <p14:creationId xmlns:p14="http://schemas.microsoft.com/office/powerpoint/2010/main" val="20442537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F609D-A957-F244-9F63-2C083E63E66E}"/>
              </a:ext>
            </a:extLst>
          </p:cNvPr>
          <p:cNvSpPr>
            <a:spLocks noGrp="1"/>
          </p:cNvSpPr>
          <p:nvPr>
            <p:ph type="title"/>
          </p:nvPr>
        </p:nvSpPr>
        <p:spPr/>
        <p:txBody>
          <a:bodyPr/>
          <a:lstStyle/>
          <a:p>
            <a:r>
              <a:rPr lang="en-US" b="1" dirty="0">
                <a:solidFill>
                  <a:schemeClr val="accent2">
                    <a:lumMod val="75000"/>
                  </a:schemeClr>
                </a:solidFill>
              </a:rPr>
              <a:t>Treatment</a:t>
            </a:r>
            <a:endParaRPr lang="en-IQ" b="1" dirty="0">
              <a:solidFill>
                <a:schemeClr val="accent2">
                  <a:lumMod val="75000"/>
                </a:schemeClr>
              </a:solidFill>
            </a:endParaRPr>
          </a:p>
        </p:txBody>
      </p:sp>
      <p:sp>
        <p:nvSpPr>
          <p:cNvPr id="3" name="Content Placeholder 2">
            <a:extLst>
              <a:ext uri="{FF2B5EF4-FFF2-40B4-BE49-F238E27FC236}">
                <a16:creationId xmlns:a16="http://schemas.microsoft.com/office/drawing/2014/main" id="{89CA840E-CF60-F447-9278-8ED416570441}"/>
              </a:ext>
            </a:extLst>
          </p:cNvPr>
          <p:cNvSpPr>
            <a:spLocks noGrp="1"/>
          </p:cNvSpPr>
          <p:nvPr>
            <p:ph idx="1"/>
          </p:nvPr>
        </p:nvSpPr>
        <p:spPr/>
        <p:txBody>
          <a:bodyPr/>
          <a:lstStyle/>
          <a:p>
            <a:r>
              <a:rPr lang="en-US" b="1" dirty="0"/>
              <a:t>Nonpharmacologic Therapy</a:t>
            </a:r>
            <a:r>
              <a:rPr lang="en-US" dirty="0"/>
              <a:t> </a:t>
            </a:r>
            <a:endParaRPr lang="en-GB" dirty="0"/>
          </a:p>
          <a:p>
            <a:r>
              <a:rPr lang="en-US" dirty="0"/>
              <a:t>The present standard of treatment for TTP  is urgent plasma exchange (PEX). If PEX is unavailable,  treatment with plasma infusion and glucocorticoids is indicated until PEX is available.</a:t>
            </a:r>
            <a:endParaRPr lang="en-GB" dirty="0"/>
          </a:p>
          <a:p>
            <a:r>
              <a:rPr lang="en-US" b="1" dirty="0"/>
              <a:t>Splenectomy</a:t>
            </a:r>
            <a:r>
              <a:rPr lang="en-US" dirty="0"/>
              <a:t>  Splenectomy is reserved for patients with frequently relapsing disease who are refractory to PEX or immunosuppressive therapy.</a:t>
            </a:r>
            <a:endParaRPr lang="en-IQ" dirty="0"/>
          </a:p>
        </p:txBody>
      </p:sp>
    </p:spTree>
    <p:extLst>
      <p:ext uri="{BB962C8B-B14F-4D97-AF65-F5344CB8AC3E}">
        <p14:creationId xmlns:p14="http://schemas.microsoft.com/office/powerpoint/2010/main" val="17519150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55F274-B343-A944-80D6-07A22076447F}"/>
              </a:ext>
            </a:extLst>
          </p:cNvPr>
          <p:cNvSpPr>
            <a:spLocks noGrp="1"/>
          </p:cNvSpPr>
          <p:nvPr>
            <p:ph idx="1"/>
          </p:nvPr>
        </p:nvSpPr>
        <p:spPr>
          <a:xfrm>
            <a:off x="838200" y="818816"/>
            <a:ext cx="10515600" cy="5358147"/>
          </a:xfrm>
        </p:spPr>
        <p:txBody>
          <a:bodyPr/>
          <a:lstStyle/>
          <a:p>
            <a:r>
              <a:rPr lang="en-US" b="1" dirty="0"/>
              <a:t>Pharmacologic Therapy</a:t>
            </a:r>
            <a:r>
              <a:rPr lang="en-US" dirty="0"/>
              <a:t> </a:t>
            </a:r>
            <a:endParaRPr lang="en-GB" dirty="0"/>
          </a:p>
          <a:p>
            <a:r>
              <a:rPr lang="en-US" b="1" dirty="0"/>
              <a:t>Glucocorticoids</a:t>
            </a:r>
            <a:r>
              <a:rPr lang="en-US" dirty="0"/>
              <a:t>  Glucocorticoids  can be used for their immunosuppressive effect in combination with PEX; however, they are not as efficacious as </a:t>
            </a:r>
            <a:r>
              <a:rPr lang="en-US" dirty="0" err="1"/>
              <a:t>monotherapy</a:t>
            </a:r>
            <a:r>
              <a:rPr lang="en-US" dirty="0"/>
              <a:t> in TTP. The most commonly used  agents  are  methylprednisolone  250  mg/day  IV  for  or  prednisone 1 mg/kg/day orally for the duration of PEX therapy and 1 to 2 weeks after normalized platelet counts are maintained.</a:t>
            </a:r>
            <a:endParaRPr lang="en-GB" dirty="0"/>
          </a:p>
          <a:p>
            <a:r>
              <a:rPr lang="en-US" dirty="0"/>
              <a:t> </a:t>
            </a:r>
            <a:r>
              <a:rPr lang="en-US" b="1" dirty="0"/>
              <a:t>Immunosuppressants</a:t>
            </a:r>
            <a:r>
              <a:rPr lang="en-US" dirty="0"/>
              <a:t>  TTP that fails to respond adequately to PEX can be treated with immunosuppressive agents.  Cytotoxic immunosuppressive therapies with the most potential benefit in refractory  TTP  include  cyclosporine  and  rituximab.  Other  agents that had been used include vincristine, cyclophosphamide, azathioprine, and IVIg.</a:t>
            </a:r>
            <a:endParaRPr lang="en-IQ" dirty="0"/>
          </a:p>
        </p:txBody>
      </p:sp>
    </p:spTree>
    <p:extLst>
      <p:ext uri="{BB962C8B-B14F-4D97-AF65-F5344CB8AC3E}">
        <p14:creationId xmlns:p14="http://schemas.microsoft.com/office/powerpoint/2010/main" val="4194338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F2A41D-7C5D-E945-BABB-A1D04B3F33E1}"/>
              </a:ext>
            </a:extLst>
          </p:cNvPr>
          <p:cNvSpPr>
            <a:spLocks noGrp="1"/>
          </p:cNvSpPr>
          <p:nvPr>
            <p:ph idx="1"/>
          </p:nvPr>
        </p:nvSpPr>
        <p:spPr>
          <a:xfrm>
            <a:off x="838200" y="1069474"/>
            <a:ext cx="10515600" cy="5107489"/>
          </a:xfrm>
        </p:spPr>
        <p:txBody>
          <a:bodyPr/>
          <a:lstStyle/>
          <a:p>
            <a:r>
              <a:rPr lang="en-GB" dirty="0"/>
              <a:t>Iron-deficiency </a:t>
            </a:r>
            <a:r>
              <a:rPr lang="en-GB" dirty="0" err="1"/>
              <a:t>anemia</a:t>
            </a:r>
            <a:r>
              <a:rPr lang="en-GB" dirty="0"/>
              <a:t> (IDA) typically occurs because of inadequate absorption of iron or excessive blood loss. </a:t>
            </a:r>
          </a:p>
          <a:p>
            <a:r>
              <a:rPr lang="en-GB" dirty="0"/>
              <a:t>Inadequate absorption may occur in patients who have congenital or acquired intestinal conditions, such as inflammatory bowel disease,  celiac  disease,  or  bowel  resection.  </a:t>
            </a:r>
          </a:p>
          <a:p>
            <a:r>
              <a:rPr lang="en-GB" dirty="0"/>
              <a:t>Achlorhydria  and  diets poor in iron, also may contribute to iron deficiency states. </a:t>
            </a:r>
          </a:p>
          <a:p>
            <a:r>
              <a:rPr lang="en-GB" dirty="0"/>
              <a:t>Iron deficiency also may occur following excessive iron loss. Common </a:t>
            </a:r>
            <a:r>
              <a:rPr lang="en-GB" dirty="0" err="1"/>
              <a:t>etiologies</a:t>
            </a:r>
            <a:r>
              <a:rPr lang="en-GB" dirty="0"/>
              <a:t> include excessive menstruation, ulcers or neoplastic lesions, and excessive bleeding following surgery or trauma.</a:t>
            </a:r>
          </a:p>
          <a:p>
            <a:endParaRPr lang="en-IQ" dirty="0"/>
          </a:p>
        </p:txBody>
      </p:sp>
    </p:spTree>
    <p:extLst>
      <p:ext uri="{BB962C8B-B14F-4D97-AF65-F5344CB8AC3E}">
        <p14:creationId xmlns:p14="http://schemas.microsoft.com/office/powerpoint/2010/main" val="161249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F5AE2-D770-0D4C-8614-6D9276AC6701}"/>
              </a:ext>
            </a:extLst>
          </p:cNvPr>
          <p:cNvSpPr>
            <a:spLocks noGrp="1"/>
          </p:cNvSpPr>
          <p:nvPr>
            <p:ph type="title"/>
          </p:nvPr>
        </p:nvSpPr>
        <p:spPr/>
        <p:txBody>
          <a:bodyPr/>
          <a:lstStyle/>
          <a:p>
            <a:r>
              <a:rPr lang="en-US" b="1" i="1" dirty="0" err="1">
                <a:solidFill>
                  <a:srgbClr val="C00000"/>
                </a:solidFill>
                <a:latin typeface="Aharoni" panose="02010803020104030203" pitchFamily="2" charset="-79"/>
                <a:cs typeface="Aharoni" panose="02010803020104030203" pitchFamily="2" charset="-79"/>
              </a:rPr>
              <a:t>Dysregulation</a:t>
            </a:r>
            <a:r>
              <a:rPr lang="en-US" b="1" i="1" dirty="0">
                <a:solidFill>
                  <a:srgbClr val="C00000"/>
                </a:solidFill>
                <a:latin typeface="Aharoni" panose="02010803020104030203" pitchFamily="2" charset="-79"/>
                <a:cs typeface="Aharoni" panose="02010803020104030203" pitchFamily="2" charset="-79"/>
              </a:rPr>
              <a:t> of Iron Homeostasis and   Impaired Marrow Production</a:t>
            </a:r>
            <a:endParaRPr lang="en-IQ" b="1" i="1" dirty="0">
              <a:solidFill>
                <a:srgbClr val="C00000"/>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8195B47C-F7A6-624E-BAA2-6993CF98C7C3}"/>
              </a:ext>
            </a:extLst>
          </p:cNvPr>
          <p:cNvSpPr>
            <a:spLocks noGrp="1"/>
          </p:cNvSpPr>
          <p:nvPr>
            <p:ph idx="1"/>
          </p:nvPr>
        </p:nvSpPr>
        <p:spPr/>
        <p:txBody>
          <a:bodyPr>
            <a:normAutofit fontScale="92500"/>
          </a:bodyPr>
          <a:lstStyle/>
          <a:p>
            <a:r>
              <a:rPr lang="en-US" dirty="0"/>
              <a:t>Chronic  diseases  associated  with  ACD  include  infection,  autoimmune disease, CKD, and cancer. A major contributing factor for development of ACD  is  disturbance  of  iron  homeostasis related</a:t>
            </a:r>
            <a:r>
              <a:rPr lang="en-GB" dirty="0"/>
              <a:t> to  activation  of  the  immune  system.  </a:t>
            </a:r>
          </a:p>
          <a:p>
            <a:r>
              <a:rPr lang="en-GB" dirty="0"/>
              <a:t>Hepcidin  is  an  acute-phase protein expressed in response to </a:t>
            </a:r>
            <a:r>
              <a:rPr lang="en-GB" dirty="0" err="1"/>
              <a:t>upregulation</a:t>
            </a:r>
            <a:r>
              <a:rPr lang="en-GB" dirty="0"/>
              <a:t> of interleukin-6 and exposure to lipopolysaccharide. Increased expression of hepcidin causes decreased iron absorption from the gastrointestinal (GI) tract and inhibition of iron release from macrophages. </a:t>
            </a:r>
          </a:p>
          <a:p>
            <a:r>
              <a:rPr lang="en-US" dirty="0"/>
              <a:t>In addition, immune activation can cause </a:t>
            </a:r>
            <a:r>
              <a:rPr lang="en-US" dirty="0" err="1"/>
              <a:t>upregulation</a:t>
            </a:r>
            <a:r>
              <a:rPr lang="en-US" dirty="0"/>
              <a:t> of cytokines that impair the proliferation and differentiation of erythroid precursors. </a:t>
            </a:r>
            <a:endParaRPr lang="en-IQ" dirty="0"/>
          </a:p>
        </p:txBody>
      </p:sp>
    </p:spTree>
    <p:extLst>
      <p:ext uri="{BB962C8B-B14F-4D97-AF65-F5344CB8AC3E}">
        <p14:creationId xmlns:p14="http://schemas.microsoft.com/office/powerpoint/2010/main" val="1327421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41C9A-0EBE-C045-9819-A0CE50CB5BBE}"/>
              </a:ext>
            </a:extLst>
          </p:cNvPr>
          <p:cNvSpPr>
            <a:spLocks noGrp="1"/>
          </p:cNvSpPr>
          <p:nvPr>
            <p:ph type="title"/>
          </p:nvPr>
        </p:nvSpPr>
        <p:spPr/>
        <p:txBody>
          <a:bodyPr/>
          <a:lstStyle/>
          <a:p>
            <a:r>
              <a:rPr lang="en-GB" dirty="0">
                <a:solidFill>
                  <a:srgbClr val="C00000"/>
                </a:solidFill>
                <a:latin typeface="Aharoni" panose="02010803020104030203" pitchFamily="2" charset="-79"/>
                <a:cs typeface="Aharoni" panose="02010803020104030203" pitchFamily="2" charset="-79"/>
              </a:rPr>
              <a:t>Treatment..desired outcomes </a:t>
            </a:r>
            <a:endParaRPr lang="en-IQ" dirty="0">
              <a:solidFill>
                <a:srgbClr val="C00000"/>
              </a:solidFill>
              <a:latin typeface="Aharoni" panose="02010803020104030203" pitchFamily="2" charset="-79"/>
              <a:cs typeface="Aharoni" panose="02010803020104030203" pitchFamily="2" charset="-79"/>
            </a:endParaRPr>
          </a:p>
        </p:txBody>
      </p:sp>
      <p:sp>
        <p:nvSpPr>
          <p:cNvPr id="3" name="Content Placeholder 2">
            <a:extLst>
              <a:ext uri="{FF2B5EF4-FFF2-40B4-BE49-F238E27FC236}">
                <a16:creationId xmlns:a16="http://schemas.microsoft.com/office/drawing/2014/main" id="{9A48BC15-639B-C342-AD1D-77D783D11714}"/>
              </a:ext>
            </a:extLst>
          </p:cNvPr>
          <p:cNvSpPr>
            <a:spLocks noGrp="1"/>
          </p:cNvSpPr>
          <p:nvPr>
            <p:ph idx="1"/>
          </p:nvPr>
        </p:nvSpPr>
        <p:spPr/>
        <p:txBody>
          <a:bodyPr/>
          <a:lstStyle/>
          <a:p>
            <a:r>
              <a:rPr lang="en-US" dirty="0"/>
              <a:t>The  goal  of  anemia  therapy  is  to  increase  </a:t>
            </a:r>
            <a:r>
              <a:rPr lang="en-US" dirty="0" err="1"/>
              <a:t>Hgb</a:t>
            </a:r>
            <a:r>
              <a:rPr lang="en-US" dirty="0"/>
              <a:t>  to  levels that improve red cell oxygen-carrying capacity, </a:t>
            </a:r>
            <a:endParaRPr lang="en-GB" dirty="0"/>
          </a:p>
          <a:p>
            <a:r>
              <a:rPr lang="en-US" dirty="0"/>
              <a:t>alleviate symptoms, </a:t>
            </a:r>
            <a:endParaRPr lang="en-GB" dirty="0"/>
          </a:p>
          <a:p>
            <a:r>
              <a:rPr lang="en-US" dirty="0"/>
              <a:t>and prevent complications from anemia. </a:t>
            </a:r>
            <a:endParaRPr lang="en-GB" dirty="0"/>
          </a:p>
          <a:p>
            <a:r>
              <a:rPr lang="en-US" dirty="0"/>
              <a:t>Normal </a:t>
            </a:r>
            <a:r>
              <a:rPr lang="en-US" dirty="0" err="1"/>
              <a:t>Hgb</a:t>
            </a:r>
            <a:r>
              <a:rPr lang="en-US" dirty="0"/>
              <a:t> values are 14.0 to 17.5 g/dL (140–175 g/L or 8.69–10.9 </a:t>
            </a:r>
            <a:r>
              <a:rPr lang="en-US" dirty="0" err="1"/>
              <a:t>mmol</a:t>
            </a:r>
            <a:r>
              <a:rPr lang="en-US" dirty="0"/>
              <a:t>/L) for males and 12.3 to 15.3 g/dL (123–153 g/L or 7.63–9.50 </a:t>
            </a:r>
            <a:r>
              <a:rPr lang="en-US" dirty="0" err="1"/>
              <a:t>mmol</a:t>
            </a:r>
            <a:r>
              <a:rPr lang="en-US" dirty="0"/>
              <a:t>/L) for females. </a:t>
            </a:r>
            <a:endParaRPr lang="en-IQ" dirty="0"/>
          </a:p>
        </p:txBody>
      </p:sp>
    </p:spTree>
    <p:extLst>
      <p:ext uri="{BB962C8B-B14F-4D97-AF65-F5344CB8AC3E}">
        <p14:creationId xmlns:p14="http://schemas.microsoft.com/office/powerpoint/2010/main" val="3078461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65</Slides>
  <Notes>0</Notes>
  <HiddenSlides>0</HiddenSlide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Anemia and coagulation disorders </vt:lpstr>
      <vt:lpstr>Introduction </vt:lpstr>
      <vt:lpstr>PowerPoint Presentation</vt:lpstr>
      <vt:lpstr>PowerPoint Presentation</vt:lpstr>
      <vt:lpstr>Decreased-Production Anemias</vt:lpstr>
      <vt:lpstr>Nutritional Deficiencies </vt:lpstr>
      <vt:lpstr>PowerPoint Presentation</vt:lpstr>
      <vt:lpstr>Dysregulation of Iron Homeostasis and   Impaired Marrow Production</vt:lpstr>
      <vt:lpstr>Treatment..desired outcomes </vt:lpstr>
      <vt:lpstr>General Approach to the Anemic Patient</vt:lpstr>
      <vt:lpstr>PowerPoint Presentation</vt:lpstr>
      <vt:lpstr>PowerPoint Presentation</vt:lpstr>
      <vt:lpstr>PowerPoint Presentation</vt:lpstr>
      <vt:lpstr>Nonpharmacologic Therapy</vt:lpstr>
      <vt:lpstr>Pharmacologic Therapy</vt:lpstr>
      <vt:lpstr>Iron-Deficiency Anemia</vt:lpstr>
      <vt:lpstr>PowerPoint Presentation</vt:lpstr>
      <vt:lpstr>PowerPoint Presentation</vt:lpstr>
      <vt:lpstr>Vitamin B12  and Folic Acid Anemia</vt:lpstr>
      <vt:lpstr>Anemia of Chronic Disease</vt:lpstr>
      <vt:lpstr>PowerPoint Presentation</vt:lpstr>
      <vt:lpstr>Anemia of Chronic Disease</vt:lpstr>
      <vt:lpstr>PowerPoint Presentation</vt:lpstr>
      <vt:lpstr>OUTCOME EVALUATION</vt:lpstr>
      <vt:lpstr>PowerPoint Presentation</vt:lpstr>
      <vt:lpstr>PowerPoint Presentation</vt:lpstr>
      <vt:lpstr>Coagulation and Platelet Disorders</vt:lpstr>
      <vt:lpstr>INHERITED  COAGULATION  DISORDERS</vt:lpstr>
      <vt:lpstr>PowerPoint Presentation</vt:lpstr>
      <vt:lpstr>PowerPoint Presentation</vt:lpstr>
      <vt:lpstr>Treatment..desired outcomes </vt:lpstr>
      <vt:lpstr>PowerPoint Presentation</vt:lpstr>
      <vt:lpstr>PowerPoint Presentation</vt:lpstr>
      <vt:lpstr>Nonpharmacologic Therapy</vt:lpstr>
      <vt:lpstr>Pharmacologic Therapy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Hemophilia B treatment </vt:lpstr>
      <vt:lpstr>VON WILLEBRAND DISEASE</vt:lpstr>
      <vt:lpstr>PowerPoint Presentation</vt:lpstr>
      <vt:lpstr>PowerPoint Presentation</vt:lpstr>
      <vt:lpstr>PowerPoint Presentation</vt:lpstr>
      <vt:lpstr>Treatment </vt:lpstr>
      <vt:lpstr>Pharmacologic Therapy</vt:lpstr>
      <vt:lpstr>PowerPoint Presentation</vt:lpstr>
      <vt:lpstr>PowerPoint Presentation</vt:lpstr>
      <vt:lpstr>PowerPoint Presentation</vt:lpstr>
      <vt:lpstr>OTHER CLOTTING FACTOR DEFICIENCIES</vt:lpstr>
      <vt:lpstr>PowerPoint Presentation</vt:lpstr>
      <vt:lpstr>Treatment</vt:lpstr>
      <vt:lpstr>Pharmacologic Therapy</vt:lpstr>
      <vt:lpstr>PLATELET DISORDERS</vt:lpstr>
      <vt:lpstr>IMMUNE THROMBOCYTOPENIC PURPURA</vt:lpstr>
      <vt:lpstr>PowerPoint Presentation</vt:lpstr>
      <vt:lpstr>Treatment </vt:lpstr>
      <vt:lpstr>Nonpharmacologic Therapy</vt:lpstr>
      <vt:lpstr>THROMBOTIC THROMBOCYTOPENIC PURPURA</vt:lpstr>
      <vt:lpstr>PowerPoint Presentation</vt:lpstr>
      <vt:lpstr>Treatment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Anemia and coagulation disorders </dc:title>
  <dc:creator>abeeralrashid@yahoo.com</dc:creator>
  <cp:lastModifiedBy>abeeralrashid@yahoo.com</cp:lastModifiedBy>
  <cp:revision>6</cp:revision>
  <dcterms:created xsi:type="dcterms:W3CDTF">2021-04-11T11:23:59Z</dcterms:created>
  <dcterms:modified xsi:type="dcterms:W3CDTF">2021-04-28T17:17:21Z</dcterms:modified>
</cp:coreProperties>
</file>