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63" r:id="rId6"/>
    <p:sldId id="259" r:id="rId7"/>
    <p:sldId id="260" r:id="rId8"/>
    <p:sldId id="264"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E82E89B-5453-468C-AE14-5BA5CBDA9ED2}">
          <p14:sldIdLst>
            <p14:sldId id="256"/>
            <p14:sldId id="262"/>
            <p14:sldId id="257"/>
            <p14:sldId id="258"/>
            <p14:sldId id="263"/>
            <p14:sldId id="259"/>
            <p14:sldId id="260"/>
            <p14:sldId id="264"/>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5AA3CCB-07DD-476D-80D2-AD28B838C4F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59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FCF20B-001A-43D1-8EB2-AB1D2C7184EA}"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A3CCB-07DD-476D-80D2-AD28B838C4F7}" type="slidenum">
              <a:rPr lang="en-US" smtClean="0"/>
              <a:t>‹#›</a:t>
            </a:fld>
            <a:endParaRPr lang="en-US"/>
          </a:p>
        </p:txBody>
      </p:sp>
    </p:spTree>
    <p:extLst>
      <p:ext uri="{BB962C8B-B14F-4D97-AF65-F5344CB8AC3E}">
        <p14:creationId xmlns:p14="http://schemas.microsoft.com/office/powerpoint/2010/main" val="334093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775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16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spTree>
    <p:extLst>
      <p:ext uri="{BB962C8B-B14F-4D97-AF65-F5344CB8AC3E}">
        <p14:creationId xmlns:p14="http://schemas.microsoft.com/office/powerpoint/2010/main" val="3802978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41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1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737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19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spTree>
    <p:extLst>
      <p:ext uri="{BB962C8B-B14F-4D97-AF65-F5344CB8AC3E}">
        <p14:creationId xmlns:p14="http://schemas.microsoft.com/office/powerpoint/2010/main" val="376569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CF20B-001A-43D1-8EB2-AB1D2C7184EA}"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3CCB-07DD-476D-80D2-AD28B838C4F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19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FCF20B-001A-43D1-8EB2-AB1D2C7184EA}"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A3CCB-07DD-476D-80D2-AD28B838C4F7}" type="slidenum">
              <a:rPr lang="en-US" smtClean="0"/>
              <a:t>‹#›</a:t>
            </a:fld>
            <a:endParaRPr lang="en-US"/>
          </a:p>
        </p:txBody>
      </p:sp>
    </p:spTree>
    <p:extLst>
      <p:ext uri="{BB962C8B-B14F-4D97-AF65-F5344CB8AC3E}">
        <p14:creationId xmlns:p14="http://schemas.microsoft.com/office/powerpoint/2010/main" val="341306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FCF20B-001A-43D1-8EB2-AB1D2C7184EA}"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A3CCB-07DD-476D-80D2-AD28B838C4F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0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FCF20B-001A-43D1-8EB2-AB1D2C7184EA}"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A3CCB-07DD-476D-80D2-AD28B838C4F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58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CF20B-001A-43D1-8EB2-AB1D2C7184EA}" type="datetimeFigureOut">
              <a:rPr lang="en-US" smtClean="0"/>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A3CCB-07DD-476D-80D2-AD28B838C4F7}" type="slidenum">
              <a:rPr lang="en-US" smtClean="0"/>
              <a:t>‹#›</a:t>
            </a:fld>
            <a:endParaRPr lang="en-US"/>
          </a:p>
        </p:txBody>
      </p:sp>
    </p:spTree>
    <p:extLst>
      <p:ext uri="{BB962C8B-B14F-4D97-AF65-F5344CB8AC3E}">
        <p14:creationId xmlns:p14="http://schemas.microsoft.com/office/powerpoint/2010/main" val="329371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FCF20B-001A-43D1-8EB2-AB1D2C7184EA}"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A3CCB-07DD-476D-80D2-AD28B838C4F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06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FCF20B-001A-43D1-8EB2-AB1D2C7184EA}"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A3CCB-07DD-476D-80D2-AD28B838C4F7}" type="slidenum">
              <a:rPr lang="en-US" smtClean="0"/>
              <a:t>‹#›</a:t>
            </a:fld>
            <a:endParaRPr lang="en-US"/>
          </a:p>
        </p:txBody>
      </p:sp>
    </p:spTree>
    <p:extLst>
      <p:ext uri="{BB962C8B-B14F-4D97-AF65-F5344CB8AC3E}">
        <p14:creationId xmlns:p14="http://schemas.microsoft.com/office/powerpoint/2010/main" val="268901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FCF20B-001A-43D1-8EB2-AB1D2C7184EA}" type="datetimeFigureOut">
              <a:rPr lang="en-US" smtClean="0"/>
              <a:t>3/4/2017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AA3CCB-07DD-476D-80D2-AD28B838C4F7}" type="slidenum">
              <a:rPr lang="en-US" smtClean="0"/>
              <a:t>‹#›</a:t>
            </a:fld>
            <a:endParaRPr lang="en-US"/>
          </a:p>
        </p:txBody>
      </p:sp>
    </p:spTree>
    <p:extLst>
      <p:ext uri="{BB962C8B-B14F-4D97-AF65-F5344CB8AC3E}">
        <p14:creationId xmlns:p14="http://schemas.microsoft.com/office/powerpoint/2010/main" val="2238753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8116" y="3545058"/>
            <a:ext cx="7441809" cy="3312942"/>
          </a:xfrm>
        </p:spPr>
        <p:txBody>
          <a:bodyPr>
            <a:noAutofit/>
          </a:bodyPr>
          <a:lstStyle/>
          <a:p>
            <a:r>
              <a:rPr lang="en-US" dirty="0">
                <a:latin typeface="Andalus" panose="02020603050405020304" pitchFamily="18" charset="-78"/>
                <a:cs typeface="Andalus" panose="02020603050405020304" pitchFamily="18" charset="-78"/>
              </a:rPr>
              <a:t>Boiling Point Determination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49305" y="2039815"/>
            <a:ext cx="7610620" cy="1252025"/>
          </a:xfrm>
        </p:spPr>
        <p:txBody>
          <a:bodyPr>
            <a:normAutofit/>
          </a:bodyPr>
          <a:lstStyle/>
          <a:p>
            <a:r>
              <a:rPr lang="en-US" sz="7200" dirty="0">
                <a:latin typeface="Andalus" panose="02020603050405020304" pitchFamily="18" charset="-78"/>
                <a:cs typeface="Andalus" panose="02020603050405020304" pitchFamily="18" charset="-78"/>
              </a:rPr>
              <a:t>Experiment 2</a:t>
            </a:r>
          </a:p>
        </p:txBody>
      </p:sp>
    </p:spTree>
    <p:extLst>
      <p:ext uri="{BB962C8B-B14F-4D97-AF65-F5344CB8AC3E}">
        <p14:creationId xmlns:p14="http://schemas.microsoft.com/office/powerpoint/2010/main" val="193489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37" y="1406770"/>
            <a:ext cx="10269417" cy="3785652"/>
          </a:xfrm>
          <a:prstGeom prst="rect">
            <a:avLst/>
          </a:prstGeom>
        </p:spPr>
        <p:txBody>
          <a:bodyPr wrap="square">
            <a:spAutoFit/>
          </a:bodyPr>
          <a:lstStyle/>
          <a:p>
            <a:pPr algn="just"/>
            <a:r>
              <a:rPr lang="en-US" sz="4800" dirty="0"/>
              <a:t>The boiling point: is the temperature at which it changes the compounds from a liquid phase to a gas phase and the temperature when its vapor pressure is equal to the atmospheric pressure.</a:t>
            </a:r>
          </a:p>
        </p:txBody>
      </p:sp>
    </p:spTree>
    <p:extLst>
      <p:ext uri="{BB962C8B-B14F-4D97-AF65-F5344CB8AC3E}">
        <p14:creationId xmlns:p14="http://schemas.microsoft.com/office/powerpoint/2010/main" val="3707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723" y="717452"/>
            <a:ext cx="10621108" cy="4107663"/>
          </a:xfrm>
          <a:prstGeom prst="rect">
            <a:avLst/>
          </a:prstGeom>
        </p:spPr>
        <p:txBody>
          <a:bodyPr wrap="square">
            <a:spAutoFit/>
          </a:bodyPr>
          <a:lstStyle/>
          <a:p>
            <a:pPr algn="just">
              <a:lnSpc>
                <a:spcPct val="107000"/>
              </a:lnSpc>
              <a:spcAft>
                <a:spcPts val="800"/>
              </a:spcAft>
            </a:pPr>
            <a:r>
              <a:rPr lang="en-US" sz="4800" b="1" u="sng" dirty="0">
                <a:latin typeface="Times New Roman" panose="02020603050405020304" pitchFamily="18" charset="0"/>
                <a:ea typeface="Calibri" panose="020F0502020204030204" pitchFamily="34" charset="0"/>
                <a:cs typeface="Times New Roman" panose="02020603050405020304" pitchFamily="18" charset="0"/>
              </a:rPr>
              <a:t>The boiling point</a:t>
            </a:r>
            <a:r>
              <a:rPr lang="en-US" sz="4800" u="sng"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is a physical property often used to identify substances or to check the purity of compound.</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800" b="1" u="sng" dirty="0">
                <a:latin typeface="Times New Roman" panose="02020603050405020304" pitchFamily="18" charset="0"/>
                <a:ea typeface="Calibri" panose="020F0502020204030204" pitchFamily="34" charset="0"/>
                <a:cs typeface="Arial" panose="020B0604020202020204" pitchFamily="34" charset="0"/>
              </a:rPr>
              <a:t>The boiling point:</a:t>
            </a:r>
            <a:r>
              <a:rPr lang="en-US" sz="4800" u="sng" dirty="0">
                <a:latin typeface="Times New Roman" panose="02020603050405020304" pitchFamily="18" charset="0"/>
                <a:ea typeface="Calibri" panose="020F0502020204030204" pitchFamily="34" charset="0"/>
                <a:cs typeface="Arial" panose="020B0604020202020204" pitchFamily="34" charset="0"/>
              </a:rPr>
              <a:t> </a:t>
            </a:r>
            <a:r>
              <a:rPr lang="en-US" sz="4800" dirty="0">
                <a:latin typeface="Times New Roman" panose="02020603050405020304" pitchFamily="18" charset="0"/>
                <a:ea typeface="Calibri" panose="020F0502020204030204" pitchFamily="34" charset="0"/>
                <a:cs typeface="Arial" panose="020B0604020202020204" pitchFamily="34" charset="0"/>
              </a:rPr>
              <a:t>is measured at one atmosphere (760mmHg).</a:t>
            </a:r>
            <a:endParaRPr lang="en-US" sz="4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51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723" y="759656"/>
            <a:ext cx="10621108" cy="5163786"/>
          </a:xfrm>
          <a:prstGeom prst="rect">
            <a:avLst/>
          </a:prstGeom>
        </p:spPr>
        <p:txBody>
          <a:bodyPr wrap="square">
            <a:spAutoFit/>
          </a:bodyPr>
          <a:lstStyle/>
          <a:p>
            <a:pPr algn="just">
              <a:lnSpc>
                <a:spcPct val="107000"/>
              </a:lnSpc>
              <a:spcAft>
                <a:spcPts val="800"/>
              </a:spcAft>
            </a:pPr>
            <a:r>
              <a:rPr lang="en-US" sz="4400" b="1" u="sng" dirty="0">
                <a:latin typeface="Times New Roman" panose="02020603050405020304" pitchFamily="18" charset="0"/>
                <a:ea typeface="Calibri" panose="020F0502020204030204" pitchFamily="34" charset="0"/>
                <a:cs typeface="Arial" panose="020B0604020202020204" pitchFamily="34" charset="0"/>
              </a:rPr>
              <a:t>Boiling point</a:t>
            </a:r>
            <a:r>
              <a:rPr lang="en-US" sz="4400" u="sng" dirty="0">
                <a:latin typeface="Times New Roman" panose="02020603050405020304" pitchFamily="18" charset="0"/>
                <a:ea typeface="Calibri" panose="020F0502020204030204" pitchFamily="34" charset="0"/>
                <a:cs typeface="Arial" panose="020B0604020202020204" pitchFamily="34" charset="0"/>
              </a:rPr>
              <a:t>: </a:t>
            </a:r>
            <a:r>
              <a:rPr lang="en-US" sz="4400" dirty="0">
                <a:latin typeface="Times New Roman" panose="02020603050405020304" pitchFamily="18" charset="0"/>
                <a:ea typeface="Calibri" panose="020F0502020204030204" pitchFamily="34" charset="0"/>
                <a:cs typeface="Arial" panose="020B0604020202020204" pitchFamily="34" charset="0"/>
              </a:rPr>
              <a:t>is the temperature range over which enough energy is provided to a liquid compound so that its molecules can separate sufficiently to transform to a gaseous state by breaking non covalent interactions. No covalent bonds are broken during a change from the liquid phase to the gas phase.</a:t>
            </a:r>
            <a:endParaRPr lang="en-US" sz="4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151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1083212"/>
            <a:ext cx="10719581" cy="4524315"/>
          </a:xfrm>
          <a:prstGeom prst="rect">
            <a:avLst/>
          </a:prstGeom>
        </p:spPr>
        <p:txBody>
          <a:bodyPr wrap="square">
            <a:spAutoFit/>
          </a:bodyPr>
          <a:lstStyle/>
          <a:p>
            <a:pPr algn="just"/>
            <a:r>
              <a:rPr lang="en-US" dirty="0"/>
              <a:t> </a:t>
            </a:r>
            <a:r>
              <a:rPr lang="en-US" sz="4800" dirty="0">
                <a:latin typeface="Andalus" panose="02020603050405020304" pitchFamily="18" charset="-78"/>
                <a:cs typeface="Andalus" panose="02020603050405020304" pitchFamily="18" charset="-78"/>
              </a:rPr>
              <a:t>The atmospheric pressure plays an important role in determination of the boiling point correctly. Reduction of the pressure leads to a decrease or a depression in the boiling point and vice versa.</a:t>
            </a:r>
            <a:endParaRPr lang="ar-IQ" sz="4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4263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7618"/>
            <a:ext cx="10515600" cy="84406"/>
          </a:xfrm>
        </p:spPr>
        <p:txBody>
          <a:bodyPr>
            <a:normAutofit fontScale="90000"/>
          </a:bodyPr>
          <a:lstStyle/>
          <a:p>
            <a:r>
              <a:rPr lang="en-US" b="1" u="sng" dirty="0"/>
              <a:t>Factors Influencing Boiling Point:</a:t>
            </a:r>
            <a:br>
              <a:rPr lang="en-US" dirty="0"/>
            </a:br>
            <a:endParaRPr lang="en-US" dirty="0"/>
          </a:p>
        </p:txBody>
      </p:sp>
      <p:sp>
        <p:nvSpPr>
          <p:cNvPr id="3" name="Content Placeholder 2"/>
          <p:cNvSpPr>
            <a:spLocks noGrp="1"/>
          </p:cNvSpPr>
          <p:nvPr>
            <p:ph idx="1"/>
          </p:nvPr>
        </p:nvSpPr>
        <p:spPr>
          <a:xfrm>
            <a:off x="838200" y="1519311"/>
            <a:ext cx="10515600" cy="4657652"/>
          </a:xfrm>
        </p:spPr>
        <p:txBody>
          <a:bodyPr>
            <a:normAutofit lnSpcReduction="10000"/>
          </a:bodyPr>
          <a:lstStyle/>
          <a:p>
            <a:pPr algn="just"/>
            <a:r>
              <a:rPr lang="en-US" sz="4400" dirty="0">
                <a:latin typeface="Times New Roman" panose="02020603050405020304" pitchFamily="18" charset="0"/>
                <a:cs typeface="Times New Roman" panose="02020603050405020304" pitchFamily="18" charset="0"/>
              </a:rPr>
              <a:t>structure features of compound influence the boiling point by increasing or decreasing the molecules ability to establish and maintain non covalent interaction that hold the molecules close together in the liquid state. The structure features of a compound that influence the boiling point are:                      </a:t>
            </a:r>
          </a:p>
          <a:p>
            <a:endParaRPr lang="en-US" dirty="0"/>
          </a:p>
        </p:txBody>
      </p:sp>
    </p:spTree>
    <p:extLst>
      <p:ext uri="{BB962C8B-B14F-4D97-AF65-F5344CB8AC3E}">
        <p14:creationId xmlns:p14="http://schemas.microsoft.com/office/powerpoint/2010/main" val="135110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265" y="928468"/>
            <a:ext cx="10410092" cy="4702826"/>
          </a:xfrm>
          <a:prstGeom prst="rect">
            <a:avLst/>
          </a:prstGeom>
        </p:spPr>
        <p:txBody>
          <a:bodyPr wrap="square">
            <a:spAutoFit/>
          </a:bodyPr>
          <a:lstStyle/>
          <a:p>
            <a:pPr marL="342900" lvl="0" indent="-342900" algn="just">
              <a:lnSpc>
                <a:spcPct val="107000"/>
              </a:lnSpc>
              <a:buFont typeface="+mj-lt"/>
              <a:buAutoNum type="arabicPeriod"/>
            </a:pPr>
            <a:r>
              <a:rPr lang="en-US" sz="4000" dirty="0">
                <a:latin typeface="Times New Roman" panose="02020603050405020304" pitchFamily="18" charset="0"/>
                <a:ea typeface="Calibri" panose="020F0502020204030204" pitchFamily="34" charset="0"/>
                <a:cs typeface="Times New Roman" panose="02020603050405020304" pitchFamily="18" charset="0"/>
              </a:rPr>
              <a:t>Polarity: Increased H-bonds, polar covalent bonds or formal changes in a molecule tend to increase the boiling point.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latin typeface="Times New Roman" panose="02020603050405020304" pitchFamily="18" charset="0"/>
                <a:ea typeface="Calibri" panose="020F0502020204030204" pitchFamily="34" charset="0"/>
                <a:cs typeface="Times New Roman" panose="02020603050405020304" pitchFamily="18" charset="0"/>
              </a:rPr>
              <a:t>Molecular Weight: Increase molecular weight increase boiling point. Why?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latin typeface="Times New Roman" panose="02020603050405020304" pitchFamily="18" charset="0"/>
                <a:ea typeface="Calibri" panose="020F0502020204030204" pitchFamily="34" charset="0"/>
                <a:cs typeface="Times New Roman" panose="02020603050405020304" pitchFamily="18" charset="0"/>
              </a:rPr>
              <a:t>Branching: decreases boiling point. Why?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4000" dirty="0">
                <a:latin typeface="Times New Roman" panose="02020603050405020304" pitchFamily="18" charset="0"/>
                <a:ea typeface="Calibri" panose="020F0502020204030204" pitchFamily="34" charset="0"/>
                <a:cs typeface="Times New Roman" panose="02020603050405020304" pitchFamily="18" charset="0"/>
              </a:rPr>
              <a:t>Impurity of compound : increases boiling point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32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331" y="801859"/>
            <a:ext cx="10592973" cy="5139869"/>
          </a:xfrm>
          <a:prstGeom prst="rect">
            <a:avLst/>
          </a:prstGeom>
        </p:spPr>
        <p:txBody>
          <a:bodyPr wrap="square">
            <a:spAutoFit/>
          </a:bodyPr>
          <a:lstStyle/>
          <a:p>
            <a:r>
              <a:rPr lang="en-US" sz="4000" b="1" dirty="0"/>
              <a:t>Precautions</a:t>
            </a:r>
          </a:p>
          <a:p>
            <a:r>
              <a:rPr lang="en-US" sz="3600" dirty="0"/>
              <a:t>1-	The capillary tube should be properly sealed .</a:t>
            </a:r>
          </a:p>
          <a:p>
            <a:r>
              <a:rPr lang="en-US" sz="3600" dirty="0"/>
              <a:t>2-	The rubber band should be fixed near the mouth of the test tube so that the open end of the test tube with rubber band is sufficiently the liquid paraffin bath</a:t>
            </a:r>
          </a:p>
          <a:p>
            <a:r>
              <a:rPr lang="en-US" sz="3600" dirty="0"/>
              <a:t>3-	The liquid paraffin bath must be heated very slowly and the bath is stirred gently to ensure uniform heating.</a:t>
            </a:r>
          </a:p>
          <a:p>
            <a:r>
              <a:rPr lang="en-US" sz="3600" dirty="0"/>
              <a:t>4-	The open end of the capillary tube should be well inside the liquid.</a:t>
            </a:r>
          </a:p>
        </p:txBody>
      </p:sp>
    </p:spTree>
    <p:extLst>
      <p:ext uri="{BB962C8B-B14F-4D97-AF65-F5344CB8AC3E}">
        <p14:creationId xmlns:p14="http://schemas.microsoft.com/office/powerpoint/2010/main" val="248442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815" y="687607"/>
            <a:ext cx="8328073" cy="6756107"/>
          </a:xfrm>
          <a:prstGeom prst="rect">
            <a:avLst/>
          </a:prstGeom>
        </p:spPr>
      </p:pic>
    </p:spTree>
    <p:extLst>
      <p:ext uri="{BB962C8B-B14F-4D97-AF65-F5344CB8AC3E}">
        <p14:creationId xmlns:p14="http://schemas.microsoft.com/office/powerpoint/2010/main" val="35895254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182</TotalTime>
  <Words>262</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Andalus</vt:lpstr>
      <vt:lpstr>Arial</vt:lpstr>
      <vt:lpstr>Calibri</vt:lpstr>
      <vt:lpstr>Garamond</vt:lpstr>
      <vt:lpstr>Times New Roman</vt:lpstr>
      <vt:lpstr>Organic</vt:lpstr>
      <vt:lpstr>Boiling Point Determination  </vt:lpstr>
      <vt:lpstr>PowerPoint Presentation</vt:lpstr>
      <vt:lpstr>PowerPoint Presentation</vt:lpstr>
      <vt:lpstr>PowerPoint Presentation</vt:lpstr>
      <vt:lpstr>PowerPoint Presentation</vt:lpstr>
      <vt:lpstr>Factors Influencing Boiling Point: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Boiling point Determination </dc:title>
  <dc:creator>Sura</dc:creator>
  <cp:lastModifiedBy>Sura</cp:lastModifiedBy>
  <cp:revision>14</cp:revision>
  <dcterms:created xsi:type="dcterms:W3CDTF">2016-03-04T19:34:09Z</dcterms:created>
  <dcterms:modified xsi:type="dcterms:W3CDTF">2017-03-04T17:57:19Z</dcterms:modified>
</cp:coreProperties>
</file>