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60" r:id="rId5"/>
    <p:sldId id="261" r:id="rId6"/>
    <p:sldId id="262" r:id="rId7"/>
    <p:sldId id="263" r:id="rId8"/>
    <p:sldId id="264" r:id="rId9"/>
    <p:sldId id="265"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n-US"/>
              <a:t>Click to edit Master title style</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14/09/1441</a:t>
            </a:fld>
            <a:endParaRPr lang="ar-SA"/>
          </a:p>
        </p:txBody>
      </p:sp>
      <p:sp>
        <p:nvSpPr>
          <p:cNvPr id="5" name="Footer Placeholder 4"/>
          <p:cNvSpPr>
            <a:spLocks noGrp="1"/>
          </p:cNvSpPr>
          <p:nvPr>
            <p:ph type="ftr" sz="quarter" idx="11"/>
          </p:nvPr>
        </p:nvSpPr>
        <p:spPr>
          <a:xfrm>
            <a:off x="2396319" y="329308"/>
            <a:ext cx="3086292" cy="309201"/>
          </a:xfrm>
        </p:spPr>
        <p:txBody>
          <a:bodyPr/>
          <a:lstStyle/>
          <a:p>
            <a:endParaRPr lang="ar-SA"/>
          </a:p>
        </p:txBody>
      </p:sp>
      <p:sp>
        <p:nvSpPr>
          <p:cNvPr id="6" name="Slide Number Placeholder 5"/>
          <p:cNvSpPr>
            <a:spLocks noGrp="1"/>
          </p:cNvSpPr>
          <p:nvPr>
            <p:ph type="sldNum" sz="quarter" idx="12"/>
          </p:nvPr>
        </p:nvSpPr>
        <p:spPr>
          <a:xfrm>
            <a:off x="1434703" y="798973"/>
            <a:ext cx="802005" cy="503578"/>
          </a:xfrm>
        </p:spPr>
        <p:txBody>
          <a:bodyPr/>
          <a:lstStyle/>
          <a:p>
            <a:fld id="{0B34F065-1154-456A-91E3-76DE8E75E17B}" type="slidenum">
              <a:rPr lang="ar-SA" smtClean="0"/>
              <a:t>‹#›</a:t>
            </a:fld>
            <a:endParaRPr lang="ar-SA"/>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93581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14/09/1441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596798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14/09/1441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56242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14/09/1441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09860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t>14/09/1441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62505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B8ABB09-4A1D-463E-8065-109CC2B7EFAA}" type="datetimeFigureOut">
              <a:rPr lang="ar-SA" smtClean="0"/>
              <a:t>14/09/1441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2114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443491" y="2824270"/>
            <a:ext cx="3125766"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89182" y="2821491"/>
            <a:ext cx="31256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t>14/09/1441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978463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B8ABB09-4A1D-463E-8065-109CC2B7EFAA}" type="datetimeFigureOut">
              <a:rPr lang="ar-SA" smtClean="0"/>
              <a:t>14/09/1441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204871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14/09/1441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593321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14/09/1441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03846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1B8ABB09-4A1D-463E-8065-109CC2B7EFAA}" type="datetimeFigureOut">
              <a:rPr lang="ar-SA" smtClean="0"/>
              <a:t>14/09/1441</a:t>
            </a:fld>
            <a:endParaRPr lang="ar-SA"/>
          </a:p>
        </p:txBody>
      </p:sp>
      <p:sp>
        <p:nvSpPr>
          <p:cNvPr id="6" name="Footer Placeholder 5"/>
          <p:cNvSpPr>
            <a:spLocks noGrp="1"/>
          </p:cNvSpPr>
          <p:nvPr>
            <p:ph type="ftr" sz="quarter" idx="11"/>
          </p:nvPr>
        </p:nvSpPr>
        <p:spPr>
          <a:xfrm>
            <a:off x="1437530" y="318641"/>
            <a:ext cx="3251553" cy="320931"/>
          </a:xfrm>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12720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1B8ABB09-4A1D-463E-8065-109CC2B7EFAA}" type="datetimeFigureOut">
              <a:rPr lang="ar-SA" smtClean="0"/>
              <a:t>14/09/1441</a:t>
            </a:fld>
            <a:endParaRPr lang="ar-SA"/>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0B34F065-1154-456A-91E3-76DE8E75E17B}" type="slidenum">
              <a:rPr lang="ar-SA" smtClean="0"/>
              <a:t>‹#›</a:t>
            </a:fld>
            <a:endParaRPr lang="ar-SA"/>
          </a:p>
        </p:txBody>
      </p:sp>
    </p:spTree>
    <p:extLst>
      <p:ext uri="{BB962C8B-B14F-4D97-AF65-F5344CB8AC3E}">
        <p14:creationId xmlns:p14="http://schemas.microsoft.com/office/powerpoint/2010/main" val="42465835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A77B9-01D8-49E6-832E-02E34ABFC8EA}"/>
              </a:ext>
            </a:extLst>
          </p:cNvPr>
          <p:cNvSpPr>
            <a:spLocks noGrp="1"/>
          </p:cNvSpPr>
          <p:nvPr>
            <p:ph type="ctrTitle"/>
          </p:nvPr>
        </p:nvSpPr>
        <p:spPr/>
        <p:txBody>
          <a:bodyPr/>
          <a:lstStyle/>
          <a:p>
            <a:r>
              <a:rPr lang="en-US" dirty="0"/>
              <a:t>STEMI</a:t>
            </a:r>
          </a:p>
        </p:txBody>
      </p:sp>
      <p:sp>
        <p:nvSpPr>
          <p:cNvPr id="3" name="Subtitle 2">
            <a:extLst>
              <a:ext uri="{FF2B5EF4-FFF2-40B4-BE49-F238E27FC236}">
                <a16:creationId xmlns:a16="http://schemas.microsoft.com/office/drawing/2014/main" id="{8BF01995-E811-4AEC-8462-34B75344241F}"/>
              </a:ext>
            </a:extLst>
          </p:cNvPr>
          <p:cNvSpPr>
            <a:spLocks noGrp="1"/>
          </p:cNvSpPr>
          <p:nvPr>
            <p:ph type="subTitle" idx="1"/>
          </p:nvPr>
        </p:nvSpPr>
        <p:spPr/>
        <p:txBody>
          <a:bodyPr/>
          <a:lstStyle/>
          <a:p>
            <a:r>
              <a:rPr lang="en-US" dirty="0">
                <a:solidFill>
                  <a:schemeClr val="tx1"/>
                </a:solidFill>
              </a:rPr>
              <a:t>DONE BY: </a:t>
            </a:r>
          </a:p>
          <a:p>
            <a:r>
              <a:rPr lang="en-US" dirty="0">
                <a:solidFill>
                  <a:schemeClr val="tx1"/>
                </a:solidFill>
              </a:rPr>
              <a:t>Assist. lect. Shaymaa Hasan Abbas</a:t>
            </a:r>
          </a:p>
        </p:txBody>
      </p:sp>
    </p:spTree>
    <p:extLst>
      <p:ext uri="{BB962C8B-B14F-4D97-AF65-F5344CB8AC3E}">
        <p14:creationId xmlns:p14="http://schemas.microsoft.com/office/powerpoint/2010/main" val="1117065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AAF8D02-6B69-416C-8A8E-64AE7BA41A96}"/>
              </a:ext>
            </a:extLst>
          </p:cNvPr>
          <p:cNvPicPr>
            <a:picLocks noChangeAspect="1"/>
          </p:cNvPicPr>
          <p:nvPr/>
        </p:nvPicPr>
        <p:blipFill>
          <a:blip r:embed="rId2"/>
          <a:stretch>
            <a:fillRect/>
          </a:stretch>
        </p:blipFill>
        <p:spPr>
          <a:xfrm>
            <a:off x="539552" y="260648"/>
            <a:ext cx="8064896" cy="5832648"/>
          </a:xfrm>
          <a:prstGeom prst="rect">
            <a:avLst/>
          </a:prstGeom>
        </p:spPr>
      </p:pic>
    </p:spTree>
    <p:extLst>
      <p:ext uri="{BB962C8B-B14F-4D97-AF65-F5344CB8AC3E}">
        <p14:creationId xmlns:p14="http://schemas.microsoft.com/office/powerpoint/2010/main" val="3833759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0EB15A7-128E-4FCE-8257-16788F1C33CE}"/>
              </a:ext>
            </a:extLst>
          </p:cNvPr>
          <p:cNvPicPr>
            <a:picLocks noChangeAspect="1"/>
          </p:cNvPicPr>
          <p:nvPr/>
        </p:nvPicPr>
        <p:blipFill>
          <a:blip r:embed="rId2"/>
          <a:stretch>
            <a:fillRect/>
          </a:stretch>
        </p:blipFill>
        <p:spPr>
          <a:xfrm>
            <a:off x="899592" y="908720"/>
            <a:ext cx="7560839" cy="4608512"/>
          </a:xfrm>
          <a:prstGeom prst="rect">
            <a:avLst/>
          </a:prstGeom>
        </p:spPr>
      </p:pic>
    </p:spTree>
    <p:extLst>
      <p:ext uri="{BB962C8B-B14F-4D97-AF65-F5344CB8AC3E}">
        <p14:creationId xmlns:p14="http://schemas.microsoft.com/office/powerpoint/2010/main" val="1862123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7ED58-4BC1-43E1-A40D-37BB71D40F54}"/>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C9A63C48-9917-4239-9D93-8F49E6AFF569}"/>
              </a:ext>
            </a:extLst>
          </p:cNvPr>
          <p:cNvSpPr>
            <a:spLocks noGrp="1"/>
          </p:cNvSpPr>
          <p:nvPr>
            <p:ph idx="1"/>
          </p:nvPr>
        </p:nvSpPr>
        <p:spPr/>
        <p:txBody>
          <a:bodyPr>
            <a:normAutofit fontScale="92500" lnSpcReduction="10000"/>
          </a:bodyPr>
          <a:lstStyle/>
          <a:p>
            <a:pPr algn="l" rtl="0"/>
            <a:r>
              <a:rPr lang="en-US" dirty="0"/>
              <a:t>This is a 62-year-old man who presents with a chest pain story that is classic for acute myocardial ischemia, including precordial discomfort radiating to the arm and neck. </a:t>
            </a:r>
          </a:p>
          <a:p>
            <a:pPr algn="l" rtl="0"/>
            <a:r>
              <a:rPr lang="en-US" dirty="0"/>
              <a:t>He has </a:t>
            </a:r>
            <a:r>
              <a:rPr lang="en-US" dirty="0">
                <a:solidFill>
                  <a:srgbClr val="FF0000"/>
                </a:solidFill>
              </a:rPr>
              <a:t>risk factors </a:t>
            </a:r>
            <a:r>
              <a:rPr lang="en-US" dirty="0"/>
              <a:t>for coronary artery disease, </a:t>
            </a:r>
            <a:r>
              <a:rPr lang="en-US" u="sng" dirty="0"/>
              <a:t>including elevated cholesterol, high blood pressure, and an extensive smoking history. He has a carotid bruit on exam that suggests significant underlying atherosclerosis. </a:t>
            </a:r>
            <a:r>
              <a:rPr lang="en-US" dirty="0"/>
              <a:t>An acute surge of catecholamines is responsible for the patient’s tachycardia, elevated blood pressure, and diaphoresis. His ECG is diagnostic.</a:t>
            </a:r>
          </a:p>
          <a:p>
            <a:pPr algn="l" rtl="0"/>
            <a:endParaRPr lang="en-US" dirty="0"/>
          </a:p>
        </p:txBody>
      </p:sp>
    </p:spTree>
    <p:extLst>
      <p:ext uri="{BB962C8B-B14F-4D97-AF65-F5344CB8AC3E}">
        <p14:creationId xmlns:p14="http://schemas.microsoft.com/office/powerpoint/2010/main" val="675729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22EC4-21C1-4A5B-8AB8-0AB434C1EC4B}"/>
              </a:ext>
            </a:extLst>
          </p:cNvPr>
          <p:cNvSpPr>
            <a:spLocks noGrp="1"/>
          </p:cNvSpPr>
          <p:nvPr>
            <p:ph type="title"/>
          </p:nvPr>
        </p:nvSpPr>
        <p:spPr/>
        <p:txBody>
          <a:bodyPr/>
          <a:lstStyle/>
          <a:p>
            <a:r>
              <a:rPr lang="en-US" dirty="0"/>
              <a:t>TREATMENT OF STEMI </a:t>
            </a:r>
          </a:p>
        </p:txBody>
      </p:sp>
      <p:sp>
        <p:nvSpPr>
          <p:cNvPr id="3" name="Content Placeholder 2">
            <a:extLst>
              <a:ext uri="{FF2B5EF4-FFF2-40B4-BE49-F238E27FC236}">
                <a16:creationId xmlns:a16="http://schemas.microsoft.com/office/drawing/2014/main" id="{805CC5B5-268F-4590-89B1-D96CB8EA0681}"/>
              </a:ext>
            </a:extLst>
          </p:cNvPr>
          <p:cNvSpPr>
            <a:spLocks noGrp="1"/>
          </p:cNvSpPr>
          <p:nvPr>
            <p:ph idx="1"/>
          </p:nvPr>
        </p:nvSpPr>
        <p:spPr/>
        <p:txBody>
          <a:bodyPr>
            <a:normAutofit fontScale="70000" lnSpcReduction="20000"/>
          </a:bodyPr>
          <a:lstStyle/>
          <a:p>
            <a:pPr algn="l" rtl="0"/>
            <a:r>
              <a:rPr lang="en-US" dirty="0"/>
              <a:t> After diagnosis of STEMI based on the above, all patients should be administered</a:t>
            </a:r>
          </a:p>
          <a:p>
            <a:pPr algn="l" rtl="0"/>
            <a:r>
              <a:rPr lang="en-US" dirty="0"/>
              <a:t> aspirin 325 mg unless a true aspirin allergy exists. </a:t>
            </a:r>
          </a:p>
          <a:p>
            <a:pPr algn="l" rtl="0"/>
            <a:r>
              <a:rPr lang="en-US" dirty="0"/>
              <a:t>Each patient should also receive an oral loading dose of an </a:t>
            </a:r>
            <a:r>
              <a:rPr lang="en-US" u="sng" dirty="0"/>
              <a:t>ADP inhibitor </a:t>
            </a:r>
            <a:r>
              <a:rPr lang="en-US" dirty="0"/>
              <a:t>such as clopidogrel 600 mg, prasugrel 60 mg, or ticagrelor 180 mg. If the patient is selected for fibrinolytic therapy, then administration of clopidogrel 300 mg is recommended. </a:t>
            </a:r>
          </a:p>
          <a:p>
            <a:pPr algn="l" rtl="0"/>
            <a:r>
              <a:rPr lang="en-US" dirty="0"/>
              <a:t>All patients should also receive a </a:t>
            </a:r>
            <a:r>
              <a:rPr lang="en-US" u="sng" dirty="0"/>
              <a:t>parenteral anticoagulant</a:t>
            </a:r>
            <a:r>
              <a:rPr lang="en-US" dirty="0"/>
              <a:t>. Traditionally, unfractionated heparin has been used. For those undergoing fibrinolytic therapy, enoxaparin has been shown to be superior to unfractionated heparin. </a:t>
            </a:r>
          </a:p>
          <a:p>
            <a:pPr algn="l" rtl="0"/>
            <a:r>
              <a:rPr lang="en-US" dirty="0"/>
              <a:t>Glycoprotein IIb/IIIa inhibitors should not be administered at first presentation in patients who have received dual antiplatelet therapy but generally are reserved for use by an interventional cardiologist if the patient is experiencing thrombotic complications.</a:t>
            </a:r>
          </a:p>
          <a:p>
            <a:pPr algn="l" rtl="0"/>
            <a:endParaRPr lang="en-US" dirty="0"/>
          </a:p>
        </p:txBody>
      </p:sp>
    </p:spTree>
    <p:extLst>
      <p:ext uri="{BB962C8B-B14F-4D97-AF65-F5344CB8AC3E}">
        <p14:creationId xmlns:p14="http://schemas.microsoft.com/office/powerpoint/2010/main" val="2816366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4F460-4CD8-4E74-8236-B880A420AAF7}"/>
              </a:ext>
            </a:extLst>
          </p:cNvPr>
          <p:cNvSpPr>
            <a:spLocks noGrp="1"/>
          </p:cNvSpPr>
          <p:nvPr>
            <p:ph type="title"/>
          </p:nvPr>
        </p:nvSpPr>
        <p:spPr/>
        <p:txBody>
          <a:bodyPr/>
          <a:lstStyle/>
          <a:p>
            <a:r>
              <a:rPr lang="en-US" dirty="0"/>
              <a:t>TREATMENT OF STEMI </a:t>
            </a:r>
          </a:p>
        </p:txBody>
      </p:sp>
      <p:sp>
        <p:nvSpPr>
          <p:cNvPr id="3" name="Content Placeholder 2">
            <a:extLst>
              <a:ext uri="{FF2B5EF4-FFF2-40B4-BE49-F238E27FC236}">
                <a16:creationId xmlns:a16="http://schemas.microsoft.com/office/drawing/2014/main" id="{DF1CFE60-4CBA-4204-9D0D-05E6A161E69A}"/>
              </a:ext>
            </a:extLst>
          </p:cNvPr>
          <p:cNvSpPr>
            <a:spLocks noGrp="1"/>
          </p:cNvSpPr>
          <p:nvPr>
            <p:ph idx="1"/>
          </p:nvPr>
        </p:nvSpPr>
        <p:spPr/>
        <p:txBody>
          <a:bodyPr>
            <a:normAutofit fontScale="92500" lnSpcReduction="20000"/>
          </a:bodyPr>
          <a:lstStyle/>
          <a:p>
            <a:pPr algn="l" rtl="0"/>
            <a:r>
              <a:rPr lang="en-US" dirty="0"/>
              <a:t>There are no absolute contraindications to PCI, and it is the recommended method of reperfusion when it can be performed in a timely manner. Specifically, the goal is to limit the “door to balloon” time at a PCI-capable facility to under 90 minutes; that is, angioplasty should be performed less than 90 minutes from the time the patient first presents for treatment. If the patient arrives to a </a:t>
            </a:r>
            <a:r>
              <a:rPr lang="en-US" dirty="0" err="1"/>
              <a:t>nonPCI</a:t>
            </a:r>
            <a:r>
              <a:rPr lang="en-US" dirty="0"/>
              <a:t> capable facility, an extra 30 minutes is permitted (for a total of 120 minutes) to allow time for transfer. If facilities for PCI are not available in a timely manner, then reperfusion with a fibrinolytic, unless contraindicated, should be employed within 30 minutes of</a:t>
            </a:r>
          </a:p>
          <a:p>
            <a:pPr algn="l" rtl="0"/>
            <a:endParaRPr lang="en-US" dirty="0"/>
          </a:p>
        </p:txBody>
      </p:sp>
    </p:spTree>
    <p:extLst>
      <p:ext uri="{BB962C8B-B14F-4D97-AF65-F5344CB8AC3E}">
        <p14:creationId xmlns:p14="http://schemas.microsoft.com/office/powerpoint/2010/main" val="3908539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E28BB-408C-407A-97F0-8D437D614F86}"/>
              </a:ext>
            </a:extLst>
          </p:cNvPr>
          <p:cNvSpPr>
            <a:spLocks noGrp="1"/>
          </p:cNvSpPr>
          <p:nvPr>
            <p:ph type="title"/>
          </p:nvPr>
        </p:nvSpPr>
        <p:spPr/>
        <p:txBody>
          <a:bodyPr/>
          <a:lstStyle/>
          <a:p>
            <a:r>
              <a:rPr lang="en-US"/>
              <a:t>TREATMENT OF STEMI </a:t>
            </a:r>
          </a:p>
        </p:txBody>
      </p:sp>
      <p:sp>
        <p:nvSpPr>
          <p:cNvPr id="3" name="Content Placeholder 2">
            <a:extLst>
              <a:ext uri="{FF2B5EF4-FFF2-40B4-BE49-F238E27FC236}">
                <a16:creationId xmlns:a16="http://schemas.microsoft.com/office/drawing/2014/main" id="{5F858316-278F-4952-8831-E4B92447E12C}"/>
              </a:ext>
            </a:extLst>
          </p:cNvPr>
          <p:cNvSpPr>
            <a:spLocks noGrp="1"/>
          </p:cNvSpPr>
          <p:nvPr>
            <p:ph idx="1"/>
          </p:nvPr>
        </p:nvSpPr>
        <p:spPr/>
        <p:txBody>
          <a:bodyPr>
            <a:normAutofit/>
          </a:bodyPr>
          <a:lstStyle/>
          <a:p>
            <a:pPr algn="l" rtl="0"/>
            <a:r>
              <a:rPr lang="en-US" dirty="0"/>
              <a:t>hospital arrival</a:t>
            </a:r>
            <a:r>
              <a:rPr lang="en-US"/>
              <a:t>. After </a:t>
            </a:r>
            <a:r>
              <a:rPr lang="en-US" dirty="0"/>
              <a:t>administration of a fibrinolytic agent, all patients, especially those who are at high risk (extensive ST segment elevation, history of myocardial infarction, </a:t>
            </a:r>
            <a:r>
              <a:rPr lang="en-US" dirty="0" err="1"/>
              <a:t>recentonset</a:t>
            </a:r>
            <a:r>
              <a:rPr lang="en-US" dirty="0"/>
              <a:t> LBBB, tachycardia, or hypotension), should be transferred to a PCI-capable facility as soon as possible so that PCI can be performed as needed. After these initial therapies, the patient should be monitored in a coronary intensive care unit so that any potential complications can be quickly identified and treated. </a:t>
            </a:r>
          </a:p>
        </p:txBody>
      </p:sp>
    </p:spTree>
    <p:extLst>
      <p:ext uri="{BB962C8B-B14F-4D97-AF65-F5344CB8AC3E}">
        <p14:creationId xmlns:p14="http://schemas.microsoft.com/office/powerpoint/2010/main" val="2912870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B8636-002A-49E6-81B0-A06ED182DBB0}"/>
              </a:ext>
            </a:extLst>
          </p:cNvPr>
          <p:cNvSpPr>
            <a:spLocks noGrp="1"/>
          </p:cNvSpPr>
          <p:nvPr>
            <p:ph type="title"/>
          </p:nvPr>
        </p:nvSpPr>
        <p:spPr/>
        <p:txBody>
          <a:bodyPr>
            <a:normAutofit/>
          </a:bodyPr>
          <a:lstStyle/>
          <a:p>
            <a:r>
              <a:rPr lang="en-US" dirty="0"/>
              <a:t>SECONDARY PREVENTION</a:t>
            </a:r>
            <a:br>
              <a:rPr lang="en-US" dirty="0"/>
            </a:br>
            <a:endParaRPr lang="en-US" dirty="0"/>
          </a:p>
        </p:txBody>
      </p:sp>
      <p:sp>
        <p:nvSpPr>
          <p:cNvPr id="3" name="Content Placeholder 2">
            <a:extLst>
              <a:ext uri="{FF2B5EF4-FFF2-40B4-BE49-F238E27FC236}">
                <a16:creationId xmlns:a16="http://schemas.microsoft.com/office/drawing/2014/main" id="{DD1D4DDD-16AF-4DBA-83CA-46887EA9098F}"/>
              </a:ext>
            </a:extLst>
          </p:cNvPr>
          <p:cNvSpPr>
            <a:spLocks noGrp="1"/>
          </p:cNvSpPr>
          <p:nvPr>
            <p:ph idx="1"/>
          </p:nvPr>
        </p:nvSpPr>
        <p:spPr/>
        <p:txBody>
          <a:bodyPr>
            <a:normAutofit fontScale="70000" lnSpcReduction="20000"/>
          </a:bodyPr>
          <a:lstStyle/>
          <a:p>
            <a:pPr algn="l" rtl="0"/>
            <a:r>
              <a:rPr lang="en-US" dirty="0"/>
              <a:t>Because of the extensive toxic cardiovascular effects of smoking, any patient who smokes should stop immediately. </a:t>
            </a:r>
          </a:p>
          <a:p>
            <a:pPr algn="l" rtl="0"/>
            <a:r>
              <a:rPr lang="en-US" dirty="0"/>
              <a:t>. Other risk factors, including hypertension and diabetes, should be optimized. Prior to discharge, all patients should leave the hospital on an evidence-based medical regimen to help prevent recurrent events and death. </a:t>
            </a:r>
          </a:p>
          <a:p>
            <a:pPr algn="l" rtl="0"/>
            <a:r>
              <a:rPr lang="en-US" dirty="0"/>
              <a:t>High-dose statins, such as atorvastatin 80 mg daily, have been shown to be more effective than low-dose statins, even if their LDL (low-density lipoprotein) cholesterol is already low as statins have beneficial pleiotropic effects aside from lowering cholesterol. </a:t>
            </a:r>
          </a:p>
          <a:p>
            <a:pPr algn="l" rtl="0"/>
            <a:r>
              <a:rPr lang="en-US" dirty="0"/>
              <a:t>All patients with a history of ACS should have a lifelong LDL goal of &lt;70 mg/dL (milligrams per deciliter). Patients should also be prescribed antiplatelet agents such as aspirin 81 mg  daily for life and an ADP inhibitor for at least a year</a:t>
            </a:r>
          </a:p>
        </p:txBody>
      </p:sp>
    </p:spTree>
    <p:extLst>
      <p:ext uri="{BB962C8B-B14F-4D97-AF65-F5344CB8AC3E}">
        <p14:creationId xmlns:p14="http://schemas.microsoft.com/office/powerpoint/2010/main" val="1973685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2738F-2919-471C-BAF3-77E7FC1FB1B5}"/>
              </a:ext>
            </a:extLst>
          </p:cNvPr>
          <p:cNvSpPr>
            <a:spLocks noGrp="1"/>
          </p:cNvSpPr>
          <p:nvPr>
            <p:ph type="title"/>
          </p:nvPr>
        </p:nvSpPr>
        <p:spPr/>
        <p:txBody>
          <a:bodyPr/>
          <a:lstStyle/>
          <a:p>
            <a:r>
              <a:rPr lang="en-US" dirty="0"/>
              <a:t>SECONDARY PREVENTION</a:t>
            </a:r>
          </a:p>
        </p:txBody>
      </p:sp>
      <p:sp>
        <p:nvSpPr>
          <p:cNvPr id="3" name="Content Placeholder 2">
            <a:extLst>
              <a:ext uri="{FF2B5EF4-FFF2-40B4-BE49-F238E27FC236}">
                <a16:creationId xmlns:a16="http://schemas.microsoft.com/office/drawing/2014/main" id="{0EE97690-40FA-4400-B7F7-FCDFDE26DD43}"/>
              </a:ext>
            </a:extLst>
          </p:cNvPr>
          <p:cNvSpPr>
            <a:spLocks noGrp="1"/>
          </p:cNvSpPr>
          <p:nvPr>
            <p:ph idx="1"/>
          </p:nvPr>
        </p:nvSpPr>
        <p:spPr/>
        <p:txBody>
          <a:bodyPr>
            <a:normAutofit fontScale="70000" lnSpcReduction="20000"/>
          </a:bodyPr>
          <a:lstStyle/>
          <a:p>
            <a:pPr algn="l" rtl="0"/>
            <a:r>
              <a:rPr lang="en-US" dirty="0"/>
              <a:t>Beta-blockers and </a:t>
            </a:r>
            <a:r>
              <a:rPr lang="en-US" dirty="0" err="1"/>
              <a:t>angiotensinconverting</a:t>
            </a:r>
            <a:r>
              <a:rPr lang="en-US" dirty="0"/>
              <a:t> enzyme inhibitors (ACEIs) should be employed to minimize ventricular remodeling and development of heart failure.</a:t>
            </a:r>
          </a:p>
          <a:p>
            <a:pPr algn="l" rtl="0"/>
            <a:r>
              <a:rPr lang="en-US" dirty="0"/>
              <a:t> Angiotensin receptor blockers (ARBs) can be used in those intolerant to ACEIs. These medications are particularly important in patients with an impaired ejection fraction. </a:t>
            </a:r>
          </a:p>
          <a:p>
            <a:pPr algn="l" rtl="0"/>
            <a:r>
              <a:rPr lang="en-US" dirty="0"/>
              <a:t>Eplerenone, an aldosterone antagonist, also reduces morbidity and mortality in post-infarct patients with an EF &lt; 40%, even when added in combination with a ACEI (or ARB) and beta-blocker.</a:t>
            </a:r>
          </a:p>
          <a:p>
            <a:pPr algn="l" rtl="0"/>
            <a:r>
              <a:rPr lang="en-US" dirty="0"/>
              <a:t> After STEMI, all patients are at an increased risk of sudden cardiac death. This is particularly true for patients with a depressed ejection fraction (EF), and thus an implantable cardioverter defibrillator (ICD) should be offered to patients whose EF remains depressed (EF &lt; 35%) 40 days after the infarct event.</a:t>
            </a:r>
          </a:p>
          <a:p>
            <a:pPr algn="l" rtl="0"/>
            <a:endParaRPr lang="en-US" dirty="0"/>
          </a:p>
        </p:txBody>
      </p:sp>
    </p:spTree>
    <p:extLst>
      <p:ext uri="{BB962C8B-B14F-4D97-AF65-F5344CB8AC3E}">
        <p14:creationId xmlns:p14="http://schemas.microsoft.com/office/powerpoint/2010/main" val="71192996"/>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35</TotalTime>
  <Words>768</Words>
  <Application>Microsoft Office PowerPoint</Application>
  <PresentationFormat>On-screen Show (4:3)</PresentationFormat>
  <Paragraphs>26</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Gill Sans MT</vt:lpstr>
      <vt:lpstr>Gallery</vt:lpstr>
      <vt:lpstr>STEMI</vt:lpstr>
      <vt:lpstr>PowerPoint Presentation</vt:lpstr>
      <vt:lpstr>PowerPoint Presentation</vt:lpstr>
      <vt:lpstr>Summary:</vt:lpstr>
      <vt:lpstr>TREATMENT OF STEMI </vt:lpstr>
      <vt:lpstr>TREATMENT OF STEMI </vt:lpstr>
      <vt:lpstr>TREATMENT OF STEMI </vt:lpstr>
      <vt:lpstr>SECONDARY PREVENTION </vt:lpstr>
      <vt:lpstr>SECONDARY PREVENTION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HP</cp:lastModifiedBy>
  <cp:revision>6</cp:revision>
  <dcterms:created xsi:type="dcterms:W3CDTF">2020-05-04T10:14:37Z</dcterms:created>
  <dcterms:modified xsi:type="dcterms:W3CDTF">2020-05-06T18:43:48Z</dcterms:modified>
</cp:coreProperties>
</file>