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0" r:id="rId2"/>
    <p:sldId id="257" r:id="rId3"/>
    <p:sldId id="258" r:id="rId4"/>
    <p:sldId id="262" r:id="rId5"/>
    <p:sldId id="267" r:id="rId6"/>
    <p:sldId id="264" r:id="rId7"/>
    <p:sldId id="268" r:id="rId8"/>
    <p:sldId id="269" r:id="rId9"/>
    <p:sldId id="266"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a:xfrm>
            <a:off x="1921934" y="5054602"/>
            <a:ext cx="4064860" cy="279400"/>
          </a:xfrm>
        </p:spPr>
        <p:txBody>
          <a:bodyPr/>
          <a:lstStyle/>
          <a:p>
            <a:endParaRPr lang="ar-SA"/>
          </a:p>
        </p:txBody>
      </p:sp>
      <p:sp>
        <p:nvSpPr>
          <p:cNvPr id="6" name="Slide Number Placeholder 5"/>
          <p:cNvSpPr>
            <a:spLocks noGrp="1"/>
          </p:cNvSpPr>
          <p:nvPr>
            <p:ph type="sldNum" sz="quarter" idx="12"/>
          </p:nvPr>
        </p:nvSpPr>
        <p:spPr>
          <a:xfrm>
            <a:off x="6817317" y="5054602"/>
            <a:ext cx="413483" cy="279400"/>
          </a:xfrm>
        </p:spPr>
        <p:txBody>
          <a:bodyPr/>
          <a:lstStyle/>
          <a:p>
            <a:fld id="{0B34F065-1154-456A-91E3-76DE8E75E17B}" type="slidenum">
              <a:rPr lang="ar-SA" smtClean="0"/>
              <a:t>‹#›</a:t>
            </a:fld>
            <a:endParaRPr lang="ar-S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4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8733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540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18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0077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45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609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163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3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2806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43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16/09/1441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81383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16/09/1441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27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16/09/1441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76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16/09/1441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1760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1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9068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ABB09-4A1D-463E-8065-109CC2B7EFAA}" type="datetimeFigureOut">
              <a:rPr lang="ar-SA" smtClean="0"/>
              <a:t>16/09/1441</a:t>
            </a:fld>
            <a:endParaRPr lang="ar-S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419197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2168-9FA9-466A-BC4F-C61CED459986}"/>
              </a:ext>
            </a:extLst>
          </p:cNvPr>
          <p:cNvSpPr>
            <a:spLocks noGrp="1"/>
          </p:cNvSpPr>
          <p:nvPr>
            <p:ph type="ctrTitle"/>
          </p:nvPr>
        </p:nvSpPr>
        <p:spPr/>
        <p:txBody>
          <a:bodyPr/>
          <a:lstStyle/>
          <a:p>
            <a:r>
              <a:rPr lang="en-US" dirty="0"/>
              <a:t>Non-STEMI</a:t>
            </a:r>
          </a:p>
        </p:txBody>
      </p:sp>
      <p:sp>
        <p:nvSpPr>
          <p:cNvPr id="3" name="Subtitle 2">
            <a:extLst>
              <a:ext uri="{FF2B5EF4-FFF2-40B4-BE49-F238E27FC236}">
                <a16:creationId xmlns:a16="http://schemas.microsoft.com/office/drawing/2014/main" id="{C43C0228-13CC-4701-B516-F59649ECBEF6}"/>
              </a:ext>
            </a:extLst>
          </p:cNvPr>
          <p:cNvSpPr>
            <a:spLocks noGrp="1"/>
          </p:cNvSpPr>
          <p:nvPr>
            <p:ph type="subTitle" idx="1"/>
          </p:nvPr>
        </p:nvSpPr>
        <p:spPr/>
        <p:txBody>
          <a:bodyPr/>
          <a:lstStyle/>
          <a:p>
            <a:r>
              <a:rPr lang="en-US" dirty="0"/>
              <a:t>Assist. Lec. Shaymaa  Hasan Abbas</a:t>
            </a:r>
          </a:p>
        </p:txBody>
      </p:sp>
    </p:spTree>
    <p:extLst>
      <p:ext uri="{BB962C8B-B14F-4D97-AF65-F5344CB8AC3E}">
        <p14:creationId xmlns:p14="http://schemas.microsoft.com/office/powerpoint/2010/main" val="266433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Value Of A Well-Written Thank-You Note">
            <a:extLst>
              <a:ext uri="{FF2B5EF4-FFF2-40B4-BE49-F238E27FC236}">
                <a16:creationId xmlns:a16="http://schemas.microsoft.com/office/drawing/2014/main" id="{00ABF7DF-335A-4DF2-BF76-B64C4CE0D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76875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3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E17C5B-421C-4B8B-8806-B0CB7DC89377}"/>
              </a:ext>
            </a:extLst>
          </p:cNvPr>
          <p:cNvPicPr>
            <a:picLocks noChangeAspect="1"/>
          </p:cNvPicPr>
          <p:nvPr/>
        </p:nvPicPr>
        <p:blipFill>
          <a:blip r:embed="rId2"/>
          <a:stretch>
            <a:fillRect/>
          </a:stretch>
        </p:blipFill>
        <p:spPr>
          <a:xfrm>
            <a:off x="395536" y="404665"/>
            <a:ext cx="8424936" cy="6336703"/>
          </a:xfrm>
          <a:prstGeom prst="rect">
            <a:avLst/>
          </a:prstGeom>
        </p:spPr>
      </p:pic>
    </p:spTree>
    <p:extLst>
      <p:ext uri="{BB962C8B-B14F-4D97-AF65-F5344CB8AC3E}">
        <p14:creationId xmlns:p14="http://schemas.microsoft.com/office/powerpoint/2010/main" val="117046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B3174-8450-48EE-9A29-FAE0A322E649}"/>
              </a:ext>
            </a:extLst>
          </p:cNvPr>
          <p:cNvPicPr>
            <a:picLocks noChangeAspect="1"/>
          </p:cNvPicPr>
          <p:nvPr/>
        </p:nvPicPr>
        <p:blipFill>
          <a:blip r:embed="rId2"/>
          <a:stretch>
            <a:fillRect/>
          </a:stretch>
        </p:blipFill>
        <p:spPr>
          <a:xfrm>
            <a:off x="863588" y="836712"/>
            <a:ext cx="7416824" cy="5256584"/>
          </a:xfrm>
          <a:prstGeom prst="rect">
            <a:avLst/>
          </a:prstGeom>
        </p:spPr>
      </p:pic>
    </p:spTree>
    <p:extLst>
      <p:ext uri="{BB962C8B-B14F-4D97-AF65-F5344CB8AC3E}">
        <p14:creationId xmlns:p14="http://schemas.microsoft.com/office/powerpoint/2010/main" val="429459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0834-5A67-4DEE-A679-1E45D9108D3D}"/>
              </a:ext>
            </a:extLst>
          </p:cNvPr>
          <p:cNvSpPr>
            <a:spLocks noGrp="1"/>
          </p:cNvSpPr>
          <p:nvPr>
            <p:ph type="title"/>
          </p:nvPr>
        </p:nvSpPr>
        <p:spPr/>
        <p:txBody>
          <a:bodyPr>
            <a:normAutofit fontScale="90000"/>
          </a:bodyPr>
          <a:lstStyle/>
          <a:p>
            <a:r>
              <a:rPr lang="en-US" b="1" dirty="0"/>
              <a:t>TREATMENT OF UA/NSTEMI</a:t>
            </a:r>
            <a:r>
              <a:rPr lang="en-US" dirty="0"/>
              <a:t> </a:t>
            </a:r>
            <a:br>
              <a:rPr lang="en-US" dirty="0"/>
            </a:br>
            <a:endParaRPr lang="en-US" dirty="0"/>
          </a:p>
        </p:txBody>
      </p:sp>
      <p:sp>
        <p:nvSpPr>
          <p:cNvPr id="3" name="Content Placeholder 2">
            <a:extLst>
              <a:ext uri="{FF2B5EF4-FFF2-40B4-BE49-F238E27FC236}">
                <a16:creationId xmlns:a16="http://schemas.microsoft.com/office/drawing/2014/main" id="{E5AD1282-E2D0-469A-81B0-1B791847C7FA}"/>
              </a:ext>
            </a:extLst>
          </p:cNvPr>
          <p:cNvSpPr>
            <a:spLocks noGrp="1"/>
          </p:cNvSpPr>
          <p:nvPr>
            <p:ph idx="1"/>
          </p:nvPr>
        </p:nvSpPr>
        <p:spPr/>
        <p:txBody>
          <a:bodyPr>
            <a:normAutofit fontScale="85000" lnSpcReduction="10000"/>
          </a:bodyPr>
          <a:lstStyle/>
          <a:p>
            <a:pPr algn="l" rtl="0"/>
            <a:r>
              <a:rPr lang="en-US" dirty="0"/>
              <a:t>After diagnosis of UA/NSTEMI with the aforementioned criteria, the initial treatment goals include </a:t>
            </a:r>
            <a:r>
              <a:rPr lang="en-US" u="sng" dirty="0"/>
              <a:t>alleviation of ischemic pain, optimization of the patient’s hemodynamics, cardiac risk stratification,  and choosing a management strategy</a:t>
            </a:r>
          </a:p>
          <a:p>
            <a:pPr algn="l" rtl="0"/>
            <a:r>
              <a:rPr lang="en-US" dirty="0"/>
              <a:t>For relief of ischemic pain, </a:t>
            </a:r>
            <a:r>
              <a:rPr lang="en-US" dirty="0">
                <a:solidFill>
                  <a:srgbClr val="FF0000"/>
                </a:solidFill>
              </a:rPr>
              <a:t>sublingual nitroglycerin </a:t>
            </a:r>
            <a:r>
              <a:rPr lang="en-US" dirty="0"/>
              <a:t>should be administered, and if pain continues after three tablets, intravenous nitroglycerin can be infused and titrated for pain relief. Intravenous nitroglycerin can also be administered to treat any concomitant hypertension. </a:t>
            </a:r>
          </a:p>
          <a:p>
            <a:pPr algn="l" rtl="0"/>
            <a:r>
              <a:rPr lang="en-US" dirty="0">
                <a:solidFill>
                  <a:srgbClr val="FF0000"/>
                </a:solidFill>
              </a:rPr>
              <a:t>Oxygen</a:t>
            </a:r>
            <a:r>
              <a:rPr lang="en-US" dirty="0"/>
              <a:t> can be given to those with hypoxia or respiratory distress. </a:t>
            </a:r>
          </a:p>
        </p:txBody>
      </p:sp>
    </p:spTree>
    <p:extLst>
      <p:ext uri="{BB962C8B-B14F-4D97-AF65-F5344CB8AC3E}">
        <p14:creationId xmlns:p14="http://schemas.microsoft.com/office/powerpoint/2010/main" val="389513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9C8A-076C-41E9-B324-4591DFA064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BF8109-42C0-48BC-9544-D05DCD8902D1}"/>
              </a:ext>
            </a:extLst>
          </p:cNvPr>
          <p:cNvSpPr>
            <a:spLocks noGrp="1"/>
          </p:cNvSpPr>
          <p:nvPr>
            <p:ph idx="1"/>
          </p:nvPr>
        </p:nvSpPr>
        <p:spPr/>
        <p:txBody>
          <a:bodyPr>
            <a:normAutofit/>
          </a:bodyPr>
          <a:lstStyle/>
          <a:p>
            <a:pPr algn="l" rtl="0"/>
            <a:r>
              <a:rPr lang="en-US" dirty="0"/>
              <a:t>Likewise, </a:t>
            </a:r>
            <a:r>
              <a:rPr lang="en-US" dirty="0">
                <a:solidFill>
                  <a:srgbClr val="FF0000"/>
                </a:solidFill>
              </a:rPr>
              <a:t>beta-blockers</a:t>
            </a:r>
            <a:r>
              <a:rPr lang="en-US" dirty="0"/>
              <a:t> can be used for those with suboptimal hemodynamics, such as hypertension or tachycardia, to decrease myocardial oxygen demand.</a:t>
            </a:r>
          </a:p>
          <a:p>
            <a:pPr algn="l" rtl="0"/>
            <a:r>
              <a:rPr lang="en-US" dirty="0"/>
              <a:t> Beta-blockers are also helpful for those with ongoing chest pain; however, they should be avoided in the </a:t>
            </a:r>
            <a:r>
              <a:rPr lang="en-US" u="sng" dirty="0"/>
              <a:t>acute setting when signs and symptoms of cardiogenic shock or hemodynamic compromise are present</a:t>
            </a:r>
            <a:r>
              <a:rPr lang="en-US" dirty="0"/>
              <a:t>. </a:t>
            </a:r>
          </a:p>
          <a:p>
            <a:endParaRPr lang="en-US" dirty="0"/>
          </a:p>
        </p:txBody>
      </p:sp>
    </p:spTree>
    <p:extLst>
      <p:ext uri="{BB962C8B-B14F-4D97-AF65-F5344CB8AC3E}">
        <p14:creationId xmlns:p14="http://schemas.microsoft.com/office/powerpoint/2010/main" val="32262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1EA2-6138-4987-AAFE-114AC09AEA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CE4514-9D9C-4524-A69B-749D9D3DD7CE}"/>
              </a:ext>
            </a:extLst>
          </p:cNvPr>
          <p:cNvSpPr>
            <a:spLocks noGrp="1"/>
          </p:cNvSpPr>
          <p:nvPr>
            <p:ph idx="1"/>
          </p:nvPr>
        </p:nvSpPr>
        <p:spPr/>
        <p:txBody>
          <a:bodyPr>
            <a:normAutofit lnSpcReduction="10000"/>
          </a:bodyPr>
          <a:lstStyle/>
          <a:p>
            <a:r>
              <a:rPr lang="en-US" dirty="0"/>
              <a:t>If high-risk features are present on functional testing, cardiac catheterization should be considered. With regard to antithrombotic therapy, all patients should be loaded with </a:t>
            </a:r>
            <a:r>
              <a:rPr lang="en-US" u="sng" dirty="0">
                <a:solidFill>
                  <a:srgbClr val="FF0000"/>
                </a:solidFill>
              </a:rPr>
              <a:t>aspirin 325 mg</a:t>
            </a:r>
            <a:r>
              <a:rPr lang="en-US" u="sng" dirty="0"/>
              <a:t>. Patients who undergo an initially conservative approach should be loaded with </a:t>
            </a:r>
            <a:r>
              <a:rPr lang="en-US" u="sng" dirty="0">
                <a:solidFill>
                  <a:srgbClr val="FF0000"/>
                </a:solidFill>
              </a:rPr>
              <a:t>clopidogrel 600 mg or ticagrelor 180 mg (preferred</a:t>
            </a:r>
            <a:r>
              <a:rPr lang="en-US" u="sng" dirty="0"/>
              <a:t>). </a:t>
            </a:r>
            <a:r>
              <a:rPr lang="en-US" u="sng" dirty="0">
                <a:solidFill>
                  <a:srgbClr val="FF0000"/>
                </a:solidFill>
              </a:rPr>
              <a:t>Anticoagulation with low-molecular-weight heparin or fondaparinux </a:t>
            </a:r>
            <a:r>
              <a:rPr lang="en-US" u="sng" dirty="0"/>
              <a:t>is preferred, although unfractionated heparin can also be employed if needed.</a:t>
            </a:r>
            <a:r>
              <a:rPr lang="en-US" dirty="0"/>
              <a:t>. </a:t>
            </a:r>
          </a:p>
        </p:txBody>
      </p:sp>
    </p:spTree>
    <p:extLst>
      <p:ext uri="{BB962C8B-B14F-4D97-AF65-F5344CB8AC3E}">
        <p14:creationId xmlns:p14="http://schemas.microsoft.com/office/powerpoint/2010/main" val="331721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1C4B-57DB-4E4B-8A36-0C08D8FB74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D9F462-867F-4AA5-AA59-91A18ED3C998}"/>
              </a:ext>
            </a:extLst>
          </p:cNvPr>
          <p:cNvSpPr>
            <a:spLocks noGrp="1"/>
          </p:cNvSpPr>
          <p:nvPr>
            <p:ph idx="1"/>
          </p:nvPr>
        </p:nvSpPr>
        <p:spPr/>
        <p:txBody>
          <a:bodyPr>
            <a:normAutofit fontScale="77500" lnSpcReduction="20000"/>
          </a:bodyPr>
          <a:lstStyle/>
          <a:p>
            <a:r>
              <a:rPr lang="en-US" dirty="0"/>
              <a:t>In patients who are at higher risk (recurrent ischemic discomfort, dynamic ECG changes, or hemodynamic instability), a 48–72-hour </a:t>
            </a:r>
            <a:r>
              <a:rPr lang="en-US" dirty="0">
                <a:solidFill>
                  <a:srgbClr val="FF0000"/>
                </a:solidFill>
              </a:rPr>
              <a:t>GP IIb/IIIa (eptifibatide or tirofiban) </a:t>
            </a:r>
            <a:r>
              <a:rPr lang="en-US" dirty="0"/>
              <a:t>infusion can be considered. It should be noted that most of these higher risk patients should then proceed to </a:t>
            </a:r>
            <a:r>
              <a:rPr lang="en-US" dirty="0">
                <a:solidFill>
                  <a:srgbClr val="FF0000"/>
                </a:solidFill>
              </a:rPr>
              <a:t>catheterization</a:t>
            </a:r>
            <a:r>
              <a:rPr lang="en-US" dirty="0"/>
              <a:t>. </a:t>
            </a:r>
          </a:p>
          <a:p>
            <a:r>
              <a:rPr lang="en-US" dirty="0"/>
              <a:t>Patients in whom an initial invasive approach is chosen should receive anticoagulation with unfractionated heparin, enoxaparin, or bivalirudin (preferred because of lower bleeding risk). They should also receive ADP inhibition with clopidogrel, ticagrelor, or prasugrel. GP IIb/IIIa inhibitors can be reserved for use during catheterization, although if bivalirudin is used as the anticoagulant, they are not necessary. Finally, it is important to note that there is no role for fibrinolytic agents in patients with UA/NSTEMI.</a:t>
            </a:r>
          </a:p>
        </p:txBody>
      </p:sp>
    </p:spTree>
    <p:extLst>
      <p:ext uri="{BB962C8B-B14F-4D97-AF65-F5344CB8AC3E}">
        <p14:creationId xmlns:p14="http://schemas.microsoft.com/office/powerpoint/2010/main" val="229107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7CB1-47F0-4A43-B042-588B19A2E4F2}"/>
              </a:ext>
            </a:extLst>
          </p:cNvPr>
          <p:cNvSpPr>
            <a:spLocks noGrp="1"/>
          </p:cNvSpPr>
          <p:nvPr>
            <p:ph type="title"/>
          </p:nvPr>
        </p:nvSpPr>
        <p:spPr/>
        <p:txBody>
          <a:bodyPr/>
          <a:lstStyle/>
          <a:p>
            <a:r>
              <a:rPr lang="en-US" dirty="0"/>
              <a:t>SECONDARY PREVENTION</a:t>
            </a:r>
          </a:p>
        </p:txBody>
      </p:sp>
      <p:sp>
        <p:nvSpPr>
          <p:cNvPr id="3" name="Content Placeholder 2">
            <a:extLst>
              <a:ext uri="{FF2B5EF4-FFF2-40B4-BE49-F238E27FC236}">
                <a16:creationId xmlns:a16="http://schemas.microsoft.com/office/drawing/2014/main" id="{DEBF9980-454D-4F80-9569-7028BDED6908}"/>
              </a:ext>
            </a:extLst>
          </p:cNvPr>
          <p:cNvSpPr>
            <a:spLocks noGrp="1"/>
          </p:cNvSpPr>
          <p:nvPr>
            <p:ph idx="1"/>
          </p:nvPr>
        </p:nvSpPr>
        <p:spPr/>
        <p:txBody>
          <a:bodyPr>
            <a:normAutofit fontScale="70000" lnSpcReduction="20000"/>
          </a:bodyPr>
          <a:lstStyle/>
          <a:p>
            <a:r>
              <a:rPr lang="en-US" dirty="0"/>
              <a:t>In addition to antiplatelet therapy described previously, a high-dose HMG-CoA (3-hydroxy-3-methylglutaryl-coenzyme A) reductase inhibitor (statin), such as atorvastatin 80 mg daily, should be prescribed on presentation even if lipids are the goal. </a:t>
            </a:r>
          </a:p>
          <a:p>
            <a:r>
              <a:rPr lang="en-US" dirty="0"/>
              <a:t>Beta-blockers should be started as soon as feasible and maintained indefinitely. </a:t>
            </a:r>
          </a:p>
          <a:p>
            <a:r>
              <a:rPr lang="en-US" dirty="0"/>
              <a:t>An angiotensin-converting enzyme inhibitor (ACEI) should also be prescribed indefinitely in all patients with UA/NSTEMI and heart failure, an ejection fraction &lt;40%, hypertension, or diabetes. </a:t>
            </a:r>
          </a:p>
          <a:p>
            <a:r>
              <a:rPr lang="en-US" dirty="0"/>
              <a:t>Angiotensin receptor blockers (ARBs) are an alternative for those intolerant to ACEIs. Eplerenone, an aldosterone antagonist, also reduces morbidity and mortality in post-infarct patients with an EF &lt;40%, even when added in combination with ACEIs, ARBs, and beta-blockers.</a:t>
            </a:r>
          </a:p>
          <a:p>
            <a:endParaRPr lang="en-US" dirty="0"/>
          </a:p>
          <a:p>
            <a:endParaRPr lang="en-US" dirty="0"/>
          </a:p>
        </p:txBody>
      </p:sp>
    </p:spTree>
    <p:extLst>
      <p:ext uri="{BB962C8B-B14F-4D97-AF65-F5344CB8AC3E}">
        <p14:creationId xmlns:p14="http://schemas.microsoft.com/office/powerpoint/2010/main" val="19615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B582-C2C2-46EF-916F-7E4798FB91D4}"/>
              </a:ext>
            </a:extLst>
          </p:cNvPr>
          <p:cNvSpPr>
            <a:spLocks noGrp="1"/>
          </p:cNvSpPr>
          <p:nvPr>
            <p:ph type="title"/>
          </p:nvPr>
        </p:nvSpPr>
        <p:spPr/>
        <p:txBody>
          <a:bodyPr/>
          <a:lstStyle/>
          <a:p>
            <a:r>
              <a:rPr lang="en-US" dirty="0"/>
              <a:t>SECONDARY PREVENTION</a:t>
            </a:r>
          </a:p>
        </p:txBody>
      </p:sp>
      <p:sp>
        <p:nvSpPr>
          <p:cNvPr id="3" name="Content Placeholder 2">
            <a:extLst>
              <a:ext uri="{FF2B5EF4-FFF2-40B4-BE49-F238E27FC236}">
                <a16:creationId xmlns:a16="http://schemas.microsoft.com/office/drawing/2014/main" id="{3E4C30CE-A1E5-48AE-8686-E88E21B4B39C}"/>
              </a:ext>
            </a:extLst>
          </p:cNvPr>
          <p:cNvSpPr>
            <a:spLocks noGrp="1"/>
          </p:cNvSpPr>
          <p:nvPr>
            <p:ph idx="1"/>
          </p:nvPr>
        </p:nvSpPr>
        <p:spPr/>
        <p:txBody>
          <a:bodyPr>
            <a:normAutofit fontScale="77500" lnSpcReduction="20000"/>
          </a:bodyPr>
          <a:lstStyle/>
          <a:p>
            <a:r>
              <a:rPr lang="en-US" dirty="0"/>
              <a:t>Low-dose aspirin should be continued indefinitely, and ADP inhibitors should be maintained for at least a year.</a:t>
            </a:r>
          </a:p>
          <a:p>
            <a:pPr algn="l"/>
            <a:r>
              <a:rPr lang="en-US" dirty="0"/>
              <a:t>In addition to the long-term medical therapy discussed previously, other cardiac risk factors should be modified. </a:t>
            </a:r>
            <a:r>
              <a:rPr lang="en-US" u="sng" dirty="0"/>
              <a:t>Smoking cessation </a:t>
            </a:r>
            <a:r>
              <a:rPr lang="en-US" dirty="0"/>
              <a:t>is imperative and is the most important action that a patient can take to prevent further cardiovascular morbidity and mortality. If the patient has hypertension or diabetes, their blood pressure and glucose levels should be optimized.</a:t>
            </a:r>
          </a:p>
          <a:p>
            <a:pPr algn="l"/>
            <a:r>
              <a:rPr lang="en-US" dirty="0"/>
              <a:t> Finally, for any patient on optimal medical therapy whose ejection fraction remains depressed 40 days after the event, </a:t>
            </a:r>
            <a:r>
              <a:rPr lang="en-US" dirty="0">
                <a:solidFill>
                  <a:srgbClr val="FF0000"/>
                </a:solidFill>
              </a:rPr>
              <a:t>an implantable cardioverter defibrillator (ICD) </a:t>
            </a:r>
            <a:r>
              <a:rPr lang="en-US" dirty="0"/>
              <a:t>should be considered.</a:t>
            </a:r>
          </a:p>
        </p:txBody>
      </p:sp>
    </p:spTree>
    <p:extLst>
      <p:ext uri="{BB962C8B-B14F-4D97-AF65-F5344CB8AC3E}">
        <p14:creationId xmlns:p14="http://schemas.microsoft.com/office/powerpoint/2010/main" val="37857771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170</TotalTime>
  <Words>626</Words>
  <Application>Microsoft Office PowerPoint</Application>
  <PresentationFormat>On-screen Show (4:3)</PresentationFormat>
  <Paragraphs>20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Non-STEMI</vt:lpstr>
      <vt:lpstr>PowerPoint Presentation</vt:lpstr>
      <vt:lpstr>PowerPoint Presentation</vt:lpstr>
      <vt:lpstr>TREATMENT OF UA/NSTEMI  </vt:lpstr>
      <vt:lpstr>PowerPoint Presentation</vt:lpstr>
      <vt:lpstr>PowerPoint Presentation</vt:lpstr>
      <vt:lpstr>PowerPoint Presentation</vt:lpstr>
      <vt:lpstr>SECONDARY PREVENTION</vt:lpstr>
      <vt:lpstr>SECONDARY 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15</cp:revision>
  <dcterms:created xsi:type="dcterms:W3CDTF">2020-05-05T12:10:35Z</dcterms:created>
  <dcterms:modified xsi:type="dcterms:W3CDTF">2020-05-08T19:11:14Z</dcterms:modified>
</cp:coreProperties>
</file>