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9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8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983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10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40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1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584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09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0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72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7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25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81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452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018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47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524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849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971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09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1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1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0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4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4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5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A60046-5920-4698-BB38-F5D21A0A889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C02F3A-A1C8-440F-AD22-1F667A0CD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3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Peptic ulcer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Assist. </a:t>
            </a:r>
            <a:r>
              <a:rPr lang="en-US" dirty="0" err="1" smtClean="0"/>
              <a:t>Lec</a:t>
            </a:r>
            <a:r>
              <a:rPr lang="en-US" dirty="0" smtClean="0"/>
              <a:t>. </a:t>
            </a:r>
            <a:r>
              <a:rPr lang="en-US" dirty="0" err="1" smtClean="0"/>
              <a:t>Shaymaa</a:t>
            </a:r>
            <a:r>
              <a:rPr lang="en-US" dirty="0" smtClean="0"/>
              <a:t> Hasan Abbas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3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35"/>
    </mc:Choice>
    <mc:Fallback>
      <p:transition spd="slow" advTm="13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6. When should antiplatelet therapy be restarted and with which agent(s)?</a:t>
            </a:r>
          </a:p>
          <a:p>
            <a:pPr>
              <a:buNone/>
            </a:pPr>
            <a:r>
              <a:rPr lang="en-US" dirty="0"/>
              <a:t>In patients with NSTEMI, most benefit is gained from the addition of </a:t>
            </a:r>
            <a:r>
              <a:rPr lang="en-US" dirty="0" err="1"/>
              <a:t>clopidogrel</a:t>
            </a:r>
            <a:r>
              <a:rPr lang="en-US" dirty="0"/>
              <a:t> to aspirin therapy in </a:t>
            </a:r>
            <a:r>
              <a:rPr lang="en-US" b="1" dirty="0"/>
              <a:t>the first 3 months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- Prolonged treatment for 12 months is indicated if a drug-eluting stent is inserted but as this patient had a bare metal stent inserted 4 months previously</a:t>
            </a:r>
            <a:r>
              <a:rPr lang="en-US" b="1" dirty="0"/>
              <a:t>, the benefit from the addition of </a:t>
            </a:r>
            <a:r>
              <a:rPr lang="en-US" b="1" dirty="0" err="1"/>
              <a:t>clopidogrel</a:t>
            </a:r>
            <a:r>
              <a:rPr lang="en-US" b="1" dirty="0"/>
              <a:t> does not outweigh the gastro-intestinal bleeding risk and consideration should be given to discontinuation of </a:t>
            </a:r>
            <a:r>
              <a:rPr lang="en-US" b="1" dirty="0" err="1"/>
              <a:t>clopidogrel</a:t>
            </a:r>
            <a:r>
              <a:rPr lang="en-US" b="1" dirty="0"/>
              <a:t>.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Aspirin should be continued at a dose of 75 mg daily.</a:t>
            </a:r>
            <a:r>
              <a:rPr lang="en-US" dirty="0"/>
              <a:t> There is no evidence to suggest enteric coating is of any benefit, so the dispersible formulation should be continued.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It is suggested that aspirin should be restarted within 7 days of discontinuation to maintain cardiovascular secondary prevention.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6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573"/>
    </mc:Choice>
    <mc:Fallback>
      <p:transition spd="slow" advTm="97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3800" b="1" dirty="0"/>
              <a:t>7. Is </a:t>
            </a:r>
            <a:r>
              <a:rPr lang="en-US" sz="3800" b="1" dirty="0" err="1"/>
              <a:t>gastroprotection</a:t>
            </a:r>
            <a:r>
              <a:rPr lang="en-US" sz="3800" b="1" dirty="0"/>
              <a:t> indicated following ulcer healing?</a:t>
            </a:r>
          </a:p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Standard dose of PPI should be continued as maintenance therapy in this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 to reduce the risk of further aspirin induced gastro-intestinal bleeding.</a:t>
            </a:r>
          </a:p>
          <a:p>
            <a:pPr>
              <a:buNone/>
            </a:pPr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1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02"/>
    </mc:Choice>
    <mc:Fallback>
      <p:transition spd="slow" advTm="29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dirty="0"/>
              <a:t>8. </a:t>
            </a:r>
            <a:r>
              <a:rPr lang="en-US" sz="1800" dirty="0" err="1"/>
              <a:t>Summarise</a:t>
            </a:r>
            <a:r>
              <a:rPr lang="en-US" sz="1800" dirty="0"/>
              <a:t> </a:t>
            </a:r>
            <a:r>
              <a:rPr lang="en-US" sz="1800" dirty="0" err="1"/>
              <a:t>Mr</a:t>
            </a:r>
            <a:r>
              <a:rPr lang="en-US" sz="1800" dirty="0"/>
              <a:t> BD's educational needs in terms of his medicines.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BD needs to be aware of both his cardiovascular and gastro- intestinal risks. He does need to continue aspirin but he should be aware of the need to discontinue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clopidogrel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now as it is 4 months following his NSTEMI and the benefit does not outweigh the risk. </a:t>
            </a:r>
          </a:p>
          <a:p>
            <a:pPr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He should not to take any other aspirin or NSAID containing medicines.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BD should be prescribed 7 days treatment with twice-daily omeprazole 20 mg, amoxicillin 1 g and clarithromycin 500 mg after ascertaining he is not penicillin sensitive.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The importance of this treatment in prevention of re-bleeding should be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emphasised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to encourage adherence to the prescribed course which he may complete after discharge from hospital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-Aspirin will be restarted and the dose of omeprazole will be reduced to 20 mg daily. 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-A repeat endoscopy will be undertaken only if malignancy was suspected. 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BD will return for a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breath test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confirm eradication of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H. pylori,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although there is a risk of a false-negative result with concomitant omeprazole therapy.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anaemia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associated with the acute bleed was treated with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blood transfusion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and should not require additional oral iron therapy which is indicated in the case of microcytic</a:t>
            </a:r>
          </a:p>
          <a:p>
            <a:endParaRPr lang="en-US" sz="14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5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764"/>
    </mc:Choice>
    <mc:Fallback>
      <p:transition spd="slow" advTm="150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543800" cy="6049962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Thank you </a:t>
            </a:r>
            <a:br>
              <a:rPr lang="en-US" sz="7200" dirty="0"/>
            </a:br>
            <a:r>
              <a:rPr lang="en-US" sz="7200" dirty="0"/>
              <a:t/>
            </a:r>
            <a:br>
              <a:rPr lang="en-US" sz="7200" dirty="0"/>
            </a:br>
            <a:endParaRPr lang="en-US" sz="72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9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3"/>
    </mc:Choice>
    <mc:Fallback>
      <p:transition spd="slow" advTm="6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78429"/>
          </a:xfrm>
        </p:spPr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97039"/>
            <a:ext cx="9601196" cy="397882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A 59-year-old man (BD) presented to A&amp;E following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haematemesis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melaena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. He suffered no pain. His past medical history included non-ST -elevated myocardial infarction (NSTE MI) 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for which 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he had undergone percutaneous coronary intervention (PCI ) and bare metal stent insertion 4 months previously.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BD 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stopped 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smoking 1 years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previously,he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is not obese. He was taking the following prescribed medicines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Ramipril 2.5 mg twice 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daily, Aspirin 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mg,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Clopidogrel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mg, Atorvastatin 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40 mg 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daily, Atenolol 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100 mg</a:t>
            </a:r>
          </a:p>
          <a:p>
            <a:pPr>
              <a:lnSpc>
                <a:spcPct val="120000"/>
              </a:lnSpc>
              <a:buNone/>
            </a:pP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On investigation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BD 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concentration  was 8 g/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(11.5–16.5 g/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)). His blood pressure was 98/60 mmHg with a heart rate of 120 beats per minute and respiratory rate of 20 beats per minute. There was 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no jaundice 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or stigmata of liver disease. Plasma urea was 6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/L (3.1–7.9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/L) with a creatinine of 87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μmol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/L (75–155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μmol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/L). INR was 1.0. Serum sodium was 142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/L (135–145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/L) and serum potassium was 4.3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/L (3.4–5.0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/L). Endoscopy revealed an actively bleeding gastric ulcer.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3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624"/>
    </mc:Choice>
    <mc:Fallback>
      <p:transition spd="slow" advTm="158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 (c0ntinue)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Questions</a:t>
            </a:r>
          </a:p>
          <a:p>
            <a:pPr>
              <a:buNone/>
            </a:pPr>
            <a:r>
              <a:rPr lang="en-US" dirty="0"/>
              <a:t>1. What immediate treatment should </a:t>
            </a:r>
            <a:r>
              <a:rPr lang="en-US" dirty="0" err="1"/>
              <a:t>Mr</a:t>
            </a:r>
            <a:r>
              <a:rPr lang="en-US" dirty="0"/>
              <a:t> BD receive?</a:t>
            </a:r>
          </a:p>
          <a:p>
            <a:pPr>
              <a:buNone/>
            </a:pPr>
            <a:r>
              <a:rPr lang="en-US" dirty="0"/>
              <a:t>2. What treatment should he receive at the time of endoscopy?</a:t>
            </a:r>
          </a:p>
          <a:p>
            <a:pPr>
              <a:buNone/>
            </a:pPr>
            <a:r>
              <a:rPr lang="en-US" dirty="0"/>
              <a:t>3. Why should biopsies be taken at the time of endoscopy?</a:t>
            </a:r>
          </a:p>
          <a:p>
            <a:pPr>
              <a:buNone/>
            </a:pPr>
            <a:r>
              <a:rPr lang="en-US" dirty="0"/>
              <a:t>4. What pharmacological treatment should be given to reduce the risk of re-bleeding following endoscopic </a:t>
            </a:r>
            <a:r>
              <a:rPr lang="en-US" dirty="0" err="1"/>
              <a:t>haemostatic</a:t>
            </a:r>
            <a:r>
              <a:rPr lang="en-US" dirty="0"/>
              <a:t> therapy?</a:t>
            </a:r>
          </a:p>
          <a:p>
            <a:pPr>
              <a:buNone/>
            </a:pPr>
            <a:r>
              <a:rPr lang="en-US" dirty="0"/>
              <a:t>5. What was the likely cause of the bleeding ulcer?</a:t>
            </a:r>
          </a:p>
          <a:p>
            <a:pPr>
              <a:buNone/>
            </a:pPr>
            <a:r>
              <a:rPr lang="en-US" dirty="0"/>
              <a:t>6. When should antiplatelet therapy be restarted and with which agent(s)?</a:t>
            </a:r>
          </a:p>
          <a:p>
            <a:pPr>
              <a:buNone/>
            </a:pPr>
            <a:r>
              <a:rPr lang="en-US" dirty="0"/>
              <a:t>7. Is </a:t>
            </a:r>
            <a:r>
              <a:rPr lang="en-US" dirty="0" err="1"/>
              <a:t>gastroprotection</a:t>
            </a:r>
            <a:r>
              <a:rPr lang="en-US" dirty="0"/>
              <a:t> indicated following ulcer healing?</a:t>
            </a:r>
          </a:p>
          <a:p>
            <a:pPr>
              <a:buNone/>
            </a:pPr>
            <a:r>
              <a:rPr lang="en-US" dirty="0"/>
              <a:t>8. </a:t>
            </a:r>
            <a:r>
              <a:rPr lang="en-US" dirty="0" err="1"/>
              <a:t>Summarise</a:t>
            </a:r>
            <a:r>
              <a:rPr lang="en-US" dirty="0"/>
              <a:t> </a:t>
            </a:r>
            <a:r>
              <a:rPr lang="en-US" dirty="0" err="1"/>
              <a:t>Mr</a:t>
            </a:r>
            <a:r>
              <a:rPr lang="en-US" dirty="0"/>
              <a:t> BD's educational needs in terms of his medicines.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2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6"/>
    </mc:Choice>
    <mc:Fallback>
      <p:transition spd="slow" advTm="5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1. What immediate treatment should </a:t>
            </a:r>
            <a:r>
              <a:rPr lang="en-US" dirty="0" err="1"/>
              <a:t>Mr</a:t>
            </a:r>
            <a:r>
              <a:rPr lang="en-US" dirty="0"/>
              <a:t> BD receive?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Mr</a:t>
            </a:r>
            <a:r>
              <a:rPr lang="en-US" dirty="0" smtClean="0"/>
              <a:t> BD's age, comorbidity and </a:t>
            </a:r>
            <a:r>
              <a:rPr lang="en-US" dirty="0" smtClean="0">
                <a:solidFill>
                  <a:srgbClr val="FF0000"/>
                </a:solidFill>
              </a:rPr>
              <a:t>clinical signs of shock </a:t>
            </a:r>
            <a:r>
              <a:rPr lang="en-US" dirty="0" smtClean="0"/>
              <a:t>place him at risk of death and in need of emergency hospital admission for aggressive resuscitation with intravenous </a:t>
            </a:r>
            <a:r>
              <a:rPr lang="en-US" dirty="0" smtClean="0">
                <a:solidFill>
                  <a:srgbClr val="FF0000"/>
                </a:solidFill>
              </a:rPr>
              <a:t>fluids and red cell transfusion</a:t>
            </a:r>
            <a:r>
              <a:rPr lang="en-US" dirty="0" smtClean="0"/>
              <a:t>. </a:t>
            </a:r>
            <a:r>
              <a:rPr lang="en-US" b="1" dirty="0" smtClean="0"/>
              <a:t>Either colloid or crystalloid solutions can be used for volume restoration prior to administering blood products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 Sodium </a:t>
            </a:r>
            <a:r>
              <a:rPr lang="en-US" dirty="0" smtClean="0">
                <a:solidFill>
                  <a:srgbClr val="FF0000"/>
                </a:solidFill>
              </a:rPr>
              <a:t>chloride 0.9% is appropriate fluid replacement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Following </a:t>
            </a:r>
            <a:r>
              <a:rPr lang="en-US" dirty="0" smtClean="0"/>
              <a:t>resuscitation, </a:t>
            </a:r>
            <a:r>
              <a:rPr lang="en-US" dirty="0" smtClean="0">
                <a:solidFill>
                  <a:srgbClr val="FF0000"/>
                </a:solidFill>
              </a:rPr>
              <a:t>early endoscopic examination </a:t>
            </a:r>
            <a:r>
              <a:rPr lang="en-US" dirty="0" smtClean="0"/>
              <a:t>should be undertaken, within 24 h of presentation.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="1" dirty="0"/>
              <a:t>-</a:t>
            </a:r>
            <a:r>
              <a:rPr lang="en-US" b="1" dirty="0" smtClean="0"/>
              <a:t>There </a:t>
            </a:r>
            <a:r>
              <a:rPr lang="en-US" b="1" dirty="0" smtClean="0">
                <a:solidFill>
                  <a:srgbClr val="FF0000"/>
                </a:solidFill>
              </a:rPr>
              <a:t>is no evidence</a:t>
            </a:r>
            <a:r>
              <a:rPr lang="en-US" b="1" dirty="0" smtClean="0"/>
              <a:t> to support the use of intravenous PPIs prior to diagnosis by endoscopy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 smtClean="0"/>
              <a:t>most frequent cause of upper gastro-intestinal bleeding is peptic ulcer disease</a:t>
            </a:r>
            <a:r>
              <a:rPr lang="en-US" b="1" dirty="0" smtClean="0"/>
              <a:t>. </a:t>
            </a:r>
            <a:endParaRPr lang="en-US" b="1" dirty="0" smtClean="0"/>
          </a:p>
          <a:p>
            <a:pPr>
              <a:buFontTx/>
              <a:buChar char="-"/>
            </a:pPr>
            <a:endParaRPr lang="en-US" b="1" dirty="0"/>
          </a:p>
          <a:p>
            <a:pPr>
              <a:buFontTx/>
              <a:buChar char="-"/>
            </a:pPr>
            <a:r>
              <a:rPr lang="en-US" b="1" dirty="0" smtClean="0"/>
              <a:t>If </a:t>
            </a:r>
            <a:r>
              <a:rPr lang="en-US" b="1" dirty="0" err="1" smtClean="0"/>
              <a:t>Mr</a:t>
            </a:r>
            <a:r>
              <a:rPr lang="en-US" b="1" dirty="0" smtClean="0"/>
              <a:t> BD is nauseated, </a:t>
            </a:r>
            <a:r>
              <a:rPr lang="en-US" b="1" dirty="0" smtClean="0">
                <a:solidFill>
                  <a:srgbClr val="FF0000"/>
                </a:solidFill>
              </a:rPr>
              <a:t>an antiemetic </a:t>
            </a:r>
            <a:r>
              <a:rPr lang="en-US" b="1" dirty="0" smtClean="0"/>
              <a:t>should be prescribed.</a:t>
            </a:r>
          </a:p>
          <a:p>
            <a:pPr>
              <a:buNone/>
            </a:pPr>
            <a:endParaRPr lang="ar-IQ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4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822"/>
    </mc:Choice>
    <mc:Fallback>
      <p:transition spd="slow" advTm="139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2. What treatment should he receive at the time of endoscopy?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The clinical markers suggest urgent endoscopy is </a:t>
            </a:r>
            <a:r>
              <a:rPr lang="en-US" dirty="0" smtClean="0"/>
              <a:t>indicated. </a:t>
            </a:r>
            <a:r>
              <a:rPr lang="en-US" b="1" dirty="0" smtClean="0"/>
              <a:t>Patients </a:t>
            </a:r>
            <a:r>
              <a:rPr lang="en-US" b="1" dirty="0" smtClean="0"/>
              <a:t>who are</a:t>
            </a:r>
            <a:r>
              <a:rPr lang="en-US" b="1" dirty="0" smtClean="0">
                <a:solidFill>
                  <a:srgbClr val="FF0000"/>
                </a:solidFill>
              </a:rPr>
              <a:t> shocked </a:t>
            </a:r>
            <a:r>
              <a:rPr lang="en-US" b="1" dirty="0" smtClean="0"/>
              <a:t>and have </a:t>
            </a:r>
            <a:r>
              <a:rPr lang="en-US" b="1" dirty="0" smtClean="0">
                <a:solidFill>
                  <a:srgbClr val="FF0000"/>
                </a:solidFill>
              </a:rPr>
              <a:t>active peptic ulcer </a:t>
            </a:r>
            <a:r>
              <a:rPr lang="en-US" b="1" dirty="0" smtClean="0">
                <a:solidFill>
                  <a:srgbClr val="FF0000"/>
                </a:solidFill>
              </a:rPr>
              <a:t>bleeding </a:t>
            </a:r>
            <a:r>
              <a:rPr lang="en-US" b="1" dirty="0" smtClean="0"/>
              <a:t>are </a:t>
            </a:r>
            <a:r>
              <a:rPr lang="en-US" b="1" dirty="0" smtClean="0"/>
              <a:t>at high risk of continuing to bleed and should receive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haemostatic endoscopic </a:t>
            </a:r>
            <a:r>
              <a:rPr lang="en-US" b="1" dirty="0" smtClean="0"/>
              <a:t>therapy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Endoscopic treatment </a:t>
            </a:r>
            <a:r>
              <a:rPr lang="en-US" dirty="0" smtClean="0">
                <a:solidFill>
                  <a:srgbClr val="FF0000"/>
                </a:solidFill>
              </a:rPr>
              <a:t>is indicated </a:t>
            </a:r>
            <a:r>
              <a:rPr lang="en-US" dirty="0" smtClean="0">
                <a:solidFill>
                  <a:srgbClr val="FF0000"/>
                </a:solidFill>
              </a:rPr>
              <a:t>only for those with high-risk lesions (active bleeding, non-bleeding visible vessels or adherent blood clot). </a:t>
            </a:r>
          </a:p>
          <a:p>
            <a:pPr>
              <a:buNone/>
            </a:pPr>
            <a:r>
              <a:rPr lang="en-US" dirty="0" smtClean="0"/>
              <a:t>-Endoscopic </a:t>
            </a:r>
            <a:r>
              <a:rPr lang="en-US" dirty="0" smtClean="0"/>
              <a:t>injection of large volume (at least 13 mL) 1:10,000 adrenaline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-achieves </a:t>
            </a:r>
            <a:r>
              <a:rPr lang="en-US" dirty="0" err="1" smtClean="0">
                <a:solidFill>
                  <a:srgbClr val="FF0000"/>
                </a:solidFill>
              </a:rPr>
              <a:t>haemostasis</a:t>
            </a:r>
            <a:r>
              <a:rPr lang="en-US" dirty="0" smtClean="0">
                <a:solidFill>
                  <a:srgbClr val="FF0000"/>
                </a:solidFill>
              </a:rPr>
              <a:t> through vasoconstriction </a:t>
            </a:r>
            <a:r>
              <a:rPr lang="en-US" b="1" dirty="0" smtClean="0">
                <a:solidFill>
                  <a:srgbClr val="FF0000"/>
                </a:solidFill>
              </a:rPr>
              <a:t>and </a:t>
            </a:r>
            <a:r>
              <a:rPr lang="en-US" b="1" dirty="0" err="1" smtClean="0">
                <a:solidFill>
                  <a:srgbClr val="FF0000"/>
                </a:solidFill>
              </a:rPr>
              <a:t>haemostasis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is sustained if this is combined with thermal coagulation or</a:t>
            </a:r>
          </a:p>
          <a:p>
            <a:pPr>
              <a:buNone/>
            </a:pPr>
            <a:r>
              <a:rPr lang="en-US" b="1" dirty="0" smtClean="0"/>
              <a:t>mechanical endoscopic clipping. The patient should receive</a:t>
            </a:r>
          </a:p>
          <a:p>
            <a:pPr>
              <a:buNone/>
            </a:pPr>
            <a:r>
              <a:rPr lang="en-US" b="1" dirty="0" smtClean="0"/>
              <a:t>combination endoscopic therapy.</a:t>
            </a:r>
          </a:p>
          <a:p>
            <a:pPr>
              <a:buNone/>
            </a:pPr>
            <a:endParaRPr lang="ar-IQ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496"/>
    </mc:Choice>
    <mc:Fallback>
      <p:transition spd="slow" advTm="56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441960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08714"/>
            <a:ext cx="7543800" cy="54651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/>
              <a:t>3. Why should biopsies be taken at the time of endoscopy?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presence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H. pylori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should be sought at the time of endoscopy. Samples are sent for testing for the presence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malignant cells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samples are used for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rapid urease test for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H. pylori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presence of bleeding may reduce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sensitivity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of the rapid urease test and if negative results are obtained, a urea breath test can be undertaken once oral intake is established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5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816"/>
    </mc:Choice>
    <mc:Fallback>
      <p:transition spd="slow" advTm="121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dirty="0" smtClean="0"/>
              <a:t> What pharmacological treatment should be given to reduce the risk of re-bleeding following endoscopic </a:t>
            </a:r>
            <a:r>
              <a:rPr lang="en-US" dirty="0" err="1" smtClean="0"/>
              <a:t>haemostatic</a:t>
            </a:r>
            <a:r>
              <a:rPr lang="en-US" dirty="0" smtClean="0"/>
              <a:t> therapy?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 high-risk patients who have received endoscopic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haemostatic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therapy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dose intravenous PPI therapy reduces the risk of re-bleeding. The optimum dose and route is unclear but improved mortality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observed in high-risk patients when a dose of 80 mg bolus followed by 8 mg/h infusion for 72 h is given.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intragastric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 above 6 is considered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stabilise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clot formation and prevent re-bleeding.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a positive test for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H. pylori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 obtained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oral eradication therapy should be given, although there is no evidence to suggest this must be given in the acute phase so should wait until oral intake is established.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H. pylori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eradication therapy is effective in prevention of re-bleeding from peptic ulcer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Ulcer healing can be achieved with an additional 3 weeks treatment with standard-dose PPI</a:t>
            </a:r>
            <a:endParaRPr lang="ar-IQ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5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574"/>
    </mc:Choice>
    <mc:Fallback>
      <p:transition spd="slow" advTm="221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a positive test for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H. pylori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 obtained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oral eradication therapy should be given, although there is no evidence to suggest this must be given in the acute phase so should wait until oral intake is established.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H. pylori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eradication therapy is effective in prevention of re-bleeding from peptic ulcer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Ulcer healing can be achieved with an additional 3 weeks treatment with standard-dose PPI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4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68"/>
    </mc:Choice>
    <mc:Fallback>
      <p:transition spd="slow" advTm="1686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289560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62000"/>
            <a:ext cx="7239000" cy="56937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600" b="1" dirty="0"/>
          </a:p>
          <a:p>
            <a:pPr>
              <a:buNone/>
            </a:pPr>
            <a:r>
              <a:rPr lang="en-US" sz="2000" b="1" dirty="0"/>
              <a:t>5</a:t>
            </a:r>
            <a:r>
              <a:rPr lang="en-US" sz="2000" b="1" dirty="0"/>
              <a:t>. What was the likely cause of the bleeding ulcer</a:t>
            </a:r>
            <a:r>
              <a:rPr lang="en-US" sz="2000" b="1" dirty="0"/>
              <a:t>?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2000" dirty="0"/>
              <a:t>Mr. BD was taking dual antiplatelet therapy to reduce the risk of myocardial infarction and cardiovascular death. These agents act synergistically through different pathways. </a:t>
            </a:r>
            <a:r>
              <a:rPr lang="en-US" sz="2000" b="1" dirty="0"/>
              <a:t>Aspirin is a thromboxane A2 inhibitor and </a:t>
            </a:r>
            <a:r>
              <a:rPr lang="en-US" sz="2000" b="1" dirty="0" err="1"/>
              <a:t>clopidogrel</a:t>
            </a:r>
            <a:r>
              <a:rPr lang="en-US" sz="2000" b="1" dirty="0"/>
              <a:t> is an adenosine diphosphate (ADP) inhibitor</a:t>
            </a:r>
            <a:r>
              <a:rPr lang="en-US" sz="2000" dirty="0"/>
              <a:t>. Both these agents carry an increased risk of bleeding events, the risk being additive with dual therapy. </a:t>
            </a:r>
            <a:r>
              <a:rPr lang="en-US" sz="2000" b="1" dirty="0" err="1"/>
              <a:t>Mr</a:t>
            </a:r>
            <a:r>
              <a:rPr lang="en-US" sz="2000" b="1" dirty="0"/>
              <a:t> BD did not have any additional risk factors for peptic ulcer disease but it is important to take a careful medication history to identify if he had been taking NSAID analgesics and ensure he avoids such medicines in the future.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The bleeding peptic ulcer was likely caused by the combination of aspirin and </a:t>
            </a:r>
            <a:r>
              <a:rPr lang="en-US" sz="2000" dirty="0" err="1">
                <a:solidFill>
                  <a:srgbClr val="FF0000"/>
                </a:solidFill>
              </a:rPr>
              <a:t>clopidogrel</a:t>
            </a:r>
            <a:r>
              <a:rPr lang="en-US" sz="2000" dirty="0"/>
              <a:t>.</a:t>
            </a:r>
          </a:p>
          <a:p>
            <a:pPr>
              <a:buNone/>
            </a:pPr>
            <a:endParaRPr lang="ar-IQ" sz="105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3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26"/>
    </mc:Choice>
    <mc:Fallback>
      <p:transition spd="slow" advTm="76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1417</Words>
  <Application>Microsoft Office PowerPoint</Application>
  <PresentationFormat>Widescreen</PresentationFormat>
  <Paragraphs>68</Paragraphs>
  <Slides>13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Times New Roman</vt:lpstr>
      <vt:lpstr>1_Office Theme</vt:lpstr>
      <vt:lpstr>Organic</vt:lpstr>
      <vt:lpstr>Peptic ulcer </vt:lpstr>
      <vt:lpstr>Case 1</vt:lpstr>
      <vt:lpstr>Case 1 (c0ntinue) </vt:lpstr>
      <vt:lpstr>Answers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Peptic ulcer</dc:title>
  <dc:creator>hp</dc:creator>
  <cp:lastModifiedBy>hp</cp:lastModifiedBy>
  <cp:revision>9</cp:revision>
  <dcterms:created xsi:type="dcterms:W3CDTF">2021-02-28T13:34:59Z</dcterms:created>
  <dcterms:modified xsi:type="dcterms:W3CDTF">2021-02-28T15:19:33Z</dcterms:modified>
</cp:coreProperties>
</file>