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89" r:id="rId9"/>
    <p:sldId id="263" r:id="rId10"/>
    <p:sldId id="290" r:id="rId11"/>
    <p:sldId id="265" r:id="rId12"/>
    <p:sldId id="266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9" r:id="rId22"/>
    <p:sldId id="281" r:id="rId23"/>
    <p:sldId id="282" r:id="rId24"/>
    <p:sldId id="283" r:id="rId25"/>
    <p:sldId id="286" r:id="rId26"/>
    <p:sldId id="287" r:id="rId27"/>
    <p:sldId id="288" r:id="rId28"/>
    <p:sldId id="291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738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693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12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63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7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625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886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7931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740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28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27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10/11/1441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405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://cdn.slidesharecdn.com/ss_thumbnails/antiviral-drugs-1228194956423458-8-thumbnail-4.jpg?cb=1228188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5250"/>
            <a:ext cx="8763000" cy="6572250"/>
          </a:xfrm>
          <a:prstGeom prst="rect">
            <a:avLst/>
          </a:prstGeom>
          <a:noFill/>
        </p:spPr>
      </p:pic>
      <p:pic>
        <p:nvPicPr>
          <p:cNvPr id="3" name="Picture 2" descr="http://3.imimg.com/data3/IR/KT/MY-651610/ethambutol-400-mg-isoniazid-150-mg-tablets-250x2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962400"/>
            <a:ext cx="3200400" cy="2533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yths and Facts About Shingles">
            <a:extLst>
              <a:ext uri="{FF2B5EF4-FFF2-40B4-BE49-F238E27FC236}">
                <a16:creationId xmlns:a16="http://schemas.microsoft.com/office/drawing/2014/main" id="{409A6CCB-5819-4D3B-8C5C-1EFAF7178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908720"/>
            <a:ext cx="2590800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hingles: Causes, Symptoms, Risk Factors, Treatment - Halza">
            <a:extLst>
              <a:ext uri="{FF2B5EF4-FFF2-40B4-BE49-F238E27FC236}">
                <a16:creationId xmlns:a16="http://schemas.microsoft.com/office/drawing/2014/main" id="{4F93C909-75B6-4B39-BF82-E6437B051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908720"/>
            <a:ext cx="316835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hingles vaccine 'has cut cases by a third' in England - BBC News">
            <a:extLst>
              <a:ext uri="{FF2B5EF4-FFF2-40B4-BE49-F238E27FC236}">
                <a16:creationId xmlns:a16="http://schemas.microsoft.com/office/drawing/2014/main" id="{90B8271A-F055-4946-BD1C-591085B05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48" y="908720"/>
            <a:ext cx="316835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260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6EDBA-F61D-4112-AB01-E3C441763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2407A-EAC6-4D89-91AD-5E56BB998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800917" cy="345061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dirty="0" err="1">
                <a:solidFill>
                  <a:srgbClr val="FF0000"/>
                </a:solidFill>
              </a:rPr>
              <a:t>Aciclovir</a:t>
            </a:r>
            <a:r>
              <a:rPr lang="en-US" dirty="0"/>
              <a:t>  is active against herpesviruses but does not eradicate them. </a:t>
            </a:r>
          </a:p>
          <a:p>
            <a:pPr>
              <a:buFontTx/>
              <a:buChar char="-"/>
            </a:pPr>
            <a:r>
              <a:rPr lang="en-US" dirty="0"/>
              <a:t>Uses of </a:t>
            </a:r>
            <a:r>
              <a:rPr lang="en-US" dirty="0" err="1"/>
              <a:t>aciclovir</a:t>
            </a:r>
            <a:r>
              <a:rPr lang="en-US" dirty="0"/>
              <a:t> include </a:t>
            </a:r>
            <a:r>
              <a:rPr lang="en-US" b="1" dirty="0"/>
              <a:t>systemic treatment of varicella–zoster </a:t>
            </a:r>
            <a:r>
              <a:rPr lang="en-US" dirty="0"/>
              <a:t>and </a:t>
            </a:r>
            <a:r>
              <a:rPr lang="en-US" b="1" dirty="0"/>
              <a:t>the systemic and topical treatment of  herpes simplex infections </a:t>
            </a:r>
            <a:r>
              <a:rPr lang="en-US" dirty="0"/>
              <a:t>of the skin and mucous membranes. </a:t>
            </a:r>
          </a:p>
          <a:p>
            <a:pPr>
              <a:buFontTx/>
              <a:buChar char="-"/>
            </a:pPr>
            <a:r>
              <a:rPr lang="en-US" dirty="0"/>
              <a:t>It is used by mouth for severe herpetic stomatitis. </a:t>
            </a:r>
          </a:p>
          <a:p>
            <a:pPr>
              <a:buFontTx/>
              <a:buChar char="-"/>
            </a:pPr>
            <a:r>
              <a:rPr lang="en-US" dirty="0"/>
              <a:t>Aciclovir eye ointment is used for herpes simplex infections of the eye; it is combined with systemic treatment for ophthalmic zoster.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435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92CC3-2BBB-4CB7-A456-A6541DC2A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80514-25D6-46E3-A344-AC04A6843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- </a:t>
            </a:r>
            <a:r>
              <a:rPr lang="en-US" dirty="0">
                <a:solidFill>
                  <a:srgbClr val="FF0000"/>
                </a:solidFill>
              </a:rPr>
              <a:t>Famciclovir</a:t>
            </a:r>
            <a:r>
              <a:rPr lang="en-US" dirty="0"/>
              <a:t> a prodrug of penciclovir, is similar to </a:t>
            </a:r>
            <a:r>
              <a:rPr lang="en-US" dirty="0" err="1"/>
              <a:t>aciclovir</a:t>
            </a:r>
            <a:r>
              <a:rPr lang="en-US" dirty="0"/>
              <a:t> and is licensed for use in </a:t>
            </a:r>
            <a:r>
              <a:rPr lang="en-US" b="1" dirty="0"/>
              <a:t>herpes zoster and genital herpes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>
                <a:solidFill>
                  <a:srgbClr val="FF0000"/>
                </a:solidFill>
              </a:rPr>
              <a:t>Valaciclovir</a:t>
            </a:r>
            <a:r>
              <a:rPr lang="en-US" dirty="0"/>
              <a:t>  is an ester of </a:t>
            </a:r>
            <a:r>
              <a:rPr lang="en-US" dirty="0" err="1"/>
              <a:t>aciclovir</a:t>
            </a:r>
            <a:r>
              <a:rPr lang="en-US" dirty="0"/>
              <a:t>, licensed for </a:t>
            </a:r>
            <a:r>
              <a:rPr lang="en-US" b="1" dirty="0"/>
              <a:t>herpes zoster and herpes simplex infections of the skin and mucous membranes (including genital herpes</a:t>
            </a:r>
            <a:r>
              <a:rPr lang="en-US" dirty="0"/>
              <a:t>); it is also</a:t>
            </a:r>
          </a:p>
          <a:p>
            <a:pPr marL="0" indent="0">
              <a:buNone/>
            </a:pPr>
            <a:r>
              <a:rPr lang="en-US" dirty="0"/>
              <a:t>licensed for preventing </a:t>
            </a:r>
            <a:r>
              <a:rPr lang="en-US" b="1" dirty="0"/>
              <a:t>cytomegalovirus disease </a:t>
            </a:r>
            <a:r>
              <a:rPr lang="en-US" dirty="0"/>
              <a:t>following</a:t>
            </a:r>
          </a:p>
          <a:p>
            <a:pPr marL="0" indent="0">
              <a:buNone/>
            </a:pPr>
            <a:r>
              <a:rPr lang="en-US" dirty="0"/>
              <a:t>solid organ transplantation. 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>
                <a:solidFill>
                  <a:srgbClr val="FF0000"/>
                </a:solidFill>
              </a:rPr>
              <a:t>Famciclovir or valaciclovir </a:t>
            </a:r>
            <a:r>
              <a:rPr lang="en-US" dirty="0"/>
              <a:t>are suitable alternatives to </a:t>
            </a:r>
            <a:r>
              <a:rPr lang="en-US" dirty="0" err="1"/>
              <a:t>aciclovir</a:t>
            </a:r>
            <a:r>
              <a:rPr lang="en-US" dirty="0"/>
              <a:t> for oral lesions associated with herpes zoster.</a:t>
            </a:r>
          </a:p>
        </p:txBody>
      </p:sp>
    </p:spTree>
    <p:extLst>
      <p:ext uri="{BB962C8B-B14F-4D97-AF65-F5344CB8AC3E}">
        <p14:creationId xmlns:p14="http://schemas.microsoft.com/office/powerpoint/2010/main" val="2975917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D339E-C199-4588-85D7-8D118E37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AED83-B264-4D94-85AD-1F3D568C0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- Valaciclovir once daily may reduce the risk of transmitting genital herpes to heterosexual partners—specialist advice should be sought.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>
                <a:solidFill>
                  <a:srgbClr val="FF0000"/>
                </a:solidFill>
              </a:rPr>
              <a:t>Foscarnet</a:t>
            </a:r>
            <a:r>
              <a:rPr lang="en-US" dirty="0">
                <a:solidFill>
                  <a:srgbClr val="FF0000"/>
                </a:solidFill>
              </a:rPr>
              <a:t> sodium  </a:t>
            </a:r>
            <a:r>
              <a:rPr lang="en-US" dirty="0"/>
              <a:t>is used for </a:t>
            </a:r>
            <a:r>
              <a:rPr lang="en-US" b="1" dirty="0"/>
              <a:t>mucocutaneous herpes simplex virus infection </a:t>
            </a:r>
            <a:r>
              <a:rPr lang="en-US" dirty="0"/>
              <a:t>unresponsive to </a:t>
            </a:r>
            <a:r>
              <a:rPr lang="en-US" dirty="0" err="1"/>
              <a:t>aciclovir</a:t>
            </a:r>
            <a:r>
              <a:rPr lang="en-US" dirty="0"/>
              <a:t> in immunocompromised patients; it is toxic and can cause renal impairment.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>
                <a:solidFill>
                  <a:srgbClr val="FF0000"/>
                </a:solidFill>
              </a:rPr>
              <a:t>Inosine </a:t>
            </a:r>
            <a:r>
              <a:rPr lang="en-US" dirty="0" err="1">
                <a:solidFill>
                  <a:srgbClr val="FF0000"/>
                </a:solidFill>
              </a:rPr>
              <a:t>pranobex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/>
              <a:t>has been used by mouth for herpes simplex infections; its effectiveness remains unproven.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8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52F2E-B5CE-4AA8-B4DF-A64032BA7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B1714-C3C5-4EF9-AAFE-0C38DD457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Herpes simplex, treatment</a:t>
            </a:r>
          </a:p>
          <a:p>
            <a:pPr marL="0" indent="0">
              <a:buNone/>
            </a:pPr>
            <a:r>
              <a:rPr lang="en-US" dirty="0"/>
              <a:t>▶ BY MOUTH</a:t>
            </a:r>
          </a:p>
          <a:p>
            <a:pPr marL="0" indent="0">
              <a:buNone/>
            </a:pPr>
            <a:r>
              <a:rPr lang="en-US" dirty="0"/>
              <a:t>▶ Child 1–23 months: 100 mg 5 times a day usually for</a:t>
            </a:r>
          </a:p>
          <a:p>
            <a:pPr marL="0" indent="0">
              <a:buNone/>
            </a:pPr>
            <a:r>
              <a:rPr lang="en-US" dirty="0"/>
              <a:t>5 days (longer if new lesions appear during treatment or if healing incomplete)</a:t>
            </a:r>
          </a:p>
          <a:p>
            <a:pPr marL="0" indent="0">
              <a:buNone/>
            </a:pPr>
            <a:r>
              <a:rPr lang="en-US" dirty="0"/>
              <a:t>▶ adults: 200 mg 5 times a day usually for 5 days (longer if new lesions appear during treatment or if healing incomplete)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364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C692B-BCCC-4146-AC16-8866AFA9E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Aciclovir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8426A-D9EF-4A16-950D-6C8C712FC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944933" cy="37895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Varicella zoster (chickenpox), treatment| Herpes zoster (shingles), treatment</a:t>
            </a:r>
          </a:p>
          <a:p>
            <a:pPr marL="0" indent="0">
              <a:buNone/>
            </a:pPr>
            <a:r>
              <a:rPr lang="en-US" dirty="0"/>
              <a:t>▶ BY MOUTH</a:t>
            </a:r>
          </a:p>
          <a:p>
            <a:pPr marL="0" indent="0">
              <a:buNone/>
            </a:pPr>
            <a:r>
              <a:rPr lang="en-US" dirty="0"/>
              <a:t>▶ Child 1–23 months: 200 mg 4 times a day for 5 days</a:t>
            </a:r>
          </a:p>
          <a:p>
            <a:pPr marL="0" indent="0">
              <a:buNone/>
            </a:pPr>
            <a:r>
              <a:rPr lang="en-US" dirty="0"/>
              <a:t>▶ Child 2–5 years: 400 mg 4 times a day for 5 days</a:t>
            </a:r>
          </a:p>
          <a:p>
            <a:pPr marL="0" indent="0">
              <a:buNone/>
            </a:pPr>
            <a:r>
              <a:rPr lang="en-US" dirty="0"/>
              <a:t>▶ Child 6–11 years: 800 mg 4 times a day for 5 days</a:t>
            </a:r>
          </a:p>
          <a:p>
            <a:pPr marL="0" indent="0">
              <a:buNone/>
            </a:pPr>
            <a:r>
              <a:rPr lang="en-US" dirty="0"/>
              <a:t>▶ Child 12–17 years: 800 mg 5 times a day for 7 days</a:t>
            </a:r>
          </a:p>
          <a:p>
            <a:pPr marL="0" indent="0">
              <a:buNone/>
            </a:pPr>
            <a:r>
              <a:rPr lang="en-US" dirty="0"/>
              <a:t>▶ Adult: 800 mg 5 times a day for 7 days</a:t>
            </a:r>
          </a:p>
          <a:p>
            <a:pPr marL="0" indent="0">
              <a:buNone/>
            </a:pPr>
            <a:r>
              <a:rPr lang="en-US" dirty="0"/>
              <a:t>▶ BY INTRAVENOUS INFUSION</a:t>
            </a:r>
          </a:p>
          <a:p>
            <a:pPr marL="0" indent="0">
              <a:buNone/>
            </a:pPr>
            <a:r>
              <a:rPr lang="en-US" dirty="0"/>
              <a:t>▶ Adult: 5 mg/kg every 8 hours usually for 5 days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2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CD18B-4804-4509-8918-F6DA6420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Aciclovir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C5758-DEA2-4AB0-A349-909B97DEB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l CAUTIONS Elderly (risk of neurological reactions). Maintain adequate hydration (especially with infusion or high doses)</a:t>
            </a:r>
          </a:p>
          <a:p>
            <a:pPr marL="0" indent="0">
              <a:buNone/>
            </a:pPr>
            <a:r>
              <a:rPr lang="en-US" dirty="0"/>
              <a:t>l INTERACTIONS → Appendix 1: </a:t>
            </a:r>
            <a:r>
              <a:rPr lang="en-US" dirty="0" err="1"/>
              <a:t>aciclovir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 SIDE-EFFECTS</a:t>
            </a:r>
          </a:p>
          <a:p>
            <a:pPr marL="0" indent="0">
              <a:buNone/>
            </a:pPr>
            <a:r>
              <a:rPr lang="en-US" dirty="0"/>
              <a:t>▶ Common or very common</a:t>
            </a:r>
          </a:p>
          <a:p>
            <a:pPr marL="0" indent="0">
              <a:buNone/>
            </a:pPr>
            <a:r>
              <a:rPr lang="en-US" dirty="0"/>
              <a:t>▶ With intravenous use Nausea . Vomiting.  </a:t>
            </a:r>
            <a:r>
              <a:rPr lang="en-US" b="1" dirty="0"/>
              <a:t>photosensitivity reaction </a:t>
            </a:r>
            <a:r>
              <a:rPr lang="en-US" dirty="0"/>
              <a:t>. skin reactions . </a:t>
            </a:r>
          </a:p>
          <a:p>
            <a:pPr marL="0" indent="0">
              <a:buNone/>
            </a:pPr>
            <a:r>
              <a:rPr lang="en-US" dirty="0"/>
              <a:t>▶ With oral use Abdominal pain . </a:t>
            </a:r>
            <a:r>
              <a:rPr lang="en-US" dirty="0" err="1"/>
              <a:t>diarrhoea</a:t>
            </a:r>
            <a:r>
              <a:rPr lang="en-US" dirty="0"/>
              <a:t> . Nausea. vomiting</a:t>
            </a:r>
          </a:p>
          <a:p>
            <a:pPr marL="0" indent="0">
              <a:buNone/>
            </a:pPr>
            <a:r>
              <a:rPr lang="en-US" dirty="0"/>
              <a:t> . dizziness . fatigue . fever. headache . </a:t>
            </a:r>
            <a:r>
              <a:rPr lang="en-US" b="1" dirty="0"/>
              <a:t>Photosensitivity reaction</a:t>
            </a:r>
            <a:r>
              <a:rPr lang="en-US" dirty="0"/>
              <a:t> . skin reactions . </a:t>
            </a:r>
          </a:p>
        </p:txBody>
      </p:sp>
    </p:spTree>
    <p:extLst>
      <p:ext uri="{BB962C8B-B14F-4D97-AF65-F5344CB8AC3E}">
        <p14:creationId xmlns:p14="http://schemas.microsoft.com/office/powerpoint/2010/main" val="1271877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59563-7278-4DD1-AF53-70A0E16A1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Aciclovir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C5C21-A044-4508-BD79-4521CB71A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▶ Frequency not known</a:t>
            </a:r>
          </a:p>
          <a:p>
            <a:pPr marL="0" indent="0">
              <a:buNone/>
            </a:pPr>
            <a:r>
              <a:rPr lang="en-US" dirty="0"/>
              <a:t>▶ With intravenous use Crystalluria</a:t>
            </a:r>
          </a:p>
          <a:p>
            <a:pPr marL="0" indent="0">
              <a:buNone/>
            </a:pPr>
            <a:r>
              <a:rPr lang="en-US" dirty="0"/>
              <a:t>▶ With oral use Alopecia . crystalluria</a:t>
            </a:r>
          </a:p>
          <a:p>
            <a:pPr marL="0" indent="0">
              <a:buNone/>
            </a:pPr>
            <a:r>
              <a:rPr lang="en-US" dirty="0"/>
              <a:t>l PREGNANCY Not known to be harmful—manufacturers advise use only when potential benefit outweighs risk.</a:t>
            </a:r>
          </a:p>
          <a:p>
            <a:pPr marL="0" indent="0">
              <a:buNone/>
            </a:pPr>
            <a:r>
              <a:rPr lang="en-US" dirty="0"/>
              <a:t>l BREAST FEEDING Significant amount in milk after systemic</a:t>
            </a:r>
          </a:p>
          <a:p>
            <a:pPr marL="0" indent="0">
              <a:buNone/>
            </a:pPr>
            <a:r>
              <a:rPr lang="en-US" dirty="0"/>
              <a:t>administration—not known to be harmful but manufacturer advises caution</a:t>
            </a:r>
          </a:p>
        </p:txBody>
      </p:sp>
    </p:spTree>
    <p:extLst>
      <p:ext uri="{BB962C8B-B14F-4D97-AF65-F5344CB8AC3E}">
        <p14:creationId xmlns:p14="http://schemas.microsoft.com/office/powerpoint/2010/main" val="2910610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33C80-5EC5-47E0-908E-BDDE62FBE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Aciclovir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E970E-DBA0-4FB0-B296-884B83D93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 RENAL IMPAIRMENT Risk of neurological reactions increased. Maintain adequate hydration (especially during</a:t>
            </a:r>
          </a:p>
          <a:p>
            <a:pPr marL="0" indent="0">
              <a:buNone/>
            </a:pPr>
            <a:r>
              <a:rPr lang="en-US" dirty="0"/>
              <a:t>renal impairment).</a:t>
            </a:r>
          </a:p>
          <a:p>
            <a:pPr marL="0" indent="0">
              <a:buNone/>
            </a:pPr>
            <a:r>
              <a:rPr lang="en-US" dirty="0"/>
              <a:t>Dose adjustments ▶ With </a:t>
            </a:r>
            <a:r>
              <a:rPr lang="en-US" dirty="0">
                <a:solidFill>
                  <a:srgbClr val="FF0000"/>
                </a:solidFill>
              </a:rPr>
              <a:t>intravenous use </a:t>
            </a:r>
            <a:r>
              <a:rPr lang="en-US" dirty="0"/>
              <a:t>in adults Use</a:t>
            </a:r>
          </a:p>
          <a:p>
            <a:pPr marL="0" indent="0">
              <a:buNone/>
            </a:pPr>
            <a:r>
              <a:rPr lang="en-US" dirty="0"/>
              <a:t>normal intravenous dose every 12 hours if eGFR 25–50 mL/minute/1.73 m2 (every 24 hours if eGFR 10–25 mL/minute/1.73 m2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57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6636E-5E13-4698-A464-A73F27B5D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Aciclovir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FE0E1-2468-4643-AF44-795622B8B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Consult product literature for intravenous dose if eGFR less than 10 mL/minute/1.73 m2</a:t>
            </a:r>
          </a:p>
          <a:p>
            <a:pPr marL="0" indent="0">
              <a:buNone/>
            </a:pPr>
            <a:r>
              <a:rPr lang="en-US" dirty="0"/>
              <a:t>▶ With oral use in adults For </a:t>
            </a:r>
            <a:r>
              <a:rPr lang="en-US" b="1" dirty="0"/>
              <a:t>herpes zoster</a:t>
            </a:r>
            <a:r>
              <a:rPr lang="en-US" dirty="0"/>
              <a:t>, use normal oral</a:t>
            </a:r>
          </a:p>
          <a:p>
            <a:pPr marL="0" indent="0">
              <a:buNone/>
            </a:pPr>
            <a:r>
              <a:rPr lang="en-US" dirty="0"/>
              <a:t>dose every 8 hours if eGFR 10–25 mL/minute/1.73 m2</a:t>
            </a:r>
          </a:p>
          <a:p>
            <a:pPr marL="0" indent="0">
              <a:buNone/>
            </a:pPr>
            <a:r>
              <a:rPr lang="en-US" dirty="0"/>
              <a:t>(every 12 hours if eGFR less than 10 mL/minute/1.73 m2 ).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b="1" dirty="0"/>
              <a:t>herpes simplex</a:t>
            </a:r>
            <a:r>
              <a:rPr lang="en-US" dirty="0"/>
              <a:t>, use normal oral dose every 12 hours if</a:t>
            </a:r>
          </a:p>
          <a:p>
            <a:pPr marL="0" indent="0">
              <a:buNone/>
            </a:pPr>
            <a:r>
              <a:rPr lang="en-US" dirty="0"/>
              <a:t>eGFR less than 10 mL/minute/1.73 m2</a:t>
            </a:r>
          </a:p>
          <a:p>
            <a:pPr marL="0" indent="0">
              <a:buNone/>
            </a:pP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45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F2DE-DD12-4DE4-9266-8CC7351E8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Herpes simplex and varicella–zoster infection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90137-E425-490E-83DA-1D8D1C346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The two most important herpesvirus pathogens are </a:t>
            </a:r>
            <a:r>
              <a:rPr lang="en-US" sz="2800" dirty="0">
                <a:solidFill>
                  <a:srgbClr val="FF0000"/>
                </a:solidFill>
              </a:rPr>
              <a:t>herpes simplex virus</a:t>
            </a:r>
            <a:r>
              <a:rPr lang="en-US" sz="2800" dirty="0"/>
              <a:t> (herpesvirus hominis) and </a:t>
            </a:r>
            <a:r>
              <a:rPr lang="en-US" sz="2800" dirty="0">
                <a:solidFill>
                  <a:srgbClr val="FF0000"/>
                </a:solidFill>
              </a:rPr>
              <a:t>varicella–zoster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524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5F69A-BBE1-4796-8E8E-8D8D1CA89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Aciclovir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29A91-128D-4F0E-8E37-177DCDFFC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 DIRECTIONS FOR ADMINISTRATION</a:t>
            </a:r>
          </a:p>
          <a:p>
            <a:pPr marL="0" indent="0">
              <a:buNone/>
            </a:pPr>
            <a:r>
              <a:rPr lang="en-US" dirty="0"/>
              <a:t>▶ With intravenous use in adults For intravenous infusion Zovirax IV ®, Aciclovir IV (Genus), give intermittently in </a:t>
            </a:r>
            <a:r>
              <a:rPr lang="en-US" b="1" dirty="0"/>
              <a:t>Sodium chloride 0.9% or Sodium chloride and glucose</a:t>
            </a:r>
            <a:r>
              <a:rPr lang="en-US" dirty="0"/>
              <a:t>; </a:t>
            </a:r>
          </a:p>
          <a:p>
            <a:r>
              <a:rPr lang="en-US" dirty="0"/>
              <a:t>l MEDICINAL FORMS There can be variation in the licensing of different medicines containing the same drug.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741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A1544-2B93-4125-96F9-F22033786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Aciclovir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8066E-1B43-4A62-8B6F-BFB2DE3E5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Tablet</a:t>
            </a:r>
          </a:p>
          <a:p>
            <a:pPr marL="0" indent="0">
              <a:buNone/>
            </a:pPr>
            <a:r>
              <a:rPr lang="en-US" dirty="0"/>
              <a:t>CAUTIONARY AND ADVISORY LABELS 9</a:t>
            </a:r>
          </a:p>
          <a:p>
            <a:pPr marL="0" indent="0">
              <a:buNone/>
            </a:pPr>
            <a:r>
              <a:rPr lang="en-US" dirty="0"/>
              <a:t>▶ Aciclovir (Non-proprietary)</a:t>
            </a:r>
          </a:p>
          <a:p>
            <a:pPr marL="0" indent="0">
              <a:buNone/>
            </a:pPr>
            <a:r>
              <a:rPr lang="en-US" dirty="0"/>
              <a:t>Aciclovir 200 mg Aciclovir 200mg tablets </a:t>
            </a:r>
          </a:p>
          <a:p>
            <a:pPr marL="0" indent="0">
              <a:buNone/>
            </a:pPr>
            <a:r>
              <a:rPr lang="en-US" dirty="0"/>
              <a:t>Aciclovir 400 mg Aciclovir 400mg tablets </a:t>
            </a:r>
          </a:p>
          <a:p>
            <a:pPr marL="0" indent="0">
              <a:buNone/>
            </a:pPr>
            <a:r>
              <a:rPr lang="en-US" dirty="0"/>
              <a:t>Aciclovir 800 mg Aciclovir 800mg tablets</a:t>
            </a:r>
          </a:p>
        </p:txBody>
      </p:sp>
    </p:spTree>
    <p:extLst>
      <p:ext uri="{BB962C8B-B14F-4D97-AF65-F5344CB8AC3E}">
        <p14:creationId xmlns:p14="http://schemas.microsoft.com/office/powerpoint/2010/main" val="2360952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33FC3-E223-4656-9D4F-04DFC0D87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Aciclovir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93C1B-3B8B-44B3-9332-248E0CE28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CAUTIONARY AND ADVISORY LABELS 9</a:t>
            </a:r>
          </a:p>
          <a:p>
            <a:r>
              <a:rPr lang="en-US" dirty="0"/>
              <a:t>▶ Aciclovir (Non-proprietary)</a:t>
            </a:r>
          </a:p>
          <a:p>
            <a:r>
              <a:rPr lang="en-US" dirty="0"/>
              <a:t>Aciclovir 40 mg per 1 ml Aciclovir 200mg/5ml oral suspension </a:t>
            </a:r>
          </a:p>
          <a:p>
            <a:r>
              <a:rPr lang="en-US" dirty="0"/>
              <a:t>Aciclovir 80 mg per 1 ml Aciclovir 400mg/5ml oral suspension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957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08CF4-35CD-4DD5-A9AC-676C53830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Aciclovir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A31AB-570A-42CB-BEA8-947B6F6F5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Solution for infusion</a:t>
            </a:r>
          </a:p>
          <a:p>
            <a:pPr marL="0" indent="0">
              <a:buNone/>
            </a:pPr>
            <a:r>
              <a:rPr lang="en-US" dirty="0"/>
              <a:t>ELECTROLYTES: May contain Sodium</a:t>
            </a:r>
          </a:p>
          <a:p>
            <a:pPr marL="0" indent="0">
              <a:buNone/>
            </a:pPr>
            <a:r>
              <a:rPr lang="en-US" dirty="0"/>
              <a:t>▶ Aciclovir (Non-proprietary)</a:t>
            </a:r>
          </a:p>
          <a:p>
            <a:pPr marL="0" indent="0">
              <a:buNone/>
            </a:pPr>
            <a:r>
              <a:rPr lang="en-US" dirty="0"/>
              <a:t>Aciclovir (as Aciclovir sodium) 25 mg per 1 ml Aciclovir 1g/40ml</a:t>
            </a:r>
          </a:p>
          <a:p>
            <a:pPr marL="0" indent="0">
              <a:buNone/>
            </a:pPr>
            <a:r>
              <a:rPr lang="en-US" dirty="0"/>
              <a:t>solution for infusion vials </a:t>
            </a:r>
          </a:p>
          <a:p>
            <a:pPr marL="0" indent="0">
              <a:buNone/>
            </a:pPr>
            <a:r>
              <a:rPr lang="en-US" dirty="0"/>
              <a:t>Aciclovir 250mg/10ml concentrate for solution for infusion vials</a:t>
            </a:r>
          </a:p>
          <a:p>
            <a:pPr marL="0" indent="0">
              <a:buNone/>
            </a:pPr>
            <a:r>
              <a:rPr lang="en-US" dirty="0"/>
              <a:t>Aciclovir 500mg/20ml solution for infusion</a:t>
            </a:r>
          </a:p>
        </p:txBody>
      </p:sp>
    </p:spTree>
    <p:extLst>
      <p:ext uri="{BB962C8B-B14F-4D97-AF65-F5344CB8AC3E}">
        <p14:creationId xmlns:p14="http://schemas.microsoft.com/office/powerpoint/2010/main" val="1240995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2DF25-940F-4147-BBA8-C00F825CC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Aciclovir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6F5C1-5B43-46B4-913D-3E59D3553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Powder for solution for infusion</a:t>
            </a:r>
          </a:p>
          <a:p>
            <a:pPr marL="0" indent="0">
              <a:buNone/>
            </a:pPr>
            <a:r>
              <a:rPr lang="en-US" dirty="0"/>
              <a:t>ELECTROLYTES: May contain Sodium</a:t>
            </a:r>
          </a:p>
          <a:p>
            <a:pPr marL="0" indent="0">
              <a:buNone/>
            </a:pPr>
            <a:r>
              <a:rPr lang="en-US" dirty="0"/>
              <a:t>▶ Aciclovir (Non-proprietary)</a:t>
            </a:r>
          </a:p>
          <a:p>
            <a:pPr marL="0" indent="0">
              <a:buNone/>
            </a:pPr>
            <a:r>
              <a:rPr lang="en-US" dirty="0"/>
              <a:t>Aciclovir (as Aciclovir sodium) </a:t>
            </a:r>
            <a:r>
              <a:rPr lang="en-US" b="1" dirty="0"/>
              <a:t>250 mg </a:t>
            </a:r>
            <a:r>
              <a:rPr lang="en-US" dirty="0"/>
              <a:t>Aciclovir 250mg powder for</a:t>
            </a:r>
          </a:p>
          <a:p>
            <a:pPr marL="0" indent="0">
              <a:buNone/>
            </a:pPr>
            <a:r>
              <a:rPr lang="en-US" dirty="0"/>
              <a:t>solution for Infusion vials </a:t>
            </a:r>
          </a:p>
          <a:p>
            <a:pPr marL="0" indent="0">
              <a:buNone/>
            </a:pPr>
            <a:r>
              <a:rPr lang="en-US" dirty="0"/>
              <a:t>Aciclovir (as Aciclovir sodium) </a:t>
            </a:r>
            <a:r>
              <a:rPr lang="en-US" b="1" dirty="0"/>
              <a:t>500 mg </a:t>
            </a:r>
            <a:r>
              <a:rPr lang="en-US" dirty="0"/>
              <a:t>Aciclovir 500mg powder for</a:t>
            </a:r>
          </a:p>
          <a:p>
            <a:pPr marL="0" indent="0">
              <a:buNone/>
            </a:pPr>
            <a:r>
              <a:rPr lang="en-US" dirty="0"/>
              <a:t>solution for infusion vials </a:t>
            </a:r>
          </a:p>
        </p:txBody>
      </p:sp>
    </p:spTree>
    <p:extLst>
      <p:ext uri="{BB962C8B-B14F-4D97-AF65-F5344CB8AC3E}">
        <p14:creationId xmlns:p14="http://schemas.microsoft.com/office/powerpoint/2010/main" val="1536793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procanadadrugs.com/media/catalog/product/cache/1/image/9df78eab33525d08d6e5fb8d27136e95/w/d/wds_zovirax200mg25tab.jpg.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353175" cy="4762500"/>
          </a:xfrm>
          <a:prstGeom prst="rect">
            <a:avLst/>
          </a:prstGeom>
          <a:noFill/>
        </p:spPr>
      </p:pic>
      <p:pic>
        <p:nvPicPr>
          <p:cNvPr id="29700" name="Picture 4" descr="http://www.gusherstijuana.com/gu3/Zovirax%20400m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934777"/>
            <a:ext cx="3962400" cy="2947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expressbuypharma.com/img/uploads/10888-zovirax-syru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"/>
            <a:ext cx="5543550" cy="6431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http://www.lshosp.com.tw/pharmacy/med_directory/med_images/injection/images/Z/Zovirax_250m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5200" y="1676400"/>
            <a:ext cx="6908800" cy="5181600"/>
          </a:xfrm>
          <a:prstGeom prst="rect">
            <a:avLst/>
          </a:prstGeom>
          <a:noFill/>
        </p:spPr>
      </p:pic>
      <p:pic>
        <p:nvPicPr>
          <p:cNvPr id="4" name="Picture 2" descr="http://www.gsk.com.hk/files/products/prescription/images/zovirax_iv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28600"/>
            <a:ext cx="4354282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5 Thank-You Letters to Send to People in Your Network Who Matter ...">
            <a:extLst>
              <a:ext uri="{FF2B5EF4-FFF2-40B4-BE49-F238E27FC236}">
                <a16:creationId xmlns:a16="http://schemas.microsoft.com/office/drawing/2014/main" id="{901BF05D-5FA9-429E-A9DC-2D9131394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677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C8884-1E49-4B8A-AD5D-489671C7B1A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/>
              <a:t>Herpes simplex infections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55C7E-F45C-4125-AAAE-E9C99AFB8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7304973" cy="34506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Herpes infection of the mouth and lips and in the eye is generally associated with </a:t>
            </a:r>
            <a:r>
              <a:rPr lang="en-US" dirty="0">
                <a:solidFill>
                  <a:srgbClr val="FF0000"/>
                </a:solidFill>
              </a:rPr>
              <a:t>herpes simplex virus serotype 1n </a:t>
            </a:r>
            <a:r>
              <a:rPr lang="en-US" dirty="0"/>
              <a:t>(HSV-1); other areas of the skin may also be infected, especially in immunodeficiency. </a:t>
            </a:r>
          </a:p>
          <a:p>
            <a:r>
              <a:rPr lang="en-US" dirty="0"/>
              <a:t>Genital infection is most often associated with </a:t>
            </a:r>
            <a:r>
              <a:rPr lang="en-US" dirty="0">
                <a:solidFill>
                  <a:srgbClr val="FF0000"/>
                </a:solidFill>
              </a:rPr>
              <a:t>HSV-2 and also HSV-1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b="1" dirty="0"/>
              <a:t>Treatment of herpes simplex infection should start as early as possible and usually </a:t>
            </a:r>
            <a:r>
              <a:rPr lang="en-US" b="1" dirty="0">
                <a:solidFill>
                  <a:srgbClr val="FF0000"/>
                </a:solidFill>
              </a:rPr>
              <a:t>within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5 days </a:t>
            </a:r>
            <a:r>
              <a:rPr lang="en-US" b="1" dirty="0"/>
              <a:t>of the appearance of the infection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85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FF64-0F63-4F74-A4A1-EF042FE8D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Herpes simplex infections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BA170-401D-456D-AE49-AB5200212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7520997" cy="34506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In individuals with good immune function, mild infection of the eye (ocular herpes) and of the lips (herpes labialis or cold sores) is treated with </a:t>
            </a:r>
            <a:r>
              <a:rPr lang="en-US" dirty="0">
                <a:solidFill>
                  <a:srgbClr val="FF0000"/>
                </a:solidFill>
              </a:rPr>
              <a:t>a topical antiviral drug.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Severe infection, neonatal herpes infection or infection in immunocompromised individuals requires treatment with </a:t>
            </a:r>
            <a:r>
              <a:rPr lang="en-US" dirty="0">
                <a:solidFill>
                  <a:srgbClr val="FF0000"/>
                </a:solidFill>
              </a:rPr>
              <a:t>a systemic antiviral drug</a:t>
            </a:r>
            <a:r>
              <a:rPr lang="en-US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Primary or recurrent genital herpes simplex </a:t>
            </a:r>
            <a:r>
              <a:rPr lang="en-US" dirty="0"/>
              <a:t>infection is treated with an antiviral drug given by mouth.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1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35C7A-EDD3-4E39-B9B7-74262AEE369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>Varicella-zoster infections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D5F85-5D0E-41BA-A413-E96E22187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800917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- Regardless of immune function and the use of any immunoglobulins,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neonates</a:t>
            </a:r>
            <a:r>
              <a:rPr lang="en-US" b="1" dirty="0"/>
              <a:t> </a:t>
            </a:r>
            <a:r>
              <a:rPr lang="en-US" dirty="0"/>
              <a:t>with chickenpox should be treated with </a:t>
            </a:r>
            <a:r>
              <a:rPr lang="en-US" b="1" dirty="0"/>
              <a:t>a parenteral antiviral to reduce the risk of severe</a:t>
            </a:r>
          </a:p>
          <a:p>
            <a:pPr marL="0" indent="0">
              <a:buNone/>
            </a:pPr>
            <a:r>
              <a:rPr lang="en-US" b="1" dirty="0"/>
              <a:t>disease. </a:t>
            </a:r>
          </a:p>
          <a:p>
            <a:pPr marL="0" indent="0">
              <a:buNone/>
            </a:pPr>
            <a:r>
              <a:rPr lang="en-US" dirty="0"/>
              <a:t>- Oral therapy in</a:t>
            </a:r>
            <a:r>
              <a:rPr lang="en-US" b="1" dirty="0">
                <a:solidFill>
                  <a:srgbClr val="FF0000"/>
                </a:solidFill>
              </a:rPr>
              <a:t> children </a:t>
            </a:r>
            <a:r>
              <a:rPr lang="en-US" dirty="0"/>
              <a:t>is not recommended as absorption is variable. Chickenpox in otherwise healthy children </a:t>
            </a:r>
            <a:r>
              <a:rPr lang="en-US" b="1" dirty="0"/>
              <a:t>between 1 month and 12 years is usually mild and antiviral treatment is not usually required.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4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0ED5-44F0-4794-8D89-8EC658FB7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3" y="804520"/>
            <a:ext cx="7344814" cy="1049235"/>
          </a:xfrm>
        </p:spPr>
        <p:txBody>
          <a:bodyPr/>
          <a:lstStyle/>
          <a:p>
            <a:r>
              <a:rPr lang="en-US" b="1" dirty="0"/>
              <a:t>Varicella-zoster infections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EBF2F-19A7-4200-9639-694EF5A34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015733"/>
            <a:ext cx="7704857" cy="34506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- Chickenpox is more severe in </a:t>
            </a:r>
            <a:r>
              <a:rPr lang="en-US" b="1" dirty="0">
                <a:solidFill>
                  <a:srgbClr val="FF0000"/>
                </a:solidFill>
              </a:rPr>
              <a:t>adolescents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and adults </a:t>
            </a:r>
            <a:r>
              <a:rPr lang="en-US" dirty="0"/>
              <a:t>than in children; antiviral treatment started within 24 hours of the onset of rash may </a:t>
            </a:r>
            <a:r>
              <a:rPr lang="en-US" b="1" dirty="0"/>
              <a:t>reduce the duration and severity of symptoms in otherwise healthy adults and adolescents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 Antiviral treatment is generally recommended </a:t>
            </a:r>
            <a:r>
              <a:rPr lang="en-US" b="1" dirty="0"/>
              <a:t>in immunocompromised patients and those at special risk</a:t>
            </a:r>
            <a:r>
              <a:rPr lang="en-US" dirty="0"/>
              <a:t> (e.g. because of severe cardiovascular or respiratory disease or chronic skin disorder); in such cases, an antiviral is given for</a:t>
            </a:r>
          </a:p>
          <a:p>
            <a:pPr marL="0" indent="0">
              <a:buNone/>
            </a:pPr>
            <a:r>
              <a:rPr lang="en-US" b="1" dirty="0"/>
              <a:t>10 days with at least 7 days of parenteral treatment.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31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00A07-0A5A-4D91-87A1-E75600BA8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804520"/>
            <a:ext cx="7344817" cy="1049235"/>
          </a:xfrm>
        </p:spPr>
        <p:txBody>
          <a:bodyPr/>
          <a:lstStyle/>
          <a:p>
            <a:r>
              <a:rPr lang="en-US" b="1" dirty="0"/>
              <a:t>Varicella-zoster infections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CB9EC-675C-42E5-BE6A-4CA754812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944933" cy="3450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- Pregnant women </a:t>
            </a:r>
            <a:r>
              <a:rPr lang="en-US" dirty="0"/>
              <a:t>who develop severe chickenpox may be</a:t>
            </a:r>
          </a:p>
          <a:p>
            <a:pPr marL="0" indent="0">
              <a:buNone/>
            </a:pPr>
            <a:r>
              <a:rPr lang="en-US" dirty="0"/>
              <a:t>at risk of complications, especially </a:t>
            </a:r>
            <a:r>
              <a:rPr lang="en-US" b="1" dirty="0"/>
              <a:t>varicella pneumonia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Specialist advice should be sought for the treatment of</a:t>
            </a:r>
          </a:p>
          <a:p>
            <a:pPr marL="0" indent="0">
              <a:buNone/>
            </a:pPr>
            <a:r>
              <a:rPr lang="en-US" dirty="0"/>
              <a:t>chickenpox during pregnancy.</a:t>
            </a:r>
          </a:p>
          <a:p>
            <a:pPr marL="0" indent="0">
              <a:buNone/>
            </a:pPr>
            <a:r>
              <a:rPr lang="en-US" dirty="0"/>
              <a:t>Studies have shown, that in regards to </a:t>
            </a:r>
            <a:r>
              <a:rPr lang="en-US" b="1" dirty="0"/>
              <a:t>chickenpox</a:t>
            </a:r>
            <a:r>
              <a:rPr lang="en-US" dirty="0"/>
              <a:t>, </a:t>
            </a:r>
            <a:r>
              <a:rPr lang="en-US" b="1" dirty="0"/>
              <a:t>ibuprofen</a:t>
            </a:r>
            <a:r>
              <a:rPr lang="en-US" dirty="0"/>
              <a:t> and other NSAIDs can make the symptoms even worse. A study has shown that taking </a:t>
            </a:r>
            <a:r>
              <a:rPr lang="en-US" b="1" dirty="0"/>
              <a:t>ibuprofen</a:t>
            </a:r>
            <a:r>
              <a:rPr lang="en-US" dirty="0"/>
              <a:t> while having </a:t>
            </a:r>
            <a:r>
              <a:rPr lang="en-US" b="1" dirty="0"/>
              <a:t>chickenpox</a:t>
            </a:r>
            <a:r>
              <a:rPr lang="en-US" dirty="0"/>
              <a:t> can result in </a:t>
            </a:r>
            <a:r>
              <a:rPr lang="en-US" dirty="0" err="1"/>
              <a:t>necrotising</a:t>
            </a:r>
            <a:r>
              <a:rPr lang="en-US" dirty="0"/>
              <a:t> fasciitis, a skin </a:t>
            </a:r>
            <a:r>
              <a:rPr lang="en-US" b="1" dirty="0"/>
              <a:t>infection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12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ickenpox: Symptoms, treatment, stages, and causes">
            <a:extLst>
              <a:ext uri="{FF2B5EF4-FFF2-40B4-BE49-F238E27FC236}">
                <a16:creationId xmlns:a16="http://schemas.microsoft.com/office/drawing/2014/main" id="{0C17ACE8-B592-4D42-8852-A0E45C9B6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3600401" cy="25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ickenpox: Overview, Causes, and Symptoms">
            <a:extLst>
              <a:ext uri="{FF2B5EF4-FFF2-40B4-BE49-F238E27FC236}">
                <a16:creationId xmlns:a16="http://schemas.microsoft.com/office/drawing/2014/main" id="{BD790E16-F112-432C-AC41-E9EF019F6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8640"/>
            <a:ext cx="3816424" cy="25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ickenpox (for Parents) - Nemours KidsHealth">
            <a:extLst>
              <a:ext uri="{FF2B5EF4-FFF2-40B4-BE49-F238E27FC236}">
                <a16:creationId xmlns:a16="http://schemas.microsoft.com/office/drawing/2014/main" id="{280D3D49-74D5-4EBC-A973-8DD944240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49" y="2733328"/>
            <a:ext cx="4763939" cy="299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871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E0EA5-8C0B-46D2-92EA-C3086D7C0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804520"/>
            <a:ext cx="7593005" cy="104923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herpes zoster (shingles)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61127-1266-4F31-867A-B89764825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7376981" cy="34506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- In </a:t>
            </a:r>
            <a:r>
              <a:rPr lang="en-US" b="1" dirty="0">
                <a:solidFill>
                  <a:srgbClr val="FF0000"/>
                </a:solidFill>
              </a:rPr>
              <a:t>herpes zoster (shingles) </a:t>
            </a:r>
            <a:r>
              <a:rPr lang="en-US" dirty="0"/>
              <a:t>systemic </a:t>
            </a:r>
            <a:r>
              <a:rPr lang="en-US" b="1" dirty="0"/>
              <a:t>antiviral treatment can</a:t>
            </a:r>
          </a:p>
          <a:p>
            <a:pPr marL="0" indent="0">
              <a:buNone/>
            </a:pPr>
            <a:r>
              <a:rPr lang="en-US" b="1" dirty="0"/>
              <a:t>reduce the severity and duration of pain, reduce complications, and reduce viral shedding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>
                <a:solidFill>
                  <a:srgbClr val="FF0000"/>
                </a:solidFill>
              </a:rPr>
              <a:t>Treatment</a:t>
            </a:r>
            <a:r>
              <a:rPr lang="en-US" dirty="0"/>
              <a:t> with the antiviral should be started within </a:t>
            </a:r>
            <a:r>
              <a:rPr lang="en-US" b="1" dirty="0"/>
              <a:t>72 hours of the onset of rash and is usually continued for 7–10 days.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Immunocompromised patients </a:t>
            </a:r>
            <a:r>
              <a:rPr lang="en-US" dirty="0"/>
              <a:t>at high risk of disseminated or severe infection should be treated with a </a:t>
            </a:r>
            <a:r>
              <a:rPr lang="en-US" b="1" dirty="0"/>
              <a:t>parenteral antiviral drug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>
                <a:solidFill>
                  <a:srgbClr val="FF0000"/>
                </a:solidFill>
              </a:rPr>
              <a:t>Chronic pain </a:t>
            </a:r>
            <a:r>
              <a:rPr lang="en-US" dirty="0"/>
              <a:t>which persists after the rash has healed (postherpetic neuralgia) requires specific management.</a:t>
            </a:r>
          </a:p>
          <a:p>
            <a:pPr>
              <a:buFontTx/>
              <a:buChar char="-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22166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149</TotalTime>
  <Words>1373</Words>
  <Application>Microsoft Office PowerPoint</Application>
  <PresentationFormat>On-screen Show (4:3)</PresentationFormat>
  <Paragraphs>119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Gill Sans MT</vt:lpstr>
      <vt:lpstr>Wingdings</vt:lpstr>
      <vt:lpstr>Gallery</vt:lpstr>
      <vt:lpstr>PowerPoint Presentation</vt:lpstr>
      <vt:lpstr>Herpes simplex and varicella–zoster infection </vt:lpstr>
      <vt:lpstr>Herpes simplex infections </vt:lpstr>
      <vt:lpstr>Herpes simplex infections</vt:lpstr>
      <vt:lpstr>Varicella-zoster infections </vt:lpstr>
      <vt:lpstr>Varicella-zoster infections</vt:lpstr>
      <vt:lpstr>Varicella-zoster infections</vt:lpstr>
      <vt:lpstr>PowerPoint Presentation</vt:lpstr>
      <vt:lpstr>herpes zoster (shingles)</vt:lpstr>
      <vt:lpstr>PowerPoint Presentation</vt:lpstr>
      <vt:lpstr>Treatment </vt:lpstr>
      <vt:lpstr>PowerPoint Presentation</vt:lpstr>
      <vt:lpstr>PowerPoint Presentation</vt:lpstr>
      <vt:lpstr>PowerPoint Presentation</vt:lpstr>
      <vt:lpstr>Aciclovir</vt:lpstr>
      <vt:lpstr>Aciclovir</vt:lpstr>
      <vt:lpstr>Aciclovir</vt:lpstr>
      <vt:lpstr>Aciclovir</vt:lpstr>
      <vt:lpstr>Aciclovir</vt:lpstr>
      <vt:lpstr>Aciclovir</vt:lpstr>
      <vt:lpstr>Aciclovir</vt:lpstr>
      <vt:lpstr>Aciclovir</vt:lpstr>
      <vt:lpstr>Aciclovir</vt:lpstr>
      <vt:lpstr>Aciclovir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26</cp:revision>
  <dcterms:created xsi:type="dcterms:W3CDTF">2020-06-24T08:52:45Z</dcterms:created>
  <dcterms:modified xsi:type="dcterms:W3CDTF">2020-06-30T10:07:29Z</dcterms:modified>
</cp:coreProperties>
</file>