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6" r:id="rId3"/>
    <p:sldId id="287" r:id="rId4"/>
    <p:sldId id="256" r:id="rId5"/>
    <p:sldId id="273" r:id="rId6"/>
    <p:sldId id="274" r:id="rId7"/>
    <p:sldId id="258" r:id="rId8"/>
    <p:sldId id="284" r:id="rId9"/>
    <p:sldId id="260" r:id="rId10"/>
    <p:sldId id="285" r:id="rId11"/>
    <p:sldId id="262" r:id="rId12"/>
    <p:sldId id="263" r:id="rId13"/>
    <p:sldId id="264" r:id="rId14"/>
    <p:sldId id="265" r:id="rId15"/>
    <p:sldId id="267" r:id="rId16"/>
    <p:sldId id="275" r:id="rId17"/>
    <p:sldId id="276" r:id="rId18"/>
    <p:sldId id="266" r:id="rId19"/>
    <p:sldId id="277" r:id="rId20"/>
    <p:sldId id="269" r:id="rId21"/>
    <p:sldId id="270" r:id="rId22"/>
    <p:sldId id="278" r:id="rId23"/>
    <p:sldId id="272" r:id="rId24"/>
    <p:sldId id="279" r:id="rId25"/>
    <p:sldId id="280" r:id="rId26"/>
    <p:sldId id="281" r:id="rId27"/>
    <p:sldId id="283" r:id="rId28"/>
    <p:sldId id="288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90" autoAdjust="0"/>
    <p:restoredTop sz="94660"/>
  </p:normalViewPr>
  <p:slideViewPr>
    <p:cSldViewPr snapToGrid="0">
      <p:cViewPr varScale="1">
        <p:scale>
          <a:sx n="87" d="100"/>
          <a:sy n="87" d="100"/>
        </p:scale>
        <p:origin x="6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263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022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352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091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07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750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766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47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811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785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BF0AA-6F7B-4380-BB02-B2FD24D474D6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809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BF0AA-6F7B-4380-BB02-B2FD24D474D6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0B444-7E91-484B-A823-53A640659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28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6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12122" y="1368461"/>
            <a:ext cx="9793996" cy="3353663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8800" b="1" dirty="0" smtClean="0">
                <a:latin typeface="Segoe Print" panose="02000600000000000000" pitchFamily="2" charset="0"/>
                <a:cs typeface="Aharoni" panose="02010803020104030203" pitchFamily="2" charset="-79"/>
              </a:rPr>
              <a:t>TDM of Cyclosporine </a:t>
            </a:r>
            <a:endParaRPr lang="en-US" sz="8800" b="1" dirty="0">
              <a:latin typeface="Segoe Print" panose="02000600000000000000" pitchFamily="2" charset="0"/>
              <a:cs typeface="Aharoni" panose="02010803020104030203" pitchFamily="2" charset="-79"/>
            </a:endParaRPr>
          </a:p>
        </p:txBody>
      </p:sp>
      <p:sp>
        <p:nvSpPr>
          <p:cNvPr id="3" name="Subtitle 3"/>
          <p:cNvSpPr txBox="1">
            <a:spLocks/>
          </p:cNvSpPr>
          <p:nvPr/>
        </p:nvSpPr>
        <p:spPr>
          <a:xfrm>
            <a:off x="1510352" y="5213510"/>
            <a:ext cx="9144000" cy="8946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Segoe Print" panose="02000600000000000000" pitchFamily="2" charset="0"/>
              </a:rPr>
              <a:t>REFERENCE: APPLIED CLINICAL PHARMACOKINETICS</a:t>
            </a:r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Segoe Print" panose="02000600000000000000" pitchFamily="2" charset="0"/>
              </a:rPr>
              <a:t>by: lecturer HADEEL DELMAN</a:t>
            </a:r>
            <a:endParaRPr lang="en-US" sz="2400" b="1" dirty="0">
              <a:solidFill>
                <a:srgbClr val="C0000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82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41513"/>
            <a:ext cx="10515600" cy="1988791"/>
          </a:xfrm>
        </p:spPr>
        <p:txBody>
          <a:bodyPr>
            <a:noAutofit/>
          </a:bodyPr>
          <a:lstStyle/>
          <a:p>
            <a:pPr lvl="0" algn="just">
              <a:lnSpc>
                <a:spcPct val="100000"/>
              </a:lnSpc>
            </a:pP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Microemulsion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version of the drug (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Neoral)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was marketed to improve bioavailability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via reducing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absorption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variability (10–30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% for Neoral versus 16–38% for </a:t>
            </a:r>
            <a:r>
              <a:rPr lang="en-US" sz="36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Sandimmune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).</a:t>
            </a:r>
            <a:endParaRPr lang="en-US" sz="36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76143"/>
            <a:ext cx="10515600" cy="1144185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>
                <a:latin typeface="Baskerville Old Face" panose="02020602080505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Original version vs. microemulsion version 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162566"/>
            <a:ext cx="10515600" cy="214269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Cyclosporine available as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capsules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and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solution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in regular (25-mg, 50-mg, and 100-mg capsules; 100-mg/mL solution) and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micro emulsion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(25-mg and 100-mg capsules; 100-mg/mL solution) form. As well as for intravenous administration  50 mg/</a:t>
            </a:r>
            <a:r>
              <a:rPr lang="en-US" sz="36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mL.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en-US" sz="36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0789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>
                <a:latin typeface="Baskerville Old Face" panose="02020602080505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Clearance and half-life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38968"/>
            <a:ext cx="10515600" cy="4472849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Clearance</a:t>
            </a:r>
            <a:r>
              <a:rPr lang="en-US" sz="3200" b="1" dirty="0">
                <a:latin typeface="Baskerville Old Face" panose="02020602080505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or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adults ……… 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6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mL/min/kg </a:t>
            </a:r>
          </a:p>
          <a:p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Half-life = 10 hours </a:t>
            </a:r>
            <a:endParaRPr lang="en-US" sz="32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en-US" sz="1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Clearance</a:t>
            </a:r>
            <a:r>
              <a:rPr lang="en-US" sz="3200" b="1" dirty="0">
                <a:latin typeface="Baskerville Old Face" panose="02020602080505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or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children (≤16 years old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 ……….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10 mL/min/kg </a:t>
            </a:r>
            <a:endParaRPr lang="en-US" sz="32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Half-life = 6 hours </a:t>
            </a:r>
            <a:endParaRPr lang="en-US" sz="32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en-US" sz="16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Clearance for</a:t>
            </a:r>
            <a:r>
              <a:rPr lang="en-US" sz="3200" b="1" dirty="0" smtClean="0">
                <a:latin typeface="Baskerville Old Face" panose="02020602080505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Patients with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liver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failure ………….. 3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mL/min/kg  </a:t>
            </a:r>
            <a:endParaRPr lang="en-US" sz="32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Half-life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20 hours. </a:t>
            </a:r>
            <a:endParaRPr lang="en-US" sz="32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947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7352" y="3371160"/>
            <a:ext cx="10515600" cy="2971055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20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Obesity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does not influence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cyclosporine pharmacokinetics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so doses should be based on ideal body weight for these individuals.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Renal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failure does not change cyclosporine pharmacokinetics, and the drug is not significantly removed by hemodialysis or peritoneal dialysis. </a:t>
            </a:r>
          </a:p>
          <a:p>
            <a:endParaRPr lang="en-US" sz="24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10140" y="1817782"/>
            <a:ext cx="3613532" cy="105761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Vd = 5 L/kg </a:t>
            </a:r>
            <a:endParaRPr lang="en-US" sz="4800" b="1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052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 smtClean="0">
                <a:latin typeface="Baskerville Old Face" panose="02020602080505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Volume of Distribution</a:t>
            </a:r>
            <a:endParaRPr lang="en-US" b="1" dirty="0">
              <a:latin typeface="Baskerville Old Face" panose="02020602080505020303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509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latin typeface="Baskerville Old Face" panose="02020602080505020303" pitchFamily="18" charset="0"/>
              </a:rPr>
              <a:t>Initial Dosage Determination Methods 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1513" y="2222232"/>
            <a:ext cx="8901629" cy="351755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1-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Pharmacokinetic Dosing Method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2- Literature-Based Recommended Dosing </a:t>
            </a:r>
          </a:p>
        </p:txBody>
      </p:sp>
    </p:spTree>
    <p:extLst>
      <p:ext uri="{BB962C8B-B14F-4D97-AF65-F5344CB8AC3E}">
        <p14:creationId xmlns:p14="http://schemas.microsoft.com/office/powerpoint/2010/main" val="214267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56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Pharmacokinetic Dosing Method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94053"/>
            <a:ext cx="10515600" cy="4182909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b="1" u="sng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1-Clearance estimate</a:t>
            </a:r>
          </a:p>
          <a:p>
            <a:pPr>
              <a:lnSpc>
                <a:spcPct val="100000"/>
              </a:lnSpc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Clearance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adult ……………..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6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mL/min/kg. 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Children (≤16 years old) .…….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10 mL/min/kg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Patients with liver failure …….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3 mL/min/kg.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4000" b="1" u="sng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Clearance </a:t>
            </a:r>
            <a:r>
              <a:rPr lang="en-US" sz="4000" b="1" u="sng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should be converted to L/hr.</a:t>
            </a:r>
            <a:r>
              <a:rPr lang="en-US" sz="4000" b="1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Clearance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× Kg × 60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/1000 </a:t>
            </a:r>
          </a:p>
        </p:txBody>
      </p:sp>
    </p:spTree>
    <p:extLst>
      <p:ext uri="{BB962C8B-B14F-4D97-AF65-F5344CB8AC3E}">
        <p14:creationId xmlns:p14="http://schemas.microsoft.com/office/powerpoint/2010/main" val="334323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74573"/>
            <a:ext cx="10515600" cy="6057033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b="1" u="sng" dirty="0">
                <a:solidFill>
                  <a:srgbClr val="C00000"/>
                </a:solidFill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2</a:t>
            </a:r>
            <a:r>
              <a:rPr lang="en-US" sz="4000" b="1" u="sng" dirty="0" smtClean="0">
                <a:solidFill>
                  <a:srgbClr val="C00000"/>
                </a:solidFill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-Selection </a:t>
            </a:r>
            <a:r>
              <a:rPr lang="en-US" sz="4000" b="1" u="sng" dirty="0">
                <a:solidFill>
                  <a:srgbClr val="C00000"/>
                </a:solidFill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of pharmacokinetic </a:t>
            </a:r>
            <a:r>
              <a:rPr lang="en-US" sz="4000" b="1" u="sng" dirty="0" smtClean="0">
                <a:solidFill>
                  <a:srgbClr val="C00000"/>
                </a:solidFill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equations:</a:t>
            </a:r>
            <a:endParaRPr lang="en-US" sz="4000" b="1" u="sng" dirty="0">
              <a:solidFill>
                <a:srgbClr val="C00000"/>
              </a:solidFill>
              <a:latin typeface="Arabic Typesetting" panose="03020402040406030203" pitchFamily="66" charset="-78"/>
              <a:ea typeface="+mj-ea"/>
              <a:cs typeface="Arabic Typesetting" panose="03020402040406030203" pitchFamily="66" charset="-78"/>
            </a:endParaRPr>
          </a:p>
          <a:p>
            <a:pPr>
              <a:lnSpc>
                <a:spcPct val="100000"/>
              </a:lnSpc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(Css ⋅ CL ⋅ </a:t>
            </a:r>
            <a:r>
              <a:rPr lang="el-GR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τ) /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or    Css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[F (D/τ)] / CL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……. For oral</a:t>
            </a:r>
            <a:endParaRPr lang="en-US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lnSpc>
                <a:spcPct val="100000"/>
              </a:lnSpc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(</a:t>
            </a:r>
            <a:r>
              <a:rPr lang="en-US" sz="36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⋅ CL ⋅ </a:t>
            </a:r>
            <a:r>
              <a:rPr lang="el-GR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τ</a:t>
            </a:r>
            <a:r>
              <a:rPr lang="el-GR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  <a:r>
              <a:rPr lang="en-US" sz="3600" b="1" dirty="0" smtClean="0"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……</a:t>
            </a:r>
            <a:r>
              <a:rPr lang="el-GR" sz="3600" b="1" dirty="0" smtClean="0">
                <a:cs typeface="Arabic Typesetting" panose="03020402040406030203" pitchFamily="66" charset="-78"/>
              </a:rPr>
              <a:t>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I.V intermittent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infusion</a:t>
            </a:r>
            <a:endParaRPr lang="en-US" sz="36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lnSpc>
                <a:spcPct val="100000"/>
              </a:lnSpc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K</a:t>
            </a:r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0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Css. CL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……. for contiueous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I.V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infusion </a:t>
            </a:r>
          </a:p>
          <a:p>
            <a:pPr>
              <a:lnSpc>
                <a:spcPct val="100000"/>
              </a:lnSpc>
            </a:pPr>
            <a:endParaRPr lang="en-US" sz="24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lnSpc>
                <a:spcPct val="100000"/>
              </a:lnSpc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 in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ng/mL = </a:t>
            </a:r>
            <a:r>
              <a:rPr lang="el-GR" sz="3600" b="1" dirty="0" smtClean="0">
                <a:cs typeface="Arabic Typesetting" panose="03020402040406030203" pitchFamily="66" charset="-78"/>
              </a:rPr>
              <a:t>μ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/L</a:t>
            </a:r>
            <a:endParaRPr lang="en-US" sz="36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lnSpc>
                <a:spcPct val="100000"/>
              </a:lnSpc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τ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12 </a:t>
            </a:r>
            <a:r>
              <a:rPr lang="en-US" sz="36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hr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….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adult and I.V injection </a:t>
            </a:r>
            <a:endParaRPr lang="en-US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lnSpc>
                <a:spcPct val="100000"/>
              </a:lnSpc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0.3 (bioavailability fraction for the oral dosage form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30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% for most patient populations and oral dosage forms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).</a:t>
            </a:r>
            <a:endParaRPr lang="en-US" sz="36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Oval 1"/>
          <p:cNvSpPr/>
          <p:nvPr/>
        </p:nvSpPr>
        <p:spPr>
          <a:xfrm>
            <a:off x="8945696" y="2258458"/>
            <a:ext cx="1972019" cy="1740666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K</a:t>
            </a:r>
            <a:r>
              <a:rPr lang="en-US" sz="28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0</a:t>
            </a:r>
            <a:r>
              <a:rPr lang="en-US" sz="36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=D/</a:t>
            </a:r>
            <a:r>
              <a:rPr lang="el-GR" sz="3600" b="1" dirty="0" smtClean="0">
                <a:solidFill>
                  <a:schemeClr val="tx1"/>
                </a:solidFill>
                <a:cs typeface="Arabic Typesetting" panose="03020402040406030203" pitchFamily="66" charset="-78"/>
              </a:rPr>
              <a:t>τ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9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4102"/>
            <a:ext cx="10515600" cy="2135007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Example 1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HO is a 50-year-old, 75-kg (5 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ft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10 in) male renal transplant patient 2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days post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transplant surgery.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The patient’s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liver function tests are normal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. Suggest an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initial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oral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cyclosporine dose designed to achieve a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steady-state cyclosporine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trough blood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concentration equal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to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250 ng/</a:t>
            </a:r>
            <a:r>
              <a:rPr lang="en-US" sz="3200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mL</a:t>
            </a:r>
            <a:r>
              <a:rPr lang="en-US" sz="32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88965"/>
            <a:ext cx="10515600" cy="370822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Clearance for adult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…………….. 6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mL/min/kg. </a:t>
            </a:r>
          </a:p>
          <a:p>
            <a:pPr>
              <a:lnSpc>
                <a:spcPct val="100000"/>
              </a:lnSpc>
            </a:pPr>
            <a:r>
              <a:rPr lang="sv-SE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 = 6 mL/min/kg ⋅ 75 </a:t>
            </a:r>
            <a:r>
              <a:rPr lang="sv-SE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kg</a:t>
            </a:r>
            <a:r>
              <a:rPr lang="sv-SE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pt-BR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(60 </a:t>
            </a:r>
            <a:r>
              <a:rPr lang="pt-BR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min/h / 1000 mL/L) = 27 </a:t>
            </a:r>
            <a:r>
              <a:rPr lang="pt-BR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L/h</a:t>
            </a:r>
          </a:p>
          <a:p>
            <a:pPr marL="0" indent="0">
              <a:lnSpc>
                <a:spcPct val="100000"/>
              </a:lnSpc>
              <a:buNone/>
            </a:pPr>
            <a:endParaRPr lang="pt-BR" sz="20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lnSpc>
                <a:spcPct val="100000"/>
              </a:lnSpc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 = (</a:t>
            </a:r>
            <a:r>
              <a:rPr lang="en-US" sz="36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⋅ Cl ⋅ </a:t>
            </a:r>
            <a:r>
              <a:rPr lang="el-GR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τ) /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(250 μg/L ⋅ 27 L/h ⋅ 12 h) / (0.3 ⋅ 1000 μg/mg)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en-US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lnSpc>
                <a:spcPct val="100000"/>
              </a:lnSpc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270 mg, rounded to 300 mg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every 12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hours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ar-IQ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r">
              <a:lnSpc>
                <a:spcPct val="100000"/>
              </a:lnSpc>
              <a:buNone/>
            </a:pPr>
            <a:r>
              <a:rPr lang="ar-IQ" sz="36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ملاحظة: </a:t>
            </a:r>
            <a:r>
              <a:rPr lang="ar-IQ" sz="36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 هذه المسئلة تم اعطاء التركيز </a:t>
            </a:r>
            <a:r>
              <a:rPr lang="ar-IQ" sz="36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المطلوب</a:t>
            </a:r>
            <a:endParaRPr lang="en-US" sz="3600" b="1" dirty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8318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Same patient as in example 1,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now compute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an initial dose using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intravenous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cyclosporine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2419"/>
            <a:ext cx="10515600" cy="4174543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  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</a:t>
            </a:r>
            <a:r>
              <a:rPr lang="en-US" sz="32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⋅ Cl ⋅ </a:t>
            </a:r>
            <a:r>
              <a:rPr lang="el-GR" sz="3200" b="1" dirty="0" smtClean="0">
                <a:cs typeface="Arabic Typesetting" panose="03020402040406030203" pitchFamily="66" charset="-78"/>
              </a:rPr>
              <a:t>τ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….. For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I.V intermittent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infusion</a:t>
            </a:r>
          </a:p>
          <a:p>
            <a:pPr marL="0" indent="0">
              <a:buNone/>
            </a:pP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</a:t>
            </a:r>
            <a:r>
              <a:rPr lang="el-GR" sz="3200" b="1" dirty="0" smtClean="0">
                <a:cs typeface="Arabic Typesetting" panose="03020402040406030203" pitchFamily="66" charset="-78"/>
              </a:rPr>
              <a:t>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</a:t>
            </a:r>
            <a:r>
              <a:rPr lang="el-GR" sz="3200" b="1" dirty="0" smtClean="0">
                <a:cs typeface="Arabic Typesetting" panose="03020402040406030203" pitchFamily="66" charset="-78"/>
              </a:rPr>
              <a:t>=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(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250 μg/L ⋅ 27 L/h ⋅ 12 h) / (1000 μg/mg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</a:p>
          <a:p>
            <a:pPr marL="0" indent="0"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81 mg, rounded to 75 mg every 12 hours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   </a:t>
            </a:r>
            <a:r>
              <a:rPr lang="en-US" sz="36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k</a:t>
            </a:r>
            <a:r>
              <a:rPr lang="en-US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</a:t>
            </a:r>
            <a:r>
              <a:rPr lang="en-US" sz="36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⋅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 …..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contiueous I.V infusion </a:t>
            </a:r>
            <a:endParaRPr lang="en-US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(250 </a:t>
            </a:r>
            <a:r>
              <a:rPr lang="el-GR" sz="3600" b="1" dirty="0">
                <a:cs typeface="Arabic Typesetting" panose="03020402040406030203" pitchFamily="66" charset="-78"/>
              </a:rPr>
              <a:t>μ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g/L ⋅ 27 L/h) / (1000 </a:t>
            </a:r>
            <a:r>
              <a:rPr lang="el-GR" sz="3600" b="1" dirty="0">
                <a:cs typeface="Arabic Typesetting" panose="03020402040406030203" pitchFamily="66" charset="-78"/>
              </a:rPr>
              <a:t>μ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g/mg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</a:p>
          <a:p>
            <a:pPr marL="0" indent="0"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= 6.8 mg/h, rounded to 7 mg/h.</a:t>
            </a:r>
            <a:endParaRPr lang="en-US" sz="36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0813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>
                <a:latin typeface="Baskerville Old Face" panose="02020602080505020303" pitchFamily="18" charset="0"/>
              </a:rPr>
              <a:t>Literature-Based Recommended Dosing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6602" y="2192357"/>
            <a:ext cx="10069417" cy="3984606"/>
          </a:xfrm>
          <a:ln>
            <a:solidFill>
              <a:schemeClr val="accent1"/>
            </a:solidFill>
          </a:ln>
        </p:spPr>
        <p:txBody>
          <a:bodyPr/>
          <a:lstStyle/>
          <a:p>
            <a:endParaRPr lang="en-US" dirty="0"/>
          </a:p>
          <a:p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Oral </a:t>
            </a: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doses of 8–18 mg/kg/d</a:t>
            </a:r>
          </a:p>
          <a:p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Intravenous </a:t>
            </a: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doses of 3–6 </a:t>
            </a: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mg/kg/d</a:t>
            </a:r>
          </a:p>
          <a:p>
            <a:endParaRPr lang="en-US" sz="40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</a:t>
            </a: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obese individuals (&gt;30% over ideal body weight</a:t>
            </a: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 use ideal body weight.</a:t>
            </a:r>
            <a:endParaRPr lang="en-US" sz="40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3818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882316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32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Example 3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HO is a 50-year-old, 75-kg (5 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ft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10 in) male renal transplant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patient 2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days post transplant surgery. The patient’s liver function tests are normal. Suggest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an </a:t>
            </a:r>
            <a:r>
              <a:rPr lang="en-US" sz="32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initial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oral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cyclosporine dose designed to achieve a steady-state cyclosporine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trough blood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concentration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within the therapeutic range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00829"/>
            <a:ext cx="10515600" cy="3888954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oral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doses of 8–18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mg/kg/d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Dose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8 mg/kg/d ⋅ 75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kg = 600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mg/d or 300 mg every 12 hours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intravenous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doses of 3–6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mg/kg/d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Dose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3 mg/kg/d ⋅ 75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kg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225 mg/d, </a:t>
            </a:r>
            <a:endParaRPr lang="en-US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rounded to 200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mg/d or 100 mg every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12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hours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ar-IQ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r">
              <a:buNone/>
            </a:pPr>
            <a:r>
              <a:rPr lang="ar-IQ" sz="36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ملاحظة: في هذه المسئلة </a:t>
            </a:r>
            <a:r>
              <a:rPr lang="ar-IQ" sz="36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لم يعطى </a:t>
            </a:r>
            <a:r>
              <a:rPr lang="ar-IQ" sz="36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التركيز </a:t>
            </a:r>
            <a:endParaRPr lang="en-US" sz="3600" b="1" dirty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r">
              <a:buNone/>
            </a:pPr>
            <a:endParaRPr lang="en-US" sz="36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5259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123440"/>
            <a:ext cx="9753600" cy="5486400"/>
          </a:xfrm>
          <a:prstGeom prst="rect">
            <a:avLst/>
          </a:prstGeom>
        </p:spPr>
      </p:pic>
      <p:sp>
        <p:nvSpPr>
          <p:cNvPr id="4" name="AutoShape 2" descr="Neoral sandimmune cap 100 mg - MagicPills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838200" y="365125"/>
            <a:ext cx="10515600" cy="66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en-US" sz="4900" b="1" dirty="0" smtClean="0">
                <a:latin typeface="Baskerville Old Face" panose="02020602080505020303" pitchFamily="18" charset="0"/>
                <a:cs typeface="Aharoni" panose="02010803020104030203" pitchFamily="2" charset="-79"/>
              </a:rPr>
              <a:t>Cyclosporine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74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58156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>
                <a:latin typeface="Baskerville Old Face" panose="02020602080505020303" pitchFamily="18" charset="0"/>
              </a:rPr>
              <a:t>Use of cyclosporine concentrations </a:t>
            </a:r>
            <a:r>
              <a:rPr lang="en-US" b="1" dirty="0" smtClean="0">
                <a:latin typeface="Baskerville Old Face" panose="02020602080505020303" pitchFamily="18" charset="0"/>
              </a:rPr>
              <a:t/>
            </a:r>
            <a:br>
              <a:rPr lang="en-US" b="1" dirty="0" smtClean="0">
                <a:latin typeface="Baskerville Old Face" panose="02020602080505020303" pitchFamily="18" charset="0"/>
              </a:rPr>
            </a:br>
            <a:r>
              <a:rPr lang="en-US" b="1" dirty="0" smtClean="0">
                <a:latin typeface="Baskerville Old Face" panose="02020602080505020303" pitchFamily="18" charset="0"/>
              </a:rPr>
              <a:t>to </a:t>
            </a:r>
            <a:r>
              <a:rPr lang="en-US" b="1" dirty="0">
                <a:latin typeface="Baskerville Old Face" panose="02020602080505020303" pitchFamily="18" charset="0"/>
              </a:rPr>
              <a:t>alter doses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9589" y="3173834"/>
            <a:ext cx="8372821" cy="272770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1-Linear Pharmacokinetics Method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2-Pharmacokinetic Parameter Method</a:t>
            </a:r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940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96726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latin typeface="Baskerville Old Face" panose="02020602080505020303" pitchFamily="18" charset="0"/>
              </a:rPr>
              <a:t>Linear Pharmacokinetics Method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8625" y="2467778"/>
            <a:ext cx="7061813" cy="269913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r>
              <a:rPr lang="en-US" sz="4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</a:t>
            </a:r>
            <a:r>
              <a:rPr lang="en-US" sz="4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new</a:t>
            </a:r>
            <a:r>
              <a:rPr lang="en-US" sz="4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/</a:t>
            </a:r>
            <a:r>
              <a:rPr lang="en-US" sz="48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44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ss,new</a:t>
            </a:r>
            <a:r>
              <a:rPr lang="en-US" sz="4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4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</a:t>
            </a:r>
            <a:r>
              <a:rPr lang="en-US" sz="4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D</a:t>
            </a:r>
            <a:r>
              <a:rPr lang="en-US" sz="44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old</a:t>
            </a:r>
            <a:r>
              <a:rPr lang="en-US" sz="4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/</a:t>
            </a:r>
            <a:r>
              <a:rPr lang="en-US" sz="4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44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ss,old</a:t>
            </a:r>
            <a:endParaRPr lang="en-US" sz="44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r>
              <a:rPr lang="en-US" sz="4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</a:t>
            </a:r>
            <a:r>
              <a:rPr lang="en-US" sz="4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new</a:t>
            </a:r>
            <a:r>
              <a:rPr lang="en-US" sz="4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= (</a:t>
            </a:r>
            <a:r>
              <a:rPr lang="en-US" sz="48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44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ss,new</a:t>
            </a:r>
            <a:r>
              <a:rPr lang="en-US" sz="4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/</a:t>
            </a:r>
            <a:r>
              <a:rPr lang="en-US" sz="48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44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ss,old</a:t>
            </a:r>
            <a:r>
              <a:rPr lang="en-US" sz="4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  <a:r>
              <a:rPr lang="en-US" sz="48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</a:t>
            </a:r>
            <a:r>
              <a:rPr lang="en-US" sz="44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old</a:t>
            </a:r>
            <a:endParaRPr lang="en-US" sz="44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8804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31776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32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Example 5A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LK is a 50-year-old, 75-kg (5 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ft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10 in) male renal transplant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recipient who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is receiving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400 mg every 12 hours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of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oral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cyclosporine capsules. He has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normal liver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function. The current steady-state cyclosporine blood concentration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equals </a:t>
            </a:r>
            <a:r>
              <a:rPr lang="en-US" sz="32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375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ng/</a:t>
            </a:r>
            <a:r>
              <a:rPr lang="en-US" sz="3200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mL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Compute a cyclosporine dose that will provide a steady-state </a:t>
            </a:r>
            <a:r>
              <a:rPr lang="en-US" sz="32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concentration of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200 ng/</a:t>
            </a:r>
            <a:r>
              <a:rPr lang="en-US" sz="3200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mL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09418"/>
            <a:ext cx="10515600" cy="316754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Dnew = (</a:t>
            </a:r>
            <a:r>
              <a:rPr lang="en-US" sz="40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36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ss,new</a:t>
            </a: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/</a:t>
            </a:r>
            <a:r>
              <a:rPr lang="en-US" sz="40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36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ss,old</a:t>
            </a: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  <a:r>
              <a:rPr lang="en-US" sz="40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</a:t>
            </a:r>
            <a:r>
              <a:rPr lang="en-US" sz="36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old</a:t>
            </a:r>
            <a:endParaRPr lang="en-US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</a:t>
            </a: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(200 ng/mL / 375 ng/mL) 800 mg/d</a:t>
            </a:r>
          </a:p>
          <a:p>
            <a:pPr marL="0" indent="0">
              <a:buNone/>
            </a:pP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= </a:t>
            </a: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427 mg/d, rounded to 400 </a:t>
            </a: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mg/d</a:t>
            </a:r>
          </a:p>
          <a:p>
            <a:endParaRPr lang="en-US" dirty="0"/>
          </a:p>
          <a:p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new suggested dose would be 400 mg/d or 200 mg every 12 hours of cyclosporine</a:t>
            </a:r>
          </a:p>
        </p:txBody>
      </p:sp>
      <p:sp>
        <p:nvSpPr>
          <p:cNvPr id="8" name="Arc 7"/>
          <p:cNvSpPr/>
          <p:nvPr/>
        </p:nvSpPr>
        <p:spPr>
          <a:xfrm>
            <a:off x="5938093" y="3569465"/>
            <a:ext cx="616944" cy="738130"/>
          </a:xfrm>
          <a:prstGeom prst="arc">
            <a:avLst>
              <a:gd name="adj1" fmla="val 16200000"/>
              <a:gd name="adj2" fmla="val 16067119"/>
            </a:avLst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2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520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latin typeface="Baskerville Old Face" panose="02020602080505020303" pitchFamily="18" charset="0"/>
              </a:rPr>
              <a:t>Pharmacokinetic Parameter Method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0375"/>
            <a:ext cx="10515600" cy="457144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It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allows the computation of an individual’s own, unique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pharmacokinetic constants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(actual CL) and uses those to calculate a dose that achieves desired cyclosporine concentrations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</a:t>
            </a:r>
            <a:r>
              <a:rPr lang="en-US" sz="40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Cl </a:t>
            </a:r>
            <a:r>
              <a:rPr lang="en-US" sz="40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= [F (D/</a:t>
            </a:r>
            <a:r>
              <a:rPr lang="el-GR" sz="4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τ)] /</a:t>
            </a:r>
            <a:r>
              <a:rPr lang="el-GR" sz="4000" b="1" dirty="0" smtClean="0">
                <a:solidFill>
                  <a:srgbClr val="C00000"/>
                </a:solidFill>
                <a:cs typeface="Arabic Typesetting" panose="03020402040406030203" pitchFamily="66" charset="-78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40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or           </a:t>
            </a:r>
            <a:r>
              <a:rPr lang="en-US" sz="4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Cl = (D/</a:t>
            </a:r>
            <a:r>
              <a:rPr lang="el-GR" sz="4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τ) / </a:t>
            </a:r>
            <a:r>
              <a:rPr lang="en-US" sz="4000" b="1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endParaRPr lang="en-US" sz="4000" b="1" dirty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                   Cl </a:t>
            </a:r>
            <a:r>
              <a:rPr lang="en-US" sz="4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= </a:t>
            </a:r>
            <a:r>
              <a:rPr lang="en-US" sz="4000" b="1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k</a:t>
            </a:r>
            <a:r>
              <a:rPr lang="en-US" sz="3200" b="1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o</a:t>
            </a:r>
            <a:r>
              <a:rPr lang="en-US" sz="40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/Css </a:t>
            </a:r>
            <a:endParaRPr lang="en-US" sz="4000" b="1" dirty="0" smtClean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2.   Then calculate the new dose using initial dose determination equations .</a:t>
            </a:r>
            <a:endParaRPr lang="en-US" sz="36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3469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45640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32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Example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7 LK is a 50-year-old, 75-kg (5 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ft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10 in) male renal transplant recipient who</a:t>
            </a:r>
            <a:b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is receiving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400 mg every 12 hours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of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oral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cyclosporine capsules. He has normal liver</a:t>
            </a:r>
            <a:b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function. The current steady-state cyclosporine blood concentration equals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375 ng/</a:t>
            </a:r>
            <a:r>
              <a:rPr lang="en-US" sz="3200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mL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/>
            </a:r>
            <a:b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Compute a cyclosporine dose that will provide a steady-state concentration of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200 ng/</a:t>
            </a:r>
            <a:r>
              <a:rPr lang="en-US" sz="3200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mL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577807"/>
            <a:ext cx="10058400" cy="3922145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 = [F(D/</a:t>
            </a:r>
            <a:r>
              <a:rPr lang="el-GR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τ)] / </a:t>
            </a:r>
            <a:r>
              <a:rPr lang="en-US" sz="36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endParaRPr lang="en-US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[0.3 ⋅ (400 mg/12 h) ⋅ 1000 </a:t>
            </a:r>
            <a:r>
              <a:rPr lang="el-GR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μ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g/mg] / (375 </a:t>
            </a:r>
            <a:r>
              <a:rPr lang="el-GR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μ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g/L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</a:p>
          <a:p>
            <a:pPr mar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26.7 L/h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 marL="0" indent="0"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(</a:t>
            </a:r>
            <a:r>
              <a:rPr lang="en-US" sz="36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⋅ Cl ⋅ </a:t>
            </a:r>
            <a:r>
              <a:rPr lang="el-GR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τ) /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</a:t>
            </a:r>
          </a:p>
          <a:p>
            <a:pPr mar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(200 </a:t>
            </a:r>
            <a:r>
              <a:rPr lang="el-GR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μ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g/L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⋅ 26.7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L/h ⋅ 12h) / (0.3 ⋅ 1000 μg/mg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</a:p>
          <a:p>
            <a:pPr mar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214 mg, rounded to 200 mg every 12 hours.</a:t>
            </a:r>
          </a:p>
        </p:txBody>
      </p:sp>
    </p:spTree>
    <p:extLst>
      <p:ext uri="{BB962C8B-B14F-4D97-AF65-F5344CB8AC3E}">
        <p14:creationId xmlns:p14="http://schemas.microsoft.com/office/powerpoint/2010/main" val="244840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15088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32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Example 8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FD is a 60-year-old, 85-kg (6 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ft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1 in) male liver transplant patient who is</a:t>
            </a:r>
            <a:b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receiving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75 mg every 12 hours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of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intravenous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cyclosporine. The current steady-state</a:t>
            </a:r>
            <a:b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cyclosporine concentration equals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215 ng/</a:t>
            </a:r>
            <a:r>
              <a:rPr lang="en-US" sz="3200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mL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Compute a cyclosporine dose that will</a:t>
            </a:r>
            <a:b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provide a steady-state concentration of 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350 ng/</a:t>
            </a:r>
            <a:r>
              <a:rPr lang="en-US" sz="3200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mL</a:t>
            </a:r>
            <a:r>
              <a:rPr lang="en-US" sz="32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.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687" y="2588964"/>
            <a:ext cx="9970266" cy="3587998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 = (D/</a:t>
            </a:r>
            <a:r>
              <a:rPr lang="el-GR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τ) / </a:t>
            </a:r>
            <a:r>
              <a:rPr lang="en-US" sz="32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endParaRPr lang="en-US" sz="32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[(75 mg/12 h) ⋅ 1000 </a:t>
            </a:r>
            <a:r>
              <a:rPr lang="el-GR" sz="3200" b="1" dirty="0">
                <a:cs typeface="Arabic Typesetting" panose="03020402040406030203" pitchFamily="66" charset="-78"/>
              </a:rPr>
              <a:t>μ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g/mg] / (215 </a:t>
            </a:r>
            <a:r>
              <a:rPr lang="el-GR" sz="3200" b="1" dirty="0">
                <a:cs typeface="Arabic Typesetting" panose="03020402040406030203" pitchFamily="66" charset="-78"/>
              </a:rPr>
              <a:t>μ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g/L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</a:p>
          <a:p>
            <a:pPr marL="0" indent="0"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29.1 L/h. </a:t>
            </a:r>
            <a:endParaRPr lang="en-US" sz="32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</a:t>
            </a:r>
            <a:r>
              <a:rPr lang="en-US" sz="32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⋅ Cl ⋅ </a:t>
            </a:r>
            <a:r>
              <a:rPr lang="el-GR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τ</a:t>
            </a:r>
            <a:endParaRPr lang="en-US" sz="32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l-GR" sz="3200" b="1" dirty="0" smtClean="0">
                <a:cs typeface="Arabic Typesetting" panose="03020402040406030203" pitchFamily="66" charset="-78"/>
              </a:rPr>
              <a:t> </a:t>
            </a:r>
            <a:r>
              <a:rPr lang="el-GR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(350 μ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g/L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⋅ 29.1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L/h ⋅ 12h) / 1000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μg/mg</a:t>
            </a:r>
          </a:p>
          <a:p>
            <a:pPr marL="0" indent="0"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122 mg, rounded to 125 mg every 12 hours.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4142342" y="3613533"/>
            <a:ext cx="1156771" cy="4719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431315" y="3799068"/>
            <a:ext cx="1680072" cy="5728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For unit conversion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632372" y="4434493"/>
            <a:ext cx="638979" cy="4924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537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If the patient in example 8 received cyclosporine as a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continuous infusion at a rate of</a:t>
            </a:r>
            <a:b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6 mg/h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the equivalent clearance and dosage adjustment computations would be: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6771" y="2037143"/>
            <a:ext cx="9937216" cy="4264505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</a:t>
            </a:r>
            <a:r>
              <a:rPr lang="en-US" sz="36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k</a:t>
            </a:r>
            <a:r>
              <a:rPr lang="en-US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/</a:t>
            </a:r>
            <a:r>
              <a:rPr lang="en-US" sz="36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32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ss</a:t>
            </a:r>
            <a:endParaRPr lang="en-US" sz="32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(6 mg/h ⋅ 1000 </a:t>
            </a:r>
            <a:r>
              <a:rPr lang="el-GR" sz="3600" b="1" dirty="0">
                <a:cs typeface="Arabic Typesetting" panose="03020402040406030203" pitchFamily="66" charset="-78"/>
              </a:rPr>
              <a:t>μ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g/mg) / (215 </a:t>
            </a:r>
            <a:r>
              <a:rPr lang="el-GR" sz="3600" b="1" dirty="0">
                <a:cs typeface="Arabic Typesetting" panose="03020402040406030203" pitchFamily="66" charset="-78"/>
              </a:rPr>
              <a:t>μ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g/L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</a:p>
          <a:p>
            <a:pPr mar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27.9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L/h</a:t>
            </a:r>
          </a:p>
          <a:p>
            <a:pPr marL="0" indent="0">
              <a:buNone/>
            </a:pPr>
            <a:endParaRPr lang="en-US" sz="20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6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k</a:t>
            </a:r>
            <a:r>
              <a:rPr lang="en-US" sz="32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</a:t>
            </a:r>
            <a:r>
              <a:rPr lang="en-US" sz="36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32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ss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⋅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</a:t>
            </a:r>
          </a:p>
          <a:p>
            <a:pPr mar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(350 </a:t>
            </a:r>
            <a:r>
              <a:rPr lang="el-GR" sz="3600" b="1" dirty="0">
                <a:cs typeface="Arabic Typesetting" panose="03020402040406030203" pitchFamily="66" charset="-78"/>
              </a:rPr>
              <a:t>μ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g/L ⋅ 27.9 L/h) / (1000 </a:t>
            </a:r>
            <a:r>
              <a:rPr lang="el-GR" sz="3600" b="1" dirty="0">
                <a:cs typeface="Arabic Typesetting" panose="03020402040406030203" pitchFamily="66" charset="-78"/>
              </a:rPr>
              <a:t>μ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g/mg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</a:p>
          <a:p>
            <a:pPr mar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9.8 mg/h, rounded to 10 mg/h</a:t>
            </a:r>
          </a:p>
        </p:txBody>
      </p:sp>
    </p:spTree>
    <p:extLst>
      <p:ext uri="{BB962C8B-B14F-4D97-AF65-F5344CB8AC3E}">
        <p14:creationId xmlns:p14="http://schemas.microsoft.com/office/powerpoint/2010/main" val="406923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6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7857" y="2148289"/>
            <a:ext cx="9201875" cy="2030171"/>
          </a:xfrm>
          <a:solidFill>
            <a:schemeClr val="accent4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9600" b="1" dirty="0" smtClean="0">
                <a:latin typeface="Algerian" panose="04020705040A02060702" pitchFamily="82" charset="0"/>
              </a:rPr>
              <a:t>Thank you</a:t>
            </a:r>
            <a:endParaRPr lang="en-US" sz="9600" b="1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21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07624"/>
            <a:ext cx="10515600" cy="60372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Briefly Answer Each of the Followings: - </a:t>
            </a:r>
          </a:p>
          <a:p>
            <a:pPr marL="0" indent="0">
              <a:buNone/>
            </a:pPr>
            <a:r>
              <a:rPr lang="en-US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1- </a:t>
            </a:r>
            <a:r>
              <a:rPr lang="en-US" sz="24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Pharmacokinetically</a:t>
            </a:r>
            <a:r>
              <a:rPr lang="en-US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; what are the differences between the cyclosporine formulation (</a:t>
            </a:r>
            <a:r>
              <a:rPr lang="en-US" sz="24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Sandimmune</a:t>
            </a:r>
            <a:r>
              <a:rPr lang="en-US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®) and the cyclosporine-modified formulations (</a:t>
            </a:r>
            <a:r>
              <a:rPr lang="en-US" sz="24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Neoral®and</a:t>
            </a:r>
            <a:r>
              <a:rPr lang="en-US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4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Gengarf</a:t>
            </a:r>
            <a:r>
              <a:rPr lang="en-US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® )? </a:t>
            </a:r>
          </a:p>
          <a:p>
            <a:r>
              <a:rPr lang="en-US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cyclosporine-modified formulations absorbed faster (i.e.; shorter </a:t>
            </a:r>
            <a:r>
              <a:rPr lang="en-US" sz="24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tmax</a:t>
            </a:r>
            <a:r>
              <a:rPr lang="en-US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), to a greater extent (i.e.; higher AUC and </a:t>
            </a:r>
            <a:r>
              <a:rPr lang="en-US" sz="24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Cmax</a:t>
            </a:r>
            <a:r>
              <a:rPr lang="en-US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 and more consistently (i.e.; decreased </a:t>
            </a:r>
            <a:r>
              <a:rPr lang="en-US" sz="24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intrapatient</a:t>
            </a:r>
            <a:r>
              <a:rPr lang="en-US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and </a:t>
            </a:r>
            <a:r>
              <a:rPr lang="en-US" sz="24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interpatient</a:t>
            </a:r>
            <a:r>
              <a:rPr lang="en-US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variability). Therefore; they are not considered bioequivalent formulations and therefore should not be used interchangeably</a:t>
            </a:r>
            <a:r>
              <a:rPr lang="en-US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en-US" sz="2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2- Why original cyclosporine formulation (</a:t>
            </a:r>
            <a:r>
              <a:rPr lang="en-US" sz="24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Sandimmune</a:t>
            </a:r>
            <a:r>
              <a:rPr lang="en-US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®) is no longer commonly used? </a:t>
            </a:r>
          </a:p>
          <a:p>
            <a:r>
              <a:rPr lang="en-US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Because of its pharmacokinetic limitations and hence patients may receiving this brand if they are on a stable regimen and wish to continue with this particular formulation. Therefore; most patients who are initiated on a cyclosporine-based immunosuppression regimen are started with a cyclosporine-modified formulation. </a:t>
            </a:r>
          </a:p>
          <a:p>
            <a:pPr marL="0" indent="0">
              <a:buNone/>
            </a:pPr>
            <a:r>
              <a:rPr lang="en-US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3- What are the factors that are important in the determination of cyclosporine blood trough concentrations? </a:t>
            </a:r>
          </a:p>
          <a:p>
            <a:pPr marL="0" indent="0">
              <a:buNone/>
            </a:pPr>
            <a:r>
              <a:rPr lang="en-US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-</a:t>
            </a:r>
            <a:r>
              <a:rPr lang="en-US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organ(s) transplanted, </a:t>
            </a:r>
          </a:p>
          <a:p>
            <a:pPr marL="0" indent="0">
              <a:buNone/>
            </a:pPr>
            <a:r>
              <a:rPr lang="en-US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-</a:t>
            </a:r>
            <a:r>
              <a:rPr lang="en-US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time after transplant and </a:t>
            </a:r>
          </a:p>
          <a:p>
            <a:pPr marL="0" indent="0">
              <a:buNone/>
            </a:pPr>
            <a:r>
              <a:rPr lang="en-US" sz="2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-</a:t>
            </a:r>
            <a:r>
              <a:rPr lang="en-US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transplant center-specific immunosuppression protocols.</a:t>
            </a:r>
            <a:endParaRPr lang="en-US" sz="2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30095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b="1" dirty="0">
                <a:latin typeface="Baskerville Old Face" panose="02020602080505020303" pitchFamily="18" charset="0"/>
                <a:cs typeface="Aharoni" panose="02010803020104030203" pitchFamily="2" charset="-79"/>
              </a:rPr>
              <a:t>Cyclosporine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Immunosuppressant, </a:t>
            </a:r>
            <a:endParaRPr lang="en-US" sz="36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Used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the prevention of graft-versus-host disease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in:</a:t>
            </a:r>
          </a:p>
          <a:p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Hematopoietic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stem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cell transplantation patients, </a:t>
            </a:r>
            <a:endParaRPr lang="en-US" sz="36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Solid organ transplant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patients, </a:t>
            </a:r>
            <a:endParaRPr lang="en-US" sz="36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And used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the treatment of psoriasis, rheumatoid arthritis, and a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variety of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other autoimmune diseases.</a:t>
            </a:r>
            <a:endParaRPr lang="en-US" sz="36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6683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66219"/>
            <a:ext cx="10515600" cy="142447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Baskerville Old Face" panose="02020602080505020303" pitchFamily="18" charset="0"/>
                <a:cs typeface="Aharoni" panose="02010803020104030203" pitchFamily="2" charset="-79"/>
              </a:rPr>
              <a:t>Therapeutic and Toxic Concentrations </a:t>
            </a:r>
            <a:endParaRPr lang="en-US" dirty="0">
              <a:latin typeface="Baskerville Old Face" panose="02020602080505020303" pitchFamily="18" charset="0"/>
              <a:cs typeface="Aharoni" panose="02010803020104030203" pitchFamily="2" charset="-79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181340"/>
            <a:ext cx="10515600" cy="4098274"/>
          </a:xfrm>
          <a:ln>
            <a:noFill/>
          </a:ln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therapeutic range of cyclosporine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depend on:</a:t>
            </a:r>
          </a:p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type of assay used to measure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concentration.</a:t>
            </a:r>
          </a:p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 blood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or serum concentrations are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determined. </a:t>
            </a:r>
          </a:p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endParaRPr lang="en-US" sz="12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Because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cyclosporine is bound to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RBCs,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blood concentrations are higher than simultaneously measured serum or plasma concentrations. </a:t>
            </a:r>
            <a:endParaRPr lang="en-US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3823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3022" y="92597"/>
            <a:ext cx="11556607" cy="6655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60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096" y="429658"/>
            <a:ext cx="10895682" cy="6183808"/>
          </a:xfrm>
          <a:ln>
            <a:noFill/>
          </a:ln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</a:t>
            </a:r>
            <a:r>
              <a:rPr lang="en-US" sz="4000" b="1" u="sng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time</a:t>
            </a: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of administration </a:t>
            </a: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depends on the type </a:t>
            </a: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of organ </a:t>
            </a: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transplants:</a:t>
            </a:r>
            <a:endParaRPr lang="en-US" sz="40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 renal transplant patients:               </a:t>
            </a:r>
          </a:p>
          <a:p>
            <a:pPr algn="just">
              <a:lnSpc>
                <a:spcPct val="100000"/>
              </a:lnSpc>
            </a:pPr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Delay cyclosporine therapy for a few days or until the kidney begins functioning to avoid unwanted effects on the newly transplanted organ. </a:t>
            </a:r>
            <a:r>
              <a:rPr lang="en-US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{cyclosporine can cause nephrotoxicity}</a:t>
            </a:r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 algn="just"/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Use lower cyclosporine concentrations to </a:t>
            </a:r>
            <a: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avoid toxicity in the new renal </a:t>
            </a:r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graft.</a:t>
            </a:r>
          </a:p>
          <a:p>
            <a:pPr algn="just"/>
            <a:endParaRPr lang="en-US" sz="14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For </a:t>
            </a:r>
            <a:r>
              <a:rPr lang="en-US" sz="24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patients with poor kidney </a:t>
            </a:r>
            <a:r>
              <a:rPr lang="en-US" sz="2400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function:</a:t>
            </a:r>
          </a:p>
          <a:p>
            <a:pPr algn="just"/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Held </a:t>
            </a:r>
            <a: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until after transplantation to avoid nephrotoxicity</a:t>
            </a:r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 marL="0" indent="0" algn="just">
              <a:buNone/>
            </a:pPr>
            <a:endParaRPr lang="en-US" sz="8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For </a:t>
            </a:r>
            <a:r>
              <a:rPr lang="en-US" sz="24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other </a:t>
            </a:r>
            <a:r>
              <a:rPr lang="en-US" sz="2400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solid organ </a:t>
            </a:r>
            <a:r>
              <a:rPr lang="en-US" sz="24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transplant </a:t>
            </a:r>
            <a:r>
              <a:rPr lang="en-US" sz="2400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patients:</a:t>
            </a:r>
          </a:p>
          <a:p>
            <a:pPr algn="just"/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Therapy </a:t>
            </a:r>
            <a: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may be started several hours (4–12 </a:t>
            </a:r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hours) </a:t>
            </a:r>
            <a: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before </a:t>
            </a:r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surgery.</a:t>
            </a:r>
            <a:endParaRPr lang="en-US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8641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520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b="1" dirty="0" smtClean="0">
                <a:latin typeface="Baskerville Old Face" panose="02020602080505020303" pitchFamily="18" charset="0"/>
                <a:cs typeface="Aharoni" panose="02010803020104030203" pitchFamily="2" charset="-79"/>
              </a:rPr>
              <a:t>Basic Clinical Pharmacokinetic Parameters </a:t>
            </a:r>
            <a:br>
              <a:rPr lang="en-US" b="1" dirty="0" smtClean="0">
                <a:latin typeface="Baskerville Old Face" panose="02020602080505020303" pitchFamily="18" charset="0"/>
                <a:cs typeface="Aharoni" panose="02010803020104030203" pitchFamily="2" charset="-79"/>
              </a:rPr>
            </a:br>
            <a:endParaRPr lang="en-US" b="1" dirty="0">
              <a:latin typeface="Baskerville Old Face" panose="02020602080505020303" pitchFamily="18" charset="0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72019"/>
            <a:ext cx="10515600" cy="4436299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Cyclosporine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almost completely (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&gt;99%) eliminated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by </a:t>
            </a:r>
            <a:r>
              <a:rPr lang="en-US" sz="36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hepatic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metabolism.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Cyclosporine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a low-to-moderate (~30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%) hepatic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extraction ratio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drug. </a:t>
            </a:r>
            <a:endParaRPr lang="en-US" sz="36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Its hepatic clearance is influenced by unbound fraction in the blood (</a:t>
            </a:r>
            <a:r>
              <a:rPr lang="en-US" sz="36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fB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), intrinsic clearance (</a:t>
            </a:r>
            <a:r>
              <a:rPr lang="en-US" sz="36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Cl′int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), and liver blood flow (LBF). </a:t>
            </a:r>
          </a:p>
        </p:txBody>
      </p:sp>
    </p:spTree>
    <p:extLst>
      <p:ext uri="{BB962C8B-B14F-4D97-AF65-F5344CB8AC3E}">
        <p14:creationId xmlns:p14="http://schemas.microsoft.com/office/powerpoint/2010/main" val="362410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b="1" dirty="0" smtClean="0">
                <a:latin typeface="Baskerville Old Face" panose="02020602080505020303" pitchFamily="18" charset="0"/>
                <a:cs typeface="Aharoni" panose="02010803020104030203" pitchFamily="2" charset="-79"/>
              </a:rPr>
              <a:t>Variability </a:t>
            </a:r>
            <a:r>
              <a:rPr lang="en-US" b="1" dirty="0">
                <a:latin typeface="Baskerville Old Face" panose="02020602080505020303" pitchFamily="18" charset="0"/>
                <a:cs typeface="Aharoni" panose="02010803020104030203" pitchFamily="2" charset="-79"/>
              </a:rPr>
              <a:t>of cyclosporine conc.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2534" y="2214389"/>
            <a:ext cx="10234671" cy="396257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There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a large amount of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intra-subject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variability in cyclosporine concentrations obtained on a day-to-day basis, even when the patient should be at steady state. There are many reasons for this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variability: </a:t>
            </a:r>
            <a:endParaRPr lang="en-US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/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Cyclosporine has low water solubility, </a:t>
            </a:r>
          </a:p>
          <a:p>
            <a:pPr lvl="0"/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Its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gastrointestinal absorption can be influenced by many variables.</a:t>
            </a:r>
          </a:p>
          <a:p>
            <a:endParaRPr lang="en-US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4741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588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latin typeface="Baskerville Old Face" panose="02020602080505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Versions of cyclosporine</a:t>
            </a:r>
            <a:endParaRPr lang="en-US" b="1" dirty="0">
              <a:latin typeface="Baskerville Old Face" panose="02020602080505020303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5749"/>
            <a:ext cx="10515600" cy="461606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1- Original dosage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form (</a:t>
            </a:r>
            <a:r>
              <a:rPr lang="en-US" sz="36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Sandimmune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Novartis), </a:t>
            </a:r>
          </a:p>
          <a:p>
            <a:pPr marL="0" indent="0" algn="just"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2- The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modified formulations, microemulsion (Neoral, Novartis)</a:t>
            </a:r>
          </a:p>
          <a:p>
            <a:pPr marL="0" indent="0" algn="just">
              <a:buNone/>
            </a:pP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- Absorbed faster (shorter </a:t>
            </a:r>
            <a:r>
              <a:rPr lang="en-US" sz="32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</a:t>
            </a:r>
            <a:r>
              <a:rPr lang="en-US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max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),</a:t>
            </a:r>
          </a:p>
          <a:p>
            <a:pPr marL="0" indent="0" algn="just">
              <a:buNone/>
            </a:pP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- Greater extent (higher AUC and </a:t>
            </a:r>
            <a:r>
              <a:rPr lang="en-US" sz="32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max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 and</a:t>
            </a:r>
          </a:p>
          <a:p>
            <a:pPr marL="0" indent="0" algn="just">
              <a:buNone/>
            </a:pP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- More consistently (decreased </a:t>
            </a:r>
            <a:r>
              <a:rPr lang="en-US" sz="32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intrapatient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and </a:t>
            </a:r>
            <a:r>
              <a:rPr lang="en-US" sz="32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interpatient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variability). </a:t>
            </a:r>
          </a:p>
          <a:p>
            <a:pPr marL="0" indent="0" algn="just">
              <a:buNone/>
            </a:pPr>
            <a:endParaRPr lang="en-US" sz="32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just">
              <a:buNone/>
            </a:pPr>
            <a:r>
              <a:rPr lang="en-US" sz="32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They are not considered bioequivalent formulations and therefore should not be used interchangeably.</a:t>
            </a:r>
          </a:p>
          <a:p>
            <a:pPr marL="0" indent="0" algn="just">
              <a:buNone/>
            </a:pPr>
            <a:endParaRPr lang="en-US" sz="32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619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835</TotalTime>
  <Words>1685</Words>
  <Application>Microsoft Office PowerPoint</Application>
  <PresentationFormat>Widescreen</PresentationFormat>
  <Paragraphs>157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41" baseType="lpstr">
      <vt:lpstr>Arial Unicode MS</vt:lpstr>
      <vt:lpstr>Aharoni</vt:lpstr>
      <vt:lpstr>Algerian</vt:lpstr>
      <vt:lpstr>Andalus</vt:lpstr>
      <vt:lpstr>Angsana New</vt:lpstr>
      <vt:lpstr>Arabic Typesetting</vt:lpstr>
      <vt:lpstr>Arial</vt:lpstr>
      <vt:lpstr>Baskerville Old Face</vt:lpstr>
      <vt:lpstr>Calibri</vt:lpstr>
      <vt:lpstr>Calibri Light</vt:lpstr>
      <vt:lpstr>Segoe Print</vt:lpstr>
      <vt:lpstr>Wingdings</vt:lpstr>
      <vt:lpstr>Office Theme</vt:lpstr>
      <vt:lpstr>TDM of Cyclosporine </vt:lpstr>
      <vt:lpstr>Cyclosporine…</vt:lpstr>
      <vt:lpstr>Cyclosporine</vt:lpstr>
      <vt:lpstr>Therapeutic and Toxic Concentrations </vt:lpstr>
      <vt:lpstr>PowerPoint Presentation</vt:lpstr>
      <vt:lpstr>PowerPoint Presentation</vt:lpstr>
      <vt:lpstr> Basic Clinical Pharmacokinetic Parameters  </vt:lpstr>
      <vt:lpstr>Variability of cyclosporine conc.</vt:lpstr>
      <vt:lpstr>Versions of cyclosporine</vt:lpstr>
      <vt:lpstr>Original version vs. microemulsion version </vt:lpstr>
      <vt:lpstr>Clearance and half-life </vt:lpstr>
      <vt:lpstr>Volume of Distribution</vt:lpstr>
      <vt:lpstr>Initial Dosage Determination Methods </vt:lpstr>
      <vt:lpstr>Pharmacokinetic Dosing Method </vt:lpstr>
      <vt:lpstr>PowerPoint Presentation</vt:lpstr>
      <vt:lpstr>Example 1 HO is a 50-year-old, 75-kg (5 ft 10 in) male renal transplant patient 2 days post transplant surgery. The patient’s liver function tests are normal. Suggest an initial oral cyclosporine dose designed to achieve a steady-state cyclosporine trough blood concentration equal to 250 ng/mL. </vt:lpstr>
      <vt:lpstr>Same patient as in example 1, now compute an initial dose using intravenous cyclosporine.</vt:lpstr>
      <vt:lpstr>Literature-Based Recommended Dosing</vt:lpstr>
      <vt:lpstr>Example 3 HO is a 50-year-old, 75-kg (5 ft 10 in) male renal transplant patient 2 days post transplant surgery. The patient’s liver function tests are normal. Suggest an initial oral cyclosporine dose designed to achieve a steady-state cyclosporine trough blood concentration within the therapeutic range.</vt:lpstr>
      <vt:lpstr>Use of cyclosporine concentrations  to alter doses</vt:lpstr>
      <vt:lpstr>Linear Pharmacokinetics Method</vt:lpstr>
      <vt:lpstr>Example 5A LK is a 50-year-old, 75-kg (5 ft 10 in) male renal transplant recipient who is receiving 400 mg every 12 hours of oral cyclosporine capsules. He has normal liver function. The current steady-state cyclosporine blood concentration equals 375 ng/mL. Compute a cyclosporine dose that will provide a steady-state concentration of 200 ng/mL.</vt:lpstr>
      <vt:lpstr>Pharmacokinetic Parameter Method</vt:lpstr>
      <vt:lpstr>Example 7 LK is a 50-year-old, 75-kg (5 ft 10 in) male renal transplant recipient who is receiving 400 mg every 12 hours of oral cyclosporine capsules. He has normal liver function. The current steady-state cyclosporine blood concentration equals 375 ng/mL. Compute a cyclosporine dose that will provide a steady-state concentration of 200 ng/mL.</vt:lpstr>
      <vt:lpstr>Example 8 FD is a 60-year-old, 85-kg (6 ft 1 in) male liver transplant patient who is receiving 75 mg every 12 hours of intravenous cyclosporine. The current steady-state cyclosporine concentration equals 215 ng/mL. Compute a cyclosporine dose that will provide a steady-state concentration of 350 ng/mL.</vt:lpstr>
      <vt:lpstr>If the patient in example 8 received cyclosporine as a continuous infusion at a rate of 6 mg/h, the equivalent clearance and dosage adjustment computations would be:</vt:lpstr>
      <vt:lpstr>Thank you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Cyclosporine </dc:title>
  <dc:creator>HP HADEEL</dc:creator>
  <cp:lastModifiedBy>HP HADEEL</cp:lastModifiedBy>
  <cp:revision>61</cp:revision>
  <dcterms:created xsi:type="dcterms:W3CDTF">2019-04-27T14:47:32Z</dcterms:created>
  <dcterms:modified xsi:type="dcterms:W3CDTF">2021-07-04T06:31:55Z</dcterms:modified>
</cp:coreProperties>
</file>