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8" r:id="rId2"/>
    <p:sldId id="303" r:id="rId3"/>
    <p:sldId id="257" r:id="rId4"/>
    <p:sldId id="259" r:id="rId5"/>
    <p:sldId id="262" r:id="rId6"/>
    <p:sldId id="273" r:id="rId7"/>
    <p:sldId id="263" r:id="rId8"/>
    <p:sldId id="264" r:id="rId9"/>
    <p:sldId id="265" r:id="rId10"/>
    <p:sldId id="266" r:id="rId11"/>
    <p:sldId id="269" r:id="rId12"/>
    <p:sldId id="270" r:id="rId13"/>
    <p:sldId id="271" r:id="rId14"/>
    <p:sldId id="275" r:id="rId15"/>
    <p:sldId id="276" r:id="rId16"/>
    <p:sldId id="277" r:id="rId17"/>
    <p:sldId id="278" r:id="rId18"/>
    <p:sldId id="279" r:id="rId19"/>
    <p:sldId id="280" r:id="rId20"/>
    <p:sldId id="274" r:id="rId21"/>
    <p:sldId id="282" r:id="rId22"/>
    <p:sldId id="281" r:id="rId23"/>
    <p:sldId id="284" r:id="rId24"/>
    <p:sldId id="285" r:id="rId25"/>
    <p:sldId id="286" r:id="rId26"/>
    <p:sldId id="301" r:id="rId27"/>
    <p:sldId id="288" r:id="rId28"/>
    <p:sldId id="289" r:id="rId29"/>
    <p:sldId id="290" r:id="rId30"/>
    <p:sldId id="297" r:id="rId31"/>
    <p:sldId id="298" r:id="rId32"/>
    <p:sldId id="299" r:id="rId33"/>
    <p:sldId id="300" r:id="rId34"/>
    <p:sldId id="291" r:id="rId35"/>
    <p:sldId id="292" r:id="rId36"/>
    <p:sldId id="293" r:id="rId37"/>
    <p:sldId id="294" r:id="rId38"/>
    <p:sldId id="295" r:id="rId39"/>
    <p:sldId id="296" r:id="rId40"/>
    <p:sldId id="302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B233D-F441-4149-BE88-703CB2A4C6A8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DC4667-6831-4BA9-8028-237DCA47B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2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C4667-6831-4BA9-8028-237DCA47BAA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666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30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14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93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512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6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45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49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301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9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635A3-D463-4ED2-B87A-887544ECFE2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42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635A3-D463-4ED2-B87A-887544ECFE2C}" type="datetimeFigureOut">
              <a:rPr lang="en-US" smtClean="0"/>
              <a:t>6/6/2021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89C62-2917-4765-8D73-658D7DB1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680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12122" y="749146"/>
            <a:ext cx="9793996" cy="4197427"/>
          </a:xfr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pPr algn="ctr"/>
            <a:r>
              <a:rPr lang="en-US" sz="8000" b="1" dirty="0" smtClean="0"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  <a:t>TDM </a:t>
            </a:r>
            <a:br>
              <a:rPr lang="en-US" sz="8000" b="1" dirty="0" smtClean="0"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</a:br>
            <a:r>
              <a:rPr lang="en-US" sz="8000" b="1" dirty="0" smtClean="0"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  <a:t>of </a:t>
            </a:r>
            <a:br>
              <a:rPr lang="en-US" sz="8000" b="1" dirty="0" smtClean="0"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</a:br>
            <a:r>
              <a:rPr lang="en-US" sz="8000" b="1" dirty="0" smtClean="0">
                <a:latin typeface="Batang" panose="02030600000101010101" pitchFamily="18" charset="-127"/>
                <a:ea typeface="Batang" panose="02030600000101010101" pitchFamily="18" charset="-127"/>
                <a:cs typeface="Aharoni" panose="02010803020104030203" pitchFamily="2" charset="-79"/>
              </a:rPr>
              <a:t>Digoxin</a:t>
            </a:r>
            <a:endParaRPr lang="en-US" sz="8000" b="1" dirty="0">
              <a:latin typeface="Batang" panose="02030600000101010101" pitchFamily="18" charset="-127"/>
              <a:ea typeface="Batang" panose="02030600000101010101" pitchFamily="18" charset="-127"/>
              <a:cs typeface="Aharoni" panose="02010803020104030203" pitchFamily="2" charset="-79"/>
            </a:endParaRPr>
          </a:p>
        </p:txBody>
      </p:sp>
      <p:sp>
        <p:nvSpPr>
          <p:cNvPr id="3" name="Subtitle 3"/>
          <p:cNvSpPr txBox="1">
            <a:spLocks/>
          </p:cNvSpPr>
          <p:nvPr/>
        </p:nvSpPr>
        <p:spPr>
          <a:xfrm>
            <a:off x="1637120" y="5452592"/>
            <a:ext cx="9144000" cy="8853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REFERENCE: APPLIED CLINICAL PHARMACOKINETICS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  <a:latin typeface="Segoe Print" panose="02000600000000000000" pitchFamily="2" charset="0"/>
              </a:rPr>
              <a:t>Slideshow by: lecturer HADEEL DELMAN</a:t>
            </a:r>
            <a:endParaRPr lang="en-US" sz="2400" b="1" dirty="0">
              <a:solidFill>
                <a:srgbClr val="C00000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86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5928" y="154236"/>
            <a:ext cx="9188068" cy="664085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0025349" y="3100935"/>
                <a:ext cx="2071172" cy="799065"/>
              </a:xfrm>
              <a:prstGeom prst="rect">
                <a:avLst/>
              </a:prstGeom>
              <a:noFill/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/>
              </a:sp3d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b="1" dirty="0"/>
                        <m:t>t</m:t>
                      </m:r>
                      <m:r>
                        <m:rPr>
                          <m:nor/>
                        </m:rPr>
                        <a:rPr lang="en-US" sz="2800" b="1" baseline="-25000" dirty="0"/>
                        <m:t>1</m:t>
                      </m:r>
                      <m:r>
                        <m:rPr>
                          <m:nor/>
                        </m:rPr>
                        <a:rPr lang="en-US" sz="2800" b="1" baseline="-25000" dirty="0"/>
                        <m:t>/</m:t>
                      </m:r>
                      <m:r>
                        <m:rPr>
                          <m:nor/>
                        </m:rPr>
                        <a:rPr lang="en-US" sz="2800" b="1" baseline="-25000" dirty="0"/>
                        <m:t>2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1" dirty="0"/>
                            <m:t>0</m:t>
                          </m:r>
                          <m:r>
                            <m:rPr>
                              <m:nor/>
                            </m:rPr>
                            <a:rPr lang="en-US" sz="2800" b="1" dirty="0"/>
                            <m:t>.</m:t>
                          </m:r>
                          <m:r>
                            <m:rPr>
                              <m:nor/>
                            </m:rPr>
                            <a:rPr lang="en-US" sz="2800" b="1" dirty="0"/>
                            <m:t>693</m:t>
                          </m:r>
                          <m:r>
                            <m:rPr>
                              <m:nor/>
                            </m:rPr>
                            <a:rPr lang="en-US" sz="2800" b="1" dirty="0"/>
                            <m:t>V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1" dirty="0"/>
                            <m:t>Cl</m:t>
                          </m:r>
                          <m:r>
                            <m:rPr>
                              <m:nor/>
                            </m:rPr>
                            <a:rPr lang="en-US" sz="2800" b="1" dirty="0"/>
                            <m:t> 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5349" y="3100935"/>
                <a:ext cx="2071172" cy="7990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H="1" flipV="1">
            <a:off x="5453351" y="4461831"/>
            <a:ext cx="286437" cy="55084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015210" y="1652530"/>
            <a:ext cx="1013552" cy="2203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015210" y="2873566"/>
            <a:ext cx="1013552" cy="2203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514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035" y="530378"/>
            <a:ext cx="10515600" cy="2047569"/>
          </a:xfrm>
          <a:solidFill>
            <a:schemeClr val="accent2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ndalus" panose="02020603050405020304" pitchFamily="18" charset="-78"/>
                <a:cs typeface="Andalus" panose="02020603050405020304" pitchFamily="18" charset="-78"/>
              </a:rPr>
              <a:t>Initial Dosage Determination </a:t>
            </a:r>
            <a:r>
              <a:rPr lang="en-US" sz="4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Methods</a:t>
            </a:r>
            <a:endParaRPr lang="en-US" sz="48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5155" y="3448279"/>
            <a:ext cx="8725359" cy="1795750"/>
          </a:xfrm>
          <a:ln>
            <a:solidFill>
              <a:schemeClr val="accent5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1-The </a:t>
            </a:r>
            <a:r>
              <a:rPr lang="en-US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pharmacokinetic dosing method</a:t>
            </a:r>
            <a:endParaRPr lang="en-US" sz="5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2- </a:t>
            </a:r>
            <a:r>
              <a:rPr lang="en-US" sz="54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Jelliffe</a:t>
            </a:r>
            <a:r>
              <a:rPr lang="en-US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method</a:t>
            </a:r>
            <a:endParaRPr lang="en-US" sz="5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3457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accent2"/>
            </a:solidFill>
          </a:ln>
          <a:scene3d>
            <a:camera prst="orthographicFront"/>
            <a:lightRig rig="threePt" dir="t"/>
          </a:scene3d>
          <a:sp3d extrusionH="76200">
            <a:extrusionClr>
              <a:schemeClr val="accent4">
                <a:lumMod val="20000"/>
                <a:lumOff val="80000"/>
              </a:schemeClr>
            </a:extrusionClr>
          </a:sp3d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The </a:t>
            </a:r>
            <a:r>
              <a:rPr lang="en-US" sz="4000" b="1" dirty="0">
                <a:latin typeface="Aharoni" panose="02010803020104030203" pitchFamily="2" charset="-79"/>
                <a:cs typeface="Aharoni" panose="02010803020104030203" pitchFamily="2" charset="-79"/>
              </a:rPr>
              <a:t>pharmacokinetic dosing </a:t>
            </a:r>
            <a:r>
              <a:rPr lang="en-US" sz="4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method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1895"/>
            <a:ext cx="10515600" cy="4351338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most flexible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technique. 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It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allows individualized target serum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concentrations for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 patient, </a:t>
            </a:r>
            <a:endParaRPr lang="en-US" sz="4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Each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pharmacokinetic parameter can be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customized to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reflect specific disease states and conditions present in the patient.</a:t>
            </a:r>
          </a:p>
        </p:txBody>
      </p:sp>
    </p:spTree>
    <p:extLst>
      <p:ext uri="{BB962C8B-B14F-4D97-AF65-F5344CB8AC3E}">
        <p14:creationId xmlns:p14="http://schemas.microsoft.com/office/powerpoint/2010/main" val="404237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602" y="1586428"/>
            <a:ext cx="10080434" cy="4946573"/>
          </a:xfrm>
          <a:ln>
            <a:solidFill>
              <a:schemeClr val="accent2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3600" b="1" i="1" u="sng" dirty="0"/>
              <a:t>1- Estimate digoxin </a:t>
            </a:r>
            <a:r>
              <a:rPr lang="en-US" sz="3600" b="1" i="1" u="sng" dirty="0" smtClean="0"/>
              <a:t>clearance</a:t>
            </a:r>
          </a:p>
          <a:p>
            <a:endParaRPr lang="en-US" b="1" i="1" u="sng" dirty="0"/>
          </a:p>
          <a:p>
            <a:pPr marL="0" indent="0">
              <a:buNone/>
            </a:pPr>
            <a:r>
              <a:rPr lang="en-US" sz="3200" b="1" dirty="0"/>
              <a:t>Cl (ml/ min)= 1.303 [CrCl (ml/min)] + </a:t>
            </a:r>
            <a:r>
              <a:rPr lang="en-US" sz="3200" b="1" dirty="0" smtClean="0"/>
              <a:t>Cl</a:t>
            </a:r>
            <a:r>
              <a:rPr lang="en-US" sz="3200" b="1" baseline="-25000" dirty="0" smtClean="0"/>
              <a:t>NR</a:t>
            </a:r>
          </a:p>
          <a:p>
            <a:pPr marL="0" indent="0">
              <a:buNone/>
            </a:pPr>
            <a:endParaRPr lang="en-US" sz="1400" baseline="-25000" dirty="0"/>
          </a:p>
          <a:p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is the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clearance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mL/min, </a:t>
            </a:r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CrCl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creatinine clearance in mL/min, and </a:t>
            </a:r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</a:t>
            </a:r>
            <a:r>
              <a:rPr lang="en-US" sz="3200" b="1" baseline="-25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NR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digoxin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non-renal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clearance.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46602" y="365125"/>
            <a:ext cx="10080434" cy="945881"/>
          </a:xfrm>
          <a:ln>
            <a:solidFill>
              <a:schemeClr val="accent2"/>
            </a:solidFill>
          </a:ln>
        </p:spPr>
        <p:txBody>
          <a:bodyPr/>
          <a:lstStyle/>
          <a:p>
            <a:r>
              <a:rPr lang="en-US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>Calculations steps:</a:t>
            </a:r>
            <a:endParaRPr lang="en-US" b="1" dirty="0"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94902" y="5508434"/>
            <a:ext cx="8361802" cy="7932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u="dbl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Note:</a:t>
            </a:r>
            <a:r>
              <a:rPr lang="en-US" sz="2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l </a:t>
            </a:r>
            <a:r>
              <a:rPr lang="en-US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must be converted from (ml/min) to (L/d) by multiplying the result by </a:t>
            </a:r>
            <a:r>
              <a:rPr lang="en-US" sz="28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(60*24)/1000 </a:t>
            </a:r>
            <a:r>
              <a:rPr lang="en-US" sz="28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or 1.44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8127695" y="2647313"/>
            <a:ext cx="608681" cy="35148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8127695" y="3274222"/>
            <a:ext cx="608681" cy="53425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8945697" y="2112137"/>
            <a:ext cx="1696597" cy="1024375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20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with HF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8945697" y="3274223"/>
            <a:ext cx="1674563" cy="1113732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40 without HF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45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378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n-US" sz="3600" b="1" i="1" u="sng" dirty="0">
                <a:latin typeface="+mn-lt"/>
                <a:ea typeface="+mn-ea"/>
                <a:cs typeface="+mn-cs"/>
              </a:rPr>
              <a:t>2- Estimate digoxin volume of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49985"/>
            <a:ext cx="10515600" cy="4226977"/>
          </a:xfrm>
          <a:ln>
            <a:solidFill>
              <a:schemeClr val="accent2"/>
            </a:solidFill>
          </a:ln>
        </p:spPr>
        <p:txBody>
          <a:bodyPr/>
          <a:lstStyle/>
          <a:p>
            <a:pPr lvl="0"/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                         </a:t>
            </a:r>
            <a:r>
              <a:rPr lang="en-US" dirty="0" smtClean="0"/>
              <a:t>If </a:t>
            </a:r>
            <a:r>
              <a:rPr lang="en-US" dirty="0"/>
              <a:t>obese use </a:t>
            </a:r>
            <a:r>
              <a:rPr lang="en-US" b="1" dirty="0" smtClean="0"/>
              <a:t>IBW</a:t>
            </a:r>
          </a:p>
          <a:p>
            <a:pPr marL="0" indent="0">
              <a:buNone/>
            </a:pPr>
            <a:endParaRPr lang="en-US" b="1" dirty="0"/>
          </a:p>
          <a:p>
            <a:pPr lvl="0"/>
            <a:endParaRPr lang="en-US" sz="1800" b="1" dirty="0"/>
          </a:p>
          <a:p>
            <a:pPr lvl="0"/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renal dysfunction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(creatinine clearance ≤30 mL/min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USE:</a:t>
            </a:r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023" y="4721989"/>
            <a:ext cx="4395731" cy="10838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1322023" y="2225407"/>
            <a:ext cx="3139808" cy="8627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600" b="1" dirty="0">
                <a:solidFill>
                  <a:schemeClr val="tx1"/>
                </a:solidFill>
              </a:rPr>
              <a:t>V= 7 L/kg</a:t>
            </a:r>
            <a:r>
              <a:rPr lang="en-US" sz="3600" dirty="0">
                <a:solidFill>
                  <a:schemeClr val="tx1"/>
                </a:solidFill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05809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n-US" sz="3600" b="1" i="1" u="sng" dirty="0">
                <a:latin typeface="+mn-lt"/>
                <a:ea typeface="+mn-ea"/>
                <a:cs typeface="+mn-cs"/>
              </a:rPr>
              <a:t>3-Steady-State Concentration Selection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8119"/>
            <a:ext cx="10515600" cy="4138843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endParaRPr lang="en-US" sz="2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heart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failure ……. </a:t>
            </a:r>
            <a:r>
              <a:rPr lang="en-US" sz="40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= 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0.5–1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ng/mL</a:t>
            </a:r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</a:t>
            </a:r>
            <a:r>
              <a:rPr lang="en-US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Target digoxin concentration equal to 0.8 </a:t>
            </a:r>
            <a:r>
              <a:rPr lang="en-US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ng/mL</a:t>
            </a:r>
          </a:p>
          <a:p>
            <a:pPr marL="0" indent="0">
              <a:buNone/>
            </a:pPr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atrial fibrillation …… </a:t>
            </a:r>
            <a:r>
              <a:rPr lang="en-US" sz="40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= 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0.8–1.5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ng/mL</a:t>
            </a:r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</a:t>
            </a:r>
            <a:r>
              <a:rPr lang="en-US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Target digoxin concentration of 1.2 ng/mL</a:t>
            </a:r>
            <a:endParaRPr lang="en-US" sz="4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4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8615191" y="3766017"/>
            <a:ext cx="2445744" cy="145422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Note</a:t>
            </a:r>
            <a:r>
              <a:rPr lang="en-US" sz="2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: </a:t>
            </a:r>
            <a:endParaRPr lang="ar-IQ" sz="2800" b="1" dirty="0" smtClean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ng/mL </a:t>
            </a:r>
            <a:r>
              <a:rPr lang="en-US" sz="2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l-GR" sz="2800" b="1" dirty="0">
                <a:solidFill>
                  <a:schemeClr val="tx1"/>
                </a:solidFill>
                <a:cs typeface="Arabic Typesetting" panose="03020402040406030203" pitchFamily="66" charset="-78"/>
              </a:rPr>
              <a:t>μ</a:t>
            </a:r>
            <a:r>
              <a:rPr lang="en-US" sz="2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</a:t>
            </a:r>
          </a:p>
        </p:txBody>
      </p:sp>
    </p:spTree>
    <p:extLst>
      <p:ext uri="{BB962C8B-B14F-4D97-AF65-F5344CB8AC3E}">
        <p14:creationId xmlns:p14="http://schemas.microsoft.com/office/powerpoint/2010/main" val="173014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n-US" sz="3600" b="1" i="1" u="sng" dirty="0">
                <a:latin typeface="+mn-lt"/>
                <a:ea typeface="+mn-ea"/>
                <a:cs typeface="+mn-cs"/>
              </a:rPr>
              <a:t>4-Selection of Appropriate Model </a:t>
            </a:r>
            <a:r>
              <a:rPr lang="en-US" sz="3600" b="1" i="1" u="sng" dirty="0" smtClean="0">
                <a:latin typeface="+mn-lt"/>
                <a:ea typeface="+mn-ea"/>
                <a:cs typeface="+mn-cs"/>
              </a:rPr>
              <a:t>and Equations</a:t>
            </a:r>
            <a:endParaRPr lang="en-US" sz="3600" b="1" i="1" u="sng" dirty="0"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3036"/>
            <a:ext cx="10515600" cy="4417764"/>
          </a:xfrm>
          <a:ln>
            <a:solidFill>
              <a:schemeClr val="accent2"/>
            </a:solidFill>
          </a:ln>
        </p:spPr>
        <p:txBody>
          <a:bodyPr>
            <a:normAutofit lnSpcReduction="10000"/>
          </a:bodyPr>
          <a:lstStyle/>
          <a:p>
            <a:r>
              <a:rPr lang="en-US" sz="43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 = (</a:t>
            </a:r>
            <a:r>
              <a:rPr lang="en-US" sz="43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43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Cl </a:t>
            </a:r>
            <a:r>
              <a:rPr lang="ar-SA" sz="43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‎</a:t>
            </a:r>
            <a:r>
              <a:rPr lang="en-US" sz="43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⋅ </a:t>
            </a:r>
            <a:r>
              <a:rPr lang="ar-SA" sz="43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‎</a:t>
            </a:r>
            <a:r>
              <a:rPr lang="en-US" sz="43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τ) / F</a:t>
            </a:r>
          </a:p>
          <a:p>
            <a:r>
              <a:rPr lang="en-US" sz="43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43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= [F (D/τ)] / Cl                       </a:t>
            </a:r>
            <a:r>
              <a:rPr lang="en-US" sz="35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 = 1 </a:t>
            </a:r>
            <a:r>
              <a:rPr lang="en-US" sz="35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day</a:t>
            </a:r>
          </a:p>
          <a:p>
            <a:r>
              <a:rPr lang="en-US" sz="43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LD = (</a:t>
            </a:r>
            <a:r>
              <a:rPr lang="en-US" sz="43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43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V) / </a:t>
            </a:r>
            <a:r>
              <a:rPr lang="en-US" sz="43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</a:t>
            </a:r>
          </a:p>
          <a:p>
            <a:endParaRPr lang="en-US" sz="1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 </a:t>
            </a:r>
            <a:r>
              <a:rPr lang="en-US" sz="3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the digoxin dose in μg, </a:t>
            </a:r>
            <a:endParaRPr lang="en-US" sz="30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 is the </a:t>
            </a:r>
            <a:r>
              <a:rPr lang="en-US" sz="3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dosage interval in days, and </a:t>
            </a:r>
            <a:endParaRPr lang="en-US" sz="30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</a:t>
            </a:r>
            <a:r>
              <a:rPr lang="en-US" sz="3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digoxin clearance in L/d</a:t>
            </a:r>
            <a: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 </a:t>
            </a:r>
            <a:r>
              <a:rPr lang="en-US" sz="3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the bioavailability fraction for the oral dosage form (F = 1 for intravenous digoxin</a:t>
            </a:r>
            <a:r>
              <a:rPr lang="en-US" sz="3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  <a:endParaRPr lang="en-US" sz="3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28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05198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Example 1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MJ is a 50-year-old, 70-kg (5 </a:t>
            </a:r>
            <a:r>
              <a:rPr lang="en-US" sz="32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ft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10 in) male with atrial fibrillation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less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than 24 hours. His current serum creatinine is 0.9 mg/</a:t>
            </a:r>
            <a:r>
              <a:rPr lang="en-US" sz="32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dL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and it has been stable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over the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last 5 days since admission. Compute an </a:t>
            </a:r>
            <a:r>
              <a:rPr lang="en-US" sz="32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intravenous digoxin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 for this patient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to control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ventricular rate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79643"/>
            <a:ext cx="10515600" cy="3797320"/>
          </a:xfrm>
          <a:ln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1. </a:t>
            </a:r>
            <a:r>
              <a:rPr lang="en-US" b="1" i="1" u="sng" dirty="0"/>
              <a:t>Estimate creatinine clearance.</a:t>
            </a:r>
          </a:p>
          <a:p>
            <a:pPr marL="0" indent="0">
              <a:buNone/>
            </a:pP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This patient has a stable serum creatinine and is not obese. The Cockcroft-</a:t>
            </a:r>
            <a:r>
              <a:rPr lang="en-US" sz="32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Gault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equation can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 used to estimate creatinine clearance:</a:t>
            </a:r>
          </a:p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CrClest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[(140 − age)BW] / (72 ⋅ 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SCr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</a:t>
            </a: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=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[(140 − 50 y)70 kg] / (72 ⋅ 0.9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mg/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dL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CrClest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97 mL/min</a:t>
            </a:r>
          </a:p>
        </p:txBody>
      </p:sp>
    </p:spTree>
    <p:extLst>
      <p:ext uri="{BB962C8B-B14F-4D97-AF65-F5344CB8AC3E}">
        <p14:creationId xmlns:p14="http://schemas.microsoft.com/office/powerpoint/2010/main" val="281887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2540"/>
            <a:ext cx="10515600" cy="6092327"/>
          </a:xfrm>
          <a:ln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 smtClean="0"/>
              <a:t>2. </a:t>
            </a:r>
            <a:r>
              <a:rPr lang="en-US" b="1" i="1" u="sng" dirty="0" smtClean="0"/>
              <a:t>Estimate clearance.</a:t>
            </a:r>
            <a:endParaRPr lang="en-US" b="1" i="1" u="sng" dirty="0"/>
          </a:p>
          <a:p>
            <a:pPr marL="0" indent="0">
              <a:buNone/>
            </a:pPr>
            <a:r>
              <a:rPr lang="sv-SE" dirty="0" smtClean="0"/>
              <a:t> </a:t>
            </a:r>
            <a:r>
              <a:rPr lang="sv-SE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</a:t>
            </a:r>
            <a:r>
              <a:rPr lang="sv-SE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1.303 (CrCl) + Cl</a:t>
            </a:r>
            <a:r>
              <a:rPr lang="sv-SE" sz="4000" baseline="-25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NR</a:t>
            </a:r>
            <a:r>
              <a:rPr lang="sv-SE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sv-SE" sz="4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sv-SE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sv-SE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= 1.303 (</a:t>
            </a:r>
            <a:r>
              <a:rPr lang="sv-SE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97 mL/min) + 40 mL/min </a:t>
            </a:r>
            <a:endParaRPr lang="sv-SE" sz="4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sv-SE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sv-SE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= 167 mL/min</a:t>
            </a:r>
          </a:p>
          <a:p>
            <a:pPr marL="0" indent="0">
              <a:buNone/>
            </a:pPr>
            <a:endParaRPr lang="sv-SE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endParaRPr lang="sv-SE" b="1" i="1" u="sng" dirty="0" smtClean="0"/>
          </a:p>
          <a:p>
            <a:pPr marL="0" indent="0">
              <a:buNone/>
            </a:pPr>
            <a:r>
              <a:rPr lang="sv-SE" b="1" i="1" u="sng" dirty="0" smtClean="0"/>
              <a:t>3</a:t>
            </a:r>
            <a:r>
              <a:rPr lang="sv-SE" b="1" i="1" u="sng" dirty="0"/>
              <a:t>. Css for atrial fibrillation= 1.2 </a:t>
            </a:r>
            <a:r>
              <a:rPr lang="sv-SE" b="1" i="1" u="sng" dirty="0" smtClean="0"/>
              <a:t>ng/mL</a:t>
            </a:r>
          </a:p>
          <a:p>
            <a:pPr marL="0" indent="0">
              <a:buNone/>
            </a:pPr>
            <a:endParaRPr lang="sv-SE" b="1" i="1" dirty="0" smtClean="0"/>
          </a:p>
          <a:p>
            <a:pPr marL="0" indent="0">
              <a:buNone/>
            </a:pPr>
            <a:r>
              <a:rPr lang="sv-SE" b="1" i="1" dirty="0" smtClean="0"/>
              <a:t>F=1 for IV route</a:t>
            </a:r>
            <a:endParaRPr lang="sv-SE" b="1" i="1" dirty="0"/>
          </a:p>
          <a:p>
            <a:pPr marL="0" indent="0">
              <a:buNone/>
            </a:pPr>
            <a:r>
              <a:rPr lang="sv-SE" sz="39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D/</a:t>
            </a:r>
            <a:r>
              <a:rPr lang="el-GR" sz="3900" dirty="0">
                <a:cs typeface="Arabic Typesetting" panose="03020402040406030203" pitchFamily="66" charset="-78"/>
              </a:rPr>
              <a:t>τ = (</a:t>
            </a:r>
            <a:r>
              <a:rPr lang="sv-SE" sz="39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 ⋅ Cl) / </a:t>
            </a:r>
            <a:r>
              <a:rPr lang="sv-SE" sz="39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</a:t>
            </a:r>
          </a:p>
          <a:p>
            <a:pPr marL="0" indent="0">
              <a:buNone/>
            </a:pPr>
            <a:r>
              <a:rPr lang="sv-SE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sv-SE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</a:t>
            </a:r>
            <a:r>
              <a:rPr lang="sv-SE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(1.2 </a:t>
            </a:r>
            <a:r>
              <a:rPr lang="el-GR" sz="3200" dirty="0">
                <a:cs typeface="Arabic Typesetting" panose="03020402040406030203" pitchFamily="66" charset="-78"/>
              </a:rPr>
              <a:t>μ</a:t>
            </a:r>
            <a:r>
              <a:rPr lang="sv-SE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 ⋅ 167 mL/min ⋅ </a:t>
            </a:r>
            <a:r>
              <a:rPr lang="sv-SE" sz="3200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1440 min/d) / (1 ⋅ 1000 mL/L</a:t>
            </a:r>
            <a:r>
              <a:rPr lang="sv-SE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/ 1</a:t>
            </a:r>
            <a:endParaRPr lang="sv-SE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sv-SE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= </a:t>
            </a:r>
            <a:r>
              <a:rPr lang="sv-SE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288 </a:t>
            </a:r>
            <a:r>
              <a:rPr lang="el-GR" sz="3200" dirty="0">
                <a:cs typeface="Arabic Typesetting" panose="03020402040406030203" pitchFamily="66" charset="-78"/>
              </a:rPr>
              <a:t>μ</a:t>
            </a:r>
            <a:r>
              <a:rPr lang="sv-SE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g/d, round to 250 </a:t>
            </a:r>
            <a:r>
              <a:rPr lang="el-GR" sz="3200" dirty="0">
                <a:cs typeface="Arabic Typesetting" panose="03020402040406030203" pitchFamily="66" charset="-78"/>
              </a:rPr>
              <a:t>μ</a:t>
            </a:r>
            <a:r>
              <a:rPr lang="sv-SE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g/d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</a:t>
            </a:r>
            <a:r>
              <a:rPr lang="en-US" dirty="0" smtClean="0"/>
              <a:t>      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5229024" y="1920810"/>
            <a:ext cx="363518" cy="46892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315858" y="2505756"/>
            <a:ext cx="4671152" cy="71317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 the patient does not have moderate to severe </a:t>
            </a:r>
            <a:r>
              <a:rPr lang="en-US" sz="2000" b="1" dirty="0" smtClean="0">
                <a:solidFill>
                  <a:schemeClr val="tx1"/>
                </a:solidFill>
              </a:rPr>
              <a:t>heart </a:t>
            </a:r>
            <a:r>
              <a:rPr lang="en-US" sz="2000" b="1" dirty="0">
                <a:solidFill>
                  <a:schemeClr val="tx1"/>
                </a:solidFill>
              </a:rPr>
              <a:t>failure</a:t>
            </a:r>
          </a:p>
        </p:txBody>
      </p:sp>
      <p:sp>
        <p:nvSpPr>
          <p:cNvPr id="11" name="Arc 10"/>
          <p:cNvSpPr/>
          <p:nvPr/>
        </p:nvSpPr>
        <p:spPr>
          <a:xfrm rot="7550683">
            <a:off x="4497000" y="1079477"/>
            <a:ext cx="914400" cy="914400"/>
          </a:xfrm>
          <a:prstGeom prst="arc">
            <a:avLst>
              <a:gd name="adj1" fmla="val 16200000"/>
              <a:gd name="adj2" fmla="val 1210242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Brace 14"/>
          <p:cNvSpPr/>
          <p:nvPr/>
        </p:nvSpPr>
        <p:spPr>
          <a:xfrm rot="16200000">
            <a:off x="5978311" y="3888776"/>
            <a:ext cx="326834" cy="2787624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315858" y="4120308"/>
            <a:ext cx="3999122" cy="7344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 covert unit of Cl from ml/min to L/day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35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0" grpId="0" animBg="1"/>
      <p:bldP spid="11" grpId="0" animBg="1"/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29658"/>
            <a:ext cx="10515600" cy="5927075"/>
          </a:xfrm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1500" b="1" i="1" u="sng" dirty="0" smtClean="0"/>
          </a:p>
          <a:p>
            <a:pPr marL="0" indent="0">
              <a:buNone/>
            </a:pPr>
            <a:r>
              <a:rPr lang="en-US" sz="2600" b="1" i="1" u="sng" dirty="0" smtClean="0"/>
              <a:t>4</a:t>
            </a:r>
            <a:r>
              <a:rPr lang="en-US" sz="2600" b="1" i="1" u="sng" dirty="0"/>
              <a:t>. Use loading dose equation to compute digoxin loading </a:t>
            </a:r>
            <a:r>
              <a:rPr lang="en-US" sz="2600" b="1" i="1" u="sng" dirty="0" smtClean="0"/>
              <a:t>dose</a:t>
            </a:r>
            <a:endParaRPr lang="en-US" sz="2600" b="1" i="1" u="sng" dirty="0"/>
          </a:p>
          <a:p>
            <a:pPr marL="0" indent="0">
              <a:buNone/>
            </a:pP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 = 7 L/kg ⋅ 70 kg = 490 L</a:t>
            </a:r>
          </a:p>
          <a:p>
            <a:pPr marL="0" indent="0">
              <a:buNone/>
            </a:pP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LD = (</a:t>
            </a:r>
            <a:r>
              <a:rPr lang="en-US" sz="36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V) / F </a:t>
            </a:r>
            <a:endParaRPr lang="en-US" sz="36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=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(1.2 μg/L ⋅ 490 L) /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</a:t>
            </a:r>
          </a:p>
          <a:p>
            <a:pPr marL="0" indent="0">
              <a:buNone/>
            </a:pP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588 μg rounded to 500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μg</a:t>
            </a:r>
          </a:p>
          <a:p>
            <a:endParaRPr lang="en-US" sz="2400" b="1" i="1" u="sng" dirty="0"/>
          </a:p>
          <a:p>
            <a:r>
              <a:rPr lang="en-US" sz="2400" b="1" i="1" u="sng" dirty="0" smtClean="0"/>
              <a:t>Note </a:t>
            </a:r>
          </a:p>
          <a:p>
            <a:pPr marL="0" indent="0">
              <a:buNone/>
            </a:pP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When digoxin loading doses are administered, they are usually given in divided doses </a:t>
            </a:r>
            <a:r>
              <a:rPr lang="en-US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separated by 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4–6 hours (50% of dose at first, followed by two additional doses of 25%). In this </a:t>
            </a:r>
            <a:r>
              <a:rPr lang="en-US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case, an 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initial intravenous dose of 250 μg would be given initially, followed by two additional </a:t>
            </a:r>
            <a:r>
              <a:rPr lang="en-US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intravenous doses 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125 μg each. One of the loading doses could be withheld if pulse rate was </a:t>
            </a:r>
            <a:r>
              <a:rPr lang="en-US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less than </a:t>
            </a:r>
            <a:r>
              <a:rPr lang="en-US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50–60 beats per minute or other undesirable digoxin adverse effects were noted.</a:t>
            </a:r>
            <a:endParaRPr lang="en-US" b="1" i="1" u="sng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007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4737" y="1340882"/>
            <a:ext cx="9893147" cy="4586194"/>
          </a:xfrm>
        </p:spPr>
        <p:txBody>
          <a:bodyPr>
            <a:normAutofit/>
          </a:bodyPr>
          <a:lstStyle/>
          <a:p>
            <a:pPr lvl="0" algn="just"/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is the primary cardiac glycoside in clinical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use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r>
              <a:rPr lang="ar-IQ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 algn="just"/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is used for the treatment of  congestive heart failure (CHF) because of its inotropic effects on the myocardium and atrial fibrillation because of its chronotropic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effects.</a:t>
            </a:r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just"/>
            <a:r>
              <a:rPr lang="en-US" sz="4000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When given as oral or intravenous doses, the serum digoxin concentration–time curve follows a two-compartment model and exhibits a long and large distribution phase of 8–12 </a:t>
            </a:r>
            <a:r>
              <a:rPr lang="en-US" sz="4000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hours. </a:t>
            </a:r>
            <a:endParaRPr lang="en-US" sz="4000" dirty="0">
              <a:solidFill>
                <a:srgbClr val="FF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4673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This method depend on the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amount of digoxin in the body that produces the desired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effect, which is known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at the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total body stores (TBS)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digoxin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normal renal function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buFontTx/>
              <a:buChar char="-"/>
            </a:pP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TBS =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8–12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μg/kg required to cause </a:t>
            </a:r>
            <a:r>
              <a:rPr lang="en-US" sz="3200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inotropic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effects, </a:t>
            </a: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>
              <a:buFontTx/>
              <a:buChar char="-"/>
            </a:pP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TBS = 13–15 μg/kg needed to cause </a:t>
            </a:r>
            <a:r>
              <a:rPr lang="en-US" sz="3200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chronotropic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effects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</a:p>
          <a:p>
            <a:pPr marL="0" indent="0">
              <a:buNone/>
            </a:pPr>
            <a:endParaRPr lang="en-US" sz="2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renal dysfunction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</a:p>
          <a:p>
            <a:pPr marL="0" indent="0">
              <a:buNone/>
            </a:pP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Digoxin TBS = 6–10 μg/kg</a:t>
            </a:r>
          </a:p>
          <a:p>
            <a:pPr marL="0" indent="0">
              <a:buNone/>
            </a:pPr>
            <a:endParaRPr lang="en-US" sz="32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9270"/>
          </a:xfrm>
          <a:ln w="28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 err="1">
                <a:latin typeface="Aharoni" panose="02010803020104030203" pitchFamily="2" charset="-79"/>
                <a:cs typeface="Aharoni" panose="02010803020104030203" pitchFamily="2" charset="-79"/>
              </a:rPr>
              <a:t>Jelliffe</a:t>
            </a:r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 method</a:t>
            </a:r>
          </a:p>
        </p:txBody>
      </p:sp>
      <p:sp>
        <p:nvSpPr>
          <p:cNvPr id="2" name="Oval 1"/>
          <p:cNvSpPr/>
          <p:nvPr/>
        </p:nvSpPr>
        <p:spPr>
          <a:xfrm>
            <a:off x="9474506" y="2866556"/>
            <a:ext cx="1663548" cy="226947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Use </a:t>
            </a: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IBW in obese patients  </a:t>
            </a:r>
            <a:endParaRPr lang="en-US" sz="2800" b="1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6" name="Elbow Connector 5"/>
          <p:cNvCxnSpPr/>
          <p:nvPr/>
        </p:nvCxnSpPr>
        <p:spPr>
          <a:xfrm flipV="1">
            <a:off x="4219460" y="3172858"/>
            <a:ext cx="5409282" cy="385590"/>
          </a:xfrm>
          <a:prstGeom prst="bentConnector3">
            <a:avLst>
              <a:gd name="adj1" fmla="val 102"/>
            </a:avLst>
          </a:prstGeom>
          <a:ln w="28575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464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49995"/>
            <a:ext cx="10515600" cy="5526968"/>
          </a:xfrm>
          <a:ln>
            <a:solidFill>
              <a:schemeClr val="accent5"/>
            </a:solidFill>
          </a:ln>
        </p:spPr>
        <p:txBody>
          <a:bodyPr>
            <a:normAutofit/>
          </a:bodyPr>
          <a:lstStyle/>
          <a:p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percent of drug that is lost on a daily basis (%lost/d) is related to renal function according to the following equation: </a:t>
            </a:r>
          </a:p>
          <a:p>
            <a:endParaRPr lang="en-US" sz="36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97437" y="1817782"/>
            <a:ext cx="5794872" cy="107965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%lost/d = 14% + 0.20(CrCl</a:t>
            </a:r>
            <a:r>
              <a:rPr lang="en-US" sz="4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 </a:t>
            </a:r>
            <a:endParaRPr lang="en-US" sz="4800" b="1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Arc 5"/>
          <p:cNvSpPr/>
          <p:nvPr/>
        </p:nvSpPr>
        <p:spPr>
          <a:xfrm rot="8128413">
            <a:off x="5144878" y="1696599"/>
            <a:ext cx="914400" cy="914400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878403" y="2626152"/>
            <a:ext cx="646557" cy="12610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200839" y="4111678"/>
            <a:ext cx="7050795" cy="11898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percent of digoxin eliminated per day by </a:t>
            </a:r>
            <a:r>
              <a:rPr lang="en-US" sz="36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non-renal routes</a:t>
            </a:r>
            <a:endParaRPr lang="en-US" sz="36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923079" y="2499079"/>
            <a:ext cx="1386174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9423323" y="2800356"/>
            <a:ext cx="1355075" cy="2409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CrCl is creatinine clearance in mL/min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14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723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5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maintenance dose and loading dose</a:t>
            </a:r>
            <a:endParaRPr lang="en-US" sz="5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412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000" b="1" u="sng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maintenance dose:</a:t>
            </a:r>
          </a:p>
          <a:p>
            <a:pPr marL="0" indent="0">
              <a:buNone/>
            </a:pP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MD (μg/d) = [TBS ⋅ (%lost/d)] / F</a:t>
            </a:r>
          </a:p>
          <a:p>
            <a:pPr marL="0" indent="0">
              <a:buNone/>
            </a:pP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            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Substitute with </a:t>
            </a:r>
            <a:r>
              <a:rPr lang="en-US" sz="40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[14% </a:t>
            </a:r>
            <a:r>
              <a:rPr lang="en-US" sz="4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+ 0.20(CrCl</a:t>
            </a:r>
            <a:r>
              <a:rPr lang="en-US" sz="40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)] </a:t>
            </a:r>
            <a:endParaRPr lang="en-US" sz="4000" dirty="0" smtClean="0">
              <a:solidFill>
                <a:srgbClr val="FF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MD </a:t>
            </a:r>
            <a:r>
              <a:rPr lang="en-US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{TBS ⋅ [14% + 0.20(CrCl)]} / (F ⋅ 100</a:t>
            </a:r>
            <a:r>
              <a:rPr lang="en-US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loading dose</a:t>
            </a:r>
            <a:r>
              <a:rPr lang="en-US" sz="4400" b="1" u="sng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</a:p>
          <a:p>
            <a:pPr marL="0" indent="0">
              <a:buNone/>
            </a:pPr>
            <a:r>
              <a:rPr lang="en-US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LD </a:t>
            </a:r>
            <a:r>
              <a:rPr lang="en-US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TBS/ F</a:t>
            </a:r>
          </a:p>
          <a:p>
            <a:pPr marL="0" indent="0">
              <a:buNone/>
            </a:pPr>
            <a:endParaRPr lang="en-US" sz="44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Right Brace 3"/>
          <p:cNvSpPr/>
          <p:nvPr/>
        </p:nvSpPr>
        <p:spPr>
          <a:xfrm rot="5400000">
            <a:off x="5871986" y="2533887"/>
            <a:ext cx="176277" cy="1189822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Elbow Connector 5"/>
          <p:cNvCxnSpPr/>
          <p:nvPr/>
        </p:nvCxnSpPr>
        <p:spPr>
          <a:xfrm rot="16200000" flipV="1">
            <a:off x="8912645" y="4395732"/>
            <a:ext cx="716095" cy="67202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976212" y="5111827"/>
            <a:ext cx="3547431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A conversion </a:t>
            </a:r>
            <a:r>
              <a:rPr lang="en-US" sz="2000" b="1" dirty="0">
                <a:solidFill>
                  <a:schemeClr val="tx1"/>
                </a:solidFill>
              </a:rPr>
              <a:t>factor to convert the percentage to a fraction</a:t>
            </a:r>
          </a:p>
        </p:txBody>
      </p:sp>
    </p:spTree>
    <p:extLst>
      <p:ext uri="{BB962C8B-B14F-4D97-AF65-F5344CB8AC3E}">
        <p14:creationId xmlns:p14="http://schemas.microsoft.com/office/powerpoint/2010/main" val="130783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2075"/>
            <a:ext cx="10515600" cy="1772147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b="1" u="sng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Example 1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MJ is a 50-year-old, 70-kg (5 </a:t>
            </a:r>
            <a:r>
              <a:rPr lang="en-US" sz="32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ft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10 in) male with atrial fibrillation for</a:t>
            </a:r>
            <a:b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less than 24 hours. His current serum creatinine is 0.9 mg/</a:t>
            </a:r>
            <a:r>
              <a:rPr lang="en-US" sz="32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dL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and it has been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stable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over the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last 5 days since admission. Compute an </a:t>
            </a:r>
            <a:r>
              <a:rPr lang="en-US" sz="32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intravenous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digoxin dose for this patient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to control </a:t>
            </a:r>
            <a:r>
              <a:rPr lang="en-US" sz="32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ventricular </a:t>
            </a:r>
            <a:r>
              <a:rPr lang="en-US" sz="3200" b="1" u="sng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rate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4727"/>
            <a:ext cx="10515600" cy="397709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1</a:t>
            </a:r>
            <a:r>
              <a:rPr lang="en-US" b="1" dirty="0"/>
              <a:t>. </a:t>
            </a:r>
            <a:r>
              <a:rPr lang="en-US" sz="3600" b="1" i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Estimate creatinine </a:t>
            </a:r>
            <a:r>
              <a:rPr lang="en-US" sz="3600" b="1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clearance</a:t>
            </a:r>
            <a:r>
              <a:rPr lang="en-US" sz="3600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….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CrClest = 97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mL/min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2. </a:t>
            </a:r>
            <a:r>
              <a:rPr lang="en-US" sz="3600" b="1" i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Estimate total body store (TBS) </a:t>
            </a:r>
            <a:endParaRPr lang="en-US" sz="3600" b="1" i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patient has good renal function and is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non-obese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 Digoxin total body stores of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13–15 μg/kg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are effective in the treatment of atrial fibrillation. A digoxin dose of 14 μg/kg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chosen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this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patient:</a:t>
            </a: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TBS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14 </a:t>
            </a:r>
            <a:r>
              <a:rPr lang="el-GR" sz="3600" b="1" dirty="0"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g/kg ⋅ 70 kg = 980 </a:t>
            </a:r>
            <a:r>
              <a:rPr lang="el-GR" sz="3600" b="1" dirty="0">
                <a:cs typeface="Arabic Typesetting" panose="03020402040406030203" pitchFamily="66" charset="-78"/>
              </a:rPr>
              <a:t>μ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1738483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8810"/>
            <a:ext cx="10515600" cy="5648153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3. </a:t>
            </a:r>
            <a:r>
              <a:rPr lang="en-US" sz="4000" b="1" i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Calculate maintenance </a:t>
            </a:r>
            <a:r>
              <a:rPr lang="en-US" sz="4000" b="1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 (</a:t>
            </a:r>
            <a:r>
              <a:rPr lang="en-US" sz="4000" b="1" i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D).</a:t>
            </a:r>
            <a:endParaRPr lang="en-US" sz="40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 = {TBS ⋅ [14% + 0.20(CrCl)]} / (F ⋅ 100)</a:t>
            </a:r>
          </a:p>
          <a:p>
            <a:pPr marL="0" indent="0">
              <a:buNone/>
            </a:pP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</a:t>
            </a:r>
            <a:r>
              <a:rPr lang="el-GR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{980 μ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 ⋅ [14% + 0.20(97 mL/min)]} / (1 ⋅ 100)</a:t>
            </a:r>
          </a:p>
          <a:p>
            <a:pPr marL="0" indent="0">
              <a:buNone/>
            </a:pP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= 328 μg/d, round to 375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μg/d</a:t>
            </a:r>
          </a:p>
          <a:p>
            <a:pPr marL="0" indent="0">
              <a:buNone/>
            </a:pPr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4. </a:t>
            </a:r>
            <a:r>
              <a:rPr lang="en-US" sz="4000" b="1" i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Calculate </a:t>
            </a:r>
            <a:r>
              <a:rPr lang="en-US" sz="4000" b="1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loading dose</a:t>
            </a:r>
          </a:p>
          <a:p>
            <a:pPr marL="0" indent="0">
              <a:buNone/>
            </a:pP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LD = TBS/ F = 980 μg / 1 = 980 μg, round to 1000 μg</a:t>
            </a:r>
          </a:p>
        </p:txBody>
      </p:sp>
    </p:spTree>
    <p:extLst>
      <p:ext uri="{BB962C8B-B14F-4D97-AF65-F5344CB8AC3E}">
        <p14:creationId xmlns:p14="http://schemas.microsoft.com/office/powerpoint/2010/main" val="830405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35" y="1244905"/>
            <a:ext cx="10515600" cy="4054208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USE OF DIGOXIN SERUM </a:t>
            </a:r>
            <a:r>
              <a:rPr lang="en-US" sz="5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/>
            </a:r>
            <a:br>
              <a:rPr lang="en-US" sz="5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5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CONCENTRATIONS </a:t>
            </a:r>
            <a:br>
              <a:rPr lang="en-US" sz="5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5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TO </a:t>
            </a:r>
            <a:br>
              <a:rPr lang="en-US" sz="5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5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ALTER DOSAGES</a:t>
            </a:r>
            <a:endParaRPr lang="en-US" sz="5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3351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43338"/>
          </a:xfrm>
          <a:noFill/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US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1-Linear Pharmacokinetics Method </a:t>
            </a:r>
            <a:endParaRPr lang="en-US" sz="54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en-US" sz="1000" b="1" dirty="0" smtClean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44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- </a:t>
            </a:r>
            <a:r>
              <a:rPr lang="en-US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advantages of </a:t>
            </a:r>
            <a:r>
              <a:rPr lang="en-US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this method </a:t>
            </a:r>
            <a:r>
              <a:rPr lang="en-US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are that it is quick and simple. </a:t>
            </a:r>
            <a:endParaRPr lang="en-US" sz="44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- The </a:t>
            </a:r>
            <a:r>
              <a:rPr lang="en-US" sz="4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disadvantages are </a:t>
            </a:r>
            <a:r>
              <a:rPr lang="en-US" sz="44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steady-state </a:t>
            </a:r>
            <a:r>
              <a:rPr lang="en-US" sz="4400" b="1" u="sng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concentrations </a:t>
            </a:r>
            <a:r>
              <a:rPr lang="en-US" sz="44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are required.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54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D</a:t>
            </a:r>
            <a:r>
              <a:rPr lang="en-US" sz="48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</a:t>
            </a:r>
            <a:r>
              <a:rPr lang="en-US" sz="54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54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</a:t>
            </a:r>
            <a:r>
              <a:rPr lang="en-US" sz="5400" b="1" dirty="0" err="1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4800" b="1" dirty="0" err="1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ss,new</a:t>
            </a:r>
            <a:r>
              <a:rPr lang="en-US" sz="54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/</a:t>
            </a:r>
            <a:r>
              <a:rPr lang="en-US" sz="5400" b="1" dirty="0" err="1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4800" b="1" dirty="0" err="1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ss,old</a:t>
            </a:r>
            <a:r>
              <a:rPr lang="en-US" sz="54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  <a:r>
              <a:rPr lang="en-US" sz="5400" b="1" dirty="0" err="1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4800" b="1" dirty="0" err="1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old</a:t>
            </a:r>
            <a:endParaRPr lang="en-US" sz="4800" b="1" dirty="0" smtClean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86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5423"/>
            <a:ext cx="10515600" cy="2743200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2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Example 1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MJ is a 50-year-old, 70-kg (5 </a:t>
            </a:r>
            <a:r>
              <a:rPr lang="en-US" sz="32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ft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10 in) male with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moderate heart failure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b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 current serum creatinine is 0.9 mg/</a:t>
            </a:r>
            <a:r>
              <a:rPr lang="en-US" sz="32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dL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and it has been stable over the last 6 months.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 digoxin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 of 250 μg/d using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oral tablets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was prescribed and expected to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achieve steady-state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concentrations equal to 0.8 ng/</a:t>
            </a:r>
            <a:r>
              <a:rPr lang="en-US" sz="32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mL.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After a week of treatment, a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steady-state digoxin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concentration was measured and </a:t>
            </a:r>
            <a:r>
              <a:rPr lang="en-US" sz="32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equalled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0.6 ng/</a:t>
            </a:r>
            <a:r>
              <a:rPr lang="en-US" sz="32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mL.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Calculate a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 digoxin dose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that would provide a steady-state concentration of 0.9 ng/</a:t>
            </a:r>
            <a:r>
              <a:rPr lang="en-US" sz="32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mL.</a:t>
            </a: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283028"/>
            <a:ext cx="10515600" cy="3183874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1. Check if digoxin conc. reach to steady state</a:t>
            </a:r>
            <a:r>
              <a:rPr lang="ar-IQ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..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(CrCl+Vd+t</a:t>
            </a: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1/2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   </a:t>
            </a:r>
            <a:endParaRPr lang="ar-IQ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2. D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new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ss,new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/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ss,old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32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old</a:t>
            </a:r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(0.9 ng/mL / 0.6 ng/mL) 250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μg/d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375 μg/d</a:t>
            </a:r>
          </a:p>
        </p:txBody>
      </p:sp>
      <p:sp>
        <p:nvSpPr>
          <p:cNvPr id="5" name="Oval 4"/>
          <p:cNvSpPr/>
          <p:nvPr/>
        </p:nvSpPr>
        <p:spPr>
          <a:xfrm>
            <a:off x="9022814" y="3371160"/>
            <a:ext cx="2148290" cy="305718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IQ" sz="28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انتبــه.. </a:t>
            </a:r>
          </a:p>
          <a:p>
            <a:pPr algn="ctr"/>
            <a:r>
              <a:rPr lang="ar-IQ" sz="28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يجب اولا التأكد من وصول التركيز الـــــى حالـــــــــة </a:t>
            </a:r>
            <a:r>
              <a:rPr lang="en-US" sz="28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steady state</a:t>
            </a:r>
            <a:r>
              <a:rPr lang="ar-IQ" sz="2800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en-US" sz="28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302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3000"/>
          </a:xfrm>
          <a:ln w="28575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US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2-Pharmacokinetic Parameter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85581"/>
            <a:ext cx="10515600" cy="478132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US" sz="4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This method calculates the patient-specific drug clearance by using the obtained </a:t>
            </a:r>
            <a:r>
              <a:rPr lang="en-US" sz="4400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4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  <a:endParaRPr lang="en-US" sz="4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lvl="0" indent="0">
              <a:buNone/>
            </a:pPr>
            <a:endParaRPr lang="en-US" sz="40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lvl="0" indent="0">
              <a:buNone/>
            </a:pP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                       where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is digoxin clearance in L/d</a:t>
            </a:r>
          </a:p>
          <a:p>
            <a:pPr lvl="0"/>
            <a:r>
              <a:rPr lang="en-US" sz="4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Then use </a:t>
            </a:r>
            <a:r>
              <a:rPr lang="en-US" sz="4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this actual clearance to calculate new </a:t>
            </a:r>
            <a:r>
              <a:rPr lang="en-US" sz="4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dose:</a:t>
            </a:r>
            <a:endParaRPr lang="en-US" sz="44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99961" y="2533880"/>
            <a:ext cx="4472847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= [F (D/τ)] / </a:t>
            </a:r>
            <a:r>
              <a:rPr lang="en-US" sz="4800" b="1" dirty="0" err="1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endParaRPr lang="en-US" sz="4800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199962" y="5210978"/>
            <a:ext cx="4472847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 = (</a:t>
            </a:r>
            <a:r>
              <a:rPr lang="en-US" sz="4800" b="1" dirty="0" err="1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Cl </a:t>
            </a:r>
            <a:r>
              <a:rPr lang="ar-IQ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‎</a:t>
            </a:r>
            <a:r>
              <a:rPr lang="en-US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⋅ </a:t>
            </a:r>
            <a:r>
              <a:rPr lang="ar-IQ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‎</a:t>
            </a:r>
            <a:r>
              <a:rPr lang="en-US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τ) / F</a:t>
            </a:r>
            <a:r>
              <a:rPr lang="ar-IQ" sz="48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‎</a:t>
            </a:r>
            <a:endParaRPr lang="en-US" sz="4800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9051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22142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/>
            <a:r>
              <a:rPr lang="en-US" sz="28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Example 1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MJ is a 50-year-old, 70-kg (5 </a:t>
            </a:r>
            <a:r>
              <a:rPr lang="en-US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ft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10 in) male with moderate heart failure.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 current serum creatinine is 0.9 mg/</a:t>
            </a:r>
            <a:r>
              <a:rPr lang="en-US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dL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and it has been stable over the last 6 months. </a:t>
            </a:r>
            <a:r>
              <a:rPr lang="en-US" sz="28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 digoxin 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 of 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250 μg/d 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using 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oral tablets 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was prescribed and expected to achieve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steady-state concentrations equal to 0.8 ng/</a:t>
            </a:r>
            <a:r>
              <a:rPr lang="en-US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mL.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After a week of treatment, a steady-state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concentration was measured and </a:t>
            </a:r>
            <a:r>
              <a:rPr lang="en-US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equalled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0.6 ng/</a:t>
            </a:r>
            <a:r>
              <a:rPr lang="en-US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mL.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Calculate a new digoxin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 that would provide a steady-state concentration of 0.9 ng/</a:t>
            </a:r>
            <a:r>
              <a:rPr lang="en-US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mL.</a:t>
            </a:r>
            <a:endParaRPr lang="en-US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19469"/>
            <a:ext cx="10515600" cy="37126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r>
              <a:rPr lang="en-US" b="1" dirty="0"/>
              <a:t>1</a:t>
            </a:r>
            <a:r>
              <a:rPr lang="en-US" b="1" dirty="0" smtClean="0"/>
              <a:t>. </a:t>
            </a:r>
            <a:r>
              <a:rPr lang="en-US" b="1" i="1" dirty="0"/>
              <a:t>Compute drug clearance.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 = [F(D/</a:t>
            </a:r>
            <a:r>
              <a:rPr lang="el-GR" sz="3600" b="1" dirty="0">
                <a:latin typeface="Batang" panose="02030600000101010101" pitchFamily="18" charset="-127"/>
                <a:ea typeface="Batang" panose="02030600000101010101" pitchFamily="18" charset="-127"/>
                <a:cs typeface="Arabic Typesetting" panose="03020402040406030203" pitchFamily="66" charset="-78"/>
              </a:rPr>
              <a:t>τ</a:t>
            </a:r>
            <a:r>
              <a:rPr lang="el-GR" sz="2400" b="1" dirty="0" smtClean="0">
                <a:latin typeface="Batang" panose="02030600000101010101" pitchFamily="18" charset="-127"/>
                <a:ea typeface="Batang" panose="02030600000101010101" pitchFamily="18" charset="-127"/>
                <a:cs typeface="Arabic Typesetting" panose="03020402040406030203" pitchFamily="66" charset="-78"/>
              </a:rPr>
              <a:t>)]</a:t>
            </a:r>
            <a:r>
              <a:rPr lang="el-GR" b="1" dirty="0" smtClean="0">
                <a:latin typeface="Batang" panose="02030600000101010101" pitchFamily="18" charset="-127"/>
                <a:ea typeface="Batang" panose="02030600000101010101" pitchFamily="18" charset="-127"/>
                <a:cs typeface="Arabic Typesetting" panose="03020402040406030203" pitchFamily="66" charset="-78"/>
              </a:rPr>
              <a:t>/</a:t>
            </a:r>
            <a:r>
              <a:rPr lang="en-US" sz="3600" b="1" dirty="0" err="1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[0.7(250 </a:t>
            </a:r>
            <a:r>
              <a:rPr lang="el-GR" sz="3600" b="1" dirty="0"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g/d)] / 0.6 </a:t>
            </a:r>
            <a:r>
              <a:rPr lang="el-GR" sz="3600" b="1" dirty="0"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 = 292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L/d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i="1" dirty="0"/>
              <a:t>2</a:t>
            </a:r>
            <a:r>
              <a:rPr lang="en-US" b="1" i="1" dirty="0" smtClean="0"/>
              <a:t>. </a:t>
            </a:r>
            <a:r>
              <a:rPr lang="en-US" b="1" i="1" dirty="0"/>
              <a:t>Compute new dose to achieve desired serum concentration.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D/</a:t>
            </a:r>
            <a:r>
              <a:rPr lang="el-G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τ = (</a:t>
            </a:r>
            <a:r>
              <a:rPr lang="en-US" sz="36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Cl) / F = (0.9 </a:t>
            </a:r>
            <a:r>
              <a:rPr lang="el-G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g/L ⋅ 292 L/d) / 0.7 = 375 </a:t>
            </a:r>
            <a:r>
              <a:rPr lang="el-GR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g/d</a:t>
            </a:r>
          </a:p>
        </p:txBody>
      </p:sp>
    </p:spTree>
    <p:extLst>
      <p:ext uri="{BB962C8B-B14F-4D97-AF65-F5344CB8AC3E}">
        <p14:creationId xmlns:p14="http://schemas.microsoft.com/office/powerpoint/2010/main" val="50454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519" y="331618"/>
            <a:ext cx="9738910" cy="6341262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8093194" y="3269807"/>
            <a:ext cx="738130" cy="69406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8897236" y="2950346"/>
            <a:ext cx="1301709" cy="6035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IV digoxin 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24199" y="4622738"/>
            <a:ext cx="1586429" cy="5037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Oral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digoxin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6849626" y="4137329"/>
            <a:ext cx="374573" cy="58389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Brace 17"/>
          <p:cNvSpPr/>
          <p:nvPr/>
        </p:nvSpPr>
        <p:spPr>
          <a:xfrm rot="19791646">
            <a:off x="2871648" y="1317698"/>
            <a:ext cx="523970" cy="1723716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549423" y="1501796"/>
            <a:ext cx="1943809" cy="7574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Distribution phase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(8–12 hours)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7918266" y="228253"/>
            <a:ext cx="3866921" cy="227932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 Narrow" panose="020B0606020202030204" pitchFamily="34" charset="0"/>
                <a:cs typeface="Arabic Typesetting" panose="03020402040406030203" pitchFamily="66" charset="-78"/>
              </a:rPr>
              <a:t>Digoxin follow 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 Narrow" panose="020B0606020202030204" pitchFamily="34" charset="0"/>
                <a:cs typeface="Arabic Typesetting" panose="03020402040406030203" pitchFamily="66" charset="-78"/>
              </a:rPr>
              <a:t>2 compartment model</a:t>
            </a:r>
            <a:endParaRPr lang="en-US" sz="3200" dirty="0">
              <a:solidFill>
                <a:schemeClr val="tx1"/>
              </a:solidFill>
              <a:latin typeface="Arial Narrow" panose="020B0606020202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2" name="Right Brace 1"/>
          <p:cNvSpPr/>
          <p:nvPr/>
        </p:nvSpPr>
        <p:spPr>
          <a:xfrm rot="16634519">
            <a:off x="6507318" y="220665"/>
            <a:ext cx="461369" cy="6300194"/>
          </a:xfrm>
          <a:prstGeom prst="rightBrac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790385" y="2430937"/>
            <a:ext cx="2104222" cy="5194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Elimination phase </a:t>
            </a:r>
            <a:endParaRPr lang="en-US" sz="2800" b="1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4841564" y="5352527"/>
            <a:ext cx="1" cy="30480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406398" y="4863790"/>
            <a:ext cx="870331" cy="3321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t</a:t>
            </a:r>
            <a:r>
              <a:rPr lang="en-US" sz="2800" b="1" baseline="-25000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1/2</a:t>
            </a:r>
            <a:r>
              <a:rPr lang="en-US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=36h</a:t>
            </a:r>
            <a:endParaRPr lang="en-US" b="1" baseline="-25000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3857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8" grpId="0" animBg="1"/>
      <p:bldP spid="19" grpId="0" animBg="1"/>
      <p:bldP spid="2" grpId="0" animBg="1"/>
      <p:bldP spid="3" grpId="0" animBg="1"/>
      <p:bldP spid="1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26383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/>
          </a:bodyPr>
          <a:lstStyle/>
          <a:p>
            <a:pPr lvl="0" algn="ctr"/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Use of Digoxin Booster Doses to Immediately Increase Serum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Concentrations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33031"/>
            <a:ext cx="10515600" cy="3778786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lvl="0"/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If a patient has a </a:t>
            </a:r>
            <a:r>
              <a:rPr lang="en-US" sz="36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subtherapeutic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digoxin serum concentration in an acute situation, it may be desirable to increase the digoxin concentration as quickly as possible.</a:t>
            </a:r>
          </a:p>
          <a:p>
            <a:pPr lvl="0"/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 modified loading dose equation is used to accomplish computation of the booster dose (BD) which takes into account the current digoxin concentration present in the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patient:</a:t>
            </a:r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74544" y="5310130"/>
            <a:ext cx="4660135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BD = [(</a:t>
            </a:r>
            <a:r>
              <a:rPr lang="en-US" sz="4000" b="1" dirty="0" err="1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4000" b="1" baseline="-25000" dirty="0" err="1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desired</a:t>
            </a:r>
            <a:r>
              <a:rPr lang="en-US" sz="40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– </a:t>
            </a:r>
            <a:r>
              <a:rPr lang="en-US" sz="4000" b="1" dirty="0" err="1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</a:t>
            </a:r>
            <a:r>
              <a:rPr lang="en-US" sz="4000" b="1" baseline="-25000" dirty="0" err="1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actual</a:t>
            </a:r>
            <a:r>
              <a:rPr lang="en-US" sz="40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 V] /F</a:t>
            </a:r>
            <a:endParaRPr lang="en-US" sz="4000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4507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8994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28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Example 1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BN is a 52-year-old, 85-kg (6 </a:t>
            </a:r>
            <a:r>
              <a:rPr lang="en-US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ft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2 in) male with atrial fibrillation who is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receiving therapy with intravenous digoxin. He has normal liver and renal function. After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receiving an initial loading dose of digoxin (1000 μg) and a maintenance dose of 250 μg/d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digoxin for 5 days, his digoxin concentration is measured at 0.6 ng/mL immediately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after pulse rate increased to 200 beats/min. Compute a </a:t>
            </a:r>
            <a:r>
              <a:rPr lang="en-US" sz="28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booster dose of digoxin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to achieve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 digoxin concentration equal to 1.5 ng/</a:t>
            </a:r>
            <a:r>
              <a:rPr lang="en-US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mL.</a:t>
            </a:r>
            <a:endParaRPr lang="en-US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96588"/>
            <a:ext cx="10515600" cy="3536414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1. </a:t>
            </a:r>
            <a:r>
              <a:rPr lang="en-US" sz="3200" i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Estimate volume of distribution according to disease states and conditions </a:t>
            </a:r>
            <a:r>
              <a:rPr lang="en-US" sz="3200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present in </a:t>
            </a:r>
            <a:r>
              <a:rPr lang="en-US" sz="3200" i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3200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patient </a:t>
            </a:r>
            <a:r>
              <a:rPr lang="ar-IQ" sz="3200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انتبه لوزن المريض</a:t>
            </a:r>
            <a:endParaRPr lang="en-US" sz="3200" i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ar-IQ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7 L/kg ⋅ 85 kg = 595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</a:t>
            </a:r>
            <a:endParaRPr lang="en-US" sz="3200" b="1" i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2. </a:t>
            </a:r>
            <a:r>
              <a:rPr lang="en-US" sz="3200" i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Compute booster dose</a:t>
            </a:r>
            <a:r>
              <a:rPr lang="en-US" sz="3200" i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ar-IQ" sz="3200" i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BD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[(</a:t>
            </a:r>
            <a:r>
              <a:rPr lang="en-US" sz="32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Cdesired</a:t>
            </a:r>
            <a:r>
              <a:rPr lang="ar-IQ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–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Cactual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 V]/F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= [(1.5 μg/L – 0.6 μg/L) 595 L] /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</a:t>
            </a:r>
            <a:endParaRPr lang="ar-IQ" sz="32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ar-IQ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IQ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536 μg, rounded to 500 μg of digoxin.</a:t>
            </a:r>
          </a:p>
          <a:p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369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96726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Conversion of Patient Doses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Between </a:t>
            </a:r>
            <a:b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Dosage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Forms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60154"/>
            <a:ext cx="10515600" cy="4384712"/>
          </a:xfrm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43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When patients are switched between digoxin dosage </a:t>
            </a:r>
            <a:r>
              <a:rPr lang="en-US" sz="43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forms, differences </a:t>
            </a:r>
            <a:r>
              <a:rPr lang="en-US" sz="43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</a:t>
            </a:r>
            <a:r>
              <a:rPr lang="en-US" sz="43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bioavailability</a:t>
            </a:r>
            <a:r>
              <a:rPr lang="ar-IQ" sz="43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43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should </a:t>
            </a:r>
            <a:r>
              <a:rPr lang="en-US" sz="43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 </a:t>
            </a:r>
            <a:r>
              <a:rPr lang="en-US" sz="43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accounted</a:t>
            </a:r>
            <a:r>
              <a:rPr lang="en-US" sz="43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</a:t>
            </a:r>
            <a:r>
              <a:rPr lang="en-US" sz="43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using </a:t>
            </a:r>
            <a:r>
              <a:rPr lang="en-US" sz="43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43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following</a:t>
            </a:r>
            <a:r>
              <a:rPr lang="ar-IQ" sz="43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43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equation:</a:t>
            </a:r>
          </a:p>
          <a:p>
            <a:pPr marL="0" indent="0">
              <a:buNone/>
            </a:pPr>
            <a:r>
              <a:rPr lang="en-US" sz="4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ar-IQ" sz="44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9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2600" b="1" baseline="-25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IV</a:t>
            </a:r>
            <a:r>
              <a:rPr lang="en-US" sz="35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5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</a:t>
            </a:r>
            <a:r>
              <a:rPr lang="en-US" sz="35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equivalent digoxin intravenous dose in μg, </a:t>
            </a:r>
            <a:endParaRPr lang="ar-IQ" sz="35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9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2600" b="1" baseline="-25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PO</a:t>
            </a:r>
            <a:r>
              <a:rPr lang="en-US" sz="35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is</a:t>
            </a:r>
            <a:r>
              <a:rPr lang="ar-IQ" sz="35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5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</a:t>
            </a:r>
            <a:r>
              <a:rPr lang="en-US" sz="35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equivalent digoxin oral dose, and </a:t>
            </a:r>
            <a:endParaRPr lang="ar-IQ" sz="35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5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</a:t>
            </a:r>
            <a:r>
              <a:rPr lang="en-US" sz="35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5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the bioavailability fraction appropriate for the </a:t>
            </a:r>
            <a:r>
              <a:rPr lang="en-US" sz="35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oral</a:t>
            </a:r>
            <a:r>
              <a:rPr lang="ar-IQ" sz="35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5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dosage form</a:t>
            </a:r>
          </a:p>
          <a:p>
            <a:pPr marL="0" indent="0">
              <a:buNone/>
            </a:pPr>
            <a:r>
              <a:rPr lang="en-US" sz="35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5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(F = 0.7 for tablets, 0.8 for elixir, 0.9 for capsules).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3316076" y="3227943"/>
            <a:ext cx="4087258" cy="73813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</a:t>
            </a:r>
            <a:r>
              <a:rPr lang="en-US" sz="4400" b="1" baseline="-250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IV</a:t>
            </a:r>
            <a:r>
              <a:rPr lang="en-US" sz="54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= D</a:t>
            </a:r>
            <a:r>
              <a:rPr lang="en-US" sz="4400" b="1" baseline="-25000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PO</a:t>
            </a:r>
            <a:r>
              <a:rPr lang="en-US" sz="54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⋅ F</a:t>
            </a:r>
            <a:endParaRPr lang="ar-IQ" sz="5400" b="1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3986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1057"/>
            <a:ext cx="10515600" cy="1761130"/>
          </a:xfrm>
          <a:ln>
            <a:solidFill>
              <a:schemeClr val="accent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28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Example 1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YT is a 67-year-old, 60-kg (5 </a:t>
            </a:r>
            <a:r>
              <a:rPr lang="en-US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ft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5 in) male with atrial fibrillation receiving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200 μg of 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intravenous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digoxin daily which produces a steady-state digoxin concentration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1.3 ng/</a:t>
            </a:r>
            <a:r>
              <a:rPr lang="en-US" sz="28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mL.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Compute an </a:t>
            </a:r>
            <a:r>
              <a:rPr lang="en-US" sz="2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oral tablet </a:t>
            </a: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 that will maintain steady-state digoxin concentrations</a:t>
            </a:r>
            <a:b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at approximately the same level.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4729"/>
            <a:ext cx="10515600" cy="38999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1. </a:t>
            </a:r>
            <a:r>
              <a:rPr lang="en-US" sz="3200" i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Convert current digoxin dose to the equivalent amount for the new dosage form/route.</a:t>
            </a:r>
          </a:p>
          <a:p>
            <a:pPr marL="0" indent="0">
              <a:buNone/>
            </a:pP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D</a:t>
            </a:r>
            <a:r>
              <a:rPr lang="en-US" sz="3200" b="1" baseline="-25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PO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D</a:t>
            </a:r>
            <a:r>
              <a:rPr lang="en-US" sz="3200" b="1" baseline="-25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IV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/ F = 200 μg /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0.7</a:t>
            </a: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286 μg digoxin tablets, round to 250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μg</a:t>
            </a:r>
          </a:p>
          <a:p>
            <a:pPr marL="0" indent="0">
              <a:buNone/>
            </a:pPr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2. </a:t>
            </a:r>
            <a:r>
              <a:rPr lang="en-US" sz="3200" i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Estimate change in digoxin steady-state concentration due to rounding of dose.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 new </a:t>
            </a:r>
            <a:r>
              <a:rPr lang="en-US" sz="3200" b="1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Css old(</a:t>
            </a:r>
            <a:r>
              <a:rPr lang="en-US" sz="3200" b="1" dirty="0" err="1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Drounded</a:t>
            </a:r>
            <a:r>
              <a:rPr lang="en-US" sz="3200" b="1" dirty="0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/</a:t>
            </a:r>
            <a:r>
              <a:rPr lang="en-US" sz="3200" b="1" dirty="0" err="1" smtClean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Dcomputed</a:t>
            </a:r>
            <a:r>
              <a:rPr lang="en-US" sz="3200" b="1" dirty="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)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</a:t>
            </a:r>
            <a:r>
              <a:rPr lang="en-US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1.3 ng/mL(250 μg / 286 μg) = 1.1 ng/mL</a:t>
            </a:r>
          </a:p>
        </p:txBody>
      </p:sp>
    </p:spTree>
    <p:extLst>
      <p:ext uri="{BB962C8B-B14F-4D97-AF65-F5344CB8AC3E}">
        <p14:creationId xmlns:p14="http://schemas.microsoft.com/office/powerpoint/2010/main" val="122643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4861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Use of Digoxin Immune Fab in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Digoxin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Overdoses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81340"/>
            <a:ext cx="10515600" cy="399562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/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immune Fab (Digibind) are digoxin antibody molecule segments that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bind and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neutralize digoxin which can be used in digoxin overdose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situations</a:t>
            </a:r>
          </a:p>
          <a:p>
            <a:pPr algn="just"/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Improvements in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adverse effects can be seen within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30 minutes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of digoxin immune Fab administration.</a:t>
            </a:r>
          </a:p>
        </p:txBody>
      </p:sp>
    </p:spTree>
    <p:extLst>
      <p:ext uri="{BB962C8B-B14F-4D97-AF65-F5344CB8AC3E}">
        <p14:creationId xmlns:p14="http://schemas.microsoft.com/office/powerpoint/2010/main" val="30025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68845"/>
            <a:ext cx="10515600" cy="4351338"/>
          </a:xfrm>
          <a:ln>
            <a:solidFill>
              <a:schemeClr val="accent5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1.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If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 digoxin serum concentration or an estimate of the number of tablets ingested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are </a:t>
            </a:r>
            <a:r>
              <a:rPr lang="en-US" sz="3600" b="1" u="sng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not </a:t>
            </a:r>
            <a:r>
              <a:rPr lang="en-US" sz="36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available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  <a:r>
              <a:rPr lang="en-US" sz="36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20 vials of Digibind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are usually adequate to treat most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life-threatening acute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overdoses in children and adults. </a:t>
            </a:r>
            <a:endParaRPr lang="en-US" sz="36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just">
              <a:buNone/>
            </a:pP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(In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less emergent situations, 10 vials may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be initially </a:t>
            </a:r>
            <a:r>
              <a:rPr lang="en-US" sz="32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given, patient response monitored, and an additional 10 vials administered, </a:t>
            </a:r>
            <a:r>
              <a:rPr lang="en-US" sz="32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if necessary). </a:t>
            </a:r>
          </a:p>
          <a:p>
            <a:pPr marL="0" indent="0" algn="just">
              <a:buNone/>
            </a:pPr>
            <a:r>
              <a:rPr lang="en-US" sz="3600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2.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To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treat chronic digoxin overdoses, </a:t>
            </a:r>
            <a:r>
              <a:rPr lang="en-US" sz="3600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6 vials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are usually needed for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adults and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older children while 1 vial is usually adequate for children under the weight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20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kg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Use of Digoxin Immune Fab in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Digoxin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Overdoses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452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3. Chronic Overdose or Acute Overdose 8–12 Hours </a:t>
            </a:r>
            <a:b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After Ingestion</a:t>
            </a:r>
            <a:endParaRPr lang="en-US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5239"/>
            <a:ext cx="10515600" cy="2005070"/>
          </a:xfrm>
        </p:spPr>
        <p:txBody>
          <a:bodyPr>
            <a:normAutofit/>
          </a:bodyPr>
          <a:lstStyle/>
          <a:p>
            <a:pPr algn="just"/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these cases, a </a:t>
            </a:r>
            <a:r>
              <a:rPr lang="en-US" sz="4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postabsorption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</a:t>
            </a:r>
            <a:r>
              <a:rPr lang="en-US" sz="4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postdistribution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digoxin concentration can be used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to estimate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 necessary dose of Digibind for a patient using the following formula:</a:t>
            </a:r>
          </a:p>
          <a:p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32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endParaRPr lang="en-US" sz="32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05926" y="4748270"/>
            <a:ext cx="11215173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Digibind dose (in vials) = </a:t>
            </a:r>
            <a:r>
              <a:rPr lang="en-US" sz="36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[digoxin concentration (ng/mL)][body </a:t>
            </a:r>
            <a:r>
              <a:rPr lang="en-US" sz="36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weight </a:t>
            </a:r>
            <a:r>
              <a:rPr lang="en-US" sz="36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(kg)] </a:t>
            </a:r>
            <a:r>
              <a:rPr lang="en-US" sz="36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/ </a:t>
            </a:r>
            <a:r>
              <a:rPr lang="en-US" sz="36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100</a:t>
            </a:r>
            <a:endParaRPr lang="en-US" sz="3600" b="1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0765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2455193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36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Example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HY is a 72-year-old, 80-kg (5 </a:t>
            </a:r>
            <a:r>
              <a:rPr lang="en-US" sz="36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ft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7 in ) male who has accidently been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taking twice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his prescribed dose of digoxin tablets. The admitting digoxin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serum concentration is </a:t>
            </a:r>
            <a:r>
              <a:rPr lang="en-US" sz="36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4.1 ng/</a:t>
            </a:r>
            <a:r>
              <a:rPr lang="en-US" sz="3600" b="1" dirty="0" err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mL</a:t>
            </a:r>
            <a:r>
              <a:rPr lang="en-US" sz="36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Compute an appropriate dose of Digibind for this patient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827" y="3205908"/>
            <a:ext cx="11071951" cy="2971055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6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Digibind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dose (in vials) =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[digoxin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concentration (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ng/mL)][body weight (kg)]/100</a:t>
            </a:r>
          </a:p>
          <a:p>
            <a:pPr marL="0" indent="0">
              <a:buNone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           = (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4.1 ng/mL ⋅ 80 kg)/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100</a:t>
            </a:r>
          </a:p>
          <a:p>
            <a:pPr mar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         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3.3 vials, rounded up to 4 vials</a:t>
            </a:r>
            <a:b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1905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2542"/>
            <a:ext cx="10515600" cy="134405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4- Acute Overdose Where Number of Tablets is Known</a:t>
            </a:r>
            <a:b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en-US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or Can Be Estimated</a:t>
            </a:r>
            <a:endParaRPr lang="en-US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6598"/>
            <a:ext cx="10515600" cy="4803354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For this situation, digoxin total body stores are estimated using the number of tablets ingested corrected for dosage form bioavailability: </a:t>
            </a:r>
          </a:p>
          <a:p>
            <a:pPr marL="0" indent="0" algn="l">
              <a:buNone/>
            </a:pPr>
            <a:endParaRPr lang="en-US" sz="40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l">
              <a:buNone/>
            </a:pPr>
            <a:r>
              <a:rPr lang="en-US" sz="35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#dosage units: </a:t>
            </a:r>
            <a:r>
              <a:rPr lang="en-US" sz="35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is the number of tablets or </a:t>
            </a:r>
            <a:r>
              <a:rPr lang="en-US" sz="35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capsules</a:t>
            </a:r>
          </a:p>
          <a:p>
            <a:pPr marL="0" indent="0" algn="l">
              <a:buNone/>
            </a:pPr>
            <a:endParaRPr lang="en-US" sz="105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>
              <a:buNone/>
            </a:pP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•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Each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vial of Digibind will inactivate approximately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0.5 mg of digoxin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, so the dose of Digibind (in vials) can be calculated using the following equation:</a:t>
            </a:r>
          </a:p>
          <a:p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630496" y="2770742"/>
            <a:ext cx="8295699" cy="6940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TBS = F (# dosage units) (dosage form </a:t>
            </a:r>
            <a:r>
              <a:rPr lang="en-US" sz="40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strength (mg))</a:t>
            </a:r>
            <a:endParaRPr lang="en-US" sz="4000" b="1" dirty="0">
              <a:solidFill>
                <a:schemeClr val="tx1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996586" y="5530466"/>
            <a:ext cx="5949109" cy="7711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Digibind dose = TBS/ (0.5 mg/vial) </a:t>
            </a:r>
          </a:p>
        </p:txBody>
      </p:sp>
    </p:spTree>
    <p:extLst>
      <p:ext uri="{BB962C8B-B14F-4D97-AF65-F5344CB8AC3E}">
        <p14:creationId xmlns:p14="http://schemas.microsoft.com/office/powerpoint/2010/main" val="319740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24687"/>
          </a:xfrm>
          <a:ln>
            <a:solidFill>
              <a:schemeClr val="accent2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6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Example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DL is a 22-year-old, 85-kg (5 </a:t>
            </a:r>
            <a:r>
              <a:rPr lang="en-US" sz="36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ft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9 in) male who took approximately </a:t>
            </a:r>
            <a:r>
              <a:rPr lang="en-US" sz="36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50 digoxin tablets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0.25-mg strength about 4 hours ago. Compute an appropriate dose of Digibind for this patient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86419"/>
            <a:ext cx="10515600" cy="3290543"/>
          </a:xfrm>
          <a:ln>
            <a:solidFill>
              <a:schemeClr val="accent2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TBS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F(# dosage units)(dosage form strength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0.8 (50 tablets ⋅ 0.25 mg/tablet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10 mg</a:t>
            </a:r>
          </a:p>
          <a:p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Digibind dose = TBS/ (0.5 mg/vial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10 mg / (0.5 mg/vial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</a:t>
            </a:r>
          </a:p>
          <a:p>
            <a:pPr marL="0" indent="0">
              <a:buNone/>
            </a:pP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= 20 vials</a:t>
            </a:r>
          </a:p>
        </p:txBody>
      </p:sp>
    </p:spTree>
    <p:extLst>
      <p:ext uri="{BB962C8B-B14F-4D97-AF65-F5344CB8AC3E}">
        <p14:creationId xmlns:p14="http://schemas.microsoft.com/office/powerpoint/2010/main" val="391611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7209"/>
          </a:xfrm>
          <a:ln>
            <a:solidFill>
              <a:srgbClr val="FF0000"/>
            </a:solidFill>
          </a:ln>
        </p:spPr>
        <p:txBody>
          <a:bodyPr>
            <a:normAutofit fontScale="92500"/>
          </a:bodyPr>
          <a:lstStyle/>
          <a:p>
            <a:pPr marL="0" lvl="0" indent="0">
              <a:buNone/>
            </a:pPr>
            <a:endParaRPr lang="en-US" sz="1300" b="1" u="sng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/>
            <a:r>
              <a:rPr lang="en-US" sz="4000" b="1" u="sng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Inotropic </a:t>
            </a:r>
            <a:r>
              <a:rPr lang="en-US" sz="40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Effects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of digoxin are generally achieved at steady-state serum concentrations of </a:t>
            </a:r>
            <a:r>
              <a:rPr lang="en-US" sz="40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0.5 </a:t>
            </a:r>
            <a:r>
              <a:rPr lang="en-US" sz="4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- </a:t>
            </a:r>
            <a:r>
              <a:rPr lang="en-US" sz="40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1ng/mL (0.8)</a:t>
            </a:r>
            <a:r>
              <a:rPr lang="ar-IQ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/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Chronotropic Effects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usually require higher digoxin steady-state serum concentrations of </a:t>
            </a:r>
            <a:r>
              <a:rPr lang="en-US" sz="40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0.8 </a:t>
            </a:r>
            <a:r>
              <a:rPr lang="en-US" sz="4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– 1.5 </a:t>
            </a:r>
            <a:r>
              <a:rPr lang="en-US" sz="4000" b="1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ng/mL (1.2)</a:t>
            </a:r>
            <a:r>
              <a:rPr lang="ar-IQ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/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Adverse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drug </a:t>
            </a:r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reactions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increase at steady-state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serum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concentration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above </a:t>
            </a:r>
            <a:r>
              <a:rPr lang="en-US" sz="4000" b="1" u="sng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2 </a:t>
            </a:r>
            <a:r>
              <a:rPr lang="en-US" sz="4000" b="1" u="sng" dirty="0" smtClean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ng/mL</a:t>
            </a:r>
            <a:endParaRPr lang="en-US" sz="4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/>
            <a:r>
              <a:rPr lang="en-US" sz="40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toxicity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increase at serum concentration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of </a:t>
            </a:r>
            <a:r>
              <a:rPr lang="en-US" sz="4000" b="1" dirty="0">
                <a:solidFill>
                  <a:srgbClr val="FF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2.5 ng/mL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 above</a:t>
            </a:r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21304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/>
          <a:lstStyle/>
          <a:p>
            <a:pPr algn="ctr"/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Therapeutic and Toxic Concentrations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525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554" t="3549" r="2953" b="15139"/>
          <a:stretch/>
        </p:blipFill>
        <p:spPr>
          <a:xfrm>
            <a:off x="264405" y="1013551"/>
            <a:ext cx="11717785" cy="4504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32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/>
          <a:lstStyle/>
          <a:p>
            <a:pPr algn="ctr"/>
            <a:r>
              <a:rPr lang="en-US" b="1" dirty="0" smtClean="0">
                <a:latin typeface="Andalus" panose="02020603050405020304" pitchFamily="18" charset="-78"/>
                <a:ea typeface="BatangChe" panose="02030609000101010101" pitchFamily="49" charset="-127"/>
                <a:cs typeface="Andalus" panose="02020603050405020304" pitchFamily="18" charset="-78"/>
              </a:rPr>
              <a:t>Basic Clinical Pharmacokinetic Parameters</a:t>
            </a:r>
            <a:endParaRPr lang="en-US" dirty="0">
              <a:latin typeface="Andalus" panose="02020603050405020304" pitchFamily="18" charset="-78"/>
              <a:ea typeface="BatangChe" panose="02030609000101010101" pitchFamily="49" charset="-127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016086"/>
            <a:ext cx="10515599" cy="4406747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elimination from the body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occurs by two routes:</a:t>
            </a:r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742950" indent="-742950">
              <a:buFont typeface="+mj-lt"/>
              <a:buAutoNum type="arabicPeriod"/>
            </a:pPr>
            <a:r>
              <a:rPr lang="ar-IQ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~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75%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via </a:t>
            </a:r>
            <a:r>
              <a:rPr lang="en-US" sz="36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kidney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(by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glomerular filtration and active tubular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secretion) 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~25% via </a:t>
            </a:r>
            <a:r>
              <a:rPr lang="en-US" sz="3600" b="1" dirty="0" smtClean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hepatic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metabolism 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or biliary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excretion </a:t>
            </a:r>
          </a:p>
          <a:p>
            <a:pPr marL="0" lvl="0" indent="0">
              <a:buNone/>
            </a:pPr>
            <a:endParaRPr lang="en-US" sz="105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/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Plasma protein binding is </a:t>
            </a: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~25%</a:t>
            </a:r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for digoxin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en-US" sz="36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/>
            <a:r>
              <a:rPr lang="en-US" sz="36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Average bioavailability constants (F) for </a:t>
            </a:r>
            <a:r>
              <a:rPr lang="en-US" sz="36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the: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tablet=0.7, </a:t>
            </a:r>
          </a:p>
          <a:p>
            <a:pPr marL="0" lv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                                          elixir=0.8, </a:t>
            </a:r>
          </a:p>
          <a:p>
            <a:pPr marL="0" lvl="0" indent="0">
              <a:buNone/>
            </a:pPr>
            <a:r>
              <a:rPr lang="en-US" sz="36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36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                                                                capsule =0.9.</a:t>
            </a:r>
            <a:endParaRPr lang="en-US" sz="36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731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8933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Digoxin clearance is proportional to creatinine clearance for patients </a:t>
            </a:r>
            <a:r>
              <a:rPr lang="en-US" sz="3200" b="1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with or without moderate-severe heart </a:t>
            </a:r>
            <a:r>
              <a:rPr lang="en-US" sz="32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failure.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3097" y="1534303"/>
            <a:ext cx="7795814" cy="5141919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7491471" y="3351299"/>
            <a:ext cx="616944" cy="793214"/>
          </a:xfrm>
          <a:prstGeom prst="straightConnector1">
            <a:avLst/>
          </a:prstGeom>
          <a:ln w="571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799943" y="4331800"/>
            <a:ext cx="1938968" cy="74697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with </a:t>
            </a:r>
            <a:r>
              <a:rPr lang="en-US" sz="24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moderate-severe heart failure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55833" y="2109730"/>
            <a:ext cx="2039957" cy="7821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without </a:t>
            </a:r>
            <a:r>
              <a:rPr lang="en-US" sz="2400" b="1" dirty="0">
                <a:solidFill>
                  <a:schemeClr val="tx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moderate-severe heart failure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109990" y="2996589"/>
            <a:ext cx="600420" cy="53982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09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067" y="398175"/>
            <a:ext cx="10515600" cy="1606895"/>
          </a:xfrm>
          <a:noFill/>
          <a:ln w="28575">
            <a:solidFill>
              <a:schemeClr val="accent5"/>
            </a:solidFill>
            <a:prstDash val="solid"/>
          </a:ln>
          <a:effectLst/>
        </p:spPr>
        <p:txBody>
          <a:bodyPr>
            <a:normAutofit/>
          </a:bodyPr>
          <a:lstStyle/>
          <a:p>
            <a:pPr lvl="0" algn="ctr"/>
            <a:r>
              <a:rPr lang="en-US" b="1" dirty="0">
                <a:latin typeface="Andalus" panose="02020603050405020304" pitchFamily="18" charset="-78"/>
                <a:ea typeface="BatangChe" panose="02030609000101010101" pitchFamily="49" charset="-127"/>
                <a:cs typeface="Andalus" panose="02020603050405020304" pitchFamily="18" charset="-78"/>
              </a:rPr>
              <a:t>Usual Digoxin Doses </a:t>
            </a:r>
            <a:r>
              <a:rPr lang="en-US" b="1" dirty="0" smtClean="0">
                <a:latin typeface="Andalus" panose="02020603050405020304" pitchFamily="18" charset="-78"/>
                <a:ea typeface="BatangChe" panose="02030609000101010101" pitchFamily="49" charset="-127"/>
                <a:cs typeface="Andalus" panose="02020603050405020304" pitchFamily="18" charset="-78"/>
              </a:rPr>
              <a:t>for Adult </a:t>
            </a:r>
            <a:r>
              <a:rPr lang="en-US" b="1" dirty="0">
                <a:latin typeface="Andalus" panose="02020603050405020304" pitchFamily="18" charset="-78"/>
                <a:ea typeface="BatangChe" panose="02030609000101010101" pitchFamily="49" charset="-127"/>
                <a:cs typeface="Andalus" panose="02020603050405020304" pitchFamily="18" charset="-78"/>
              </a:rPr>
              <a:t>Patients: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754" y="2489813"/>
            <a:ext cx="9849080" cy="368715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/>
            <a:endParaRPr lang="en-US" sz="2000" b="1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/>
            <a:r>
              <a:rPr lang="en-US" sz="4000" b="1" u="sng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250 μg/day</a:t>
            </a:r>
            <a:r>
              <a:rPr lang="en-US" sz="4000" u="sng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(range: 125–500 μg/d) 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patients with </a:t>
            </a:r>
            <a:r>
              <a:rPr lang="en-US" sz="40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good renal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function (creatinine clearance≥80 mL/min</a:t>
            </a:r>
            <a:r>
              <a:rPr lang="en-US" sz="4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).</a:t>
            </a:r>
          </a:p>
          <a:p>
            <a:pPr marL="0" lvl="0" indent="0">
              <a:buNone/>
            </a:pPr>
            <a:endParaRPr lang="en-US" sz="32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lvl="0"/>
            <a:r>
              <a:rPr lang="en-US" sz="40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125 μg every </a:t>
            </a:r>
            <a:r>
              <a:rPr lang="en-US" sz="40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2–3 days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in patients with </a:t>
            </a:r>
            <a:r>
              <a:rPr lang="en-US" sz="4000" b="1" u="sng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renal dysfunction 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(creatinine </a:t>
            </a:r>
            <a:r>
              <a:rPr lang="en-US" sz="4000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clearnace</a:t>
            </a:r>
            <a:r>
              <a:rPr lang="en-US" sz="4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≤15 mL/min).</a:t>
            </a:r>
          </a:p>
          <a:p>
            <a:endParaRPr lang="en-US" sz="4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0362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217" y="1476260"/>
            <a:ext cx="10515600" cy="348133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>Disease States and Conditions that alter </a:t>
            </a:r>
            <a:br>
              <a:rPr lang="en-US" sz="5400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</a:br>
            <a:r>
              <a:rPr lang="en-US" sz="5400" b="1" dirty="0" smtClean="0">
                <a:latin typeface="BatangChe" panose="02030609000101010101" pitchFamily="49" charset="-127"/>
                <a:ea typeface="BatangChe" panose="02030609000101010101" pitchFamily="49" charset="-127"/>
              </a:rPr>
              <a:t>Digoxin Pharmacokinetics</a:t>
            </a:r>
            <a:endParaRPr lang="en-US" sz="5400" b="1" dirty="0"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766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776" y="165253"/>
            <a:ext cx="8967729" cy="6599931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740066" y="2895854"/>
                <a:ext cx="2312388" cy="799065"/>
              </a:xfrm>
              <a:prstGeom prst="rect">
                <a:avLst/>
              </a:prstGeom>
              <a:noFill/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chilly" dir="t">
                  <a:rot lat="0" lon="0" rev="18480000"/>
                </a:lightRig>
              </a:scene3d>
              <a:sp3d prstMaterial="clear">
                <a:bevelT h="63500"/>
              </a:sp3d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b="1" dirty="0"/>
                        <m:t>t</m:t>
                      </m:r>
                      <m:r>
                        <m:rPr>
                          <m:nor/>
                        </m:rPr>
                        <a:rPr lang="en-US" sz="2800" b="1" baseline="-25000" dirty="0"/>
                        <m:t>1</m:t>
                      </m:r>
                      <m:r>
                        <m:rPr>
                          <m:nor/>
                        </m:rPr>
                        <a:rPr lang="en-US" sz="2800" b="1" baseline="-25000" dirty="0"/>
                        <m:t>/</m:t>
                      </m:r>
                      <m:r>
                        <m:rPr>
                          <m:nor/>
                        </m:rPr>
                        <a:rPr lang="en-US" sz="2800" b="1" baseline="-25000" dirty="0"/>
                        <m:t>2</m:t>
                      </m:r>
                      <m:r>
                        <a:rPr lang="en-US" sz="28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1" dirty="0"/>
                            <m:t>0</m:t>
                          </m:r>
                          <m:r>
                            <m:rPr>
                              <m:nor/>
                            </m:rPr>
                            <a:rPr lang="en-US" sz="2800" b="1" dirty="0"/>
                            <m:t>.</m:t>
                          </m:r>
                          <m:r>
                            <m:rPr>
                              <m:nor/>
                            </m:rPr>
                            <a:rPr lang="en-US" sz="2800" b="1" dirty="0"/>
                            <m:t>693</m:t>
                          </m:r>
                          <m:r>
                            <m:rPr>
                              <m:nor/>
                            </m:rPr>
                            <a:rPr lang="en-US" sz="2800" b="1" dirty="0"/>
                            <m:t>V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1" dirty="0"/>
                            <m:t>Cl</m:t>
                          </m:r>
                          <m:r>
                            <m:rPr>
                              <m:nor/>
                            </m:rPr>
                            <a:rPr lang="en-US" sz="2800" b="1" dirty="0"/>
                            <m:t> 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0066" y="2895854"/>
                <a:ext cx="2312388" cy="7990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 flipH="1">
            <a:off x="9077899" y="3800819"/>
            <a:ext cx="662167" cy="46270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02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3452</TotalTime>
  <Words>2361</Words>
  <Application>Microsoft Office PowerPoint</Application>
  <PresentationFormat>Widescreen</PresentationFormat>
  <Paragraphs>234</Paragraphs>
  <Slides>40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54" baseType="lpstr">
      <vt:lpstr>Batang</vt:lpstr>
      <vt:lpstr>BatangChe</vt:lpstr>
      <vt:lpstr>Aharoni</vt:lpstr>
      <vt:lpstr>Andalus</vt:lpstr>
      <vt:lpstr>Arabic Typesetting</vt:lpstr>
      <vt:lpstr>Arial</vt:lpstr>
      <vt:lpstr>Arial Narrow</vt:lpstr>
      <vt:lpstr>Calibri</vt:lpstr>
      <vt:lpstr>Calibri Light</vt:lpstr>
      <vt:lpstr>Cambria Math</vt:lpstr>
      <vt:lpstr>Segoe Print</vt:lpstr>
      <vt:lpstr>Traditional Arabic</vt:lpstr>
      <vt:lpstr>Wingdings</vt:lpstr>
      <vt:lpstr>Office Theme</vt:lpstr>
      <vt:lpstr>TDM  of  Digoxin</vt:lpstr>
      <vt:lpstr>PowerPoint Presentation</vt:lpstr>
      <vt:lpstr>PowerPoint Presentation</vt:lpstr>
      <vt:lpstr>Therapeutic and Toxic Concentrations</vt:lpstr>
      <vt:lpstr>Basic Clinical Pharmacokinetic Parameters</vt:lpstr>
      <vt:lpstr>Digoxin clearance is proportional to creatinine clearance for patients with or without moderate-severe heart failure. </vt:lpstr>
      <vt:lpstr>Usual Digoxin Doses for Adult Patients:</vt:lpstr>
      <vt:lpstr>Disease States and Conditions that alter  Digoxin Pharmacokinetics</vt:lpstr>
      <vt:lpstr>PowerPoint Presentation</vt:lpstr>
      <vt:lpstr>PowerPoint Presentation</vt:lpstr>
      <vt:lpstr>Initial Dosage Determination Methods</vt:lpstr>
      <vt:lpstr>The pharmacokinetic dosing method</vt:lpstr>
      <vt:lpstr>Calculations steps:</vt:lpstr>
      <vt:lpstr>2- Estimate digoxin volume of distribution</vt:lpstr>
      <vt:lpstr>3-Steady-State Concentration Selection</vt:lpstr>
      <vt:lpstr>4-Selection of Appropriate Model and Equations</vt:lpstr>
      <vt:lpstr>Example 1 MJ is a 50-year-old, 70-kg (5 ft 10 in) male with atrial fibrillation for less than 24 hours. His current serum creatinine is 0.9 mg/dL, and it has been stable over the last 5 days since admission. Compute an intravenous digoxin dose for this patient to control ventricular rate.</vt:lpstr>
      <vt:lpstr>PowerPoint Presentation</vt:lpstr>
      <vt:lpstr>PowerPoint Presentation</vt:lpstr>
      <vt:lpstr>Jelliffe method</vt:lpstr>
      <vt:lpstr>PowerPoint Presentation</vt:lpstr>
      <vt:lpstr>The maintenance dose and loading dose</vt:lpstr>
      <vt:lpstr>Example 1 MJ is a 50-year-old, 70-kg (5 ft 10 in) male with atrial fibrillation for less than 24 hours. His current serum creatinine is 0.9 mg/dL, and it has been stable over the last 5 days since admission. Compute an intravenous digoxin dose for this patient to control ventricular rate.</vt:lpstr>
      <vt:lpstr>PowerPoint Presentation</vt:lpstr>
      <vt:lpstr>USE OF DIGOXIN SERUM  CONCENTRATIONS  TO  ALTER DOSAGES</vt:lpstr>
      <vt:lpstr>1-Linear Pharmacokinetics Method </vt:lpstr>
      <vt:lpstr>Example 1 MJ is a 50-year-old, 70-kg (5 ft 10 in) male with moderate heart failure. His current serum creatinine is 0.9 mg/dL, and it has been stable over the last 6 months. A digoxin dose of 250 μg/d using oral tablets was prescribed and expected to achieve steady-state concentrations equal to 0.8 ng/mL. After a week of treatment, a steady-state digoxin concentration was measured and equalled 0.6 ng/mL. Calculate a new digoxin dose that would provide a steady-state concentration of 0.9 ng/mL.</vt:lpstr>
      <vt:lpstr>2-Pharmacokinetic Parameter Method</vt:lpstr>
      <vt:lpstr>Example 1 MJ is a 50-year-old, 70-kg (5 ft 10 in) male with moderate heart failure. His current serum creatinine is 0.9 mg/dL, and it has been stable over the last 6 months. A digoxin dose of 250 μg/d using oral tablets was prescribed and expected to achieve steady-state concentrations equal to 0.8 ng/mL. After a week of treatment, a steady-state digoxin concentration was measured and equalled 0.6 ng/mL. Calculate a new digoxin dose that would provide a steady-state concentration of 0.9 ng/mL.</vt:lpstr>
      <vt:lpstr>Use of Digoxin Booster Doses to Immediately Increase Serum Concentrations</vt:lpstr>
      <vt:lpstr>Example 1 BN is a 52-year-old, 85-kg (6 ft 2 in) male with atrial fibrillation who is receiving therapy with intravenous digoxin. He has normal liver and renal function. After receiving an initial loading dose of digoxin (1000 μg) and a maintenance dose of 250 μg/d of digoxin for 5 days, his digoxin concentration is measured at 0.6 ng/mL immediately after pulse rate increased to 200 beats/min. Compute a booster dose of digoxin to achieve a digoxin concentration equal to 1.5 ng/mL.</vt:lpstr>
      <vt:lpstr>Conversion of Patient Doses Between  Dosage Forms</vt:lpstr>
      <vt:lpstr>Example 1 YT is a 67-year-old, 60-kg (5 ft 5 in) male with atrial fibrillation receiving 200 μg of intravenous digoxin daily which produces a steady-state digoxin concentration of 1.3 ng/mL. Compute an oral tablet dose that will maintain steady-state digoxin concentrations at approximately the same level.</vt:lpstr>
      <vt:lpstr>Use of Digoxin Immune Fab in  Digoxin Overdoses</vt:lpstr>
      <vt:lpstr>Use of Digoxin Immune Fab in  Digoxin Overdoses</vt:lpstr>
      <vt:lpstr>3. Chronic Overdose or Acute Overdose 8–12 Hours  After Ingestion</vt:lpstr>
      <vt:lpstr>Example HY is a 72-year-old, 80-kg (5 ft 7 in ) male who has accidently been taking twice his prescribed dose of digoxin tablets. The admitting digoxin serum concentration is 4.1 ng/mL. Compute an appropriate dose of Digibind for this patient.</vt:lpstr>
      <vt:lpstr>4- Acute Overdose Where Number of Tablets is Known  or Can Be Estimated</vt:lpstr>
      <vt:lpstr>Example DL is a 22-year-old, 85-kg (5 ft 9 in) male who took approximately 50 digoxin tablets of 0.25-mg strength about 4 hours ago. Compute an appropriate dose of Digibind for this patient.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DIGOXIN</dc:title>
  <dc:creator>HP HADEEL</dc:creator>
  <cp:lastModifiedBy>HP HADEEL</cp:lastModifiedBy>
  <cp:revision>127</cp:revision>
  <dcterms:created xsi:type="dcterms:W3CDTF">2020-06-10T13:43:58Z</dcterms:created>
  <dcterms:modified xsi:type="dcterms:W3CDTF">2021-06-06T11:56:41Z</dcterms:modified>
</cp:coreProperties>
</file>