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56" r:id="rId2"/>
    <p:sldId id="295" r:id="rId3"/>
    <p:sldId id="257" r:id="rId4"/>
    <p:sldId id="260" r:id="rId5"/>
    <p:sldId id="259" r:id="rId6"/>
    <p:sldId id="258" r:id="rId7"/>
    <p:sldId id="297" r:id="rId8"/>
    <p:sldId id="298" r:id="rId9"/>
    <p:sldId id="261" r:id="rId10"/>
    <p:sldId id="262" r:id="rId11"/>
    <p:sldId id="263" r:id="rId12"/>
    <p:sldId id="265" r:id="rId13"/>
    <p:sldId id="264" r:id="rId14"/>
    <p:sldId id="266" r:id="rId15"/>
    <p:sldId id="286" r:id="rId16"/>
    <p:sldId id="267" r:id="rId17"/>
    <p:sldId id="268" r:id="rId18"/>
    <p:sldId id="300" r:id="rId19"/>
    <p:sldId id="299" r:id="rId20"/>
    <p:sldId id="269" r:id="rId21"/>
    <p:sldId id="270" r:id="rId22"/>
    <p:sldId id="273" r:id="rId23"/>
    <p:sldId id="272" r:id="rId24"/>
    <p:sldId id="296" r:id="rId25"/>
    <p:sldId id="275" r:id="rId26"/>
    <p:sldId id="276" r:id="rId27"/>
    <p:sldId id="277" r:id="rId28"/>
    <p:sldId id="278" r:id="rId29"/>
    <p:sldId id="274" r:id="rId30"/>
    <p:sldId id="319" r:id="rId31"/>
    <p:sldId id="284" r:id="rId32"/>
    <p:sldId id="285" r:id="rId33"/>
    <p:sldId id="280" r:id="rId34"/>
    <p:sldId id="289" r:id="rId35"/>
    <p:sldId id="287" r:id="rId36"/>
    <p:sldId id="290" r:id="rId37"/>
    <p:sldId id="292" r:id="rId38"/>
    <p:sldId id="293" r:id="rId39"/>
    <p:sldId id="301" r:id="rId40"/>
    <p:sldId id="309" r:id="rId41"/>
    <p:sldId id="302" r:id="rId42"/>
    <p:sldId id="310" r:id="rId43"/>
    <p:sldId id="303" r:id="rId44"/>
    <p:sldId id="311" r:id="rId45"/>
    <p:sldId id="304" r:id="rId46"/>
    <p:sldId id="313" r:id="rId47"/>
    <p:sldId id="305" r:id="rId48"/>
    <p:sldId id="314" r:id="rId49"/>
    <p:sldId id="315" r:id="rId50"/>
    <p:sldId id="306" r:id="rId51"/>
    <p:sldId id="316" r:id="rId52"/>
    <p:sldId id="317" r:id="rId53"/>
    <p:sldId id="307" r:id="rId54"/>
    <p:sldId id="308" r:id="rId55"/>
    <p:sldId id="318"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60"/>
  </p:normalViewPr>
  <p:slideViewPr>
    <p:cSldViewPr snapToGrid="0">
      <p:cViewPr varScale="1">
        <p:scale>
          <a:sx n="87" d="100"/>
          <a:sy n="87" d="100"/>
        </p:scale>
        <p:origin x="64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7E99AB-4292-4390-BEAB-6125097032F3}" type="datetimeFigureOut">
              <a:rPr lang="en-US" smtClean="0"/>
              <a:t>6/27/2021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644081-63CD-4AAD-AA37-E6280C09BC0D}" type="slidenum">
              <a:rPr lang="en-US" smtClean="0"/>
              <a:t>‹#›</a:t>
            </a:fld>
            <a:endParaRPr lang="en-US"/>
          </a:p>
        </p:txBody>
      </p:sp>
    </p:spTree>
    <p:extLst>
      <p:ext uri="{BB962C8B-B14F-4D97-AF65-F5344CB8AC3E}">
        <p14:creationId xmlns:p14="http://schemas.microsoft.com/office/powerpoint/2010/main" val="2182535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644081-63CD-4AAD-AA37-E6280C09BC0D}" type="slidenum">
              <a:rPr lang="en-US" smtClean="0"/>
              <a:t>40</a:t>
            </a:fld>
            <a:endParaRPr lang="en-US"/>
          </a:p>
        </p:txBody>
      </p:sp>
    </p:spTree>
    <p:extLst>
      <p:ext uri="{BB962C8B-B14F-4D97-AF65-F5344CB8AC3E}">
        <p14:creationId xmlns:p14="http://schemas.microsoft.com/office/powerpoint/2010/main" val="964100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ECE207-7CA1-43F2-834C-0FB9AD5F67F9}" type="datetimeFigureOut">
              <a:rPr lang="en-US" smtClean="0"/>
              <a:t>6/27/2021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93EA3E-0190-4A23-BDFB-B10B9A7C14EE}" type="slidenum">
              <a:rPr lang="en-US" smtClean="0"/>
              <a:t>‹#›</a:t>
            </a:fld>
            <a:endParaRPr lang="en-US"/>
          </a:p>
        </p:txBody>
      </p:sp>
    </p:spTree>
    <p:extLst>
      <p:ext uri="{BB962C8B-B14F-4D97-AF65-F5344CB8AC3E}">
        <p14:creationId xmlns:p14="http://schemas.microsoft.com/office/powerpoint/2010/main" val="3878465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ECE207-7CA1-43F2-834C-0FB9AD5F67F9}" type="datetimeFigureOut">
              <a:rPr lang="en-US" smtClean="0"/>
              <a:t>6/27/2021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93EA3E-0190-4A23-BDFB-B10B9A7C14EE}" type="slidenum">
              <a:rPr lang="en-US" smtClean="0"/>
              <a:t>‹#›</a:t>
            </a:fld>
            <a:endParaRPr lang="en-US"/>
          </a:p>
        </p:txBody>
      </p:sp>
    </p:spTree>
    <p:extLst>
      <p:ext uri="{BB962C8B-B14F-4D97-AF65-F5344CB8AC3E}">
        <p14:creationId xmlns:p14="http://schemas.microsoft.com/office/powerpoint/2010/main" val="1256534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ECE207-7CA1-43F2-834C-0FB9AD5F67F9}" type="datetimeFigureOut">
              <a:rPr lang="en-US" smtClean="0"/>
              <a:t>6/27/2021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93EA3E-0190-4A23-BDFB-B10B9A7C14EE}" type="slidenum">
              <a:rPr lang="en-US" smtClean="0"/>
              <a:t>‹#›</a:t>
            </a:fld>
            <a:endParaRPr lang="en-US"/>
          </a:p>
        </p:txBody>
      </p:sp>
    </p:spTree>
    <p:extLst>
      <p:ext uri="{BB962C8B-B14F-4D97-AF65-F5344CB8AC3E}">
        <p14:creationId xmlns:p14="http://schemas.microsoft.com/office/powerpoint/2010/main" val="618062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ECE207-7CA1-43F2-834C-0FB9AD5F67F9}" type="datetimeFigureOut">
              <a:rPr lang="en-US" smtClean="0"/>
              <a:t>6/27/2021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93EA3E-0190-4A23-BDFB-B10B9A7C14EE}" type="slidenum">
              <a:rPr lang="en-US" smtClean="0"/>
              <a:t>‹#›</a:t>
            </a:fld>
            <a:endParaRPr lang="en-US"/>
          </a:p>
        </p:txBody>
      </p:sp>
    </p:spTree>
    <p:extLst>
      <p:ext uri="{BB962C8B-B14F-4D97-AF65-F5344CB8AC3E}">
        <p14:creationId xmlns:p14="http://schemas.microsoft.com/office/powerpoint/2010/main" val="1073448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CE207-7CA1-43F2-834C-0FB9AD5F67F9}" type="datetimeFigureOut">
              <a:rPr lang="en-US" smtClean="0"/>
              <a:t>6/27/2021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93EA3E-0190-4A23-BDFB-B10B9A7C14EE}" type="slidenum">
              <a:rPr lang="en-US" smtClean="0"/>
              <a:t>‹#›</a:t>
            </a:fld>
            <a:endParaRPr lang="en-US"/>
          </a:p>
        </p:txBody>
      </p:sp>
    </p:spTree>
    <p:extLst>
      <p:ext uri="{BB962C8B-B14F-4D97-AF65-F5344CB8AC3E}">
        <p14:creationId xmlns:p14="http://schemas.microsoft.com/office/powerpoint/2010/main" val="902540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ECE207-7CA1-43F2-834C-0FB9AD5F67F9}" type="datetimeFigureOut">
              <a:rPr lang="en-US" smtClean="0"/>
              <a:t>6/27/2021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93EA3E-0190-4A23-BDFB-B10B9A7C14EE}" type="slidenum">
              <a:rPr lang="en-US" smtClean="0"/>
              <a:t>‹#›</a:t>
            </a:fld>
            <a:endParaRPr lang="en-US"/>
          </a:p>
        </p:txBody>
      </p:sp>
    </p:spTree>
    <p:extLst>
      <p:ext uri="{BB962C8B-B14F-4D97-AF65-F5344CB8AC3E}">
        <p14:creationId xmlns:p14="http://schemas.microsoft.com/office/powerpoint/2010/main" val="60330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ECE207-7CA1-43F2-834C-0FB9AD5F67F9}" type="datetimeFigureOut">
              <a:rPr lang="en-US" smtClean="0"/>
              <a:t>6/27/2021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93EA3E-0190-4A23-BDFB-B10B9A7C14EE}" type="slidenum">
              <a:rPr lang="en-US" smtClean="0"/>
              <a:t>‹#›</a:t>
            </a:fld>
            <a:endParaRPr lang="en-US"/>
          </a:p>
        </p:txBody>
      </p:sp>
    </p:spTree>
    <p:extLst>
      <p:ext uri="{BB962C8B-B14F-4D97-AF65-F5344CB8AC3E}">
        <p14:creationId xmlns:p14="http://schemas.microsoft.com/office/powerpoint/2010/main" val="1461670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ECE207-7CA1-43F2-834C-0FB9AD5F67F9}" type="datetimeFigureOut">
              <a:rPr lang="en-US" smtClean="0"/>
              <a:t>6/27/2021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93EA3E-0190-4A23-BDFB-B10B9A7C14EE}" type="slidenum">
              <a:rPr lang="en-US" smtClean="0"/>
              <a:t>‹#›</a:t>
            </a:fld>
            <a:endParaRPr lang="en-US"/>
          </a:p>
        </p:txBody>
      </p:sp>
    </p:spTree>
    <p:extLst>
      <p:ext uri="{BB962C8B-B14F-4D97-AF65-F5344CB8AC3E}">
        <p14:creationId xmlns:p14="http://schemas.microsoft.com/office/powerpoint/2010/main" val="468202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CE207-7CA1-43F2-834C-0FB9AD5F67F9}" type="datetimeFigureOut">
              <a:rPr lang="en-US" smtClean="0"/>
              <a:t>6/27/2021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93EA3E-0190-4A23-BDFB-B10B9A7C14EE}" type="slidenum">
              <a:rPr lang="en-US" smtClean="0"/>
              <a:t>‹#›</a:t>
            </a:fld>
            <a:endParaRPr lang="en-US"/>
          </a:p>
        </p:txBody>
      </p:sp>
    </p:spTree>
    <p:extLst>
      <p:ext uri="{BB962C8B-B14F-4D97-AF65-F5344CB8AC3E}">
        <p14:creationId xmlns:p14="http://schemas.microsoft.com/office/powerpoint/2010/main" val="3606836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CE207-7CA1-43F2-834C-0FB9AD5F67F9}" type="datetimeFigureOut">
              <a:rPr lang="en-US" smtClean="0"/>
              <a:t>6/27/2021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93EA3E-0190-4A23-BDFB-B10B9A7C14EE}" type="slidenum">
              <a:rPr lang="en-US" smtClean="0"/>
              <a:t>‹#›</a:t>
            </a:fld>
            <a:endParaRPr lang="en-US"/>
          </a:p>
        </p:txBody>
      </p:sp>
    </p:spTree>
    <p:extLst>
      <p:ext uri="{BB962C8B-B14F-4D97-AF65-F5344CB8AC3E}">
        <p14:creationId xmlns:p14="http://schemas.microsoft.com/office/powerpoint/2010/main" val="2663845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CE207-7CA1-43F2-834C-0FB9AD5F67F9}" type="datetimeFigureOut">
              <a:rPr lang="en-US" smtClean="0"/>
              <a:t>6/27/2021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93EA3E-0190-4A23-BDFB-B10B9A7C14EE}" type="slidenum">
              <a:rPr lang="en-US" smtClean="0"/>
              <a:t>‹#›</a:t>
            </a:fld>
            <a:endParaRPr lang="en-US"/>
          </a:p>
        </p:txBody>
      </p:sp>
    </p:spTree>
    <p:extLst>
      <p:ext uri="{BB962C8B-B14F-4D97-AF65-F5344CB8AC3E}">
        <p14:creationId xmlns:p14="http://schemas.microsoft.com/office/powerpoint/2010/main" val="44171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CE207-7CA1-43F2-834C-0FB9AD5F67F9}" type="datetimeFigureOut">
              <a:rPr lang="en-US" smtClean="0"/>
              <a:t>6/27/2021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93EA3E-0190-4A23-BDFB-B10B9A7C14EE}" type="slidenum">
              <a:rPr lang="en-US" smtClean="0"/>
              <a:t>‹#›</a:t>
            </a:fld>
            <a:endParaRPr lang="en-US"/>
          </a:p>
        </p:txBody>
      </p:sp>
    </p:spTree>
    <p:extLst>
      <p:ext uri="{BB962C8B-B14F-4D97-AF65-F5344CB8AC3E}">
        <p14:creationId xmlns:p14="http://schemas.microsoft.com/office/powerpoint/2010/main" val="2142539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524000" y="4839972"/>
            <a:ext cx="9144000" cy="886268"/>
          </a:xfrm>
          <a:prstGeom prst="rect">
            <a:avLst/>
          </a:prstGeom>
          <a:solidFill>
            <a:schemeClr val="bg1"/>
          </a:solidFill>
          <a:ln>
            <a:solidFill>
              <a:srgbClr val="FF0000"/>
            </a:solidFill>
            <a:prstDash val="dashDot"/>
          </a:ln>
        </p:spPr>
        <p:txBody>
          <a:bodyPr wrap="square">
            <a:spAutoFit/>
          </a:bodyPr>
          <a:lstStyle/>
          <a:p>
            <a:pPr algn="ctr"/>
            <a:r>
              <a:rPr lang="en-US" sz="2400" b="1" dirty="0" smtClean="0">
                <a:solidFill>
                  <a:srgbClr val="002060"/>
                </a:solidFill>
                <a:latin typeface="Baskerville Old Face" panose="02020602080505020303" pitchFamily="18" charset="0"/>
              </a:rPr>
              <a:t>REFERENCE: APPLIED CLINICAL PHARMACOKINETICS</a:t>
            </a:r>
          </a:p>
          <a:p>
            <a:pPr algn="ctr"/>
            <a:r>
              <a:rPr lang="en-US" sz="2400" b="1" dirty="0" smtClean="0">
                <a:solidFill>
                  <a:srgbClr val="002060"/>
                </a:solidFill>
                <a:latin typeface="Baskerville Old Face" panose="02020602080505020303" pitchFamily="18" charset="0"/>
              </a:rPr>
              <a:t>by: lecturer HADEEL D NAJIM</a:t>
            </a:r>
            <a:endParaRPr lang="en-US" sz="2400" b="1" dirty="0">
              <a:solidFill>
                <a:srgbClr val="002060"/>
              </a:solidFill>
              <a:latin typeface="Baskerville Old Face" panose="02020602080505020303" pitchFamily="18" charset="0"/>
            </a:endParaRPr>
          </a:p>
        </p:txBody>
      </p:sp>
      <p:sp>
        <p:nvSpPr>
          <p:cNvPr id="3" name="Oval 2"/>
          <p:cNvSpPr/>
          <p:nvPr/>
        </p:nvSpPr>
        <p:spPr>
          <a:xfrm>
            <a:off x="1524000" y="671332"/>
            <a:ext cx="9144000" cy="3761772"/>
          </a:xfrm>
          <a:prstGeom prst="ellipse">
            <a:avLst/>
          </a:prstGeom>
          <a:solidFill>
            <a:schemeClr val="bg1"/>
          </a:solidFill>
          <a:ln w="285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smtClean="0">
                <a:solidFill>
                  <a:srgbClr val="002060"/>
                </a:solidFill>
                <a:latin typeface="Andalus" panose="02020603050405020304" pitchFamily="18" charset="-78"/>
                <a:cs typeface="Andalus" panose="02020603050405020304" pitchFamily="18" charset="-78"/>
              </a:rPr>
              <a:t>TDM of</a:t>
            </a:r>
          </a:p>
          <a:p>
            <a:pPr algn="ctr"/>
            <a:r>
              <a:rPr lang="en-US" sz="8800" b="1" dirty="0" smtClean="0">
                <a:solidFill>
                  <a:srgbClr val="002060"/>
                </a:solidFill>
                <a:latin typeface="Andalus" panose="02020603050405020304" pitchFamily="18" charset="-78"/>
                <a:cs typeface="Andalus" panose="02020603050405020304" pitchFamily="18" charset="-78"/>
              </a:rPr>
              <a:t>PHENYTOIN</a:t>
            </a:r>
            <a:endParaRPr lang="en-US" dirty="0">
              <a:solidFill>
                <a:srgbClr val="002060"/>
              </a:solidFill>
            </a:endParaRPr>
          </a:p>
        </p:txBody>
      </p:sp>
    </p:spTree>
    <p:extLst>
      <p:ext uri="{BB962C8B-B14F-4D97-AF65-F5344CB8AC3E}">
        <p14:creationId xmlns:p14="http://schemas.microsoft.com/office/powerpoint/2010/main" val="27999166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6996" y="365125"/>
            <a:ext cx="10116275" cy="1199269"/>
          </a:xfrm>
          <a:ln>
            <a:solidFill>
              <a:schemeClr val="accent1"/>
            </a:solidFill>
          </a:ln>
        </p:spPr>
        <p:txBody>
          <a:bodyPr/>
          <a:lstStyle/>
          <a:p>
            <a:r>
              <a:rPr lang="en-US" b="1" dirty="0">
                <a:latin typeface="Andalus" panose="02020603050405020304" pitchFamily="18" charset="-78"/>
                <a:cs typeface="Andalus" panose="02020603050405020304" pitchFamily="18" charset="-78"/>
              </a:rPr>
              <a:t>Conversely</a:t>
            </a:r>
            <a:r>
              <a:rPr lang="en-US" b="1" dirty="0" smtClean="0">
                <a:latin typeface="Andalus" panose="02020603050405020304" pitchFamily="18" charset="-78"/>
                <a:cs typeface="Andalus" panose="02020603050405020304" pitchFamily="18" charset="-78"/>
              </a:rPr>
              <a:t>,,,,</a:t>
            </a:r>
            <a:endParaRPr lang="en-US" b="1"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a:xfrm>
            <a:off x="1006996" y="1828799"/>
            <a:ext cx="10116275" cy="4348163"/>
          </a:xfrm>
          <a:ln>
            <a:solidFill>
              <a:schemeClr val="accent1"/>
            </a:solidFill>
          </a:ln>
        </p:spPr>
        <p:txBody>
          <a:bodyPr>
            <a:normAutofit/>
          </a:bodyPr>
          <a:lstStyle/>
          <a:p>
            <a:r>
              <a:rPr lang="en-US" sz="3600" b="1" dirty="0" smtClean="0">
                <a:latin typeface="Arabic Typesetting" panose="03020402040406030203" pitchFamily="66" charset="-78"/>
                <a:cs typeface="Arabic Typesetting" panose="03020402040406030203" pitchFamily="66" charset="-78"/>
              </a:rPr>
              <a:t>If a </a:t>
            </a:r>
            <a:r>
              <a:rPr lang="en-US" sz="3600" b="1" dirty="0">
                <a:latin typeface="Arabic Typesetting" panose="03020402040406030203" pitchFamily="66" charset="-78"/>
                <a:cs typeface="Arabic Typesetting" panose="03020402040406030203" pitchFamily="66" charset="-78"/>
              </a:rPr>
              <a:t>patient has a possible phenytoin-related </a:t>
            </a:r>
            <a:r>
              <a:rPr lang="en-US" sz="3600" b="1" dirty="0" smtClean="0">
                <a:latin typeface="Arabic Typesetting" panose="03020402040406030203" pitchFamily="66" charset="-78"/>
                <a:cs typeface="Arabic Typesetting" panose="03020402040406030203" pitchFamily="66" charset="-78"/>
              </a:rPr>
              <a:t>adverse drug </a:t>
            </a:r>
            <a:r>
              <a:rPr lang="en-US" sz="3600" b="1" dirty="0">
                <a:latin typeface="Arabic Typesetting" panose="03020402040406030203" pitchFamily="66" charset="-78"/>
                <a:cs typeface="Arabic Typesetting" panose="03020402040406030203" pitchFamily="66" charset="-78"/>
              </a:rPr>
              <a:t>reaction and the total phenytoin concentration is within the therapeutic </a:t>
            </a:r>
            <a:r>
              <a:rPr lang="en-US" sz="3600" b="1" dirty="0" smtClean="0">
                <a:latin typeface="Arabic Typesetting" panose="03020402040406030203" pitchFamily="66" charset="-78"/>
                <a:cs typeface="Arabic Typesetting" panose="03020402040406030203" pitchFamily="66" charset="-78"/>
              </a:rPr>
              <a:t>range (15 μg/mL),</a:t>
            </a:r>
          </a:p>
          <a:p>
            <a:r>
              <a:rPr lang="en-US" sz="3600" b="1" dirty="0" smtClean="0">
                <a:latin typeface="Arabic Typesetting" panose="03020402040406030203" pitchFamily="66" charset="-78"/>
                <a:cs typeface="Arabic Typesetting" panose="03020402040406030203" pitchFamily="66" charset="-78"/>
              </a:rPr>
              <a:t>A possible reason </a:t>
            </a:r>
            <a:r>
              <a:rPr lang="en-US" sz="3600" b="1" dirty="0">
                <a:latin typeface="Arabic Typesetting" panose="03020402040406030203" pitchFamily="66" charset="-78"/>
                <a:cs typeface="Arabic Typesetting" panose="03020402040406030203" pitchFamily="66" charset="-78"/>
              </a:rPr>
              <a:t>could be abnormal protein binding (20%) for an unidentified reason, </a:t>
            </a:r>
          </a:p>
          <a:p>
            <a:r>
              <a:rPr lang="en-US" sz="4000" b="1" dirty="0" smtClean="0">
                <a:latin typeface="Arabic Typesetting" panose="03020402040406030203" pitchFamily="66" charset="-78"/>
                <a:cs typeface="Arabic Typesetting" panose="03020402040406030203" pitchFamily="66" charset="-78"/>
              </a:rPr>
              <a:t>C</a:t>
            </a:r>
            <a:r>
              <a:rPr lang="en-US" sz="4000" b="1" baseline="-25000" dirty="0" smtClean="0">
                <a:latin typeface="Arabic Typesetting" panose="03020402040406030203" pitchFamily="66" charset="-78"/>
                <a:cs typeface="Arabic Typesetting" panose="03020402040406030203" pitchFamily="66" charset="-78"/>
              </a:rPr>
              <a:t>f</a:t>
            </a:r>
            <a:r>
              <a:rPr lang="en-US" sz="4000" b="1" dirty="0" smtClean="0">
                <a:latin typeface="Arabic Typesetting" panose="03020402040406030203" pitchFamily="66" charset="-78"/>
                <a:cs typeface="Arabic Typesetting" panose="03020402040406030203" pitchFamily="66" charset="-78"/>
              </a:rPr>
              <a:t> </a:t>
            </a:r>
            <a:r>
              <a:rPr lang="en-US" sz="4000" b="1" dirty="0">
                <a:latin typeface="Arabic Typesetting" panose="03020402040406030203" pitchFamily="66" charset="-78"/>
                <a:cs typeface="Arabic Typesetting" panose="03020402040406030203" pitchFamily="66" charset="-78"/>
              </a:rPr>
              <a:t>= f</a:t>
            </a:r>
            <a:r>
              <a:rPr lang="en-US" sz="4000" b="1" baseline="-25000" dirty="0">
                <a:latin typeface="Arabic Typesetting" panose="03020402040406030203" pitchFamily="66" charset="-78"/>
                <a:cs typeface="Arabic Typesetting" panose="03020402040406030203" pitchFamily="66" charset="-78"/>
              </a:rPr>
              <a:t>B </a:t>
            </a:r>
            <a:r>
              <a:rPr lang="en-US" sz="4000" b="1" dirty="0">
                <a:latin typeface="Arabic Typesetting" panose="03020402040406030203" pitchFamily="66" charset="-78"/>
                <a:cs typeface="Arabic Typesetting" panose="03020402040406030203" pitchFamily="66" charset="-78"/>
              </a:rPr>
              <a:t>.C</a:t>
            </a:r>
            <a:endParaRPr lang="en-US" sz="4000" dirty="0"/>
          </a:p>
          <a:p>
            <a:pPr marL="0" indent="0">
              <a:buNone/>
            </a:pPr>
            <a:r>
              <a:rPr lang="en-US" sz="4000" b="1" dirty="0" smtClean="0">
                <a:latin typeface="Arabic Typesetting" panose="03020402040406030203" pitchFamily="66" charset="-78"/>
                <a:cs typeface="Arabic Typesetting" panose="03020402040406030203" pitchFamily="66" charset="-78"/>
              </a:rPr>
              <a:t>        </a:t>
            </a:r>
            <a:r>
              <a:rPr lang="en-US" sz="4000" b="1" dirty="0">
                <a:latin typeface="Arabic Typesetting" panose="03020402040406030203" pitchFamily="66" charset="-78"/>
                <a:cs typeface="Arabic Typesetting" panose="03020402040406030203" pitchFamily="66" charset="-78"/>
              </a:rPr>
              <a:t>= 0.2 ⋅ 15 </a:t>
            </a:r>
            <a:r>
              <a:rPr lang="en-US" sz="4000" b="1" dirty="0" smtClean="0">
                <a:latin typeface="Arabic Typesetting" panose="03020402040406030203" pitchFamily="66" charset="-78"/>
                <a:cs typeface="Arabic Typesetting" panose="03020402040406030203" pitchFamily="66" charset="-78"/>
              </a:rPr>
              <a:t>μg/mL</a:t>
            </a:r>
            <a:r>
              <a:rPr lang="en-US" sz="4000" b="1" dirty="0" smtClean="0">
                <a:solidFill>
                  <a:srgbClr val="FF0000"/>
                </a:solidFill>
                <a:latin typeface="Arabic Typesetting" panose="03020402040406030203" pitchFamily="66" charset="-78"/>
                <a:cs typeface="Arabic Typesetting" panose="03020402040406030203" pitchFamily="66" charset="-78"/>
              </a:rPr>
              <a:t>←------ within therapeutic range</a:t>
            </a:r>
            <a:endParaRPr lang="en-US" sz="4000" b="1" dirty="0">
              <a:solidFill>
                <a:srgbClr val="FF0000"/>
              </a:solidFill>
              <a:latin typeface="Arabic Typesetting" panose="03020402040406030203" pitchFamily="66" charset="-78"/>
              <a:cs typeface="Arabic Typesetting" panose="03020402040406030203" pitchFamily="66" charset="-78"/>
            </a:endParaRPr>
          </a:p>
          <a:p>
            <a:pPr marL="0" indent="0">
              <a:buNone/>
            </a:pPr>
            <a:r>
              <a:rPr lang="en-US" sz="4000" b="1" dirty="0" smtClean="0">
                <a:solidFill>
                  <a:srgbClr val="FF0000"/>
                </a:solidFill>
                <a:latin typeface="Arabic Typesetting" panose="03020402040406030203" pitchFamily="66" charset="-78"/>
                <a:cs typeface="Arabic Typesetting" panose="03020402040406030203" pitchFamily="66" charset="-78"/>
              </a:rPr>
              <a:t>       </a:t>
            </a:r>
            <a:r>
              <a:rPr lang="en-US" sz="4000" b="1" dirty="0" smtClean="0">
                <a:latin typeface="Arabic Typesetting" panose="03020402040406030203" pitchFamily="66" charset="-78"/>
                <a:cs typeface="Arabic Typesetting" panose="03020402040406030203" pitchFamily="66" charset="-78"/>
              </a:rPr>
              <a:t> </a:t>
            </a:r>
            <a:r>
              <a:rPr lang="en-US" sz="4000" b="1" dirty="0">
                <a:latin typeface="Arabic Typesetting" panose="03020402040406030203" pitchFamily="66" charset="-78"/>
                <a:cs typeface="Arabic Typesetting" panose="03020402040406030203" pitchFamily="66" charset="-78"/>
              </a:rPr>
              <a:t>= 3 </a:t>
            </a:r>
            <a:r>
              <a:rPr lang="en-US" sz="4000" b="1" dirty="0" smtClean="0">
                <a:latin typeface="Arabic Typesetting" panose="03020402040406030203" pitchFamily="66" charset="-78"/>
                <a:cs typeface="Arabic Typesetting" panose="03020402040406030203" pitchFamily="66" charset="-78"/>
              </a:rPr>
              <a:t>μg/mL</a:t>
            </a:r>
            <a:r>
              <a:rPr lang="en-US" sz="4000" b="1" dirty="0" smtClean="0">
                <a:solidFill>
                  <a:srgbClr val="FF0000"/>
                </a:solidFill>
                <a:latin typeface="Arabic Typesetting" panose="03020402040406030203" pitchFamily="66" charset="-78"/>
                <a:cs typeface="Arabic Typesetting" panose="03020402040406030203" pitchFamily="66" charset="-78"/>
              </a:rPr>
              <a:t>←------ toxic </a:t>
            </a:r>
          </a:p>
          <a:p>
            <a:pPr marL="0" indent="0">
              <a:buNone/>
            </a:pPr>
            <a:endParaRPr lang="en-US" sz="36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787880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243939"/>
            <a:ext cx="10515600" cy="1325563"/>
          </a:xfrm>
          <a:solidFill>
            <a:schemeClr val="accent1">
              <a:lumMod val="20000"/>
              <a:lumOff val="80000"/>
            </a:schemeClr>
          </a:solidFill>
          <a:ln>
            <a:solidFill>
              <a:schemeClr val="accent1"/>
            </a:solidFill>
          </a:ln>
        </p:spPr>
        <p:txBody>
          <a:bodyPr vert="horz" lIns="91440" tIns="45720" rIns="91440" bIns="45720" rtlCol="0" anchor="ctr">
            <a:normAutofit fontScale="90000"/>
          </a:bodyPr>
          <a:lstStyle/>
          <a:p>
            <a:pPr algn="ctr">
              <a:lnSpc>
                <a:spcPct val="100000"/>
              </a:lnSpc>
            </a:pPr>
            <a:r>
              <a:rPr lang="en-US" b="1" dirty="0">
                <a:latin typeface="Baskerville Old Face" panose="02020602080505020303" pitchFamily="18" charset="0"/>
                <a:cs typeface="Andalus" panose="02020603050405020304" pitchFamily="18" charset="-78"/>
              </a:rPr>
              <a:t>Methods to estimate unbound phenytoin concentrations </a:t>
            </a:r>
            <a:r>
              <a:rPr lang="en-US" b="1" dirty="0" smtClean="0">
                <a:latin typeface="Baskerville Old Face" panose="02020602080505020303" pitchFamily="18" charset="0"/>
                <a:cs typeface="Andalus" panose="02020603050405020304" pitchFamily="18" charset="-78"/>
              </a:rPr>
              <a:t>(C</a:t>
            </a:r>
            <a:r>
              <a:rPr lang="en-US" b="1" baseline="-25000" dirty="0" smtClean="0">
                <a:latin typeface="Baskerville Old Face" panose="02020602080505020303" pitchFamily="18" charset="0"/>
                <a:cs typeface="Andalus" panose="02020603050405020304" pitchFamily="18" charset="-78"/>
              </a:rPr>
              <a:t>f</a:t>
            </a:r>
            <a:r>
              <a:rPr lang="en-US" b="1" dirty="0">
                <a:latin typeface="Baskerville Old Face" panose="02020602080505020303" pitchFamily="18" charset="0"/>
                <a:cs typeface="Andalus" panose="02020603050405020304" pitchFamily="18" charset="-78"/>
              </a:rPr>
              <a:t>)</a:t>
            </a:r>
          </a:p>
        </p:txBody>
      </p:sp>
      <p:sp>
        <p:nvSpPr>
          <p:cNvPr id="3" name="Content Placeholder 2"/>
          <p:cNvSpPr>
            <a:spLocks noGrp="1"/>
          </p:cNvSpPr>
          <p:nvPr>
            <p:ph idx="1"/>
          </p:nvPr>
        </p:nvSpPr>
        <p:spPr>
          <a:xfrm>
            <a:off x="838199" y="1891725"/>
            <a:ext cx="10751545" cy="4663311"/>
          </a:xfrm>
          <a:ln>
            <a:solidFill>
              <a:schemeClr val="bg1"/>
            </a:solidFill>
          </a:ln>
        </p:spPr>
        <p:txBody>
          <a:bodyPr>
            <a:normAutofit fontScale="92500" lnSpcReduction="10000"/>
          </a:bodyPr>
          <a:lstStyle/>
          <a:p>
            <a:pPr marL="0" indent="0">
              <a:buNone/>
            </a:pPr>
            <a:r>
              <a:rPr lang="en-US" b="1" dirty="0" smtClean="0">
                <a:latin typeface="Andalus" panose="02020603050405020304" pitchFamily="18" charset="-78"/>
                <a:cs typeface="Andalus" panose="02020603050405020304" pitchFamily="18" charset="-78"/>
              </a:rPr>
              <a:t>1-Normalized total </a:t>
            </a:r>
            <a:r>
              <a:rPr lang="en-US" b="1" dirty="0">
                <a:latin typeface="Andalus" panose="02020603050405020304" pitchFamily="18" charset="-78"/>
                <a:cs typeface="Andalus" panose="02020603050405020304" pitchFamily="18" charset="-78"/>
              </a:rPr>
              <a:t>phenytoin </a:t>
            </a:r>
            <a:r>
              <a:rPr lang="en-US" b="1" dirty="0" smtClean="0">
                <a:latin typeface="Andalus" panose="02020603050405020304" pitchFamily="18" charset="-78"/>
                <a:cs typeface="Andalus" panose="02020603050405020304" pitchFamily="18" charset="-78"/>
              </a:rPr>
              <a:t>concentration</a:t>
            </a:r>
          </a:p>
          <a:p>
            <a:pPr marL="0" indent="0">
              <a:buNone/>
            </a:pPr>
            <a:endParaRPr lang="en-US" b="1" dirty="0">
              <a:latin typeface="Andalus" panose="02020603050405020304" pitchFamily="18" charset="-78"/>
              <a:cs typeface="Andalus" panose="02020603050405020304" pitchFamily="18" charset="-78"/>
            </a:endParaRPr>
          </a:p>
          <a:p>
            <a:pPr marL="0" indent="0">
              <a:buNone/>
            </a:pPr>
            <a:endParaRPr lang="en-US" b="1" dirty="0">
              <a:latin typeface="Andalus" panose="02020603050405020304" pitchFamily="18" charset="-78"/>
              <a:cs typeface="Andalus" panose="02020603050405020304" pitchFamily="18" charset="-78"/>
            </a:endParaRPr>
          </a:p>
          <a:p>
            <a:endParaRPr lang="en-US" sz="2400" b="1" dirty="0" smtClean="0">
              <a:latin typeface="Andalus" panose="02020603050405020304" pitchFamily="18" charset="-78"/>
              <a:cs typeface="Andalus" panose="02020603050405020304" pitchFamily="18" charset="-78"/>
            </a:endParaRPr>
          </a:p>
          <a:p>
            <a:r>
              <a:rPr lang="en-US" sz="2400" b="1" dirty="0" err="1" smtClean="0">
                <a:latin typeface="Andalus" panose="02020603050405020304" pitchFamily="18" charset="-78"/>
                <a:cs typeface="Andalus" panose="02020603050405020304" pitchFamily="18" charset="-78"/>
              </a:rPr>
              <a:t>C</a:t>
            </a:r>
            <a:r>
              <a:rPr lang="en-US" sz="1800" b="1" dirty="0" err="1" smtClean="0">
                <a:latin typeface="Andalus" panose="02020603050405020304" pitchFamily="18" charset="-78"/>
                <a:cs typeface="Andalus" panose="02020603050405020304" pitchFamily="18" charset="-78"/>
              </a:rPr>
              <a:t>Normal</a:t>
            </a:r>
            <a:r>
              <a:rPr lang="en-US" sz="2400" b="1" dirty="0" smtClean="0">
                <a:latin typeface="Andalus" panose="02020603050405020304" pitchFamily="18" charset="-78"/>
                <a:cs typeface="Andalus" panose="02020603050405020304" pitchFamily="18" charset="-78"/>
              </a:rPr>
              <a:t> </a:t>
            </a:r>
            <a:r>
              <a:rPr lang="en-US" sz="1800" b="1" dirty="0">
                <a:latin typeface="Andalus" panose="02020603050405020304" pitchFamily="18" charset="-78"/>
                <a:cs typeface="Andalus" panose="02020603050405020304" pitchFamily="18" charset="-78"/>
              </a:rPr>
              <a:t>Binding</a:t>
            </a:r>
            <a:r>
              <a:rPr lang="en-US" sz="2400" b="1" dirty="0">
                <a:latin typeface="Andalus" panose="02020603050405020304" pitchFamily="18" charset="-78"/>
                <a:cs typeface="Andalus" panose="02020603050405020304" pitchFamily="18" charset="-78"/>
              </a:rPr>
              <a:t> is the normalized total phenytoin concentration in μg/mL,</a:t>
            </a:r>
          </a:p>
          <a:p>
            <a:r>
              <a:rPr lang="en-US" sz="2400" b="1" dirty="0" smtClean="0">
                <a:latin typeface="Andalus" panose="02020603050405020304" pitchFamily="18" charset="-78"/>
                <a:cs typeface="Andalus" panose="02020603050405020304" pitchFamily="18" charset="-78"/>
              </a:rPr>
              <a:t>C </a:t>
            </a:r>
            <a:r>
              <a:rPr lang="en-US" sz="2400" b="1" dirty="0">
                <a:latin typeface="Andalus" panose="02020603050405020304" pitchFamily="18" charset="-78"/>
                <a:cs typeface="Andalus" panose="02020603050405020304" pitchFamily="18" charset="-78"/>
              </a:rPr>
              <a:t>is the actual measured phenytoin concentration in μg/mL ,</a:t>
            </a:r>
          </a:p>
          <a:p>
            <a:r>
              <a:rPr lang="en-US" sz="2400" b="1" dirty="0" smtClean="0">
                <a:latin typeface="Andalus" panose="02020603050405020304" pitchFamily="18" charset="-78"/>
                <a:cs typeface="Andalus" panose="02020603050405020304" pitchFamily="18" charset="-78"/>
              </a:rPr>
              <a:t>X </a:t>
            </a:r>
            <a:r>
              <a:rPr lang="en-US" sz="2400" b="1" dirty="0">
                <a:latin typeface="Andalus" panose="02020603050405020304" pitchFamily="18" charset="-78"/>
                <a:cs typeface="Andalus" panose="02020603050405020304" pitchFamily="18" charset="-78"/>
              </a:rPr>
              <a:t>is a constant equal </a:t>
            </a:r>
            <a:r>
              <a:rPr lang="en-US" sz="2400" b="1" dirty="0" smtClean="0">
                <a:latin typeface="Andalus" panose="02020603050405020304" pitchFamily="18" charset="-78"/>
                <a:cs typeface="Andalus" panose="02020603050405020304" pitchFamily="18" charset="-78"/>
              </a:rPr>
              <a:t>to: </a:t>
            </a:r>
            <a:endParaRPr lang="en-US" sz="2400" b="1" dirty="0">
              <a:latin typeface="Andalus" panose="02020603050405020304" pitchFamily="18" charset="-78"/>
              <a:cs typeface="Andalus" panose="02020603050405020304" pitchFamily="18" charset="-78"/>
            </a:endParaRPr>
          </a:p>
          <a:p>
            <a:pPr marL="0" indent="0">
              <a:buNone/>
            </a:pPr>
            <a:r>
              <a:rPr lang="en-US" sz="2400" b="1" dirty="0" smtClean="0">
                <a:latin typeface="Andalus" panose="02020603050405020304" pitchFamily="18" charset="-78"/>
                <a:cs typeface="Andalus" panose="02020603050405020304" pitchFamily="18" charset="-78"/>
              </a:rPr>
              <a:t>                 0.2 (if </a:t>
            </a:r>
            <a:r>
              <a:rPr lang="en-US" sz="2400" b="1" dirty="0">
                <a:latin typeface="Andalus" panose="02020603050405020304" pitchFamily="18" charset="-78"/>
                <a:cs typeface="Andalus" panose="02020603050405020304" pitchFamily="18" charset="-78"/>
              </a:rPr>
              <a:t>protein binding measurements </a:t>
            </a:r>
            <a:r>
              <a:rPr lang="en-US" sz="2400" b="1" dirty="0" smtClean="0">
                <a:latin typeface="Andalus" panose="02020603050405020304" pitchFamily="18" charset="-78"/>
                <a:cs typeface="Andalus" panose="02020603050405020304" pitchFamily="18" charset="-78"/>
              </a:rPr>
              <a:t>conducted </a:t>
            </a:r>
            <a:r>
              <a:rPr lang="en-US" sz="2400" b="1" dirty="0">
                <a:latin typeface="Andalus" panose="02020603050405020304" pitchFamily="18" charset="-78"/>
                <a:cs typeface="Andalus" panose="02020603050405020304" pitchFamily="18" charset="-78"/>
              </a:rPr>
              <a:t>at </a:t>
            </a:r>
            <a:r>
              <a:rPr lang="en-US" sz="2400" b="1" dirty="0" smtClean="0">
                <a:latin typeface="Andalus" panose="02020603050405020304" pitchFamily="18" charset="-78"/>
                <a:cs typeface="Andalus" panose="02020603050405020304" pitchFamily="18" charset="-78"/>
              </a:rPr>
              <a:t>37°C)</a:t>
            </a:r>
          </a:p>
          <a:p>
            <a:pPr marL="0" indent="0">
              <a:buNone/>
            </a:pPr>
            <a:r>
              <a:rPr lang="en-US" sz="2400" b="1" dirty="0" smtClean="0">
                <a:latin typeface="Andalus" panose="02020603050405020304" pitchFamily="18" charset="-78"/>
                <a:cs typeface="Andalus" panose="02020603050405020304" pitchFamily="18" charset="-78"/>
              </a:rPr>
              <a:t>                 0.25 (if </a:t>
            </a:r>
            <a:r>
              <a:rPr lang="en-US" sz="2400" b="1" dirty="0">
                <a:latin typeface="Andalus" panose="02020603050405020304" pitchFamily="18" charset="-78"/>
                <a:cs typeface="Andalus" panose="02020603050405020304" pitchFamily="18" charset="-78"/>
              </a:rPr>
              <a:t>conducted at </a:t>
            </a:r>
            <a:r>
              <a:rPr lang="en-US" sz="2400" b="1" dirty="0" smtClean="0">
                <a:latin typeface="Andalus" panose="02020603050405020304" pitchFamily="18" charset="-78"/>
                <a:cs typeface="Andalus" panose="02020603050405020304" pitchFamily="18" charset="-78"/>
              </a:rPr>
              <a:t>25°C)</a:t>
            </a:r>
          </a:p>
          <a:p>
            <a:pPr marL="0" indent="0">
              <a:buNone/>
            </a:pPr>
            <a:r>
              <a:rPr lang="en-US" sz="2400" b="1" dirty="0" smtClean="0">
                <a:latin typeface="Andalus" panose="02020603050405020304" pitchFamily="18" charset="-78"/>
                <a:cs typeface="Andalus" panose="02020603050405020304" pitchFamily="18" charset="-78"/>
              </a:rPr>
              <a:t>                 0.1 (If the patient has end-stage renal disease </a:t>
            </a:r>
            <a:r>
              <a:rPr lang="en-US" sz="2400" b="1" dirty="0" err="1" smtClean="0">
                <a:latin typeface="Andalus" panose="02020603050405020304" pitchFamily="18" charset="-78"/>
                <a:cs typeface="Andalus" panose="02020603050405020304" pitchFamily="18" charset="-78"/>
              </a:rPr>
              <a:t>Crcl</a:t>
            </a:r>
            <a:r>
              <a:rPr lang="en-US" sz="2400" b="1" dirty="0" smtClean="0">
                <a:latin typeface="Andalus" panose="02020603050405020304" pitchFamily="18" charset="-78"/>
                <a:cs typeface="Andalus" panose="02020603050405020304" pitchFamily="18" charset="-78"/>
              </a:rPr>
              <a:t>&lt;10–15 mL/min), </a:t>
            </a:r>
          </a:p>
          <a:p>
            <a:r>
              <a:rPr lang="en-US" sz="2400" b="1" dirty="0" err="1" smtClean="0">
                <a:latin typeface="Andalus" panose="02020603050405020304" pitchFamily="18" charset="-78"/>
                <a:cs typeface="Andalus" panose="02020603050405020304" pitchFamily="18" charset="-78"/>
              </a:rPr>
              <a:t>Alb</a:t>
            </a:r>
            <a:r>
              <a:rPr lang="en-US" sz="2400" b="1" dirty="0" smtClean="0">
                <a:latin typeface="Andalus" panose="02020603050405020304" pitchFamily="18" charset="-78"/>
                <a:cs typeface="Andalus" panose="02020603050405020304" pitchFamily="18" charset="-78"/>
              </a:rPr>
              <a:t> </a:t>
            </a:r>
            <a:r>
              <a:rPr lang="en-US" sz="2400" b="1" dirty="0">
                <a:latin typeface="Andalus" panose="02020603050405020304" pitchFamily="18" charset="-78"/>
                <a:cs typeface="Andalus" panose="02020603050405020304" pitchFamily="18" charset="-78"/>
              </a:rPr>
              <a:t>is the albumin concentration in </a:t>
            </a:r>
            <a:r>
              <a:rPr lang="en-US" sz="2400" b="1" dirty="0" smtClean="0">
                <a:latin typeface="Andalus" panose="02020603050405020304" pitchFamily="18" charset="-78"/>
                <a:cs typeface="Andalus" panose="02020603050405020304" pitchFamily="18" charset="-78"/>
              </a:rPr>
              <a:t>g/</a:t>
            </a:r>
            <a:r>
              <a:rPr lang="en-US" sz="2400" b="1" dirty="0" err="1" smtClean="0">
                <a:latin typeface="Andalus" panose="02020603050405020304" pitchFamily="18" charset="-78"/>
                <a:cs typeface="Andalus" panose="02020603050405020304" pitchFamily="18" charset="-78"/>
              </a:rPr>
              <a:t>dL</a:t>
            </a:r>
            <a:endParaRPr lang="en-US" sz="2400" b="1" dirty="0" smtClean="0">
              <a:latin typeface="Andalus" panose="02020603050405020304" pitchFamily="18" charset="-78"/>
              <a:cs typeface="Andalus" panose="02020603050405020304" pitchFamily="18" charset="-78"/>
            </a:endParaRPr>
          </a:p>
        </p:txBody>
      </p:sp>
      <p:sp>
        <p:nvSpPr>
          <p:cNvPr id="4" name="Rectangle 3"/>
          <p:cNvSpPr/>
          <p:nvPr/>
        </p:nvSpPr>
        <p:spPr>
          <a:xfrm>
            <a:off x="2258461" y="2548816"/>
            <a:ext cx="6323682" cy="70115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 C </a:t>
            </a:r>
            <a:r>
              <a:rPr lang="en-US" sz="2400" b="1" dirty="0" smtClean="0">
                <a:solidFill>
                  <a:schemeClr val="tx1"/>
                </a:solidFill>
              </a:rPr>
              <a:t>Normal Binding </a:t>
            </a:r>
            <a:r>
              <a:rPr lang="en-US" sz="3200" b="1" dirty="0" smtClean="0">
                <a:solidFill>
                  <a:schemeClr val="tx1"/>
                </a:solidFill>
              </a:rPr>
              <a:t>= C /(X </a:t>
            </a:r>
            <a:r>
              <a:rPr lang="en-US" sz="3200" dirty="0" smtClean="0">
                <a:solidFill>
                  <a:schemeClr val="tx1"/>
                </a:solidFill>
              </a:rPr>
              <a:t>⋅</a:t>
            </a:r>
            <a:r>
              <a:rPr lang="en-US" sz="3200" b="1" dirty="0" err="1" smtClean="0">
                <a:solidFill>
                  <a:schemeClr val="tx1"/>
                </a:solidFill>
              </a:rPr>
              <a:t>Alb</a:t>
            </a:r>
            <a:r>
              <a:rPr lang="en-US" sz="3200" b="1" dirty="0" smtClean="0">
                <a:solidFill>
                  <a:schemeClr val="tx1"/>
                </a:solidFill>
              </a:rPr>
              <a:t> + 0.1)</a:t>
            </a:r>
            <a:endParaRPr lang="en-US" sz="3200" dirty="0">
              <a:solidFill>
                <a:schemeClr val="tx1"/>
              </a:solidFill>
            </a:endParaRPr>
          </a:p>
        </p:txBody>
      </p:sp>
    </p:spTree>
    <p:extLst>
      <p:ext uri="{BB962C8B-B14F-4D97-AF65-F5344CB8AC3E}">
        <p14:creationId xmlns:p14="http://schemas.microsoft.com/office/powerpoint/2010/main" val="2461663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2877" y="385590"/>
            <a:ext cx="11027883" cy="6037244"/>
          </a:xfrm>
          <a:ln>
            <a:solidFill>
              <a:schemeClr val="accent1"/>
            </a:solidFill>
          </a:ln>
        </p:spPr>
        <p:txBody>
          <a:bodyPr>
            <a:normAutofit/>
          </a:bodyPr>
          <a:lstStyle/>
          <a:p>
            <a:pPr marL="0" indent="0">
              <a:lnSpc>
                <a:spcPct val="150000"/>
              </a:lnSpc>
              <a:buNone/>
            </a:pPr>
            <a:r>
              <a:rPr lang="en-US" b="1" dirty="0" smtClean="0">
                <a:latin typeface="Andalus" panose="02020603050405020304" pitchFamily="18" charset="-78"/>
                <a:cs typeface="Andalus" panose="02020603050405020304" pitchFamily="18" charset="-78"/>
              </a:rPr>
              <a:t>2- Compute estimated free concentration (C</a:t>
            </a:r>
            <a:r>
              <a:rPr lang="en-US" sz="2000" b="1" dirty="0" smtClean="0">
                <a:latin typeface="Andalus" panose="02020603050405020304" pitchFamily="18" charset="-78"/>
                <a:cs typeface="Andalus" panose="02020603050405020304" pitchFamily="18" charset="-78"/>
              </a:rPr>
              <a:t>f EST</a:t>
            </a:r>
            <a:r>
              <a:rPr lang="en-US" b="1" dirty="0" smtClean="0">
                <a:latin typeface="Andalus" panose="02020603050405020304" pitchFamily="18" charset="-78"/>
                <a:cs typeface="Andalus" panose="02020603050405020304" pitchFamily="18" charset="-78"/>
              </a:rPr>
              <a:t>):</a:t>
            </a:r>
          </a:p>
          <a:p>
            <a:pPr marL="0" indent="0">
              <a:buNone/>
            </a:pPr>
            <a:r>
              <a:rPr lang="fr-FR" b="1" dirty="0" smtClean="0"/>
              <a:t>                     </a:t>
            </a:r>
          </a:p>
          <a:p>
            <a:pPr marL="0" indent="0">
              <a:buNone/>
            </a:pPr>
            <a:endParaRPr lang="en-US" b="1" dirty="0" smtClean="0">
              <a:latin typeface="Andalus" panose="02020603050405020304" pitchFamily="18" charset="-78"/>
              <a:cs typeface="Andalus" panose="02020603050405020304" pitchFamily="18" charset="-78"/>
            </a:endParaRPr>
          </a:p>
          <a:p>
            <a:pPr>
              <a:buFont typeface="Wingdings" panose="05000000000000000000" pitchFamily="2" charset="2"/>
              <a:buChar char="Ø"/>
            </a:pPr>
            <a:r>
              <a:rPr lang="en-US" b="1" dirty="0" smtClean="0">
                <a:latin typeface="Andalus" panose="02020603050405020304" pitchFamily="18" charset="-78"/>
                <a:cs typeface="Andalus" panose="02020603050405020304" pitchFamily="18" charset="-78"/>
              </a:rPr>
              <a:t>But for patients with concurrent </a:t>
            </a:r>
            <a:r>
              <a:rPr lang="en-US" b="1" dirty="0" smtClean="0">
                <a:solidFill>
                  <a:srgbClr val="C00000"/>
                </a:solidFill>
                <a:latin typeface="Andalus" panose="02020603050405020304" pitchFamily="18" charset="-78"/>
                <a:cs typeface="Andalus" panose="02020603050405020304" pitchFamily="18" charset="-78"/>
              </a:rPr>
              <a:t>valproic acid </a:t>
            </a:r>
            <a:r>
              <a:rPr lang="en-US" b="1" dirty="0" smtClean="0">
                <a:latin typeface="Andalus" panose="02020603050405020304" pitchFamily="18" charset="-78"/>
                <a:cs typeface="Andalus" panose="02020603050405020304" pitchFamily="18" charset="-78"/>
              </a:rPr>
              <a:t>administration…</a:t>
            </a:r>
            <a:endParaRPr lang="en-US" dirty="0" smtClean="0"/>
          </a:p>
          <a:p>
            <a:pPr marL="0" indent="0">
              <a:buNone/>
            </a:pPr>
            <a:r>
              <a:rPr lang="en-US" b="1" dirty="0" smtClean="0">
                <a:solidFill>
                  <a:srgbClr val="C00000"/>
                </a:solidFill>
                <a:latin typeface="Arabic Typesetting" panose="03020402040406030203" pitchFamily="66" charset="-78"/>
                <a:cs typeface="Arabic Typesetting" panose="03020402040406030203" pitchFamily="66" charset="-78"/>
              </a:rPr>
              <a:t>                                                                                                   *Do not need </a:t>
            </a:r>
            <a:r>
              <a:rPr lang="en-US" b="1" dirty="0" err="1" smtClean="0">
                <a:solidFill>
                  <a:srgbClr val="C00000"/>
                </a:solidFill>
                <a:latin typeface="Arabic Typesetting" panose="03020402040406030203" pitchFamily="66" charset="-78"/>
                <a:cs typeface="Arabic Typesetting" panose="03020402040406030203" pitchFamily="66" charset="-78"/>
              </a:rPr>
              <a:t>Cnormal</a:t>
            </a:r>
            <a:r>
              <a:rPr lang="en-US" b="1" dirty="0" smtClean="0">
                <a:solidFill>
                  <a:srgbClr val="C00000"/>
                </a:solidFill>
                <a:latin typeface="Arabic Typesetting" panose="03020402040406030203" pitchFamily="66" charset="-78"/>
                <a:cs typeface="Arabic Typesetting" panose="03020402040406030203" pitchFamily="66" charset="-78"/>
              </a:rPr>
              <a:t> binding</a:t>
            </a:r>
          </a:p>
          <a:p>
            <a:endParaRPr lang="en-US" b="1" dirty="0">
              <a:latin typeface="Andalus" panose="02020603050405020304" pitchFamily="18" charset="-78"/>
              <a:cs typeface="Andalus" panose="02020603050405020304" pitchFamily="18" charset="-78"/>
            </a:endParaRPr>
          </a:p>
          <a:p>
            <a:r>
              <a:rPr lang="en-US" b="1" dirty="0" smtClean="0">
                <a:latin typeface="Arabic Typesetting" panose="03020402040406030203" pitchFamily="66" charset="-78"/>
                <a:cs typeface="Arabic Typesetting" panose="03020402040406030203" pitchFamily="66" charset="-78"/>
              </a:rPr>
              <a:t>(PHT in </a:t>
            </a:r>
            <a:r>
              <a:rPr lang="el-GR" b="1" dirty="0" smtClean="0">
                <a:cs typeface="Arabic Typesetting" panose="03020402040406030203" pitchFamily="66" charset="-78"/>
              </a:rPr>
              <a:t>μ</a:t>
            </a:r>
            <a:r>
              <a:rPr lang="en-US" b="1" dirty="0" smtClean="0">
                <a:latin typeface="Arabic Typesetting" panose="03020402040406030203" pitchFamily="66" charset="-78"/>
                <a:cs typeface="Arabic Typesetting" panose="03020402040406030203" pitchFamily="66" charset="-78"/>
              </a:rPr>
              <a:t>g/mL) total phenytoin concentration  </a:t>
            </a:r>
          </a:p>
          <a:p>
            <a:r>
              <a:rPr lang="en-US" b="1" dirty="0" smtClean="0">
                <a:latin typeface="Arabic Typesetting" panose="03020402040406030203" pitchFamily="66" charset="-78"/>
                <a:cs typeface="Arabic Typesetting" panose="03020402040406030203" pitchFamily="66" charset="-78"/>
              </a:rPr>
              <a:t>(VPA in </a:t>
            </a:r>
            <a:r>
              <a:rPr lang="el-GR" b="1" dirty="0" smtClean="0">
                <a:cs typeface="Arabic Typesetting" panose="03020402040406030203" pitchFamily="66" charset="-78"/>
              </a:rPr>
              <a:t>μ</a:t>
            </a:r>
            <a:r>
              <a:rPr lang="en-US" b="1" dirty="0" smtClean="0">
                <a:latin typeface="Arabic Typesetting" panose="03020402040406030203" pitchFamily="66" charset="-78"/>
                <a:cs typeface="Arabic Typesetting" panose="03020402040406030203" pitchFamily="66" charset="-78"/>
              </a:rPr>
              <a:t>g/mL) valproic acid concentration </a:t>
            </a:r>
          </a:p>
          <a:p>
            <a:endParaRPr lang="en-US" b="1" dirty="0" smtClean="0">
              <a:latin typeface="Andalus" panose="02020603050405020304" pitchFamily="18" charset="-78"/>
              <a:cs typeface="Andalus" panose="02020603050405020304" pitchFamily="18" charset="-78"/>
            </a:endParaRPr>
          </a:p>
          <a:p>
            <a:pPr algn="just">
              <a:buFont typeface="Wingdings" panose="05000000000000000000" pitchFamily="2" charset="2"/>
              <a:buChar char="Ø"/>
            </a:pPr>
            <a:r>
              <a:rPr lang="en-US" b="1" dirty="0" smtClean="0">
                <a:latin typeface="Andalus" panose="02020603050405020304" pitchFamily="18" charset="-78"/>
                <a:cs typeface="Andalus" panose="02020603050405020304" pitchFamily="18" charset="-78"/>
              </a:rPr>
              <a:t> C</a:t>
            </a:r>
            <a:r>
              <a:rPr lang="en-US" sz="2000" b="1" baseline="-25000" dirty="0" smtClean="0">
                <a:latin typeface="Andalus" panose="02020603050405020304" pitchFamily="18" charset="-78"/>
                <a:cs typeface="Andalus" panose="02020603050405020304" pitchFamily="18" charset="-78"/>
              </a:rPr>
              <a:t>f </a:t>
            </a:r>
            <a:r>
              <a:rPr lang="en-US" sz="2000" b="1" baseline="-25000" dirty="0">
                <a:latin typeface="Andalus" panose="02020603050405020304" pitchFamily="18" charset="-78"/>
                <a:cs typeface="Andalus" panose="02020603050405020304" pitchFamily="18" charset="-78"/>
              </a:rPr>
              <a:t>EST </a:t>
            </a:r>
            <a:r>
              <a:rPr lang="en-US" sz="2000" b="1" dirty="0" smtClean="0">
                <a:latin typeface="Andalus" panose="02020603050405020304" pitchFamily="18" charset="-78"/>
                <a:cs typeface="Andalus" panose="02020603050405020304" pitchFamily="18" charset="-78"/>
              </a:rPr>
              <a:t>is </a:t>
            </a:r>
            <a:r>
              <a:rPr lang="en-US" b="1" dirty="0" smtClean="0">
                <a:latin typeface="Andalus" panose="02020603050405020304" pitchFamily="18" charset="-78"/>
                <a:cs typeface="Andalus" panose="02020603050405020304" pitchFamily="18" charset="-78"/>
              </a:rPr>
              <a:t>compared </a:t>
            </a:r>
            <a:r>
              <a:rPr lang="en-US" b="1" dirty="0">
                <a:latin typeface="Andalus" panose="02020603050405020304" pitchFamily="18" charset="-78"/>
                <a:cs typeface="Andalus" panose="02020603050405020304" pitchFamily="18" charset="-78"/>
              </a:rPr>
              <a:t>to the usual therapeutic range </a:t>
            </a:r>
            <a:r>
              <a:rPr lang="en-US" b="1" dirty="0" smtClean="0">
                <a:latin typeface="Andalus" panose="02020603050405020304" pitchFamily="18" charset="-78"/>
                <a:cs typeface="Andalus" panose="02020603050405020304" pitchFamily="18" charset="-78"/>
              </a:rPr>
              <a:t>for unbound </a:t>
            </a:r>
            <a:r>
              <a:rPr lang="en-US" b="1" dirty="0">
                <a:latin typeface="Andalus" panose="02020603050405020304" pitchFamily="18" charset="-78"/>
                <a:cs typeface="Andalus" panose="02020603050405020304" pitchFamily="18" charset="-78"/>
              </a:rPr>
              <a:t>phenytoin concentrations (1–2 μg/mL) and used for dosage adjustment purposes.</a:t>
            </a:r>
          </a:p>
        </p:txBody>
      </p:sp>
      <p:sp>
        <p:nvSpPr>
          <p:cNvPr id="4" name="Rectangle 3"/>
          <p:cNvSpPr/>
          <p:nvPr/>
        </p:nvSpPr>
        <p:spPr>
          <a:xfrm>
            <a:off x="1465243" y="1157399"/>
            <a:ext cx="6174955" cy="7601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solidFill>
                  <a:schemeClr val="tx1"/>
                </a:solidFill>
              </a:rPr>
              <a:t> </a:t>
            </a:r>
            <a:r>
              <a:rPr lang="fr-FR" sz="3200" b="1" dirty="0" smtClean="0">
                <a:solidFill>
                  <a:schemeClr val="tx1"/>
                </a:solidFill>
              </a:rPr>
              <a:t>C</a:t>
            </a:r>
            <a:r>
              <a:rPr lang="fr-FR" sz="2400" b="1" baseline="-25000" dirty="0" smtClean="0">
                <a:solidFill>
                  <a:schemeClr val="tx1"/>
                </a:solidFill>
              </a:rPr>
              <a:t>f EST </a:t>
            </a:r>
            <a:r>
              <a:rPr lang="fr-FR" sz="3200" b="1" dirty="0" smtClean="0">
                <a:solidFill>
                  <a:schemeClr val="tx1"/>
                </a:solidFill>
              </a:rPr>
              <a:t>= 0.1 C</a:t>
            </a:r>
            <a:r>
              <a:rPr lang="fr-FR" sz="2400" b="1" dirty="0" smtClean="0">
                <a:solidFill>
                  <a:schemeClr val="tx1"/>
                </a:solidFill>
              </a:rPr>
              <a:t>Normal Binding</a:t>
            </a:r>
            <a:endParaRPr lang="en-US" sz="2400" dirty="0">
              <a:solidFill>
                <a:schemeClr val="tx1"/>
              </a:solidFill>
            </a:endParaRPr>
          </a:p>
        </p:txBody>
      </p:sp>
      <p:sp>
        <p:nvSpPr>
          <p:cNvPr id="6" name="Rectangle 5"/>
          <p:cNvSpPr/>
          <p:nvPr/>
        </p:nvSpPr>
        <p:spPr>
          <a:xfrm>
            <a:off x="1465243" y="2689371"/>
            <a:ext cx="6174955" cy="8250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b="1" dirty="0">
                <a:solidFill>
                  <a:schemeClr val="tx1"/>
                </a:solidFill>
              </a:rPr>
              <a:t>C</a:t>
            </a:r>
            <a:r>
              <a:rPr lang="fr-FR" sz="2800" b="1" baseline="-25000" dirty="0">
                <a:solidFill>
                  <a:schemeClr val="tx1"/>
                </a:solidFill>
              </a:rPr>
              <a:t>f EST </a:t>
            </a:r>
            <a:r>
              <a:rPr lang="en-US" sz="3200" b="1" dirty="0" smtClean="0">
                <a:solidFill>
                  <a:schemeClr val="tx1"/>
                </a:solidFill>
              </a:rPr>
              <a:t>= (0.095 + 0.001 ⋅ VPA)PHT</a:t>
            </a:r>
          </a:p>
        </p:txBody>
      </p:sp>
    </p:spTree>
    <p:extLst>
      <p:ext uri="{BB962C8B-B14F-4D97-AF65-F5344CB8AC3E}">
        <p14:creationId xmlns:p14="http://schemas.microsoft.com/office/powerpoint/2010/main" val="408313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additive="base">
                                        <p:cTn id="4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2529"/>
            <a:ext cx="10515600" cy="2261352"/>
          </a:xfrm>
          <a:ln>
            <a:solidFill>
              <a:schemeClr val="accent1"/>
            </a:solidFill>
          </a:ln>
        </p:spPr>
        <p:txBody>
          <a:bodyPr>
            <a:noAutofit/>
          </a:bodyPr>
          <a:lstStyle/>
          <a:p>
            <a:pPr algn="just"/>
            <a:r>
              <a:rPr lang="en-US" sz="2800" b="1" u="sng" dirty="0" smtClean="0">
                <a:latin typeface="Arabic Typesetting" panose="03020402040406030203" pitchFamily="66" charset="-78"/>
                <a:cs typeface="Arabic Typesetting" panose="03020402040406030203" pitchFamily="66" charset="-78"/>
              </a:rPr>
              <a:t>Example 1</a:t>
            </a:r>
            <a:r>
              <a:rPr lang="en-US" sz="2800" b="1" dirty="0" smtClean="0">
                <a:latin typeface="Arabic Typesetting" panose="03020402040406030203" pitchFamily="66" charset="-78"/>
                <a:cs typeface="Arabic Typesetting" panose="03020402040406030203" pitchFamily="66" charset="-78"/>
              </a:rPr>
              <a:t> JM is an epileptic patient being treated with phenytoin. He has </a:t>
            </a:r>
            <a:r>
              <a:rPr lang="en-US" sz="2800" b="1" dirty="0" err="1" smtClean="0">
                <a:latin typeface="Arabic Typesetting" panose="03020402040406030203" pitchFamily="66" charset="-78"/>
                <a:cs typeface="Arabic Typesetting" panose="03020402040406030203" pitchFamily="66" charset="-78"/>
              </a:rPr>
              <a:t>hypoalbuminemia</a:t>
            </a:r>
            <a:r>
              <a:rPr lang="en-US" sz="2800" b="1" dirty="0">
                <a:latin typeface="Arabic Typesetting" panose="03020402040406030203" pitchFamily="66" charset="-78"/>
                <a:cs typeface="Arabic Typesetting" panose="03020402040406030203" pitchFamily="66" charset="-78"/>
              </a:rPr>
              <a:t> </a:t>
            </a:r>
            <a:r>
              <a:rPr lang="en-US" sz="2800" b="1" dirty="0" smtClean="0">
                <a:latin typeface="Arabic Typesetting" panose="03020402040406030203" pitchFamily="66" charset="-78"/>
                <a:cs typeface="Arabic Typesetting" panose="03020402040406030203" pitchFamily="66" charset="-78"/>
              </a:rPr>
              <a:t>(</a:t>
            </a:r>
            <a:r>
              <a:rPr lang="en-US" sz="2800" b="1" dirty="0" smtClean="0">
                <a:solidFill>
                  <a:srgbClr val="FF0000"/>
                </a:solidFill>
                <a:latin typeface="Arabic Typesetting" panose="03020402040406030203" pitchFamily="66" charset="-78"/>
                <a:cs typeface="Arabic Typesetting" panose="03020402040406030203" pitchFamily="66" charset="-78"/>
              </a:rPr>
              <a:t>albumin = 2.2 g/</a:t>
            </a:r>
            <a:r>
              <a:rPr lang="en-US" sz="2800" b="1" dirty="0" err="1" smtClean="0">
                <a:solidFill>
                  <a:srgbClr val="FF0000"/>
                </a:solidFill>
                <a:latin typeface="Arabic Typesetting" panose="03020402040406030203" pitchFamily="66" charset="-78"/>
                <a:cs typeface="Arabic Typesetting" panose="03020402040406030203" pitchFamily="66" charset="-78"/>
              </a:rPr>
              <a:t>dL</a:t>
            </a:r>
            <a:r>
              <a:rPr lang="en-US" sz="2800" b="1" dirty="0" smtClean="0">
                <a:latin typeface="Arabic Typesetting" panose="03020402040406030203" pitchFamily="66" charset="-78"/>
                <a:cs typeface="Arabic Typesetting" panose="03020402040406030203" pitchFamily="66" charset="-78"/>
              </a:rPr>
              <a:t>) and normal renal function (creatinine clearance = 90 mL/min). His </a:t>
            </a:r>
            <a:r>
              <a:rPr lang="en-US" sz="2800" b="1" dirty="0" smtClean="0">
                <a:solidFill>
                  <a:srgbClr val="FF0000"/>
                </a:solidFill>
                <a:latin typeface="Arabic Typesetting" panose="03020402040406030203" pitchFamily="66" charset="-78"/>
                <a:cs typeface="Arabic Typesetting" panose="03020402040406030203" pitchFamily="66" charset="-78"/>
              </a:rPr>
              <a:t>total phenytoin concentration is 7.5 μg/</a:t>
            </a:r>
            <a:r>
              <a:rPr lang="en-US" sz="2800" b="1" dirty="0" err="1" smtClean="0">
                <a:solidFill>
                  <a:srgbClr val="FF0000"/>
                </a:solidFill>
                <a:latin typeface="Arabic Typesetting" panose="03020402040406030203" pitchFamily="66" charset="-78"/>
                <a:cs typeface="Arabic Typesetting" panose="03020402040406030203" pitchFamily="66" charset="-78"/>
              </a:rPr>
              <a:t>mL</a:t>
            </a:r>
            <a:r>
              <a:rPr lang="en-US" sz="2800" b="1" dirty="0" err="1" smtClean="0">
                <a:latin typeface="Arabic Typesetting" panose="03020402040406030203" pitchFamily="66" charset="-78"/>
                <a:cs typeface="Arabic Typesetting" panose="03020402040406030203" pitchFamily="66" charset="-78"/>
              </a:rPr>
              <a:t>.</a:t>
            </a:r>
            <a:r>
              <a:rPr lang="en-US" sz="2800" b="1" dirty="0" smtClean="0">
                <a:latin typeface="Arabic Typesetting" panose="03020402040406030203" pitchFamily="66" charset="-78"/>
                <a:cs typeface="Arabic Typesetting" panose="03020402040406030203" pitchFamily="66" charset="-78"/>
              </a:rPr>
              <a:t> Assuming that any unbound concentrations performed by the clinical laboratory will be conducted at </a:t>
            </a:r>
            <a:r>
              <a:rPr lang="en-US" sz="2800" b="1" dirty="0" smtClean="0">
                <a:solidFill>
                  <a:srgbClr val="FF0000"/>
                </a:solidFill>
                <a:latin typeface="Arabic Typesetting" panose="03020402040406030203" pitchFamily="66" charset="-78"/>
                <a:cs typeface="Arabic Typesetting" panose="03020402040406030203" pitchFamily="66" charset="-78"/>
              </a:rPr>
              <a:t>25°C</a:t>
            </a:r>
            <a:r>
              <a:rPr lang="en-US" sz="2800" b="1" dirty="0" smtClean="0">
                <a:latin typeface="Arabic Typesetting" panose="03020402040406030203" pitchFamily="66" charset="-78"/>
                <a:cs typeface="Arabic Typesetting" panose="03020402040406030203" pitchFamily="66" charset="-78"/>
              </a:rPr>
              <a:t>, compute an estimated normalized phenytoin concentration for this patient.</a:t>
            </a:r>
            <a:endParaRPr lang="en-US" sz="2800" b="1" dirty="0">
              <a:latin typeface="Arabic Typesetting" panose="03020402040406030203" pitchFamily="66" charset="-78"/>
              <a:cs typeface="Arabic Typesetting" panose="03020402040406030203" pitchFamily="66" charset="-78"/>
            </a:endParaRPr>
          </a:p>
        </p:txBody>
      </p:sp>
      <p:sp>
        <p:nvSpPr>
          <p:cNvPr id="3" name="Content Placeholder 2"/>
          <p:cNvSpPr>
            <a:spLocks noGrp="1"/>
          </p:cNvSpPr>
          <p:nvPr>
            <p:ph idx="1"/>
          </p:nvPr>
        </p:nvSpPr>
        <p:spPr>
          <a:xfrm>
            <a:off x="838200" y="2798285"/>
            <a:ext cx="10771208" cy="3731218"/>
          </a:xfrm>
          <a:ln>
            <a:solidFill>
              <a:schemeClr val="accent1"/>
            </a:solidFill>
          </a:ln>
        </p:spPr>
        <p:txBody>
          <a:bodyPr>
            <a:normAutofit/>
          </a:bodyPr>
          <a:lstStyle/>
          <a:p>
            <a:r>
              <a:rPr lang="en-US" b="1" dirty="0" err="1" smtClean="0">
                <a:solidFill>
                  <a:srgbClr val="002060"/>
                </a:solidFill>
                <a:latin typeface="Batang" panose="02030600000101010101" pitchFamily="18" charset="-127"/>
                <a:ea typeface="Batang" panose="02030600000101010101" pitchFamily="18" charset="-127"/>
              </a:rPr>
              <a:t>C</a:t>
            </a:r>
            <a:r>
              <a:rPr lang="en-US" sz="2000" b="1" dirty="0" err="1" smtClean="0">
                <a:solidFill>
                  <a:srgbClr val="002060"/>
                </a:solidFill>
                <a:latin typeface="Batang" panose="02030600000101010101" pitchFamily="18" charset="-127"/>
                <a:ea typeface="Batang" panose="02030600000101010101" pitchFamily="18" charset="-127"/>
              </a:rPr>
              <a:t>Normal</a:t>
            </a:r>
            <a:r>
              <a:rPr lang="en-US" sz="2000" b="1" dirty="0" smtClean="0">
                <a:solidFill>
                  <a:srgbClr val="002060"/>
                </a:solidFill>
                <a:latin typeface="Batang" panose="02030600000101010101" pitchFamily="18" charset="-127"/>
                <a:ea typeface="Batang" panose="02030600000101010101" pitchFamily="18" charset="-127"/>
              </a:rPr>
              <a:t> </a:t>
            </a:r>
            <a:r>
              <a:rPr lang="en-US" sz="2000" b="1" dirty="0">
                <a:solidFill>
                  <a:srgbClr val="002060"/>
                </a:solidFill>
                <a:latin typeface="Batang" panose="02030600000101010101" pitchFamily="18" charset="-127"/>
                <a:ea typeface="Batang" panose="02030600000101010101" pitchFamily="18" charset="-127"/>
              </a:rPr>
              <a:t>Binding </a:t>
            </a:r>
            <a:r>
              <a:rPr lang="en-US" b="1" dirty="0">
                <a:solidFill>
                  <a:srgbClr val="002060"/>
                </a:solidFill>
                <a:latin typeface="Batang" panose="02030600000101010101" pitchFamily="18" charset="-127"/>
                <a:ea typeface="Batang" panose="02030600000101010101" pitchFamily="18" charset="-127"/>
              </a:rPr>
              <a:t>= C</a:t>
            </a:r>
            <a:r>
              <a:rPr lang="en-US" b="1" dirty="0" smtClean="0">
                <a:solidFill>
                  <a:srgbClr val="002060"/>
                </a:solidFill>
                <a:latin typeface="Batang" panose="02030600000101010101" pitchFamily="18" charset="-127"/>
                <a:ea typeface="Batang" panose="02030600000101010101" pitchFamily="18" charset="-127"/>
              </a:rPr>
              <a:t>/(x </a:t>
            </a:r>
            <a:r>
              <a:rPr lang="en-US" b="1" dirty="0">
                <a:solidFill>
                  <a:srgbClr val="002060"/>
                </a:solidFill>
                <a:latin typeface="Batang" panose="02030600000101010101" pitchFamily="18" charset="-127"/>
                <a:ea typeface="Batang" panose="02030600000101010101" pitchFamily="18" charset="-127"/>
              </a:rPr>
              <a:t>⋅ </a:t>
            </a:r>
            <a:r>
              <a:rPr lang="en-US" b="1" dirty="0" err="1">
                <a:solidFill>
                  <a:srgbClr val="002060"/>
                </a:solidFill>
                <a:latin typeface="Batang" panose="02030600000101010101" pitchFamily="18" charset="-127"/>
                <a:ea typeface="Batang" panose="02030600000101010101" pitchFamily="18" charset="-127"/>
              </a:rPr>
              <a:t>Alb</a:t>
            </a:r>
            <a:r>
              <a:rPr lang="en-US" b="1" dirty="0">
                <a:solidFill>
                  <a:srgbClr val="002060"/>
                </a:solidFill>
                <a:latin typeface="Batang" panose="02030600000101010101" pitchFamily="18" charset="-127"/>
                <a:ea typeface="Batang" panose="02030600000101010101" pitchFamily="18" charset="-127"/>
              </a:rPr>
              <a:t> + 0.1</a:t>
            </a:r>
            <a:r>
              <a:rPr lang="en-US" b="1" dirty="0" smtClean="0">
                <a:solidFill>
                  <a:srgbClr val="002060"/>
                </a:solidFill>
                <a:latin typeface="Batang" panose="02030600000101010101" pitchFamily="18" charset="-127"/>
                <a:ea typeface="Batang" panose="02030600000101010101" pitchFamily="18" charset="-127"/>
              </a:rPr>
              <a:t>)</a:t>
            </a:r>
          </a:p>
          <a:p>
            <a:pPr marL="0" indent="0">
              <a:buNone/>
            </a:pPr>
            <a:r>
              <a:rPr lang="en-US" b="1" dirty="0">
                <a:solidFill>
                  <a:srgbClr val="002060"/>
                </a:solidFill>
                <a:latin typeface="Batang" panose="02030600000101010101" pitchFamily="18" charset="-127"/>
                <a:ea typeface="Batang" panose="02030600000101010101" pitchFamily="18" charset="-127"/>
              </a:rPr>
              <a:t> </a:t>
            </a:r>
            <a:r>
              <a:rPr lang="en-US" b="1" dirty="0" smtClean="0">
                <a:solidFill>
                  <a:srgbClr val="002060"/>
                </a:solidFill>
                <a:latin typeface="Batang" panose="02030600000101010101" pitchFamily="18" charset="-127"/>
                <a:ea typeface="Batang" panose="02030600000101010101" pitchFamily="18" charset="-127"/>
              </a:rPr>
              <a:t>                    = </a:t>
            </a:r>
            <a:r>
              <a:rPr lang="en-US" b="1" dirty="0">
                <a:solidFill>
                  <a:srgbClr val="002060"/>
                </a:solidFill>
                <a:latin typeface="Batang" panose="02030600000101010101" pitchFamily="18" charset="-127"/>
                <a:ea typeface="Batang" panose="02030600000101010101" pitchFamily="18" charset="-127"/>
              </a:rPr>
              <a:t>C/(</a:t>
            </a:r>
            <a:r>
              <a:rPr lang="en-US" b="1" dirty="0">
                <a:solidFill>
                  <a:srgbClr val="C00000"/>
                </a:solidFill>
                <a:latin typeface="Batang" panose="02030600000101010101" pitchFamily="18" charset="-127"/>
                <a:ea typeface="Batang" panose="02030600000101010101" pitchFamily="18" charset="-127"/>
              </a:rPr>
              <a:t>0.25</a:t>
            </a:r>
            <a:r>
              <a:rPr lang="en-US" b="1" dirty="0">
                <a:solidFill>
                  <a:srgbClr val="002060"/>
                </a:solidFill>
                <a:latin typeface="Batang" panose="02030600000101010101" pitchFamily="18" charset="-127"/>
                <a:ea typeface="Batang" panose="02030600000101010101" pitchFamily="18" charset="-127"/>
              </a:rPr>
              <a:t> ⋅ </a:t>
            </a:r>
            <a:r>
              <a:rPr lang="en-US" b="1" dirty="0" err="1">
                <a:solidFill>
                  <a:srgbClr val="002060"/>
                </a:solidFill>
                <a:latin typeface="Batang" panose="02030600000101010101" pitchFamily="18" charset="-127"/>
                <a:ea typeface="Batang" panose="02030600000101010101" pitchFamily="18" charset="-127"/>
              </a:rPr>
              <a:t>Alb</a:t>
            </a:r>
            <a:r>
              <a:rPr lang="en-US" b="1" dirty="0">
                <a:solidFill>
                  <a:srgbClr val="002060"/>
                </a:solidFill>
                <a:latin typeface="Batang" panose="02030600000101010101" pitchFamily="18" charset="-127"/>
                <a:ea typeface="Batang" panose="02030600000101010101" pitchFamily="18" charset="-127"/>
              </a:rPr>
              <a:t> + 0.1</a:t>
            </a:r>
            <a:r>
              <a:rPr lang="en-US" b="1" dirty="0" smtClean="0">
                <a:solidFill>
                  <a:srgbClr val="002060"/>
                </a:solidFill>
                <a:latin typeface="Batang" panose="02030600000101010101" pitchFamily="18" charset="-127"/>
                <a:ea typeface="Batang" panose="02030600000101010101" pitchFamily="18" charset="-127"/>
              </a:rPr>
              <a:t>)                      </a:t>
            </a:r>
          </a:p>
          <a:p>
            <a:pPr marL="0" indent="0">
              <a:buNone/>
            </a:pPr>
            <a:r>
              <a:rPr lang="en-US" b="1" dirty="0" smtClean="0">
                <a:solidFill>
                  <a:srgbClr val="002060"/>
                </a:solidFill>
                <a:latin typeface="Batang" panose="02030600000101010101" pitchFamily="18" charset="-127"/>
                <a:ea typeface="Batang" panose="02030600000101010101" pitchFamily="18" charset="-127"/>
              </a:rPr>
              <a:t>                     = </a:t>
            </a:r>
            <a:r>
              <a:rPr lang="en-US" b="1" dirty="0">
                <a:solidFill>
                  <a:srgbClr val="002060"/>
                </a:solidFill>
                <a:latin typeface="Batang" panose="02030600000101010101" pitchFamily="18" charset="-127"/>
                <a:ea typeface="Batang" panose="02030600000101010101" pitchFamily="18" charset="-127"/>
              </a:rPr>
              <a:t>(7.5 </a:t>
            </a:r>
            <a:r>
              <a:rPr lang="el-GR" b="1" dirty="0">
                <a:solidFill>
                  <a:srgbClr val="002060"/>
                </a:solidFill>
                <a:latin typeface="Batang" panose="02030600000101010101" pitchFamily="18" charset="-127"/>
                <a:ea typeface="Batang" panose="02030600000101010101" pitchFamily="18" charset="-127"/>
              </a:rPr>
              <a:t>μ</a:t>
            </a:r>
            <a:r>
              <a:rPr lang="en-US" b="1" dirty="0">
                <a:solidFill>
                  <a:srgbClr val="002060"/>
                </a:solidFill>
                <a:latin typeface="Batang" panose="02030600000101010101" pitchFamily="18" charset="-127"/>
                <a:ea typeface="Batang" panose="02030600000101010101" pitchFamily="18" charset="-127"/>
              </a:rPr>
              <a:t>g/mL) / (0.25 ⋅ 2.2 g/</a:t>
            </a:r>
            <a:r>
              <a:rPr lang="en-US" b="1" dirty="0" err="1">
                <a:solidFill>
                  <a:srgbClr val="002060"/>
                </a:solidFill>
                <a:latin typeface="Batang" panose="02030600000101010101" pitchFamily="18" charset="-127"/>
                <a:ea typeface="Batang" panose="02030600000101010101" pitchFamily="18" charset="-127"/>
              </a:rPr>
              <a:t>dL</a:t>
            </a:r>
            <a:r>
              <a:rPr lang="en-US" b="1" dirty="0">
                <a:solidFill>
                  <a:srgbClr val="002060"/>
                </a:solidFill>
                <a:latin typeface="Batang" panose="02030600000101010101" pitchFamily="18" charset="-127"/>
                <a:ea typeface="Batang" panose="02030600000101010101" pitchFamily="18" charset="-127"/>
              </a:rPr>
              <a:t> + 0.1</a:t>
            </a:r>
            <a:r>
              <a:rPr lang="en-US" b="1" dirty="0" smtClean="0">
                <a:solidFill>
                  <a:srgbClr val="002060"/>
                </a:solidFill>
                <a:latin typeface="Batang" panose="02030600000101010101" pitchFamily="18" charset="-127"/>
                <a:ea typeface="Batang" panose="02030600000101010101" pitchFamily="18" charset="-127"/>
              </a:rPr>
              <a:t>)</a:t>
            </a:r>
          </a:p>
          <a:p>
            <a:pPr marL="0" indent="0">
              <a:buNone/>
            </a:pPr>
            <a:r>
              <a:rPr lang="en-US" b="1" dirty="0">
                <a:solidFill>
                  <a:srgbClr val="002060"/>
                </a:solidFill>
                <a:latin typeface="Batang" panose="02030600000101010101" pitchFamily="18" charset="-127"/>
                <a:ea typeface="Batang" panose="02030600000101010101" pitchFamily="18" charset="-127"/>
              </a:rPr>
              <a:t> </a:t>
            </a:r>
            <a:r>
              <a:rPr lang="en-US" b="1" dirty="0" smtClean="0">
                <a:solidFill>
                  <a:srgbClr val="002060"/>
                </a:solidFill>
                <a:latin typeface="Batang" panose="02030600000101010101" pitchFamily="18" charset="-127"/>
                <a:ea typeface="Batang" panose="02030600000101010101" pitchFamily="18" charset="-127"/>
              </a:rPr>
              <a:t>                    = </a:t>
            </a:r>
            <a:r>
              <a:rPr lang="en-US" b="1" dirty="0">
                <a:solidFill>
                  <a:srgbClr val="002060"/>
                </a:solidFill>
                <a:latin typeface="Batang" panose="02030600000101010101" pitchFamily="18" charset="-127"/>
                <a:ea typeface="Batang" panose="02030600000101010101" pitchFamily="18" charset="-127"/>
              </a:rPr>
              <a:t>11.5 </a:t>
            </a:r>
            <a:r>
              <a:rPr lang="el-GR" b="1" dirty="0">
                <a:solidFill>
                  <a:srgbClr val="002060"/>
                </a:solidFill>
                <a:latin typeface="Batang" panose="02030600000101010101" pitchFamily="18" charset="-127"/>
                <a:ea typeface="Batang" panose="02030600000101010101" pitchFamily="18" charset="-127"/>
              </a:rPr>
              <a:t>μ</a:t>
            </a:r>
            <a:r>
              <a:rPr lang="en-US" b="1" dirty="0">
                <a:solidFill>
                  <a:srgbClr val="002060"/>
                </a:solidFill>
                <a:latin typeface="Batang" panose="02030600000101010101" pitchFamily="18" charset="-127"/>
                <a:ea typeface="Batang" panose="02030600000101010101" pitchFamily="18" charset="-127"/>
              </a:rPr>
              <a:t>g/mL</a:t>
            </a:r>
          </a:p>
          <a:p>
            <a:r>
              <a:rPr lang="en-US" b="1" dirty="0" smtClean="0">
                <a:solidFill>
                  <a:srgbClr val="002060"/>
                </a:solidFill>
                <a:latin typeface="Batang" panose="02030600000101010101" pitchFamily="18" charset="-127"/>
                <a:ea typeface="Batang" panose="02030600000101010101" pitchFamily="18" charset="-127"/>
              </a:rPr>
              <a:t>C</a:t>
            </a:r>
            <a:r>
              <a:rPr lang="en-US" sz="2000" b="1" dirty="0" smtClean="0">
                <a:solidFill>
                  <a:srgbClr val="002060"/>
                </a:solidFill>
                <a:latin typeface="Batang" panose="02030600000101010101" pitchFamily="18" charset="-127"/>
                <a:ea typeface="Batang" panose="02030600000101010101" pitchFamily="18" charset="-127"/>
              </a:rPr>
              <a:t>f </a:t>
            </a:r>
            <a:r>
              <a:rPr lang="en-US" sz="1800" b="1" dirty="0" smtClean="0">
                <a:solidFill>
                  <a:srgbClr val="002060"/>
                </a:solidFill>
                <a:latin typeface="Batang" panose="02030600000101010101" pitchFamily="18" charset="-127"/>
                <a:ea typeface="Batang" panose="02030600000101010101" pitchFamily="18" charset="-127"/>
              </a:rPr>
              <a:t>EST</a:t>
            </a:r>
            <a:r>
              <a:rPr lang="en-US" b="1" dirty="0" smtClean="0">
                <a:solidFill>
                  <a:srgbClr val="002060"/>
                </a:solidFill>
                <a:latin typeface="Batang" panose="02030600000101010101" pitchFamily="18" charset="-127"/>
                <a:ea typeface="Batang" panose="02030600000101010101" pitchFamily="18" charset="-127"/>
              </a:rPr>
              <a:t> </a:t>
            </a:r>
            <a:r>
              <a:rPr lang="en-US" b="1" dirty="0">
                <a:solidFill>
                  <a:srgbClr val="002060"/>
                </a:solidFill>
                <a:latin typeface="Batang" panose="02030600000101010101" pitchFamily="18" charset="-127"/>
                <a:ea typeface="Batang" panose="02030600000101010101" pitchFamily="18" charset="-127"/>
              </a:rPr>
              <a:t>= 0.1 </a:t>
            </a:r>
            <a:r>
              <a:rPr lang="en-US" b="1" dirty="0" err="1" smtClean="0">
                <a:solidFill>
                  <a:srgbClr val="002060"/>
                </a:solidFill>
                <a:latin typeface="Batang" panose="02030600000101010101" pitchFamily="18" charset="-127"/>
                <a:ea typeface="Batang" panose="02030600000101010101" pitchFamily="18" charset="-127"/>
              </a:rPr>
              <a:t>C</a:t>
            </a:r>
            <a:r>
              <a:rPr lang="en-US" sz="2000" b="1" dirty="0" err="1" smtClean="0">
                <a:solidFill>
                  <a:srgbClr val="002060"/>
                </a:solidFill>
                <a:latin typeface="Batang" panose="02030600000101010101" pitchFamily="18" charset="-127"/>
                <a:ea typeface="Batang" panose="02030600000101010101" pitchFamily="18" charset="-127"/>
              </a:rPr>
              <a:t>Normal</a:t>
            </a:r>
            <a:r>
              <a:rPr lang="en-US" sz="2000" b="1" dirty="0" smtClean="0">
                <a:solidFill>
                  <a:srgbClr val="002060"/>
                </a:solidFill>
                <a:latin typeface="Batang" panose="02030600000101010101" pitchFamily="18" charset="-127"/>
                <a:ea typeface="Batang" panose="02030600000101010101" pitchFamily="18" charset="-127"/>
              </a:rPr>
              <a:t> Binding</a:t>
            </a:r>
          </a:p>
          <a:p>
            <a:pPr marL="0" indent="0">
              <a:buNone/>
            </a:pPr>
            <a:r>
              <a:rPr lang="en-US" sz="2000" b="1" dirty="0">
                <a:solidFill>
                  <a:srgbClr val="002060"/>
                </a:solidFill>
                <a:latin typeface="Batang" panose="02030600000101010101" pitchFamily="18" charset="-127"/>
                <a:ea typeface="Batang" panose="02030600000101010101" pitchFamily="18" charset="-127"/>
              </a:rPr>
              <a:t> </a:t>
            </a:r>
            <a:r>
              <a:rPr lang="en-US" sz="2000" b="1" dirty="0" smtClean="0">
                <a:solidFill>
                  <a:srgbClr val="002060"/>
                </a:solidFill>
                <a:latin typeface="Batang" panose="02030600000101010101" pitchFamily="18" charset="-127"/>
                <a:ea typeface="Batang" panose="02030600000101010101" pitchFamily="18" charset="-127"/>
              </a:rPr>
              <a:t>              </a:t>
            </a:r>
            <a:r>
              <a:rPr lang="en-US" b="1" dirty="0">
                <a:solidFill>
                  <a:srgbClr val="002060"/>
                </a:solidFill>
                <a:latin typeface="Batang" panose="02030600000101010101" pitchFamily="18" charset="-127"/>
                <a:ea typeface="Batang" panose="02030600000101010101" pitchFamily="18" charset="-127"/>
              </a:rPr>
              <a:t>= 0.1 ⋅ 11.5 </a:t>
            </a:r>
            <a:r>
              <a:rPr lang="el-GR" b="1" dirty="0">
                <a:solidFill>
                  <a:srgbClr val="002060"/>
                </a:solidFill>
                <a:latin typeface="Batang" panose="02030600000101010101" pitchFamily="18" charset="-127"/>
                <a:ea typeface="Batang" panose="02030600000101010101" pitchFamily="18" charset="-127"/>
              </a:rPr>
              <a:t>μ</a:t>
            </a:r>
            <a:r>
              <a:rPr lang="en-US" b="1" dirty="0" smtClean="0">
                <a:solidFill>
                  <a:srgbClr val="002060"/>
                </a:solidFill>
                <a:latin typeface="Batang" panose="02030600000101010101" pitchFamily="18" charset="-127"/>
                <a:ea typeface="Batang" panose="02030600000101010101" pitchFamily="18" charset="-127"/>
              </a:rPr>
              <a:t>g/mL</a:t>
            </a:r>
          </a:p>
          <a:p>
            <a:pPr marL="0" indent="0">
              <a:buNone/>
            </a:pPr>
            <a:r>
              <a:rPr lang="en-US" b="1" dirty="0">
                <a:solidFill>
                  <a:srgbClr val="002060"/>
                </a:solidFill>
                <a:latin typeface="Batang" panose="02030600000101010101" pitchFamily="18" charset="-127"/>
                <a:ea typeface="Batang" panose="02030600000101010101" pitchFamily="18" charset="-127"/>
              </a:rPr>
              <a:t> </a:t>
            </a:r>
            <a:r>
              <a:rPr lang="en-US" b="1" dirty="0" smtClean="0">
                <a:solidFill>
                  <a:srgbClr val="002060"/>
                </a:solidFill>
                <a:latin typeface="Batang" panose="02030600000101010101" pitchFamily="18" charset="-127"/>
                <a:ea typeface="Batang" panose="02030600000101010101" pitchFamily="18" charset="-127"/>
              </a:rPr>
              <a:t>          </a:t>
            </a:r>
            <a:r>
              <a:rPr lang="en-US" b="1" dirty="0">
                <a:solidFill>
                  <a:srgbClr val="002060"/>
                </a:solidFill>
                <a:latin typeface="Batang" panose="02030600000101010101" pitchFamily="18" charset="-127"/>
                <a:ea typeface="Batang" panose="02030600000101010101" pitchFamily="18" charset="-127"/>
              </a:rPr>
              <a:t>= 1.2 </a:t>
            </a:r>
            <a:r>
              <a:rPr lang="el-GR" b="1" dirty="0">
                <a:solidFill>
                  <a:srgbClr val="002060"/>
                </a:solidFill>
                <a:latin typeface="Batang" panose="02030600000101010101" pitchFamily="18" charset="-127"/>
                <a:ea typeface="Batang" panose="02030600000101010101" pitchFamily="18" charset="-127"/>
              </a:rPr>
              <a:t>μ</a:t>
            </a:r>
            <a:r>
              <a:rPr lang="en-US" b="1" dirty="0">
                <a:solidFill>
                  <a:srgbClr val="002060"/>
                </a:solidFill>
                <a:latin typeface="Batang" panose="02030600000101010101" pitchFamily="18" charset="-127"/>
                <a:ea typeface="Batang" panose="02030600000101010101" pitchFamily="18" charset="-127"/>
              </a:rPr>
              <a:t>g/mL</a:t>
            </a:r>
          </a:p>
        </p:txBody>
      </p:sp>
    </p:spTree>
    <p:extLst>
      <p:ext uri="{BB962C8B-B14F-4D97-AF65-F5344CB8AC3E}">
        <p14:creationId xmlns:p14="http://schemas.microsoft.com/office/powerpoint/2010/main" val="2414858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444176"/>
          </a:xfrm>
          <a:ln>
            <a:solidFill>
              <a:schemeClr val="accent1"/>
            </a:solidFill>
          </a:ln>
        </p:spPr>
        <p:txBody>
          <a:bodyPr>
            <a:noAutofit/>
          </a:bodyPr>
          <a:lstStyle/>
          <a:p>
            <a:pPr algn="just">
              <a:lnSpc>
                <a:spcPct val="100000"/>
              </a:lnSpc>
            </a:pPr>
            <a:r>
              <a:rPr lang="en-US" sz="2800" b="1" u="sng" dirty="0" smtClean="0">
                <a:latin typeface="Arabic Typesetting" panose="03020402040406030203" pitchFamily="66" charset="-78"/>
                <a:cs typeface="Arabic Typesetting" panose="03020402040406030203" pitchFamily="66" charset="-78"/>
              </a:rPr>
              <a:t>Example 2</a:t>
            </a:r>
            <a:r>
              <a:rPr lang="en-US" sz="2800" b="1" dirty="0" smtClean="0">
                <a:latin typeface="Arabic Typesetting" panose="03020402040406030203" pitchFamily="66" charset="-78"/>
                <a:cs typeface="Arabic Typesetting" panose="03020402040406030203" pitchFamily="66" charset="-78"/>
              </a:rPr>
              <a:t> PM is an epileptic patient being treated with </a:t>
            </a:r>
            <a:r>
              <a:rPr lang="en-US" sz="2800" b="1" dirty="0" smtClean="0">
                <a:solidFill>
                  <a:srgbClr val="FF0000"/>
                </a:solidFill>
                <a:latin typeface="Arabic Typesetting" panose="03020402040406030203" pitchFamily="66" charset="-78"/>
                <a:cs typeface="Arabic Typesetting" panose="03020402040406030203" pitchFamily="66" charset="-78"/>
              </a:rPr>
              <a:t>phenytoin</a:t>
            </a:r>
            <a:r>
              <a:rPr lang="en-US" sz="2800" b="1" dirty="0" smtClean="0">
                <a:latin typeface="Arabic Typesetting" panose="03020402040406030203" pitchFamily="66" charset="-78"/>
                <a:cs typeface="Arabic Typesetting" panose="03020402040406030203" pitchFamily="66" charset="-78"/>
              </a:rPr>
              <a:t> and </a:t>
            </a:r>
            <a:r>
              <a:rPr lang="en-US" sz="2800" b="1" dirty="0" smtClean="0">
                <a:solidFill>
                  <a:srgbClr val="FF0000"/>
                </a:solidFill>
                <a:latin typeface="Arabic Typesetting" panose="03020402040406030203" pitchFamily="66" charset="-78"/>
                <a:cs typeface="Arabic Typesetting" panose="03020402040406030203" pitchFamily="66" charset="-78"/>
              </a:rPr>
              <a:t>valproic</a:t>
            </a:r>
            <a:r>
              <a:rPr lang="en-US" sz="2800" b="1" dirty="0" smtClean="0">
                <a:latin typeface="Arabic Typesetting" panose="03020402040406030203" pitchFamily="66" charset="-78"/>
                <a:cs typeface="Arabic Typesetting" panose="03020402040406030203" pitchFamily="66" charset="-78"/>
              </a:rPr>
              <a:t/>
            </a:r>
            <a:br>
              <a:rPr lang="en-US" sz="2800" b="1" dirty="0" smtClean="0">
                <a:latin typeface="Arabic Typesetting" panose="03020402040406030203" pitchFamily="66" charset="-78"/>
                <a:cs typeface="Arabic Typesetting" panose="03020402040406030203" pitchFamily="66" charset="-78"/>
              </a:rPr>
            </a:br>
            <a:r>
              <a:rPr lang="en-US" sz="2800" b="1" dirty="0" smtClean="0">
                <a:solidFill>
                  <a:srgbClr val="FF0000"/>
                </a:solidFill>
                <a:latin typeface="Arabic Typesetting" panose="03020402040406030203" pitchFamily="66" charset="-78"/>
                <a:cs typeface="Arabic Typesetting" panose="03020402040406030203" pitchFamily="66" charset="-78"/>
              </a:rPr>
              <a:t>acid</a:t>
            </a:r>
            <a:r>
              <a:rPr lang="en-US" sz="2800" b="1" dirty="0" smtClean="0">
                <a:latin typeface="Arabic Typesetting" panose="03020402040406030203" pitchFamily="66" charset="-78"/>
                <a:cs typeface="Arabic Typesetting" panose="03020402040406030203" pitchFamily="66" charset="-78"/>
              </a:rPr>
              <a:t>. He has a normal albumin concentration (albumin = 4.2 g/</a:t>
            </a:r>
            <a:r>
              <a:rPr lang="en-US" sz="2800" b="1" dirty="0" err="1" smtClean="0">
                <a:latin typeface="Arabic Typesetting" panose="03020402040406030203" pitchFamily="66" charset="-78"/>
                <a:cs typeface="Arabic Typesetting" panose="03020402040406030203" pitchFamily="66" charset="-78"/>
              </a:rPr>
              <a:t>dL</a:t>
            </a:r>
            <a:r>
              <a:rPr lang="en-US" sz="2800" b="1" dirty="0" smtClean="0">
                <a:latin typeface="Arabic Typesetting" panose="03020402040406030203" pitchFamily="66" charset="-78"/>
                <a:cs typeface="Arabic Typesetting" panose="03020402040406030203" pitchFamily="66" charset="-78"/>
              </a:rPr>
              <a:t>) and normal renal function (creatinine clearance = 90 mL/min). His steady-state total phenytoin and valproic acid concentrations are </a:t>
            </a:r>
            <a:r>
              <a:rPr lang="en-US" sz="2800" b="1" dirty="0" smtClean="0">
                <a:solidFill>
                  <a:srgbClr val="FF0000"/>
                </a:solidFill>
                <a:latin typeface="Arabic Typesetting" panose="03020402040406030203" pitchFamily="66" charset="-78"/>
                <a:cs typeface="Arabic Typesetting" panose="03020402040406030203" pitchFamily="66" charset="-78"/>
              </a:rPr>
              <a:t>7.5 μg/mL</a:t>
            </a:r>
            <a:r>
              <a:rPr lang="en-US" sz="2800" b="1" dirty="0" smtClean="0">
                <a:latin typeface="Arabic Typesetting" panose="03020402040406030203" pitchFamily="66" charset="-78"/>
                <a:cs typeface="Arabic Typesetting" panose="03020402040406030203" pitchFamily="66" charset="-78"/>
              </a:rPr>
              <a:t> and </a:t>
            </a:r>
            <a:r>
              <a:rPr lang="en-US" sz="2800" b="1" dirty="0" smtClean="0">
                <a:solidFill>
                  <a:srgbClr val="FF0000"/>
                </a:solidFill>
                <a:latin typeface="Arabic Typesetting" panose="03020402040406030203" pitchFamily="66" charset="-78"/>
                <a:cs typeface="Arabic Typesetting" panose="03020402040406030203" pitchFamily="66" charset="-78"/>
              </a:rPr>
              <a:t>100 μg/mL</a:t>
            </a:r>
            <a:r>
              <a:rPr lang="en-US" sz="2800" b="1" dirty="0" smtClean="0">
                <a:latin typeface="Arabic Typesetting" panose="03020402040406030203" pitchFamily="66" charset="-78"/>
                <a:cs typeface="Arabic Typesetting" panose="03020402040406030203" pitchFamily="66" charset="-78"/>
              </a:rPr>
              <a:t>, respectively. Compute an estimated unbound phenytoin concentration for this patient.</a:t>
            </a:r>
            <a:endParaRPr lang="en-US" sz="2800" b="1" dirty="0">
              <a:latin typeface="Arabic Typesetting" panose="03020402040406030203" pitchFamily="66" charset="-78"/>
              <a:cs typeface="Arabic Typesetting" panose="03020402040406030203" pitchFamily="66" charset="-78"/>
            </a:endParaRPr>
          </a:p>
        </p:txBody>
      </p:sp>
      <p:sp>
        <p:nvSpPr>
          <p:cNvPr id="3" name="Content Placeholder 2"/>
          <p:cNvSpPr>
            <a:spLocks noGrp="1"/>
          </p:cNvSpPr>
          <p:nvPr>
            <p:ph idx="1"/>
          </p:nvPr>
        </p:nvSpPr>
        <p:spPr>
          <a:xfrm>
            <a:off x="838200" y="3294043"/>
            <a:ext cx="10515600" cy="2882919"/>
          </a:xfrm>
          <a:ln>
            <a:solidFill>
              <a:schemeClr val="accent1"/>
            </a:solidFill>
          </a:ln>
        </p:spPr>
        <p:txBody>
          <a:bodyPr>
            <a:normAutofit/>
          </a:bodyPr>
          <a:lstStyle/>
          <a:p>
            <a:pPr marL="0" indent="0">
              <a:buNone/>
            </a:pPr>
            <a:r>
              <a:rPr lang="en-US" b="1" i="1" dirty="0" smtClean="0">
                <a:solidFill>
                  <a:srgbClr val="002060"/>
                </a:solidFill>
                <a:latin typeface="Andalus" panose="02020603050405020304" pitchFamily="18" charset="-78"/>
                <a:cs typeface="Andalus" panose="02020603050405020304" pitchFamily="18" charset="-78"/>
              </a:rPr>
              <a:t>Choose </a:t>
            </a:r>
            <a:r>
              <a:rPr lang="en-US" b="1" i="1" dirty="0">
                <a:solidFill>
                  <a:srgbClr val="002060"/>
                </a:solidFill>
                <a:latin typeface="Andalus" panose="02020603050405020304" pitchFamily="18" charset="-78"/>
                <a:cs typeface="Andalus" panose="02020603050405020304" pitchFamily="18" charset="-78"/>
              </a:rPr>
              <a:t>appropriate equation to estimate unbound phenytoin </a:t>
            </a:r>
            <a:r>
              <a:rPr lang="en-US" b="1" i="1" dirty="0" smtClean="0">
                <a:solidFill>
                  <a:srgbClr val="002060"/>
                </a:solidFill>
                <a:latin typeface="Andalus" panose="02020603050405020304" pitchFamily="18" charset="-78"/>
                <a:cs typeface="Andalus" panose="02020603050405020304" pitchFamily="18" charset="-78"/>
              </a:rPr>
              <a:t>conc.</a:t>
            </a:r>
            <a:endParaRPr lang="en-US" b="1" i="1" dirty="0">
              <a:solidFill>
                <a:srgbClr val="002060"/>
              </a:solidFill>
              <a:latin typeface="Andalus" panose="02020603050405020304" pitchFamily="18" charset="-78"/>
              <a:cs typeface="Andalus" panose="02020603050405020304" pitchFamily="18" charset="-78"/>
            </a:endParaRPr>
          </a:p>
          <a:p>
            <a:pPr marL="0" indent="0">
              <a:lnSpc>
                <a:spcPct val="150000"/>
              </a:lnSpc>
              <a:buNone/>
            </a:pPr>
            <a:r>
              <a:rPr lang="en-US" b="1" dirty="0">
                <a:solidFill>
                  <a:srgbClr val="002060"/>
                </a:solidFill>
                <a:latin typeface="Batang" panose="02030600000101010101" pitchFamily="18" charset="-127"/>
                <a:ea typeface="Batang" panose="02030600000101010101" pitchFamily="18" charset="-127"/>
              </a:rPr>
              <a:t>C</a:t>
            </a:r>
            <a:r>
              <a:rPr lang="en-US" b="1" baseline="-25000" dirty="0">
                <a:solidFill>
                  <a:srgbClr val="002060"/>
                </a:solidFill>
                <a:latin typeface="Batang" panose="02030600000101010101" pitchFamily="18" charset="-127"/>
                <a:ea typeface="Batang" panose="02030600000101010101" pitchFamily="18" charset="-127"/>
              </a:rPr>
              <a:t>f EST </a:t>
            </a:r>
            <a:r>
              <a:rPr lang="en-US" b="1" dirty="0">
                <a:solidFill>
                  <a:srgbClr val="002060"/>
                </a:solidFill>
                <a:latin typeface="Batang" panose="02030600000101010101" pitchFamily="18" charset="-127"/>
                <a:ea typeface="Batang" panose="02030600000101010101" pitchFamily="18" charset="-127"/>
              </a:rPr>
              <a:t>= (0.095 + 0.001 ⋅ VPA)PHT</a:t>
            </a:r>
          </a:p>
          <a:p>
            <a:pPr marL="0" indent="0">
              <a:lnSpc>
                <a:spcPct val="150000"/>
              </a:lnSpc>
              <a:buNone/>
            </a:pPr>
            <a:r>
              <a:rPr lang="en-US" b="1" dirty="0">
                <a:solidFill>
                  <a:srgbClr val="002060"/>
                </a:solidFill>
                <a:latin typeface="Batang" panose="02030600000101010101" pitchFamily="18" charset="-127"/>
                <a:ea typeface="Batang" panose="02030600000101010101" pitchFamily="18" charset="-127"/>
              </a:rPr>
              <a:t>          = (0.095 + 0.001 ⋅ 100 </a:t>
            </a:r>
            <a:r>
              <a:rPr lang="el-GR" b="1" dirty="0">
                <a:solidFill>
                  <a:srgbClr val="002060"/>
                </a:solidFill>
                <a:latin typeface="Batang" panose="02030600000101010101" pitchFamily="18" charset="-127"/>
                <a:ea typeface="Batang" panose="02030600000101010101" pitchFamily="18" charset="-127"/>
              </a:rPr>
              <a:t>μ</a:t>
            </a:r>
            <a:r>
              <a:rPr lang="en-US" b="1" dirty="0">
                <a:solidFill>
                  <a:srgbClr val="002060"/>
                </a:solidFill>
                <a:latin typeface="Batang" panose="02030600000101010101" pitchFamily="18" charset="-127"/>
                <a:ea typeface="Batang" panose="02030600000101010101" pitchFamily="18" charset="-127"/>
              </a:rPr>
              <a:t>g/mL)7.5 </a:t>
            </a:r>
            <a:r>
              <a:rPr lang="el-GR" b="1" dirty="0">
                <a:solidFill>
                  <a:srgbClr val="002060"/>
                </a:solidFill>
                <a:latin typeface="Batang" panose="02030600000101010101" pitchFamily="18" charset="-127"/>
                <a:ea typeface="Batang" panose="02030600000101010101" pitchFamily="18" charset="-127"/>
              </a:rPr>
              <a:t>μ</a:t>
            </a:r>
            <a:r>
              <a:rPr lang="en-US" b="1" dirty="0">
                <a:solidFill>
                  <a:srgbClr val="002060"/>
                </a:solidFill>
                <a:latin typeface="Batang" panose="02030600000101010101" pitchFamily="18" charset="-127"/>
                <a:ea typeface="Batang" panose="02030600000101010101" pitchFamily="18" charset="-127"/>
              </a:rPr>
              <a:t>g/mL</a:t>
            </a:r>
          </a:p>
          <a:p>
            <a:pPr marL="0" indent="0">
              <a:lnSpc>
                <a:spcPct val="150000"/>
              </a:lnSpc>
              <a:buNone/>
            </a:pPr>
            <a:r>
              <a:rPr lang="en-US" b="1" dirty="0">
                <a:solidFill>
                  <a:srgbClr val="002060"/>
                </a:solidFill>
                <a:latin typeface="Batang" panose="02030600000101010101" pitchFamily="18" charset="-127"/>
                <a:ea typeface="Batang" panose="02030600000101010101" pitchFamily="18" charset="-127"/>
              </a:rPr>
              <a:t>          = 1.5 </a:t>
            </a:r>
            <a:r>
              <a:rPr lang="el-GR" b="1" dirty="0">
                <a:solidFill>
                  <a:srgbClr val="002060"/>
                </a:solidFill>
                <a:latin typeface="Batang" panose="02030600000101010101" pitchFamily="18" charset="-127"/>
                <a:ea typeface="Batang" panose="02030600000101010101" pitchFamily="18" charset="-127"/>
              </a:rPr>
              <a:t>μ</a:t>
            </a:r>
            <a:r>
              <a:rPr lang="en-US" b="1" dirty="0">
                <a:solidFill>
                  <a:srgbClr val="002060"/>
                </a:solidFill>
                <a:latin typeface="Batang" panose="02030600000101010101" pitchFamily="18" charset="-127"/>
                <a:ea typeface="Batang" panose="02030600000101010101" pitchFamily="18" charset="-127"/>
              </a:rPr>
              <a:t>g/mL</a:t>
            </a:r>
          </a:p>
        </p:txBody>
      </p:sp>
    </p:spTree>
    <p:extLst>
      <p:ext uri="{BB962C8B-B14F-4D97-AF65-F5344CB8AC3E}">
        <p14:creationId xmlns:p14="http://schemas.microsoft.com/office/powerpoint/2010/main" val="1497988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2527"/>
            <a:ext cx="10515600" cy="1082547"/>
          </a:xfrm>
          <a:solidFill>
            <a:schemeClr val="accent1">
              <a:lumMod val="20000"/>
              <a:lumOff val="80000"/>
            </a:schemeClr>
          </a:solidFill>
          <a:ln>
            <a:solidFill>
              <a:schemeClr val="accent1"/>
            </a:solidFill>
          </a:ln>
        </p:spPr>
        <p:txBody>
          <a:bodyPr vert="horz" lIns="91440" tIns="45720" rIns="91440" bIns="45720" rtlCol="0" anchor="ctr">
            <a:normAutofit/>
          </a:bodyPr>
          <a:lstStyle/>
          <a:p>
            <a:pPr algn="ctr">
              <a:lnSpc>
                <a:spcPct val="100000"/>
              </a:lnSpc>
            </a:pPr>
            <a:r>
              <a:rPr lang="en-US" b="1" dirty="0">
                <a:latin typeface="Baskerville Old Face" panose="02020602080505020303" pitchFamily="18" charset="0"/>
                <a:cs typeface="Andalus" panose="02020603050405020304" pitchFamily="18" charset="-78"/>
              </a:rPr>
              <a:t>Dosage forms</a:t>
            </a:r>
          </a:p>
        </p:txBody>
      </p:sp>
      <p:sp>
        <p:nvSpPr>
          <p:cNvPr id="3" name="Content Placeholder 2"/>
          <p:cNvSpPr>
            <a:spLocks noGrp="1"/>
          </p:cNvSpPr>
          <p:nvPr>
            <p:ph idx="1"/>
          </p:nvPr>
        </p:nvSpPr>
        <p:spPr>
          <a:xfrm>
            <a:off x="583894" y="1620456"/>
            <a:ext cx="11071952" cy="4768769"/>
          </a:xfrm>
          <a:ln>
            <a:solidFill>
              <a:schemeClr val="accent1"/>
            </a:solidFill>
          </a:ln>
        </p:spPr>
        <p:txBody>
          <a:bodyPr>
            <a:noAutofit/>
          </a:bodyPr>
          <a:lstStyle/>
          <a:p>
            <a:pPr marL="0" indent="0">
              <a:buNone/>
            </a:pPr>
            <a:r>
              <a:rPr lang="en-US" dirty="0" smtClean="0">
                <a:latin typeface="Arabic Typesetting" panose="03020402040406030203" pitchFamily="66" charset="-78"/>
                <a:cs typeface="Arabic Typesetting" panose="03020402040406030203" pitchFamily="66" charset="-78"/>
              </a:rPr>
              <a:t>❖ </a:t>
            </a:r>
            <a:r>
              <a:rPr lang="en-US" sz="3200" b="1" dirty="0">
                <a:latin typeface="Arabic Typesetting" panose="03020402040406030203" pitchFamily="66" charset="-78"/>
                <a:cs typeface="Arabic Typesetting" panose="03020402040406030203" pitchFamily="66" charset="-78"/>
              </a:rPr>
              <a:t>For parenteral </a:t>
            </a:r>
            <a:r>
              <a:rPr lang="en-US" sz="3200" b="1" dirty="0" smtClean="0">
                <a:latin typeface="Arabic Typesetting" panose="03020402040406030203" pitchFamily="66" charset="-78"/>
                <a:cs typeface="Arabic Typesetting" panose="03020402040406030203" pitchFamily="66" charset="-78"/>
              </a:rPr>
              <a:t>use:</a:t>
            </a:r>
            <a:endParaRPr lang="en-US" sz="3200" b="1" dirty="0">
              <a:latin typeface="Arabic Typesetting" panose="03020402040406030203" pitchFamily="66" charset="-78"/>
              <a:cs typeface="Arabic Typesetting" panose="03020402040406030203" pitchFamily="66" charset="-78"/>
            </a:endParaRPr>
          </a:p>
          <a:p>
            <a:pPr marL="0" indent="0">
              <a:buNone/>
            </a:pPr>
            <a:r>
              <a:rPr lang="en-US" dirty="0" smtClean="0">
                <a:latin typeface="Arabic Typesetting" panose="03020402040406030203" pitchFamily="66" charset="-78"/>
                <a:cs typeface="Arabic Typesetting" panose="03020402040406030203" pitchFamily="66" charset="-78"/>
              </a:rPr>
              <a:t>1- </a:t>
            </a:r>
            <a:r>
              <a:rPr lang="en-US" dirty="0">
                <a:latin typeface="Arabic Typesetting" panose="03020402040406030203" pitchFamily="66" charset="-78"/>
                <a:cs typeface="Arabic Typesetting" panose="03020402040406030203" pitchFamily="66" charset="-78"/>
              </a:rPr>
              <a:t>Phenytoin sodium, the sodium salt of phenytoin, contains </a:t>
            </a:r>
            <a:r>
              <a:rPr lang="en-US" dirty="0" smtClean="0">
                <a:latin typeface="Arabic Typesetting" panose="03020402040406030203" pitchFamily="66" charset="-78"/>
                <a:cs typeface="Arabic Typesetting" panose="03020402040406030203" pitchFamily="66" charset="-78"/>
              </a:rPr>
              <a:t>(</a:t>
            </a:r>
            <a:r>
              <a:rPr lang="en-US" dirty="0" smtClean="0">
                <a:solidFill>
                  <a:srgbClr val="FF0000"/>
                </a:solidFill>
                <a:latin typeface="Arabic Typesetting" panose="03020402040406030203" pitchFamily="66" charset="-78"/>
                <a:cs typeface="Arabic Typesetting" panose="03020402040406030203" pitchFamily="66" charset="-78"/>
              </a:rPr>
              <a:t>92</a:t>
            </a:r>
            <a:r>
              <a:rPr lang="en-US" dirty="0">
                <a:solidFill>
                  <a:srgbClr val="FF0000"/>
                </a:solidFill>
                <a:latin typeface="Arabic Typesetting" panose="03020402040406030203" pitchFamily="66" charset="-78"/>
                <a:cs typeface="Arabic Typesetting" panose="03020402040406030203" pitchFamily="66" charset="-78"/>
              </a:rPr>
              <a:t>%</a:t>
            </a:r>
            <a:r>
              <a:rPr lang="en-US" dirty="0">
                <a:latin typeface="Arabic Typesetting" panose="03020402040406030203" pitchFamily="66" charset="-78"/>
                <a:cs typeface="Arabic Typesetting" panose="03020402040406030203" pitchFamily="66" charset="-78"/>
              </a:rPr>
              <a:t> </a:t>
            </a:r>
            <a:r>
              <a:rPr lang="en-US" dirty="0" smtClean="0">
                <a:latin typeface="Arabic Typesetting" panose="03020402040406030203" pitchFamily="66" charset="-78"/>
                <a:cs typeface="Arabic Typesetting" panose="03020402040406030203" pitchFamily="66" charset="-78"/>
              </a:rPr>
              <a:t>phenytoin), Infusion rate &lt;50 mg/min</a:t>
            </a:r>
            <a:endParaRPr lang="en-US" dirty="0">
              <a:latin typeface="Arabic Typesetting" panose="03020402040406030203" pitchFamily="66" charset="-78"/>
              <a:cs typeface="Arabic Typesetting" panose="03020402040406030203" pitchFamily="66" charset="-78"/>
            </a:endParaRPr>
          </a:p>
          <a:p>
            <a:pPr marL="0" indent="0">
              <a:buNone/>
            </a:pPr>
            <a:r>
              <a:rPr lang="en-US" dirty="0" smtClean="0">
                <a:latin typeface="Arabic Typesetting" panose="03020402040406030203" pitchFamily="66" charset="-78"/>
                <a:cs typeface="Arabic Typesetting" panose="03020402040406030203" pitchFamily="66" charset="-78"/>
              </a:rPr>
              <a:t>2-</a:t>
            </a:r>
            <a:r>
              <a:rPr lang="en-US" dirty="0">
                <a:latin typeface="Arabic Typesetting" panose="03020402040406030203" pitchFamily="66" charset="-78"/>
                <a:cs typeface="Arabic Typesetting" panose="03020402040406030203" pitchFamily="66" charset="-78"/>
              </a:rPr>
              <a:t> </a:t>
            </a:r>
            <a:r>
              <a:rPr lang="en-US" dirty="0" smtClean="0">
                <a:latin typeface="Arabic Typesetting" panose="03020402040406030203" pitchFamily="66" charset="-78"/>
                <a:cs typeface="Arabic Typesetting" panose="03020402040406030203" pitchFamily="66" charset="-78"/>
              </a:rPr>
              <a:t>Fosphenytoin, a </a:t>
            </a:r>
            <a:r>
              <a:rPr lang="en-US" dirty="0">
                <a:latin typeface="Arabic Typesetting" panose="03020402040406030203" pitchFamily="66" charset="-78"/>
                <a:cs typeface="Arabic Typesetting" panose="03020402040406030203" pitchFamily="66" charset="-78"/>
              </a:rPr>
              <a:t>water soluble phosphate ester </a:t>
            </a:r>
            <a:r>
              <a:rPr lang="en-US" dirty="0" err="1">
                <a:latin typeface="Arabic Typesetting" panose="03020402040406030203" pitchFamily="66" charset="-78"/>
                <a:cs typeface="Arabic Typesetting" panose="03020402040406030203" pitchFamily="66" charset="-78"/>
              </a:rPr>
              <a:t>prodrug</a:t>
            </a:r>
            <a:r>
              <a:rPr lang="en-US" dirty="0">
                <a:latin typeface="Arabic Typesetting" panose="03020402040406030203" pitchFamily="66" charset="-78"/>
                <a:cs typeface="Arabic Typesetting" panose="03020402040406030203" pitchFamily="66" charset="-78"/>
              </a:rPr>
              <a:t> of </a:t>
            </a:r>
            <a:r>
              <a:rPr lang="en-US" dirty="0" smtClean="0">
                <a:latin typeface="Arabic Typesetting" panose="03020402040406030203" pitchFamily="66" charset="-78"/>
                <a:cs typeface="Arabic Typesetting" panose="03020402040406030203" pitchFamily="66" charset="-78"/>
              </a:rPr>
              <a:t>phenytoin, Infusion rate &lt;150 mg/min</a:t>
            </a:r>
          </a:p>
          <a:p>
            <a:pPr marL="0" indent="0">
              <a:buNone/>
            </a:pPr>
            <a:endParaRPr lang="en-US" sz="1100" dirty="0">
              <a:latin typeface="Arabic Typesetting" panose="03020402040406030203" pitchFamily="66" charset="-78"/>
              <a:cs typeface="Arabic Typesetting" panose="03020402040406030203" pitchFamily="66" charset="-78"/>
            </a:endParaRPr>
          </a:p>
          <a:p>
            <a:pPr marL="0" indent="0">
              <a:buNone/>
            </a:pPr>
            <a:r>
              <a:rPr lang="en-US" sz="3200" dirty="0" smtClean="0">
                <a:latin typeface="Arabic Typesetting" panose="03020402040406030203" pitchFamily="66" charset="-78"/>
                <a:cs typeface="Arabic Typesetting" panose="03020402040406030203" pitchFamily="66" charset="-78"/>
              </a:rPr>
              <a:t>❖ </a:t>
            </a:r>
            <a:r>
              <a:rPr lang="en-US" sz="3200" b="1" dirty="0">
                <a:latin typeface="Arabic Typesetting" panose="03020402040406030203" pitchFamily="66" charset="-78"/>
                <a:cs typeface="Arabic Typesetting" panose="03020402040406030203" pitchFamily="66" charset="-78"/>
              </a:rPr>
              <a:t>For oral </a:t>
            </a:r>
            <a:r>
              <a:rPr lang="en-US" sz="3200" b="1" dirty="0" smtClean="0">
                <a:latin typeface="Arabic Typesetting" panose="03020402040406030203" pitchFamily="66" charset="-78"/>
                <a:cs typeface="Arabic Typesetting" panose="03020402040406030203" pitchFamily="66" charset="-78"/>
              </a:rPr>
              <a:t>use:</a:t>
            </a:r>
            <a:endParaRPr lang="en-US" sz="3200" b="1" dirty="0">
              <a:latin typeface="Arabic Typesetting" panose="03020402040406030203" pitchFamily="66" charset="-78"/>
              <a:cs typeface="Arabic Typesetting" panose="03020402040406030203" pitchFamily="66" charset="-78"/>
            </a:endParaRPr>
          </a:p>
          <a:p>
            <a:pPr marL="0" indent="0">
              <a:buNone/>
            </a:pPr>
            <a:r>
              <a:rPr lang="en-US" dirty="0">
                <a:latin typeface="Arabic Typesetting" panose="03020402040406030203" pitchFamily="66" charset="-78"/>
                <a:cs typeface="Arabic Typesetting" panose="03020402040406030203" pitchFamily="66" charset="-78"/>
              </a:rPr>
              <a:t>1- </a:t>
            </a:r>
            <a:r>
              <a:rPr lang="en-US" dirty="0" smtClean="0">
                <a:latin typeface="Arabic Typesetting" panose="03020402040406030203" pitchFamily="66" charset="-78"/>
                <a:cs typeface="Arabic Typesetting" panose="03020402040406030203" pitchFamily="66" charset="-78"/>
              </a:rPr>
              <a:t>Capsules </a:t>
            </a:r>
            <a:r>
              <a:rPr lang="en-US" dirty="0">
                <a:latin typeface="Arabic Typesetting" panose="03020402040406030203" pitchFamily="66" charset="-78"/>
                <a:cs typeface="Arabic Typesetting" panose="03020402040406030203" pitchFamily="66" charset="-78"/>
              </a:rPr>
              <a:t>contain phenytoin sodium (</a:t>
            </a:r>
            <a:r>
              <a:rPr lang="en-US" dirty="0">
                <a:solidFill>
                  <a:srgbClr val="FF0000"/>
                </a:solidFill>
                <a:latin typeface="Arabic Typesetting" panose="03020402040406030203" pitchFamily="66" charset="-78"/>
                <a:cs typeface="Arabic Typesetting" panose="03020402040406030203" pitchFamily="66" charset="-78"/>
              </a:rPr>
              <a:t>92%</a:t>
            </a:r>
            <a:r>
              <a:rPr lang="en-US" dirty="0">
                <a:latin typeface="Arabic Typesetting" panose="03020402040406030203" pitchFamily="66" charset="-78"/>
                <a:cs typeface="Arabic Typesetting" panose="03020402040406030203" pitchFamily="66" charset="-78"/>
              </a:rPr>
              <a:t> </a:t>
            </a:r>
            <a:r>
              <a:rPr lang="en-US" dirty="0" smtClean="0">
                <a:latin typeface="Arabic Typesetting" panose="03020402040406030203" pitchFamily="66" charset="-78"/>
                <a:cs typeface="Arabic Typesetting" panose="03020402040406030203" pitchFamily="66" charset="-78"/>
              </a:rPr>
              <a:t>phenytoin) extended </a:t>
            </a:r>
            <a:r>
              <a:rPr lang="en-US" dirty="0">
                <a:latin typeface="Arabic Typesetting" panose="03020402040406030203" pitchFamily="66" charset="-78"/>
                <a:cs typeface="Arabic Typesetting" panose="03020402040406030203" pitchFamily="66" charset="-78"/>
              </a:rPr>
              <a:t>phenytoin sodium capsules or prompt phenytoin capsules</a:t>
            </a:r>
          </a:p>
          <a:p>
            <a:pPr marL="0" indent="0">
              <a:buNone/>
            </a:pPr>
            <a:r>
              <a:rPr lang="en-US" dirty="0" smtClean="0">
                <a:latin typeface="Arabic Typesetting" panose="03020402040406030203" pitchFamily="66" charset="-78"/>
                <a:cs typeface="Arabic Typesetting" panose="03020402040406030203" pitchFamily="66" charset="-78"/>
              </a:rPr>
              <a:t>2- Tablets and </a:t>
            </a:r>
            <a:r>
              <a:rPr lang="en-US" dirty="0">
                <a:latin typeface="Arabic Typesetting" panose="03020402040406030203" pitchFamily="66" charset="-78"/>
                <a:cs typeface="Arabic Typesetting" panose="03020402040406030203" pitchFamily="66" charset="-78"/>
              </a:rPr>
              <a:t>suspension contain phenytoin (</a:t>
            </a:r>
            <a:r>
              <a:rPr lang="en-US" dirty="0">
                <a:solidFill>
                  <a:srgbClr val="FF0000"/>
                </a:solidFill>
                <a:latin typeface="Arabic Typesetting" panose="03020402040406030203" pitchFamily="66" charset="-78"/>
                <a:cs typeface="Arabic Typesetting" panose="03020402040406030203" pitchFamily="66" charset="-78"/>
              </a:rPr>
              <a:t>100%</a:t>
            </a:r>
            <a:r>
              <a:rPr lang="en-US" dirty="0">
                <a:latin typeface="Arabic Typesetting" panose="03020402040406030203" pitchFamily="66" charset="-78"/>
                <a:cs typeface="Arabic Typesetting" panose="03020402040406030203" pitchFamily="66" charset="-78"/>
              </a:rPr>
              <a:t>)</a:t>
            </a:r>
          </a:p>
          <a:p>
            <a:r>
              <a:rPr lang="en-US" dirty="0">
                <a:latin typeface="Arabic Typesetting" panose="03020402040406030203" pitchFamily="66" charset="-78"/>
                <a:cs typeface="Arabic Typesetting" panose="03020402040406030203" pitchFamily="66" charset="-78"/>
              </a:rPr>
              <a:t>Phenytoin tablets (50 mg, chewable) and</a:t>
            </a:r>
          </a:p>
          <a:p>
            <a:r>
              <a:rPr lang="en-US" dirty="0">
                <a:latin typeface="Arabic Typesetting" panose="03020402040406030203" pitchFamily="66" charset="-78"/>
                <a:cs typeface="Arabic Typesetting" panose="03020402040406030203" pitchFamily="66" charset="-78"/>
              </a:rPr>
              <a:t>Suspension (125 mg/5 mL)</a:t>
            </a:r>
          </a:p>
        </p:txBody>
      </p:sp>
    </p:spTree>
    <p:extLst>
      <p:ext uri="{BB962C8B-B14F-4D97-AF65-F5344CB8AC3E}">
        <p14:creationId xmlns:p14="http://schemas.microsoft.com/office/powerpoint/2010/main" val="3178558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497904" y="0"/>
            <a:ext cx="11106492" cy="6858000"/>
          </a:xfrm>
          <a:prstGeom prst="rect">
            <a:avLst/>
          </a:prstGeom>
        </p:spPr>
      </p:pic>
    </p:spTree>
    <p:extLst>
      <p:ext uri="{BB962C8B-B14F-4D97-AF65-F5344CB8AC3E}">
        <p14:creationId xmlns:p14="http://schemas.microsoft.com/office/powerpoint/2010/main" val="39544637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150" y="1621047"/>
            <a:ext cx="10515600" cy="2554345"/>
          </a:xfrm>
          <a:solidFill>
            <a:schemeClr val="accent1">
              <a:lumMod val="20000"/>
              <a:lumOff val="80000"/>
            </a:schemeClr>
          </a:solidFill>
          <a:ln>
            <a:solidFill>
              <a:schemeClr val="accent1"/>
            </a:solidFill>
          </a:ln>
        </p:spPr>
        <p:txBody>
          <a:bodyPr vert="horz" lIns="91440" tIns="45720" rIns="91440" bIns="45720" rtlCol="0" anchor="ctr">
            <a:normAutofit/>
          </a:bodyPr>
          <a:lstStyle/>
          <a:p>
            <a:pPr algn="ctr">
              <a:lnSpc>
                <a:spcPct val="100000"/>
              </a:lnSpc>
            </a:pPr>
            <a:r>
              <a:rPr lang="en-US" b="1" dirty="0">
                <a:latin typeface="Baskerville Old Face" panose="02020602080505020303" pitchFamily="18" charset="0"/>
                <a:cs typeface="Andalus" panose="02020603050405020304" pitchFamily="18" charset="-78"/>
              </a:rPr>
              <a:t>The clinical implication of </a:t>
            </a:r>
            <a:r>
              <a:rPr lang="en-US" b="1" dirty="0" smtClean="0">
                <a:latin typeface="Baskerville Old Face" panose="02020602080505020303" pitchFamily="18" charset="0"/>
                <a:cs typeface="Andalus" panose="02020603050405020304" pitchFamily="18" charset="-78"/>
              </a:rPr>
              <a:t/>
            </a:r>
            <a:br>
              <a:rPr lang="en-US" b="1" dirty="0" smtClean="0">
                <a:latin typeface="Baskerville Old Face" panose="02020602080505020303" pitchFamily="18" charset="0"/>
                <a:cs typeface="Andalus" panose="02020603050405020304" pitchFamily="18" charset="-78"/>
              </a:rPr>
            </a:br>
            <a:r>
              <a:rPr lang="en-US" b="1" dirty="0" err="1" smtClean="0">
                <a:latin typeface="Baskerville Old Face" panose="02020602080505020303" pitchFamily="18" charset="0"/>
                <a:cs typeface="Andalus" panose="02020603050405020304" pitchFamily="18" charset="-78"/>
              </a:rPr>
              <a:t>Michaelis-Menten</a:t>
            </a:r>
            <a:r>
              <a:rPr lang="en-US" b="1" dirty="0" smtClean="0">
                <a:latin typeface="Baskerville Old Face" panose="02020602080505020303" pitchFamily="18" charset="0"/>
                <a:cs typeface="Andalus" panose="02020603050405020304" pitchFamily="18" charset="-78"/>
              </a:rPr>
              <a:t> </a:t>
            </a:r>
            <a:r>
              <a:rPr lang="en-US" b="1" dirty="0">
                <a:latin typeface="Baskerville Old Face" panose="02020602080505020303" pitchFamily="18" charset="0"/>
                <a:cs typeface="Andalus" panose="02020603050405020304" pitchFamily="18" charset="-78"/>
              </a:rPr>
              <a:t>pharmacokinetics</a:t>
            </a:r>
          </a:p>
        </p:txBody>
      </p:sp>
    </p:spTree>
    <p:extLst>
      <p:ext uri="{BB962C8B-B14F-4D97-AF65-F5344CB8AC3E}">
        <p14:creationId xmlns:p14="http://schemas.microsoft.com/office/powerpoint/2010/main" val="1996078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a:ln>
            <a:solidFill>
              <a:schemeClr val="accent1"/>
            </a:solidFill>
          </a:ln>
        </p:spPr>
        <p:txBody>
          <a:bodyPr vert="horz" lIns="91440" tIns="45720" rIns="91440" bIns="45720" rtlCol="0" anchor="ctr">
            <a:normAutofit/>
          </a:bodyPr>
          <a:lstStyle/>
          <a:p>
            <a:pPr algn="ctr">
              <a:lnSpc>
                <a:spcPct val="100000"/>
              </a:lnSpc>
            </a:pPr>
            <a:r>
              <a:rPr lang="en-US" b="1" dirty="0" smtClean="0">
                <a:latin typeface="Baskerville Old Face" panose="02020602080505020303" pitchFamily="18" charset="0"/>
                <a:cs typeface="Andalus" panose="02020603050405020304" pitchFamily="18" charset="-78"/>
              </a:rPr>
              <a:t>1- Clearance </a:t>
            </a:r>
            <a:r>
              <a:rPr lang="en-US" b="1" dirty="0">
                <a:latin typeface="Baskerville Old Face" panose="02020602080505020303" pitchFamily="18" charset="0"/>
                <a:cs typeface="Andalus" panose="02020603050405020304" pitchFamily="18" charset="-78"/>
              </a:rPr>
              <a:t>of phenytoin</a:t>
            </a:r>
          </a:p>
        </p:txBody>
      </p:sp>
      <p:sp>
        <p:nvSpPr>
          <p:cNvPr id="3" name="Content Placeholder 2"/>
          <p:cNvSpPr>
            <a:spLocks noGrp="1"/>
          </p:cNvSpPr>
          <p:nvPr>
            <p:ph idx="1"/>
          </p:nvPr>
        </p:nvSpPr>
        <p:spPr/>
        <p:txBody>
          <a:bodyPr>
            <a:normAutofit/>
          </a:bodyPr>
          <a:lstStyle/>
          <a:p>
            <a:pPr algn="just">
              <a:lnSpc>
                <a:spcPct val="110000"/>
              </a:lnSpc>
            </a:pPr>
            <a:r>
              <a:rPr lang="en-US" sz="3200" b="1" dirty="0">
                <a:latin typeface="Arabic Typesetting" panose="03020402040406030203" pitchFamily="66" charset="-78"/>
                <a:cs typeface="Arabic Typesetting" panose="03020402040406030203" pitchFamily="66" charset="-78"/>
              </a:rPr>
              <a:t>The clearance of phenytoin is not a constant as it is with linear pharmacokinetics, but is concentration- or dose-dependent. </a:t>
            </a:r>
          </a:p>
          <a:p>
            <a:pPr algn="just">
              <a:lnSpc>
                <a:spcPct val="110000"/>
              </a:lnSpc>
            </a:pPr>
            <a:r>
              <a:rPr lang="en-US" sz="3200" b="1" dirty="0">
                <a:latin typeface="Arabic Typesetting" panose="03020402040406030203" pitchFamily="66" charset="-78"/>
                <a:cs typeface="Arabic Typesetting" panose="03020402040406030203" pitchFamily="66" charset="-78"/>
              </a:rPr>
              <a:t>As the dose or concentration of phenytoin increases,</a:t>
            </a:r>
            <a:r>
              <a:rPr lang="en-US" sz="3200" b="1" dirty="0">
                <a:solidFill>
                  <a:srgbClr val="FF0000"/>
                </a:solidFill>
                <a:latin typeface="Arabic Typesetting" panose="03020402040406030203" pitchFamily="66" charset="-78"/>
                <a:cs typeface="Arabic Typesetting" panose="03020402040406030203" pitchFamily="66" charset="-78"/>
              </a:rPr>
              <a:t> </a:t>
            </a:r>
            <a:r>
              <a:rPr lang="en-US" sz="3200" b="1" dirty="0">
                <a:latin typeface="Arabic Typesetting" panose="03020402040406030203" pitchFamily="66" charset="-78"/>
                <a:cs typeface="Arabic Typesetting" panose="03020402040406030203" pitchFamily="66" charset="-78"/>
              </a:rPr>
              <a:t>the clearance rate decreases as the enzyme approaches saturable conditions: </a:t>
            </a:r>
          </a:p>
          <a:p>
            <a:pPr marL="0" indent="0">
              <a:lnSpc>
                <a:spcPct val="100000"/>
              </a:lnSpc>
              <a:buNone/>
            </a:pPr>
            <a:r>
              <a:rPr lang="en-US" b="1" dirty="0" smtClean="0">
                <a:latin typeface="Arabic Typesetting" panose="03020402040406030203" pitchFamily="66" charset="-78"/>
                <a:cs typeface="Arabic Typesetting" panose="03020402040406030203" pitchFamily="66" charset="-78"/>
              </a:rPr>
              <a:t>                                                                     -Vmax </a:t>
            </a:r>
            <a:r>
              <a:rPr lang="en-US" b="1" dirty="0">
                <a:latin typeface="Arabic Typesetting" panose="03020402040406030203" pitchFamily="66" charset="-78"/>
                <a:cs typeface="Arabic Typesetting" panose="03020402040406030203" pitchFamily="66" charset="-78"/>
              </a:rPr>
              <a:t>is the maximum rate of metabolism in mg/d, </a:t>
            </a:r>
          </a:p>
          <a:p>
            <a:pPr marL="0" indent="0">
              <a:lnSpc>
                <a:spcPct val="100000"/>
              </a:lnSpc>
              <a:buNone/>
            </a:pPr>
            <a:r>
              <a:rPr lang="en-US" b="1" dirty="0" smtClean="0">
                <a:latin typeface="Arabic Typesetting" panose="03020402040406030203" pitchFamily="66" charset="-78"/>
                <a:cs typeface="Arabic Typesetting" panose="03020402040406030203" pitchFamily="66" charset="-78"/>
              </a:rPr>
              <a:t>                                                                     -C </a:t>
            </a:r>
            <a:r>
              <a:rPr lang="en-US" b="1" dirty="0">
                <a:latin typeface="Arabic Typesetting" panose="03020402040406030203" pitchFamily="66" charset="-78"/>
                <a:cs typeface="Arabic Typesetting" panose="03020402040406030203" pitchFamily="66" charset="-78"/>
              </a:rPr>
              <a:t>is the phenytoin concentration in mg/L, </a:t>
            </a:r>
          </a:p>
          <a:p>
            <a:pPr marL="0" indent="0">
              <a:lnSpc>
                <a:spcPct val="100000"/>
              </a:lnSpc>
              <a:buNone/>
            </a:pPr>
            <a:r>
              <a:rPr lang="en-US" b="1" dirty="0" smtClean="0">
                <a:latin typeface="Arabic Typesetting" panose="03020402040406030203" pitchFamily="66" charset="-78"/>
                <a:cs typeface="Arabic Typesetting" panose="03020402040406030203" pitchFamily="66" charset="-78"/>
              </a:rPr>
              <a:t>                                                                     -Km </a:t>
            </a:r>
            <a:r>
              <a:rPr lang="en-US" b="1" dirty="0">
                <a:latin typeface="Arabic Typesetting" panose="03020402040406030203" pitchFamily="66" charset="-78"/>
                <a:cs typeface="Arabic Typesetting" panose="03020402040406030203" pitchFamily="66" charset="-78"/>
              </a:rPr>
              <a:t>is the substrate concentration in mg/L</a:t>
            </a:r>
            <a:r>
              <a:rPr lang="en-US" b="1" dirty="0" smtClean="0">
                <a:latin typeface="Arabic Typesetting" panose="03020402040406030203" pitchFamily="66" charset="-78"/>
                <a:cs typeface="Arabic Typesetting" panose="03020402040406030203" pitchFamily="66" charset="-78"/>
              </a:rPr>
              <a:t>,</a:t>
            </a:r>
          </a:p>
          <a:p>
            <a:pPr marL="0" indent="0">
              <a:buNone/>
            </a:pPr>
            <a:endParaRPr lang="en-US" dirty="0"/>
          </a:p>
        </p:txBody>
      </p:sp>
      <p:sp>
        <p:nvSpPr>
          <p:cNvPr id="4" name="Rectangle 3"/>
          <p:cNvSpPr/>
          <p:nvPr/>
        </p:nvSpPr>
        <p:spPr>
          <a:xfrm>
            <a:off x="981419" y="4464897"/>
            <a:ext cx="4626167" cy="94668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solidFill>
                  <a:schemeClr val="tx1"/>
                </a:solidFill>
                <a:latin typeface="Arabic Typesetting" panose="03020402040406030203" pitchFamily="66" charset="-78"/>
                <a:cs typeface="Arabic Typesetting" panose="03020402040406030203" pitchFamily="66" charset="-78"/>
              </a:rPr>
              <a:t>Cl</a:t>
            </a:r>
            <a:r>
              <a:rPr lang="en-US" sz="4400" b="1" dirty="0" smtClean="0">
                <a:solidFill>
                  <a:srgbClr val="FF0000"/>
                </a:solidFill>
                <a:latin typeface="Arabic Typesetting" panose="03020402040406030203" pitchFamily="66" charset="-78"/>
                <a:cs typeface="Arabic Typesetting" panose="03020402040406030203" pitchFamily="66" charset="-78"/>
              </a:rPr>
              <a:t>↓ </a:t>
            </a:r>
            <a:r>
              <a:rPr lang="en-US" sz="4400" b="1" dirty="0" smtClean="0">
                <a:solidFill>
                  <a:schemeClr val="tx1"/>
                </a:solidFill>
                <a:latin typeface="Arabic Typesetting" panose="03020402040406030203" pitchFamily="66" charset="-78"/>
                <a:cs typeface="Arabic Typesetting" panose="03020402040406030203" pitchFamily="66" charset="-78"/>
              </a:rPr>
              <a:t>= V</a:t>
            </a:r>
            <a:r>
              <a:rPr lang="en-US" sz="3600" b="1" dirty="0" smtClean="0">
                <a:solidFill>
                  <a:schemeClr val="tx1"/>
                </a:solidFill>
                <a:latin typeface="Arabic Typesetting" panose="03020402040406030203" pitchFamily="66" charset="-78"/>
                <a:cs typeface="Arabic Typesetting" panose="03020402040406030203" pitchFamily="66" charset="-78"/>
              </a:rPr>
              <a:t>max</a:t>
            </a:r>
            <a:r>
              <a:rPr lang="en-US" sz="4400" b="1" dirty="0" smtClean="0">
                <a:solidFill>
                  <a:schemeClr val="tx1"/>
                </a:solidFill>
                <a:latin typeface="Arabic Typesetting" panose="03020402040406030203" pitchFamily="66" charset="-78"/>
                <a:cs typeface="Arabic Typesetting" panose="03020402040406030203" pitchFamily="66" charset="-78"/>
              </a:rPr>
              <a:t> / (K</a:t>
            </a:r>
            <a:r>
              <a:rPr lang="en-US" sz="3600" b="1" dirty="0" smtClean="0">
                <a:solidFill>
                  <a:schemeClr val="tx1"/>
                </a:solidFill>
                <a:latin typeface="Arabic Typesetting" panose="03020402040406030203" pitchFamily="66" charset="-78"/>
                <a:cs typeface="Arabic Typesetting" panose="03020402040406030203" pitchFamily="66" charset="-78"/>
              </a:rPr>
              <a:t>m</a:t>
            </a:r>
            <a:r>
              <a:rPr lang="en-US" sz="4400" b="1" dirty="0" smtClean="0">
                <a:solidFill>
                  <a:schemeClr val="tx1"/>
                </a:solidFill>
                <a:latin typeface="Arabic Typesetting" panose="03020402040406030203" pitchFamily="66" charset="-78"/>
                <a:cs typeface="Arabic Typesetting" panose="03020402040406030203" pitchFamily="66" charset="-78"/>
              </a:rPr>
              <a:t> + C</a:t>
            </a:r>
            <a:r>
              <a:rPr lang="en-US" sz="4400" b="1" dirty="0" smtClean="0">
                <a:solidFill>
                  <a:srgbClr val="FF0000"/>
                </a:solidFill>
                <a:latin typeface="Arabic Typesetting" panose="03020402040406030203" pitchFamily="66" charset="-78"/>
                <a:cs typeface="Arabic Typesetting" panose="03020402040406030203" pitchFamily="66" charset="-78"/>
              </a:rPr>
              <a:t>↑</a:t>
            </a:r>
            <a:r>
              <a:rPr lang="en-US" sz="4400" b="1" dirty="0" smtClean="0">
                <a:solidFill>
                  <a:schemeClr val="tx1"/>
                </a:solidFill>
                <a:latin typeface="Arabic Typesetting" panose="03020402040406030203" pitchFamily="66" charset="-78"/>
                <a:cs typeface="Arabic Typesetting" panose="03020402040406030203" pitchFamily="66" charset="-78"/>
              </a:rPr>
              <a:t>)</a:t>
            </a:r>
            <a:endParaRPr lang="en-US" sz="4400" b="1" dirty="0">
              <a:solidFill>
                <a:schemeClr val="tx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452799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a:ln>
            <a:solidFill>
              <a:schemeClr val="accent1"/>
            </a:solidFill>
          </a:ln>
        </p:spPr>
        <p:txBody>
          <a:bodyPr vert="horz" lIns="91440" tIns="45720" rIns="91440" bIns="45720" rtlCol="0" anchor="ctr">
            <a:normAutofit/>
          </a:bodyPr>
          <a:lstStyle/>
          <a:p>
            <a:pPr algn="ctr">
              <a:lnSpc>
                <a:spcPct val="100000"/>
              </a:lnSpc>
            </a:pPr>
            <a:r>
              <a:rPr lang="en-US" b="1" dirty="0" smtClean="0">
                <a:latin typeface="Baskerville Old Face" panose="02020602080505020303" pitchFamily="18" charset="0"/>
                <a:cs typeface="Andalus" panose="02020603050405020304" pitchFamily="18" charset="-78"/>
              </a:rPr>
              <a:t>2- Volume of Distribution Estimate</a:t>
            </a:r>
            <a:endParaRPr lang="en-US" b="1" dirty="0">
              <a:latin typeface="Baskerville Old Face" panose="02020602080505020303" pitchFamily="18" charset="0"/>
              <a:cs typeface="Andalus" panose="02020603050405020304" pitchFamily="18" charset="-78"/>
            </a:endParaRPr>
          </a:p>
        </p:txBody>
      </p:sp>
      <p:sp>
        <p:nvSpPr>
          <p:cNvPr id="4" name="Content Placeholder 3"/>
          <p:cNvSpPr>
            <a:spLocks noGrp="1"/>
          </p:cNvSpPr>
          <p:nvPr>
            <p:ph idx="1"/>
          </p:nvPr>
        </p:nvSpPr>
        <p:spPr>
          <a:xfrm>
            <a:off x="1575412" y="2313542"/>
            <a:ext cx="9496540" cy="3459297"/>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lvl="0" indent="0">
              <a:buNone/>
            </a:pPr>
            <a:r>
              <a:rPr lang="en-US" sz="4000" b="1" dirty="0" smtClean="0">
                <a:solidFill>
                  <a:schemeClr val="tx1"/>
                </a:solidFill>
                <a:latin typeface="Arabic Typesetting" panose="03020402040406030203" pitchFamily="66" charset="-78"/>
                <a:cs typeface="Arabic Typesetting" panose="03020402040406030203" pitchFamily="66" charset="-78"/>
              </a:rPr>
              <a:t>V</a:t>
            </a:r>
            <a:r>
              <a:rPr lang="en-US" sz="4000" b="1" baseline="-25000" dirty="0" smtClean="0">
                <a:solidFill>
                  <a:schemeClr val="tx1"/>
                </a:solidFill>
                <a:latin typeface="Arabic Typesetting" panose="03020402040406030203" pitchFamily="66" charset="-78"/>
                <a:cs typeface="Arabic Typesetting" panose="03020402040406030203" pitchFamily="66" charset="-78"/>
              </a:rPr>
              <a:t>d  </a:t>
            </a:r>
            <a:r>
              <a:rPr lang="en-US" sz="4000" b="1" dirty="0" smtClean="0">
                <a:solidFill>
                  <a:schemeClr val="tx1"/>
                </a:solidFill>
                <a:latin typeface="Arabic Typesetting" panose="03020402040406030203" pitchFamily="66" charset="-78"/>
                <a:cs typeface="Arabic Typesetting" panose="03020402040406030203" pitchFamily="66" charset="-78"/>
              </a:rPr>
              <a:t>= </a:t>
            </a:r>
            <a:r>
              <a:rPr lang="en-US" sz="4000" b="1" dirty="0">
                <a:solidFill>
                  <a:schemeClr val="tx1"/>
                </a:solidFill>
                <a:latin typeface="Arabic Typesetting" panose="03020402040406030203" pitchFamily="66" charset="-78"/>
                <a:cs typeface="Arabic Typesetting" panose="03020402040406030203" pitchFamily="66" charset="-78"/>
              </a:rPr>
              <a:t>0.7 </a:t>
            </a:r>
            <a:r>
              <a:rPr lang="en-US" sz="4000" b="1" dirty="0" smtClean="0">
                <a:solidFill>
                  <a:schemeClr val="tx1"/>
                </a:solidFill>
                <a:latin typeface="Arabic Typesetting" panose="03020402040406030203" pitchFamily="66" charset="-78"/>
                <a:cs typeface="Arabic Typesetting" panose="03020402040406030203" pitchFamily="66" charset="-78"/>
              </a:rPr>
              <a:t>L/kg</a:t>
            </a:r>
          </a:p>
          <a:p>
            <a:pPr marL="0" lvl="0" indent="0">
              <a:buNone/>
            </a:pPr>
            <a:endParaRPr lang="en-US" sz="1600" b="1" dirty="0">
              <a:solidFill>
                <a:schemeClr val="tx1"/>
              </a:solidFill>
              <a:latin typeface="Arabic Typesetting" panose="03020402040406030203" pitchFamily="66" charset="-78"/>
              <a:cs typeface="Arabic Typesetting" panose="03020402040406030203" pitchFamily="66" charset="-78"/>
            </a:endParaRPr>
          </a:p>
          <a:p>
            <a:pPr marL="0" lvl="0" indent="0">
              <a:buNone/>
            </a:pPr>
            <a:r>
              <a:rPr lang="en-US" sz="4000" b="1" dirty="0">
                <a:solidFill>
                  <a:schemeClr val="tx1"/>
                </a:solidFill>
                <a:latin typeface="Arabic Typesetting" panose="03020402040406030203" pitchFamily="66" charset="-78"/>
                <a:cs typeface="Arabic Typesetting" panose="03020402040406030203" pitchFamily="66" charset="-78"/>
              </a:rPr>
              <a:t>For obese ……….. </a:t>
            </a:r>
            <a:endParaRPr lang="en-US" sz="4000" b="1" dirty="0" smtClean="0">
              <a:solidFill>
                <a:schemeClr val="tx1"/>
              </a:solidFill>
              <a:latin typeface="Arabic Typesetting" panose="03020402040406030203" pitchFamily="66" charset="-78"/>
              <a:cs typeface="Arabic Typesetting" panose="03020402040406030203" pitchFamily="66" charset="-78"/>
            </a:endParaRPr>
          </a:p>
          <a:p>
            <a:pPr marL="0" lvl="0" indent="0">
              <a:buNone/>
            </a:pPr>
            <a:r>
              <a:rPr lang="en-US" sz="4000" b="1" dirty="0" smtClean="0">
                <a:solidFill>
                  <a:schemeClr val="tx1"/>
                </a:solidFill>
                <a:latin typeface="Arabic Typesetting" panose="03020402040406030203" pitchFamily="66" charset="-78"/>
                <a:cs typeface="Arabic Typesetting" panose="03020402040406030203" pitchFamily="66" charset="-78"/>
              </a:rPr>
              <a:t>V</a:t>
            </a:r>
            <a:r>
              <a:rPr lang="en-US" sz="4000" b="1" baseline="-25000" dirty="0" smtClean="0">
                <a:solidFill>
                  <a:schemeClr val="tx1"/>
                </a:solidFill>
                <a:latin typeface="Arabic Typesetting" panose="03020402040406030203" pitchFamily="66" charset="-78"/>
                <a:cs typeface="Arabic Typesetting" panose="03020402040406030203" pitchFamily="66" charset="-78"/>
              </a:rPr>
              <a:t>d  </a:t>
            </a:r>
            <a:r>
              <a:rPr lang="en-US" sz="4000" b="1" dirty="0" smtClean="0">
                <a:solidFill>
                  <a:schemeClr val="tx1"/>
                </a:solidFill>
                <a:latin typeface="Arabic Typesetting" panose="03020402040406030203" pitchFamily="66" charset="-78"/>
                <a:cs typeface="Arabic Typesetting" panose="03020402040406030203" pitchFamily="66" charset="-78"/>
              </a:rPr>
              <a:t>= </a:t>
            </a:r>
            <a:r>
              <a:rPr lang="en-US" sz="4000" b="1" dirty="0">
                <a:solidFill>
                  <a:schemeClr val="tx1"/>
                </a:solidFill>
                <a:latin typeface="Arabic Typesetting" panose="03020402040406030203" pitchFamily="66" charset="-78"/>
                <a:cs typeface="Arabic Typesetting" panose="03020402040406030203" pitchFamily="66" charset="-78"/>
              </a:rPr>
              <a:t>0.7 </a:t>
            </a:r>
            <a:r>
              <a:rPr lang="en-US" sz="4000" b="1" dirty="0" smtClean="0">
                <a:solidFill>
                  <a:schemeClr val="tx1"/>
                </a:solidFill>
                <a:latin typeface="Arabic Typesetting" panose="03020402040406030203" pitchFamily="66" charset="-78"/>
                <a:cs typeface="Arabic Typesetting" panose="03020402040406030203" pitchFamily="66" charset="-78"/>
              </a:rPr>
              <a:t>L/kg . ABW</a:t>
            </a:r>
          </a:p>
          <a:p>
            <a:pPr marL="0" lvl="0" indent="0">
              <a:buNone/>
            </a:pPr>
            <a:r>
              <a:rPr lang="en-US" sz="4000" b="1" dirty="0">
                <a:solidFill>
                  <a:schemeClr val="tx1"/>
                </a:solidFill>
                <a:latin typeface="Arabic Typesetting" panose="03020402040406030203" pitchFamily="66" charset="-78"/>
                <a:cs typeface="Arabic Typesetting" panose="03020402040406030203" pitchFamily="66" charset="-78"/>
              </a:rPr>
              <a:t> </a:t>
            </a:r>
            <a:r>
              <a:rPr lang="en-US" sz="4000" b="1" dirty="0" smtClean="0">
                <a:solidFill>
                  <a:schemeClr val="tx1"/>
                </a:solidFill>
                <a:latin typeface="Arabic Typesetting" panose="03020402040406030203" pitchFamily="66" charset="-78"/>
                <a:cs typeface="Arabic Typesetting" panose="03020402040406030203" pitchFamily="66" charset="-78"/>
              </a:rPr>
              <a:t>    = </a:t>
            </a:r>
            <a:r>
              <a:rPr lang="en-US" sz="4000" b="1" dirty="0">
                <a:solidFill>
                  <a:schemeClr val="tx1"/>
                </a:solidFill>
                <a:latin typeface="Arabic Typesetting" panose="03020402040406030203" pitchFamily="66" charset="-78"/>
                <a:cs typeface="Arabic Typesetting" panose="03020402040406030203" pitchFamily="66" charset="-78"/>
              </a:rPr>
              <a:t>0.7 </a:t>
            </a:r>
            <a:r>
              <a:rPr lang="en-US" sz="4000" b="1" dirty="0" smtClean="0">
                <a:solidFill>
                  <a:schemeClr val="tx1"/>
                </a:solidFill>
                <a:latin typeface="Arabic Typesetting" panose="03020402040406030203" pitchFamily="66" charset="-78"/>
                <a:cs typeface="Arabic Typesetting" panose="03020402040406030203" pitchFamily="66" charset="-78"/>
              </a:rPr>
              <a:t>L/kg . [</a:t>
            </a:r>
            <a:r>
              <a:rPr lang="en-US" sz="4000" b="1" dirty="0">
                <a:solidFill>
                  <a:schemeClr val="tx1"/>
                </a:solidFill>
                <a:latin typeface="Arabic Typesetting" panose="03020402040406030203" pitchFamily="66" charset="-78"/>
                <a:cs typeface="Arabic Typesetting" panose="03020402040406030203" pitchFamily="66" charset="-78"/>
              </a:rPr>
              <a:t>IBW + 1.33(TBW − IBW)]</a:t>
            </a:r>
          </a:p>
          <a:p>
            <a:pPr marL="0" indent="0">
              <a:buNone/>
            </a:pPr>
            <a:endParaRPr lang="en-US" sz="4000" b="1" dirty="0" smtClean="0">
              <a:solidFill>
                <a:schemeClr val="tx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670534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38200" y="2434727"/>
            <a:ext cx="10515600" cy="156439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002060"/>
                </a:solidFill>
                <a:latin typeface="Baskerville Old Face" panose="02020602080505020303" pitchFamily="18" charset="0"/>
                <a:ea typeface="+mj-ea"/>
                <a:cs typeface="Andalus" panose="02020603050405020304" pitchFamily="18" charset="-78"/>
              </a:rPr>
              <a:t>Phenytoin is</a:t>
            </a:r>
          </a:p>
          <a:p>
            <a:pPr algn="ctr"/>
            <a:r>
              <a:rPr lang="en-US" sz="4000" b="1" dirty="0">
                <a:solidFill>
                  <a:srgbClr val="002060"/>
                </a:solidFill>
                <a:latin typeface="Baskerville Old Face" panose="02020602080505020303" pitchFamily="18" charset="0"/>
                <a:ea typeface="+mj-ea"/>
                <a:cs typeface="Andalus" panose="02020603050405020304" pitchFamily="18" charset="-78"/>
              </a:rPr>
              <a:t> eliminated by hepatic metabolism (&gt;95%).</a:t>
            </a:r>
          </a:p>
        </p:txBody>
      </p:sp>
      <p:sp>
        <p:nvSpPr>
          <p:cNvPr id="6" name="Rectangle 5"/>
          <p:cNvSpPr/>
          <p:nvPr/>
        </p:nvSpPr>
        <p:spPr>
          <a:xfrm>
            <a:off x="838200" y="4494882"/>
            <a:ext cx="10515600" cy="187286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latin typeface="Baskerville Old Face" panose="02020602080505020303" pitchFamily="18" charset="0"/>
                <a:ea typeface="+mj-ea"/>
                <a:cs typeface="Andalus" panose="02020603050405020304" pitchFamily="18" charset="-78"/>
              </a:rPr>
              <a:t>Phenytoin</a:t>
            </a:r>
          </a:p>
          <a:p>
            <a:pPr algn="ctr"/>
            <a:r>
              <a:rPr lang="en-US" sz="4000" b="1" dirty="0">
                <a:solidFill>
                  <a:schemeClr val="tx1"/>
                </a:solidFill>
                <a:latin typeface="Baskerville Old Face" panose="02020602080505020303" pitchFamily="18" charset="0"/>
                <a:ea typeface="+mj-ea"/>
                <a:cs typeface="Andalus" panose="02020603050405020304" pitchFamily="18" charset="-78"/>
              </a:rPr>
              <a:t> follows </a:t>
            </a:r>
            <a:r>
              <a:rPr lang="en-US" sz="4000" b="1" dirty="0" err="1">
                <a:solidFill>
                  <a:schemeClr val="tx1"/>
                </a:solidFill>
                <a:latin typeface="Baskerville Old Face" panose="02020602080505020303" pitchFamily="18" charset="0"/>
                <a:ea typeface="+mj-ea"/>
                <a:cs typeface="Andalus" panose="02020603050405020304" pitchFamily="18" charset="-78"/>
              </a:rPr>
              <a:t>Mechalis-Menten</a:t>
            </a:r>
            <a:r>
              <a:rPr lang="en-US" sz="4000" b="1" dirty="0">
                <a:solidFill>
                  <a:schemeClr val="tx1"/>
                </a:solidFill>
                <a:latin typeface="Baskerville Old Face" panose="02020602080505020303" pitchFamily="18" charset="0"/>
                <a:ea typeface="+mj-ea"/>
                <a:cs typeface="Andalus" panose="02020603050405020304" pitchFamily="18" charset="-78"/>
              </a:rPr>
              <a:t> or saturable pharmacokinetics.</a:t>
            </a:r>
          </a:p>
        </p:txBody>
      </p:sp>
      <p:sp>
        <p:nvSpPr>
          <p:cNvPr id="7" name="Title 1"/>
          <p:cNvSpPr txBox="1">
            <a:spLocks noGrp="1"/>
          </p:cNvSpPr>
          <p:nvPr>
            <p:ph type="title"/>
          </p:nvPr>
        </p:nvSpPr>
        <p:spPr>
          <a:xfrm>
            <a:off x="838200" y="365124"/>
            <a:ext cx="10515600" cy="1672995"/>
          </a:xfrm>
          <a:prstGeom prst="rect">
            <a:avLst/>
          </a:prstGeom>
          <a:noFill/>
          <a:ln>
            <a:solidFill>
              <a:schemeClr val="accent1"/>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b="1" dirty="0" smtClean="0">
                <a:solidFill>
                  <a:srgbClr val="C00000"/>
                </a:solidFill>
                <a:latin typeface="Baskerville Old Face" panose="02020602080505020303" pitchFamily="18" charset="0"/>
                <a:cs typeface="Andalus" panose="02020603050405020304" pitchFamily="18" charset="-78"/>
              </a:rPr>
              <a:t>Phenytoin is </a:t>
            </a:r>
            <a:br>
              <a:rPr lang="en-US" b="1" dirty="0" smtClean="0">
                <a:solidFill>
                  <a:srgbClr val="C00000"/>
                </a:solidFill>
                <a:latin typeface="Baskerville Old Face" panose="02020602080505020303" pitchFamily="18" charset="0"/>
                <a:cs typeface="Andalus" panose="02020603050405020304" pitchFamily="18" charset="-78"/>
              </a:rPr>
            </a:br>
            <a:r>
              <a:rPr lang="en-US" b="1" dirty="0" smtClean="0">
                <a:solidFill>
                  <a:srgbClr val="C00000"/>
                </a:solidFill>
                <a:latin typeface="Baskerville Old Face" panose="02020602080505020303" pitchFamily="18" charset="0"/>
                <a:cs typeface="Andalus" panose="02020603050405020304" pitchFamily="18" charset="-78"/>
              </a:rPr>
              <a:t>high protein bound (</a:t>
            </a:r>
            <a:r>
              <a:rPr lang="en-US" b="1" baseline="-25000" dirty="0" smtClean="0">
                <a:solidFill>
                  <a:srgbClr val="C00000"/>
                </a:solidFill>
                <a:latin typeface="Baskerville Old Face" panose="02020602080505020303" pitchFamily="18" charset="0"/>
                <a:cs typeface="Andalus" panose="02020603050405020304" pitchFamily="18" charset="-78"/>
              </a:rPr>
              <a:t>~</a:t>
            </a:r>
            <a:r>
              <a:rPr lang="en-US" b="1" dirty="0" smtClean="0">
                <a:solidFill>
                  <a:srgbClr val="C00000"/>
                </a:solidFill>
                <a:latin typeface="Baskerville Old Face" panose="02020602080505020303" pitchFamily="18" charset="0"/>
                <a:cs typeface="Andalus" panose="02020603050405020304" pitchFamily="18" charset="-78"/>
              </a:rPr>
              <a:t>90%) </a:t>
            </a:r>
            <a:endParaRPr lang="en-US" b="1" dirty="0">
              <a:solidFill>
                <a:srgbClr val="C00000"/>
              </a:solidFill>
              <a:latin typeface="Baskerville Old Face" panose="02020602080505020303" pitchFamily="18" charset="0"/>
              <a:cs typeface="Andalus" panose="02020603050405020304" pitchFamily="18" charset="-78"/>
            </a:endParaRPr>
          </a:p>
        </p:txBody>
      </p:sp>
    </p:spTree>
    <p:extLst>
      <p:ext uri="{BB962C8B-B14F-4D97-AF65-F5344CB8AC3E}">
        <p14:creationId xmlns:p14="http://schemas.microsoft.com/office/powerpoint/2010/main" val="4215039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036551"/>
          </a:xfrm>
          <a:ln>
            <a:solidFill>
              <a:schemeClr val="accent1"/>
            </a:solidFill>
          </a:ln>
        </p:spPr>
        <p:txBody>
          <a:bodyPr>
            <a:normAutofit/>
          </a:bodyPr>
          <a:lstStyle/>
          <a:p>
            <a:pPr algn="just"/>
            <a:r>
              <a:rPr lang="en-US" sz="3600" b="1" u="sng" dirty="0" smtClean="0">
                <a:latin typeface="Arabic Typesetting" panose="03020402040406030203" pitchFamily="66" charset="-78"/>
                <a:cs typeface="Arabic Typesetting" panose="03020402040406030203" pitchFamily="66" charset="-78"/>
              </a:rPr>
              <a:t>Example</a:t>
            </a:r>
            <a:r>
              <a:rPr lang="en-US" sz="3600" dirty="0" smtClean="0">
                <a:latin typeface="Arabic Typesetting" panose="03020402040406030203" pitchFamily="66" charset="-78"/>
                <a:cs typeface="Arabic Typesetting" panose="03020402040406030203" pitchFamily="66" charset="-78"/>
              </a:rPr>
              <a:t>.. phenytoin follows saturable pharmacokinetics with average </a:t>
            </a:r>
            <a:r>
              <a:rPr lang="en-US" sz="3600" dirty="0" err="1" smtClean="0">
                <a:latin typeface="Arabic Typesetting" panose="03020402040406030203" pitchFamily="66" charset="-78"/>
                <a:cs typeface="Arabic Typesetting" panose="03020402040406030203" pitchFamily="66" charset="-78"/>
              </a:rPr>
              <a:t>Michaelis-Menten</a:t>
            </a:r>
            <a:r>
              <a:rPr lang="en-US" sz="3600" dirty="0" smtClean="0">
                <a:latin typeface="Arabic Typesetting" panose="03020402040406030203" pitchFamily="66" charset="-78"/>
                <a:cs typeface="Arabic Typesetting" panose="03020402040406030203" pitchFamily="66" charset="-78"/>
              </a:rPr>
              <a:t> constants of V</a:t>
            </a:r>
            <a:r>
              <a:rPr lang="en-US" sz="2800" dirty="0" smtClean="0">
                <a:latin typeface="Arabic Typesetting" panose="03020402040406030203" pitchFamily="66" charset="-78"/>
                <a:cs typeface="Arabic Typesetting" panose="03020402040406030203" pitchFamily="66" charset="-78"/>
              </a:rPr>
              <a:t>max</a:t>
            </a:r>
            <a:r>
              <a:rPr lang="en-US" sz="3600" dirty="0" smtClean="0">
                <a:latin typeface="Arabic Typesetting" panose="03020402040406030203" pitchFamily="66" charset="-78"/>
                <a:cs typeface="Arabic Typesetting" panose="03020402040406030203" pitchFamily="66" charset="-78"/>
              </a:rPr>
              <a:t> = 500 mg/d and K</a:t>
            </a:r>
            <a:r>
              <a:rPr lang="en-US" sz="2800" dirty="0" smtClean="0">
                <a:latin typeface="Arabic Typesetting" panose="03020402040406030203" pitchFamily="66" charset="-78"/>
                <a:cs typeface="Arabic Typesetting" panose="03020402040406030203" pitchFamily="66" charset="-78"/>
              </a:rPr>
              <a:t>m</a:t>
            </a:r>
            <a:r>
              <a:rPr lang="en-US" sz="3600" dirty="0" smtClean="0">
                <a:latin typeface="Arabic Typesetting" panose="03020402040406030203" pitchFamily="66" charset="-78"/>
                <a:cs typeface="Arabic Typesetting" panose="03020402040406030203" pitchFamily="66" charset="-78"/>
              </a:rPr>
              <a:t> = 4 mg/L. Find the </a:t>
            </a:r>
            <a:r>
              <a:rPr lang="en-US" sz="3600" dirty="0">
                <a:latin typeface="Arabic Typesetting" panose="03020402040406030203" pitchFamily="66" charset="-78"/>
                <a:cs typeface="Arabic Typesetting" panose="03020402040406030203" pitchFamily="66" charset="-78"/>
              </a:rPr>
              <a:t>clearance </a:t>
            </a:r>
            <a:r>
              <a:rPr lang="en-US" sz="3600" dirty="0" smtClean="0">
                <a:latin typeface="Arabic Typesetting" panose="03020402040406030203" pitchFamily="66" charset="-78"/>
                <a:cs typeface="Arabic Typesetting" panose="03020402040406030203" pitchFamily="66" charset="-78"/>
              </a:rPr>
              <a:t>of the therapeutic range of phenytoin (10–20μg/mL). </a:t>
            </a:r>
            <a:endParaRPr lang="en-US" sz="3600" dirty="0">
              <a:latin typeface="Arabic Typesetting" panose="03020402040406030203" pitchFamily="66" charset="-78"/>
              <a:cs typeface="Arabic Typesetting" panose="03020402040406030203" pitchFamily="66" charset="-78"/>
            </a:endParaRPr>
          </a:p>
        </p:txBody>
      </p:sp>
      <p:sp>
        <p:nvSpPr>
          <p:cNvPr id="3" name="Content Placeholder 2"/>
          <p:cNvSpPr>
            <a:spLocks noGrp="1"/>
          </p:cNvSpPr>
          <p:nvPr>
            <p:ph idx="1"/>
          </p:nvPr>
        </p:nvSpPr>
        <p:spPr>
          <a:xfrm>
            <a:off x="838200" y="2743201"/>
            <a:ext cx="10515600" cy="3433762"/>
          </a:xfrm>
          <a:ln>
            <a:solidFill>
              <a:schemeClr val="accent1"/>
            </a:solidFill>
          </a:ln>
        </p:spPr>
        <p:txBody>
          <a:bodyPr>
            <a:normAutofit/>
          </a:bodyPr>
          <a:lstStyle/>
          <a:p>
            <a:pPr marL="0" indent="0">
              <a:lnSpc>
                <a:spcPct val="150000"/>
              </a:lnSpc>
              <a:buNone/>
            </a:pPr>
            <a:r>
              <a:rPr lang="en-US" sz="4000" b="1" dirty="0" smtClean="0">
                <a:latin typeface="Arabic Typesetting" panose="03020402040406030203" pitchFamily="66" charset="-78"/>
                <a:cs typeface="Arabic Typesetting" panose="03020402040406030203" pitchFamily="66" charset="-78"/>
              </a:rPr>
              <a:t>   Cl = V</a:t>
            </a:r>
            <a:r>
              <a:rPr lang="en-US" sz="3600" b="1" dirty="0" smtClean="0">
                <a:latin typeface="Arabic Typesetting" panose="03020402040406030203" pitchFamily="66" charset="-78"/>
                <a:cs typeface="Arabic Typesetting" panose="03020402040406030203" pitchFamily="66" charset="-78"/>
              </a:rPr>
              <a:t>max</a:t>
            </a:r>
            <a:r>
              <a:rPr lang="en-US" sz="4000" b="1" dirty="0" smtClean="0">
                <a:latin typeface="Arabic Typesetting" panose="03020402040406030203" pitchFamily="66" charset="-78"/>
                <a:cs typeface="Arabic Typesetting" panose="03020402040406030203" pitchFamily="66" charset="-78"/>
              </a:rPr>
              <a:t>/(</a:t>
            </a:r>
            <a:r>
              <a:rPr lang="en-US" sz="4000" b="1" dirty="0">
                <a:latin typeface="Arabic Typesetting" panose="03020402040406030203" pitchFamily="66" charset="-78"/>
                <a:cs typeface="Arabic Typesetting" panose="03020402040406030203" pitchFamily="66" charset="-78"/>
              </a:rPr>
              <a:t>K</a:t>
            </a:r>
            <a:r>
              <a:rPr lang="en-US" sz="3600" b="1" dirty="0">
                <a:latin typeface="Arabic Typesetting" panose="03020402040406030203" pitchFamily="66" charset="-78"/>
                <a:cs typeface="Arabic Typesetting" panose="03020402040406030203" pitchFamily="66" charset="-78"/>
              </a:rPr>
              <a:t>m</a:t>
            </a:r>
            <a:r>
              <a:rPr lang="en-US" sz="4000" b="1" dirty="0">
                <a:latin typeface="Arabic Typesetting" panose="03020402040406030203" pitchFamily="66" charset="-78"/>
                <a:cs typeface="Arabic Typesetting" panose="03020402040406030203" pitchFamily="66" charset="-78"/>
              </a:rPr>
              <a:t> + C</a:t>
            </a:r>
            <a:r>
              <a:rPr lang="en-US" sz="4000" b="1" dirty="0" smtClean="0">
                <a:latin typeface="Arabic Typesetting" panose="03020402040406030203" pitchFamily="66" charset="-78"/>
                <a:cs typeface="Arabic Typesetting" panose="03020402040406030203" pitchFamily="66" charset="-78"/>
              </a:rPr>
              <a:t>) </a:t>
            </a:r>
          </a:p>
          <a:p>
            <a:pPr marL="0" indent="0">
              <a:lnSpc>
                <a:spcPct val="150000"/>
              </a:lnSpc>
              <a:buNone/>
            </a:pPr>
            <a:r>
              <a:rPr lang="en-US" sz="4000" b="1" dirty="0" smtClean="0">
                <a:latin typeface="Arabic Typesetting" panose="03020402040406030203" pitchFamily="66" charset="-78"/>
                <a:cs typeface="Arabic Typesetting" panose="03020402040406030203" pitchFamily="66" charset="-78"/>
              </a:rPr>
              <a:t>        </a:t>
            </a:r>
            <a:r>
              <a:rPr lang="en-US" sz="4000" b="1" dirty="0">
                <a:latin typeface="Arabic Typesetting" panose="03020402040406030203" pitchFamily="66" charset="-78"/>
                <a:cs typeface="Arabic Typesetting" panose="03020402040406030203" pitchFamily="66" charset="-78"/>
              </a:rPr>
              <a:t>= (500 mg/d) / (4 mg/L + </a:t>
            </a:r>
            <a:r>
              <a:rPr lang="en-US" sz="4000" b="1" dirty="0">
                <a:solidFill>
                  <a:srgbClr val="C00000"/>
                </a:solidFill>
                <a:latin typeface="Arabic Typesetting" panose="03020402040406030203" pitchFamily="66" charset="-78"/>
                <a:cs typeface="Arabic Typesetting" panose="03020402040406030203" pitchFamily="66" charset="-78"/>
              </a:rPr>
              <a:t>10</a:t>
            </a:r>
            <a:r>
              <a:rPr lang="en-US" sz="4000" b="1" dirty="0">
                <a:latin typeface="Arabic Typesetting" panose="03020402040406030203" pitchFamily="66" charset="-78"/>
                <a:cs typeface="Arabic Typesetting" panose="03020402040406030203" pitchFamily="66" charset="-78"/>
              </a:rPr>
              <a:t> mg/L</a:t>
            </a:r>
            <a:r>
              <a:rPr lang="en-US" sz="4000" b="1" dirty="0" smtClean="0">
                <a:latin typeface="Arabic Typesetting" panose="03020402040406030203" pitchFamily="66" charset="-78"/>
                <a:cs typeface="Arabic Typesetting" panose="03020402040406030203" pitchFamily="66" charset="-78"/>
              </a:rPr>
              <a:t>)    = </a:t>
            </a:r>
            <a:r>
              <a:rPr lang="en-US" sz="4000" b="1" dirty="0">
                <a:solidFill>
                  <a:srgbClr val="C00000"/>
                </a:solidFill>
                <a:latin typeface="Arabic Typesetting" panose="03020402040406030203" pitchFamily="66" charset="-78"/>
                <a:cs typeface="Arabic Typesetting" panose="03020402040406030203" pitchFamily="66" charset="-78"/>
              </a:rPr>
              <a:t>36</a:t>
            </a:r>
            <a:r>
              <a:rPr lang="en-US" sz="4000" b="1" dirty="0">
                <a:latin typeface="Arabic Typesetting" panose="03020402040406030203" pitchFamily="66" charset="-78"/>
                <a:cs typeface="Arabic Typesetting" panose="03020402040406030203" pitchFamily="66" charset="-78"/>
              </a:rPr>
              <a:t> </a:t>
            </a:r>
            <a:r>
              <a:rPr lang="en-US" sz="4000" b="1" dirty="0" smtClean="0">
                <a:latin typeface="Arabic Typesetting" panose="03020402040406030203" pitchFamily="66" charset="-78"/>
                <a:cs typeface="Arabic Typesetting" panose="03020402040406030203" pitchFamily="66" charset="-78"/>
              </a:rPr>
              <a:t>L/d</a:t>
            </a:r>
          </a:p>
          <a:p>
            <a:pPr marL="0" indent="0">
              <a:lnSpc>
                <a:spcPct val="150000"/>
              </a:lnSpc>
              <a:buNone/>
            </a:pPr>
            <a:r>
              <a:rPr lang="en-US" sz="4000" b="1" dirty="0">
                <a:latin typeface="Arabic Typesetting" panose="03020402040406030203" pitchFamily="66" charset="-78"/>
                <a:cs typeface="Arabic Typesetting" panose="03020402040406030203" pitchFamily="66" charset="-78"/>
              </a:rPr>
              <a:t> </a:t>
            </a:r>
            <a:r>
              <a:rPr lang="en-US" sz="4000" b="1" dirty="0" smtClean="0">
                <a:latin typeface="Arabic Typesetting" panose="03020402040406030203" pitchFamily="66" charset="-78"/>
                <a:cs typeface="Arabic Typesetting" panose="03020402040406030203" pitchFamily="66" charset="-78"/>
              </a:rPr>
              <a:t>  Cl  = </a:t>
            </a:r>
            <a:r>
              <a:rPr lang="en-US" sz="4000" b="1" dirty="0">
                <a:latin typeface="Arabic Typesetting" panose="03020402040406030203" pitchFamily="66" charset="-78"/>
                <a:cs typeface="Arabic Typesetting" panose="03020402040406030203" pitchFamily="66" charset="-78"/>
              </a:rPr>
              <a:t>(500 mg/d) / (4 </a:t>
            </a:r>
            <a:r>
              <a:rPr lang="en-US" sz="4000" b="1" dirty="0" smtClean="0">
                <a:latin typeface="Arabic Typesetting" panose="03020402040406030203" pitchFamily="66" charset="-78"/>
                <a:cs typeface="Arabic Typesetting" panose="03020402040406030203" pitchFamily="66" charset="-78"/>
              </a:rPr>
              <a:t>mg/ </a:t>
            </a:r>
            <a:r>
              <a:rPr lang="en-US" sz="4000" b="1" dirty="0">
                <a:latin typeface="Arabic Typesetting" panose="03020402040406030203" pitchFamily="66" charset="-78"/>
                <a:cs typeface="Arabic Typesetting" panose="03020402040406030203" pitchFamily="66" charset="-78"/>
              </a:rPr>
              <a:t>+ </a:t>
            </a:r>
            <a:r>
              <a:rPr lang="en-US" sz="4000" b="1" dirty="0">
                <a:solidFill>
                  <a:srgbClr val="C00000"/>
                </a:solidFill>
                <a:latin typeface="Arabic Typesetting" panose="03020402040406030203" pitchFamily="66" charset="-78"/>
                <a:cs typeface="Arabic Typesetting" panose="03020402040406030203" pitchFamily="66" charset="-78"/>
              </a:rPr>
              <a:t>20</a:t>
            </a:r>
            <a:r>
              <a:rPr lang="en-US" sz="4000" b="1" dirty="0">
                <a:latin typeface="Arabic Typesetting" panose="03020402040406030203" pitchFamily="66" charset="-78"/>
                <a:cs typeface="Arabic Typesetting" panose="03020402040406030203" pitchFamily="66" charset="-78"/>
              </a:rPr>
              <a:t> </a:t>
            </a:r>
            <a:r>
              <a:rPr lang="en-US" sz="4000" b="1" dirty="0" smtClean="0">
                <a:latin typeface="Arabic Typesetting" panose="03020402040406030203" pitchFamily="66" charset="-78"/>
                <a:cs typeface="Arabic Typesetting" panose="03020402040406030203" pitchFamily="66" charset="-78"/>
              </a:rPr>
              <a:t>mg/L)     = </a:t>
            </a:r>
            <a:r>
              <a:rPr lang="en-US" sz="4000" b="1" dirty="0" smtClean="0">
                <a:solidFill>
                  <a:srgbClr val="C00000"/>
                </a:solidFill>
                <a:latin typeface="Arabic Typesetting" panose="03020402040406030203" pitchFamily="66" charset="-78"/>
                <a:cs typeface="Arabic Typesetting" panose="03020402040406030203" pitchFamily="66" charset="-78"/>
              </a:rPr>
              <a:t>21 </a:t>
            </a:r>
            <a:r>
              <a:rPr lang="en-US" sz="4000" b="1" dirty="0" smtClean="0">
                <a:latin typeface="Arabic Typesetting" panose="03020402040406030203" pitchFamily="66" charset="-78"/>
                <a:cs typeface="Arabic Typesetting" panose="03020402040406030203" pitchFamily="66" charset="-78"/>
              </a:rPr>
              <a:t>L/d</a:t>
            </a:r>
            <a:endParaRPr lang="en-US" sz="4000" b="1"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483270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45033"/>
          </a:xfrm>
          <a:ln>
            <a:solidFill>
              <a:schemeClr val="accent1"/>
            </a:solidFill>
          </a:ln>
        </p:spPr>
        <p:txBody>
          <a:bodyPr>
            <a:normAutofit/>
          </a:bodyPr>
          <a:lstStyle/>
          <a:p>
            <a:r>
              <a:rPr lang="en-US" sz="4800" b="1" dirty="0" smtClean="0">
                <a:latin typeface="Arabic Typesetting" panose="03020402040406030203" pitchFamily="66" charset="-78"/>
                <a:cs typeface="Arabic Typesetting" panose="03020402040406030203" pitchFamily="66" charset="-78"/>
              </a:rPr>
              <a:t>Then find </a:t>
            </a:r>
            <a:r>
              <a:rPr lang="en-US" sz="4800" b="1" dirty="0">
                <a:latin typeface="Arabic Typesetting" panose="03020402040406030203" pitchFamily="66" charset="-78"/>
                <a:cs typeface="Arabic Typesetting" panose="03020402040406030203" pitchFamily="66" charset="-78"/>
              </a:rPr>
              <a:t>V</a:t>
            </a:r>
            <a:r>
              <a:rPr lang="en-US" sz="4800" b="1" baseline="-25000" dirty="0">
                <a:latin typeface="Arabic Typesetting" panose="03020402040406030203" pitchFamily="66" charset="-78"/>
                <a:cs typeface="Arabic Typesetting" panose="03020402040406030203" pitchFamily="66" charset="-78"/>
              </a:rPr>
              <a:t>d</a:t>
            </a:r>
            <a:r>
              <a:rPr lang="en-US" sz="4800" b="1" dirty="0" smtClean="0">
                <a:latin typeface="Arabic Typesetting" panose="03020402040406030203" pitchFamily="66" charset="-78"/>
                <a:cs typeface="Arabic Typesetting" panose="03020402040406030203" pitchFamily="66" charset="-78"/>
              </a:rPr>
              <a:t>, </a:t>
            </a:r>
            <a:r>
              <a:rPr lang="en-US" sz="6000" b="1" dirty="0" smtClean="0">
                <a:latin typeface="Arabic Typesetting" panose="03020402040406030203" pitchFamily="66" charset="-78"/>
                <a:cs typeface="Arabic Typesetting" panose="03020402040406030203" pitchFamily="66" charset="-78"/>
              </a:rPr>
              <a:t>t</a:t>
            </a:r>
            <a:r>
              <a:rPr lang="en-US" sz="4800" b="1" baseline="-25000" dirty="0" smtClean="0">
                <a:latin typeface="Arabic Typesetting" panose="03020402040406030203" pitchFamily="66" charset="-78"/>
                <a:cs typeface="Arabic Typesetting" panose="03020402040406030203" pitchFamily="66" charset="-78"/>
              </a:rPr>
              <a:t>1/2</a:t>
            </a:r>
            <a:r>
              <a:rPr lang="en-US" sz="4800" b="1" dirty="0" smtClean="0">
                <a:latin typeface="Arabic Typesetting" panose="03020402040406030203" pitchFamily="66" charset="-78"/>
                <a:cs typeface="Arabic Typesetting" panose="03020402040406030203" pitchFamily="66" charset="-78"/>
              </a:rPr>
              <a:t> </a:t>
            </a:r>
            <a:r>
              <a:rPr lang="en-US" sz="4800" b="1" dirty="0">
                <a:latin typeface="Arabic Typesetting" panose="03020402040406030203" pitchFamily="66" charset="-78"/>
                <a:cs typeface="Arabic Typesetting" panose="03020402040406030203" pitchFamily="66" charset="-78"/>
              </a:rPr>
              <a:t>for a 70-kg person… </a:t>
            </a:r>
          </a:p>
        </p:txBody>
      </p:sp>
      <p:sp>
        <p:nvSpPr>
          <p:cNvPr id="3" name="Content Placeholder 2"/>
          <p:cNvSpPr>
            <a:spLocks noGrp="1"/>
          </p:cNvSpPr>
          <p:nvPr>
            <p:ph idx="1"/>
          </p:nvPr>
        </p:nvSpPr>
        <p:spPr>
          <a:xfrm>
            <a:off x="838200" y="1759352"/>
            <a:ext cx="10515600" cy="4542295"/>
          </a:xfrm>
          <a:ln>
            <a:solidFill>
              <a:schemeClr val="accent1"/>
            </a:solidFill>
          </a:ln>
        </p:spPr>
        <p:txBody>
          <a:bodyPr>
            <a:normAutofit/>
          </a:bodyPr>
          <a:lstStyle/>
          <a:p>
            <a:pPr marL="0" indent="0">
              <a:buNone/>
            </a:pPr>
            <a:r>
              <a:rPr lang="en-US" sz="4000" b="1" dirty="0">
                <a:latin typeface="Arabic Typesetting" panose="03020402040406030203" pitchFamily="66" charset="-78"/>
                <a:cs typeface="Arabic Typesetting" panose="03020402040406030203" pitchFamily="66" charset="-78"/>
              </a:rPr>
              <a:t>V</a:t>
            </a:r>
            <a:r>
              <a:rPr lang="en-US" sz="4000" b="1" baseline="-25000" dirty="0">
                <a:latin typeface="Arabic Typesetting" panose="03020402040406030203" pitchFamily="66" charset="-78"/>
                <a:cs typeface="Arabic Typesetting" panose="03020402040406030203" pitchFamily="66" charset="-78"/>
              </a:rPr>
              <a:t>d </a:t>
            </a:r>
            <a:r>
              <a:rPr lang="en-US" sz="4000" b="1" dirty="0" smtClean="0">
                <a:latin typeface="Arabic Typesetting" panose="03020402040406030203" pitchFamily="66" charset="-78"/>
                <a:cs typeface="Arabic Typesetting" panose="03020402040406030203" pitchFamily="66" charset="-78"/>
              </a:rPr>
              <a:t>= </a:t>
            </a:r>
            <a:r>
              <a:rPr lang="en-US" sz="4000" b="1" dirty="0">
                <a:latin typeface="Arabic Typesetting" panose="03020402040406030203" pitchFamily="66" charset="-78"/>
                <a:cs typeface="Arabic Typesetting" panose="03020402040406030203" pitchFamily="66" charset="-78"/>
              </a:rPr>
              <a:t>0.7 L/kg ⋅ 70 kg </a:t>
            </a:r>
            <a:r>
              <a:rPr lang="en-US" sz="4000" b="1" dirty="0" smtClean="0">
                <a:latin typeface="Arabic Typesetting" panose="03020402040406030203" pitchFamily="66" charset="-78"/>
                <a:cs typeface="Arabic Typesetting" panose="03020402040406030203" pitchFamily="66" charset="-78"/>
              </a:rPr>
              <a:t> ≈  </a:t>
            </a:r>
            <a:r>
              <a:rPr lang="en-US" sz="4000" b="1" dirty="0">
                <a:latin typeface="Arabic Typesetting" panose="03020402040406030203" pitchFamily="66" charset="-78"/>
                <a:cs typeface="Arabic Typesetting" panose="03020402040406030203" pitchFamily="66" charset="-78"/>
              </a:rPr>
              <a:t>50 </a:t>
            </a:r>
            <a:r>
              <a:rPr lang="en-US" sz="4000" b="1" dirty="0" smtClean="0">
                <a:latin typeface="Arabic Typesetting" panose="03020402040406030203" pitchFamily="66" charset="-78"/>
                <a:cs typeface="Arabic Typesetting" panose="03020402040406030203" pitchFamily="66" charset="-78"/>
              </a:rPr>
              <a:t>L </a:t>
            </a:r>
          </a:p>
          <a:p>
            <a:pPr marL="0" indent="0">
              <a:buNone/>
            </a:pPr>
            <a:r>
              <a:rPr lang="en-US" sz="4000" b="1" dirty="0" smtClean="0">
                <a:latin typeface="Arabic Typesetting" panose="03020402040406030203" pitchFamily="66" charset="-78"/>
                <a:cs typeface="Arabic Typesetting" panose="03020402040406030203" pitchFamily="66" charset="-78"/>
              </a:rPr>
              <a:t>t</a:t>
            </a:r>
            <a:r>
              <a:rPr lang="en-US" sz="3200" b="1" baseline="-25000" dirty="0" smtClean="0">
                <a:latin typeface="Arabic Typesetting" panose="03020402040406030203" pitchFamily="66" charset="-78"/>
                <a:cs typeface="Arabic Typesetting" panose="03020402040406030203" pitchFamily="66" charset="-78"/>
              </a:rPr>
              <a:t>1/2</a:t>
            </a:r>
            <a:r>
              <a:rPr lang="en-US" sz="4000" b="1" dirty="0" smtClean="0">
                <a:latin typeface="Arabic Typesetting" panose="03020402040406030203" pitchFamily="66" charset="-78"/>
                <a:cs typeface="Arabic Typesetting" panose="03020402040406030203" pitchFamily="66" charset="-78"/>
              </a:rPr>
              <a:t> = [</a:t>
            </a:r>
            <a:r>
              <a:rPr lang="en-US" sz="4000" b="1" dirty="0">
                <a:latin typeface="Arabic Typesetting" panose="03020402040406030203" pitchFamily="66" charset="-78"/>
                <a:cs typeface="Arabic Typesetting" panose="03020402040406030203" pitchFamily="66" charset="-78"/>
              </a:rPr>
              <a:t>0.693 ⋅ V] / </a:t>
            </a:r>
            <a:r>
              <a:rPr lang="en-US" sz="4000" b="1" dirty="0" smtClean="0">
                <a:latin typeface="Arabic Typesetting" panose="03020402040406030203" pitchFamily="66" charset="-78"/>
                <a:cs typeface="Arabic Typesetting" panose="03020402040406030203" pitchFamily="66" charset="-78"/>
              </a:rPr>
              <a:t>Cl</a:t>
            </a:r>
          </a:p>
          <a:p>
            <a:pPr marL="0" indent="0">
              <a:buNone/>
            </a:pPr>
            <a:r>
              <a:rPr lang="en-US" sz="4000" b="1" dirty="0">
                <a:latin typeface="Arabic Typesetting" panose="03020402040406030203" pitchFamily="66" charset="-78"/>
                <a:cs typeface="Arabic Typesetting" panose="03020402040406030203" pitchFamily="66" charset="-78"/>
              </a:rPr>
              <a:t> </a:t>
            </a:r>
            <a:r>
              <a:rPr lang="en-US" sz="4000" b="1" dirty="0" smtClean="0">
                <a:latin typeface="Arabic Typesetting" panose="03020402040406030203" pitchFamily="66" charset="-78"/>
                <a:cs typeface="Arabic Typesetting" panose="03020402040406030203" pitchFamily="66" charset="-78"/>
              </a:rPr>
              <a:t>    = </a:t>
            </a:r>
            <a:r>
              <a:rPr lang="en-US" sz="4000" b="1" dirty="0">
                <a:latin typeface="Arabic Typesetting" panose="03020402040406030203" pitchFamily="66" charset="-78"/>
                <a:cs typeface="Arabic Typesetting" panose="03020402040406030203" pitchFamily="66" charset="-78"/>
              </a:rPr>
              <a:t>[0.693 ⋅ 50 L] / </a:t>
            </a:r>
            <a:r>
              <a:rPr lang="en-US" sz="4000" b="1" dirty="0">
                <a:solidFill>
                  <a:srgbClr val="C00000"/>
                </a:solidFill>
                <a:latin typeface="Arabic Typesetting" panose="03020402040406030203" pitchFamily="66" charset="-78"/>
                <a:cs typeface="Arabic Typesetting" panose="03020402040406030203" pitchFamily="66" charset="-78"/>
              </a:rPr>
              <a:t>36</a:t>
            </a:r>
            <a:r>
              <a:rPr lang="en-US" sz="4000" b="1" dirty="0">
                <a:latin typeface="Arabic Typesetting" panose="03020402040406030203" pitchFamily="66" charset="-78"/>
                <a:cs typeface="Arabic Typesetting" panose="03020402040406030203" pitchFamily="66" charset="-78"/>
              </a:rPr>
              <a:t> L/d </a:t>
            </a:r>
            <a:r>
              <a:rPr lang="en-US" sz="4000" b="1" dirty="0" smtClean="0">
                <a:latin typeface="Arabic Typesetting" panose="03020402040406030203" pitchFamily="66" charset="-78"/>
                <a:cs typeface="Arabic Typesetting" panose="03020402040406030203" pitchFamily="66" charset="-78"/>
              </a:rPr>
              <a:t>   =   </a:t>
            </a:r>
            <a:r>
              <a:rPr lang="en-US" sz="4000" b="1" dirty="0" smtClean="0">
                <a:solidFill>
                  <a:srgbClr val="C00000"/>
                </a:solidFill>
                <a:latin typeface="Arabic Typesetting" panose="03020402040406030203" pitchFamily="66" charset="-78"/>
                <a:cs typeface="Arabic Typesetting" panose="03020402040406030203" pitchFamily="66" charset="-78"/>
              </a:rPr>
              <a:t>1 d</a:t>
            </a:r>
          </a:p>
          <a:p>
            <a:pPr marL="0" indent="0">
              <a:buNone/>
            </a:pPr>
            <a:r>
              <a:rPr lang="en-US" sz="4000" b="1" dirty="0" smtClean="0">
                <a:latin typeface="Arabic Typesetting" panose="03020402040406030203" pitchFamily="66" charset="-78"/>
                <a:cs typeface="Arabic Typesetting" panose="03020402040406030203" pitchFamily="66" charset="-78"/>
              </a:rPr>
              <a:t>t</a:t>
            </a:r>
            <a:r>
              <a:rPr lang="en-US" sz="3200" b="1" baseline="-25000" dirty="0" smtClean="0">
                <a:latin typeface="Arabic Typesetting" panose="03020402040406030203" pitchFamily="66" charset="-78"/>
                <a:cs typeface="Arabic Typesetting" panose="03020402040406030203" pitchFamily="66" charset="-78"/>
              </a:rPr>
              <a:t>1/2</a:t>
            </a:r>
            <a:r>
              <a:rPr lang="en-US" sz="4000" b="1" dirty="0" smtClean="0">
                <a:latin typeface="Arabic Typesetting" panose="03020402040406030203" pitchFamily="66" charset="-78"/>
                <a:cs typeface="Arabic Typesetting" panose="03020402040406030203" pitchFamily="66" charset="-78"/>
              </a:rPr>
              <a:t> </a:t>
            </a:r>
            <a:r>
              <a:rPr lang="en-US" sz="4000" b="1" dirty="0">
                <a:latin typeface="Arabic Typesetting" panose="03020402040406030203" pitchFamily="66" charset="-78"/>
                <a:cs typeface="Arabic Typesetting" panose="03020402040406030203" pitchFamily="66" charset="-78"/>
              </a:rPr>
              <a:t>= [0.693 ⋅ 50 L] / </a:t>
            </a:r>
            <a:r>
              <a:rPr lang="en-US" sz="4000" b="1" dirty="0">
                <a:solidFill>
                  <a:srgbClr val="C00000"/>
                </a:solidFill>
                <a:latin typeface="Arabic Typesetting" panose="03020402040406030203" pitchFamily="66" charset="-78"/>
                <a:cs typeface="Arabic Typesetting" panose="03020402040406030203" pitchFamily="66" charset="-78"/>
              </a:rPr>
              <a:t>21</a:t>
            </a:r>
            <a:r>
              <a:rPr lang="en-US" sz="4000" b="1" dirty="0">
                <a:latin typeface="Arabic Typesetting" panose="03020402040406030203" pitchFamily="66" charset="-78"/>
                <a:cs typeface="Arabic Typesetting" panose="03020402040406030203" pitchFamily="66" charset="-78"/>
              </a:rPr>
              <a:t> L/d </a:t>
            </a:r>
            <a:r>
              <a:rPr lang="en-US" sz="4000" b="1" dirty="0" smtClean="0">
                <a:latin typeface="Arabic Typesetting" panose="03020402040406030203" pitchFamily="66" charset="-78"/>
                <a:cs typeface="Arabic Typesetting" panose="03020402040406030203" pitchFamily="66" charset="-78"/>
              </a:rPr>
              <a:t>  =   </a:t>
            </a:r>
            <a:r>
              <a:rPr lang="en-US" sz="4000" b="1" dirty="0">
                <a:solidFill>
                  <a:srgbClr val="C00000"/>
                </a:solidFill>
                <a:latin typeface="Arabic Typesetting" panose="03020402040406030203" pitchFamily="66" charset="-78"/>
                <a:cs typeface="Arabic Typesetting" panose="03020402040406030203" pitchFamily="66" charset="-78"/>
              </a:rPr>
              <a:t>1.7 </a:t>
            </a:r>
            <a:r>
              <a:rPr lang="en-US" sz="4000" b="1" dirty="0" smtClean="0">
                <a:solidFill>
                  <a:srgbClr val="C00000"/>
                </a:solidFill>
                <a:latin typeface="Arabic Typesetting" panose="03020402040406030203" pitchFamily="66" charset="-78"/>
                <a:cs typeface="Arabic Typesetting" panose="03020402040406030203" pitchFamily="66" charset="-78"/>
              </a:rPr>
              <a:t>d</a:t>
            </a:r>
            <a:endParaRPr lang="en-US" sz="4000" b="1" dirty="0">
              <a:latin typeface="Arabic Typesetting" panose="03020402040406030203" pitchFamily="66" charset="-78"/>
              <a:cs typeface="Arabic Typesetting" panose="03020402040406030203" pitchFamily="66" charset="-78"/>
            </a:endParaRPr>
          </a:p>
          <a:p>
            <a:endParaRPr lang="en-US" sz="4000" b="1" dirty="0" smtClean="0">
              <a:latin typeface="Arabic Typesetting" panose="03020402040406030203" pitchFamily="66" charset="-78"/>
              <a:cs typeface="Arabic Typesetting" panose="03020402040406030203" pitchFamily="66" charset="-78"/>
            </a:endParaRPr>
          </a:p>
          <a:p>
            <a:r>
              <a:rPr lang="en-US" sz="3600" b="1" dirty="0" smtClean="0">
                <a:latin typeface="Arabic Typesetting" panose="03020402040406030203" pitchFamily="66" charset="-78"/>
                <a:cs typeface="Arabic Typesetting" panose="03020402040406030203" pitchFamily="66" charset="-78"/>
              </a:rPr>
              <a:t>Half-life increase as </a:t>
            </a:r>
            <a:r>
              <a:rPr lang="en-US" sz="3600" b="1" dirty="0">
                <a:latin typeface="Arabic Typesetting" panose="03020402040406030203" pitchFamily="66" charset="-78"/>
                <a:cs typeface="Arabic Typesetting" panose="03020402040406030203" pitchFamily="66" charset="-78"/>
              </a:rPr>
              <a:t>phenytoin serum concentrations increase from </a:t>
            </a:r>
            <a:r>
              <a:rPr lang="en-US" sz="3600" b="1" dirty="0" smtClean="0">
                <a:latin typeface="Arabic Typesetting" panose="03020402040406030203" pitchFamily="66" charset="-78"/>
                <a:cs typeface="Arabic Typesetting" panose="03020402040406030203" pitchFamily="66" charset="-78"/>
              </a:rPr>
              <a:t>(1day for 10 μg/mL) </a:t>
            </a:r>
            <a:r>
              <a:rPr lang="en-US" sz="3600" b="1" dirty="0">
                <a:latin typeface="Arabic Typesetting" panose="03020402040406030203" pitchFamily="66" charset="-78"/>
                <a:cs typeface="Arabic Typesetting" panose="03020402040406030203" pitchFamily="66" charset="-78"/>
              </a:rPr>
              <a:t>to </a:t>
            </a:r>
            <a:r>
              <a:rPr lang="en-US" sz="3600" b="1" dirty="0" smtClean="0">
                <a:latin typeface="Arabic Typesetting" panose="03020402040406030203" pitchFamily="66" charset="-78"/>
                <a:cs typeface="Arabic Typesetting" panose="03020402040406030203" pitchFamily="66" charset="-78"/>
              </a:rPr>
              <a:t>(1.7day for 20 μg/mL).</a:t>
            </a:r>
            <a:endParaRPr lang="en-US" sz="3600" b="1"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614723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22152"/>
          </a:xfrm>
          <a:solidFill>
            <a:schemeClr val="accent1">
              <a:lumMod val="20000"/>
              <a:lumOff val="80000"/>
            </a:schemeClr>
          </a:solidFill>
          <a:ln>
            <a:solidFill>
              <a:schemeClr val="accent1"/>
            </a:solidFill>
          </a:ln>
        </p:spPr>
        <p:txBody>
          <a:bodyPr vert="horz" lIns="91440" tIns="45720" rIns="91440" bIns="45720" rtlCol="0" anchor="ctr">
            <a:normAutofit/>
          </a:bodyPr>
          <a:lstStyle/>
          <a:p>
            <a:pPr algn="ctr">
              <a:lnSpc>
                <a:spcPct val="100000"/>
              </a:lnSpc>
            </a:pPr>
            <a:r>
              <a:rPr lang="en-US" b="1" dirty="0">
                <a:latin typeface="Baskerville Old Face" panose="02020602080505020303" pitchFamily="18" charset="0"/>
                <a:cs typeface="Andalus" panose="02020603050405020304" pitchFamily="18" charset="-78"/>
              </a:rPr>
              <a:t>Return to child pough score and interactions</a:t>
            </a:r>
          </a:p>
        </p:txBody>
      </p:sp>
      <p:sp>
        <p:nvSpPr>
          <p:cNvPr id="3" name="Content Placeholder 2"/>
          <p:cNvSpPr>
            <a:spLocks noGrp="1"/>
          </p:cNvSpPr>
          <p:nvPr>
            <p:ph idx="1"/>
          </p:nvPr>
        </p:nvSpPr>
        <p:spPr>
          <a:xfrm>
            <a:off x="838200" y="4328293"/>
            <a:ext cx="10515600" cy="1848669"/>
          </a:xfrm>
          <a:ln>
            <a:solidFill>
              <a:schemeClr val="accent1"/>
            </a:solidFill>
          </a:ln>
        </p:spPr>
        <p:txBody>
          <a:bodyPr>
            <a:normAutofit fontScale="92500"/>
          </a:bodyPr>
          <a:lstStyle/>
          <a:p>
            <a:endParaRPr lang="en-US" sz="600" dirty="0" smtClean="0"/>
          </a:p>
          <a:p>
            <a:pPr marL="0" indent="0">
              <a:buNone/>
            </a:pPr>
            <a:r>
              <a:rPr lang="en-US" sz="4400" b="1" dirty="0" smtClean="0">
                <a:latin typeface="Arabic Typesetting" panose="03020402040406030203" pitchFamily="66" charset="-78"/>
                <a:cs typeface="Arabic Typesetting" panose="03020402040406030203" pitchFamily="66" charset="-78"/>
              </a:rPr>
              <a:t>Lets for example see what are the </a:t>
            </a:r>
            <a:r>
              <a:rPr lang="en-US" sz="4400" b="1" dirty="0">
                <a:latin typeface="Arabic Typesetting" panose="03020402040406030203" pitchFamily="66" charset="-78"/>
                <a:cs typeface="Arabic Typesetting" panose="03020402040406030203" pitchFamily="66" charset="-78"/>
              </a:rPr>
              <a:t>c</a:t>
            </a:r>
            <a:r>
              <a:rPr lang="en-US" sz="4400" b="1" dirty="0" smtClean="0">
                <a:latin typeface="Arabic Typesetting" panose="03020402040406030203" pitchFamily="66" charset="-78"/>
                <a:cs typeface="Arabic Typesetting" panose="03020402040406030203" pitchFamily="66" charset="-78"/>
              </a:rPr>
              <a:t>hanges that </a:t>
            </a:r>
            <a:r>
              <a:rPr lang="en-US" sz="4400" b="1" dirty="0">
                <a:latin typeface="Arabic Typesetting" panose="03020402040406030203" pitchFamily="66" charset="-78"/>
                <a:cs typeface="Arabic Typesetting" panose="03020402040406030203" pitchFamily="66" charset="-78"/>
              </a:rPr>
              <a:t>occur with </a:t>
            </a:r>
            <a:r>
              <a:rPr lang="en-US" sz="4400" b="1" u="sng" dirty="0">
                <a:latin typeface="Arabic Typesetting" panose="03020402040406030203" pitchFamily="66" charset="-78"/>
                <a:cs typeface="Arabic Typesetting" panose="03020402040406030203" pitchFamily="66" charset="-78"/>
              </a:rPr>
              <a:t>decreased protein binding </a:t>
            </a:r>
            <a:r>
              <a:rPr lang="en-US" sz="4400" b="1" dirty="0">
                <a:latin typeface="Arabic Typesetting" panose="03020402040406030203" pitchFamily="66" charset="-78"/>
                <a:cs typeface="Arabic Typesetting" panose="03020402040406030203" pitchFamily="66" charset="-78"/>
              </a:rPr>
              <a:t>of </a:t>
            </a:r>
            <a:r>
              <a:rPr lang="en-US" sz="4400" b="1" dirty="0" smtClean="0">
                <a:latin typeface="Arabic Typesetting" panose="03020402040406030203" pitchFamily="66" charset="-78"/>
                <a:cs typeface="Arabic Typesetting" panose="03020402040406030203" pitchFamily="66" charset="-78"/>
              </a:rPr>
              <a:t>phenytoin according to the following scheme</a:t>
            </a:r>
            <a:r>
              <a:rPr lang="en-US" sz="4400" b="1" dirty="0">
                <a:latin typeface="Arabic Typesetting" panose="03020402040406030203" pitchFamily="66" charset="-78"/>
                <a:cs typeface="Arabic Typesetting" panose="03020402040406030203" pitchFamily="66" charset="-78"/>
              </a:rPr>
              <a:t>:</a:t>
            </a:r>
          </a:p>
        </p:txBody>
      </p:sp>
      <p:pic>
        <p:nvPicPr>
          <p:cNvPr id="4" name="Picture 3"/>
          <p:cNvPicPr>
            <a:picLocks noChangeAspect="1"/>
          </p:cNvPicPr>
          <p:nvPr/>
        </p:nvPicPr>
        <p:blipFill>
          <a:blip r:embed="rId2"/>
          <a:stretch>
            <a:fillRect/>
          </a:stretch>
        </p:blipFill>
        <p:spPr>
          <a:xfrm>
            <a:off x="4234610" y="1825624"/>
            <a:ext cx="3502441" cy="1004880"/>
          </a:xfrm>
          <a:prstGeom prst="rect">
            <a:avLst/>
          </a:prstGeom>
          <a:ln>
            <a:solidFill>
              <a:schemeClr val="accent1"/>
            </a:solidFill>
          </a:ln>
        </p:spPr>
      </p:pic>
      <p:pic>
        <p:nvPicPr>
          <p:cNvPr id="5" name="Picture 4"/>
          <p:cNvPicPr>
            <a:picLocks noChangeAspect="1"/>
          </p:cNvPicPr>
          <p:nvPr/>
        </p:nvPicPr>
        <p:blipFill>
          <a:blip r:embed="rId3"/>
          <a:stretch>
            <a:fillRect/>
          </a:stretch>
        </p:blipFill>
        <p:spPr>
          <a:xfrm>
            <a:off x="3811799" y="2985067"/>
            <a:ext cx="4568401" cy="890400"/>
          </a:xfrm>
          <a:prstGeom prst="rect">
            <a:avLst/>
          </a:prstGeom>
          <a:ln>
            <a:solidFill>
              <a:schemeClr val="accent1"/>
            </a:solidFill>
          </a:ln>
        </p:spPr>
      </p:pic>
    </p:spTree>
    <p:extLst>
      <p:ext uri="{BB962C8B-B14F-4D97-AF65-F5344CB8AC3E}">
        <p14:creationId xmlns:p14="http://schemas.microsoft.com/office/powerpoint/2010/main" val="2462442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296275" y="220337"/>
            <a:ext cx="9698045" cy="6538511"/>
          </a:xfrm>
          <a:prstGeom prst="rect">
            <a:avLst/>
          </a:prstGeom>
        </p:spPr>
      </p:pic>
      <p:sp>
        <p:nvSpPr>
          <p:cNvPr id="2" name="Rectangle 1"/>
          <p:cNvSpPr/>
          <p:nvPr/>
        </p:nvSpPr>
        <p:spPr>
          <a:xfrm>
            <a:off x="470053" y="571956"/>
            <a:ext cx="1849834" cy="369332"/>
          </a:xfrm>
          <a:prstGeom prst="rect">
            <a:avLst/>
          </a:prstGeom>
        </p:spPr>
        <p:txBody>
          <a:bodyPr wrap="square">
            <a:spAutoFit/>
          </a:bodyPr>
          <a:lstStyle/>
          <a:p>
            <a:r>
              <a:rPr lang="en-US" dirty="0" smtClean="0">
                <a:latin typeface="Times-Roman"/>
              </a:rPr>
              <a:t>(</a:t>
            </a:r>
            <a:r>
              <a:rPr lang="en-US" dirty="0" smtClean="0">
                <a:latin typeface="Calibri" panose="020F0502020204030204" pitchFamily="34" charset="0"/>
                <a:cs typeface="Calibri" panose="020F0502020204030204" pitchFamily="34" charset="0"/>
              </a:rPr>
              <a:t>↑</a:t>
            </a:r>
            <a:r>
              <a:rPr lang="en-US" dirty="0" smtClean="0">
                <a:latin typeface="Times-Roman"/>
              </a:rPr>
              <a:t>Cl </a:t>
            </a:r>
            <a:r>
              <a:rPr lang="en-US" dirty="0" smtClean="0">
                <a:latin typeface="Symbol" panose="05050102010706020507" pitchFamily="18" charset="2"/>
              </a:rPr>
              <a:t>= </a:t>
            </a:r>
            <a:r>
              <a:rPr lang="en-US" dirty="0" smtClean="0">
                <a:latin typeface="Calibri" panose="020F0502020204030204" pitchFamily="34" charset="0"/>
                <a:cs typeface="Calibri" panose="020F0502020204030204" pitchFamily="34" charset="0"/>
              </a:rPr>
              <a:t>↑</a:t>
            </a:r>
            <a:r>
              <a:rPr lang="en-US" dirty="0" err="1" smtClean="0">
                <a:latin typeface="Times-Roman"/>
              </a:rPr>
              <a:t>f</a:t>
            </a:r>
            <a:r>
              <a:rPr lang="en-US" sz="800" dirty="0" err="1" smtClean="0">
                <a:latin typeface="Times-Roman"/>
              </a:rPr>
              <a:t>B</a:t>
            </a:r>
            <a:r>
              <a:rPr lang="en-US" dirty="0" err="1" smtClean="0">
                <a:latin typeface="Times-Roman"/>
              </a:rPr>
              <a:t>Cl</a:t>
            </a:r>
            <a:r>
              <a:rPr lang="en-US" sz="800" dirty="0" err="1" smtClean="0">
                <a:latin typeface="Times-Roman"/>
              </a:rPr>
              <a:t>int</a:t>
            </a:r>
            <a:r>
              <a:rPr lang="en-US" dirty="0">
                <a:latin typeface="Times-Roman"/>
              </a:rPr>
              <a:t>)</a:t>
            </a:r>
            <a:endParaRPr lang="en-US" dirty="0"/>
          </a:p>
        </p:txBody>
      </p:sp>
      <p:sp>
        <p:nvSpPr>
          <p:cNvPr id="3" name="Rectangle 2"/>
          <p:cNvSpPr/>
          <p:nvPr/>
        </p:nvSpPr>
        <p:spPr>
          <a:xfrm>
            <a:off x="244070" y="1547736"/>
            <a:ext cx="2472152" cy="369332"/>
          </a:xfrm>
          <a:prstGeom prst="rect">
            <a:avLst/>
          </a:prstGeom>
        </p:spPr>
        <p:txBody>
          <a:bodyPr wrap="none">
            <a:spAutoFit/>
          </a:bodyPr>
          <a:lstStyle/>
          <a:p>
            <a:r>
              <a:rPr lang="en-US" dirty="0" smtClean="0">
                <a:latin typeface="Times-Roman"/>
              </a:rPr>
              <a:t>[</a:t>
            </a:r>
            <a:r>
              <a:rPr lang="en-US" dirty="0" smtClean="0">
                <a:latin typeface="Calibri" panose="020F0502020204030204" pitchFamily="34" charset="0"/>
                <a:cs typeface="Calibri" panose="020F0502020204030204" pitchFamily="34" charset="0"/>
              </a:rPr>
              <a:t>↑</a:t>
            </a:r>
            <a:r>
              <a:rPr lang="en-US" dirty="0" smtClean="0">
                <a:latin typeface="Times-Roman"/>
              </a:rPr>
              <a:t>V </a:t>
            </a:r>
            <a:r>
              <a:rPr lang="en-US" dirty="0">
                <a:latin typeface="Symbol" panose="05050102010706020507" pitchFamily="18" charset="2"/>
              </a:rPr>
              <a:t>= </a:t>
            </a:r>
            <a:r>
              <a:rPr lang="en-US" dirty="0">
                <a:latin typeface="Times-Roman"/>
              </a:rPr>
              <a:t>V</a:t>
            </a:r>
            <a:r>
              <a:rPr lang="en-US" sz="800" dirty="0">
                <a:latin typeface="Times-Roman"/>
              </a:rPr>
              <a:t>B </a:t>
            </a:r>
            <a:r>
              <a:rPr lang="en-US" dirty="0">
                <a:latin typeface="Symbol" panose="05050102010706020507" pitchFamily="18" charset="2"/>
              </a:rPr>
              <a:t>+ </a:t>
            </a:r>
            <a:r>
              <a:rPr lang="en-US" dirty="0" smtClean="0">
                <a:latin typeface="Times-Roman"/>
              </a:rPr>
              <a:t>(</a:t>
            </a:r>
            <a:r>
              <a:rPr lang="en-US" dirty="0" smtClean="0">
                <a:latin typeface="Calibri" panose="020F0502020204030204" pitchFamily="34" charset="0"/>
                <a:cs typeface="Calibri" panose="020F0502020204030204" pitchFamily="34" charset="0"/>
              </a:rPr>
              <a:t>↑</a:t>
            </a:r>
            <a:r>
              <a:rPr lang="en-US" dirty="0" smtClean="0">
                <a:latin typeface="Times-Roman"/>
              </a:rPr>
              <a:t>f</a:t>
            </a:r>
            <a:r>
              <a:rPr lang="en-US" sz="800" dirty="0" smtClean="0">
                <a:latin typeface="Times-Roman"/>
              </a:rPr>
              <a:t>B </a:t>
            </a:r>
            <a:r>
              <a:rPr lang="en-US" dirty="0">
                <a:latin typeface="Times-Roman"/>
              </a:rPr>
              <a:t>/ </a:t>
            </a:r>
            <a:r>
              <a:rPr lang="en-US" dirty="0" err="1">
                <a:latin typeface="Times-Roman"/>
              </a:rPr>
              <a:t>f</a:t>
            </a:r>
            <a:r>
              <a:rPr lang="en-US" sz="800" dirty="0" err="1">
                <a:latin typeface="Times-Roman"/>
              </a:rPr>
              <a:t>T</a:t>
            </a:r>
            <a:r>
              <a:rPr lang="en-US" dirty="0">
                <a:latin typeface="Times-Roman"/>
              </a:rPr>
              <a:t>)V</a:t>
            </a:r>
            <a:r>
              <a:rPr lang="en-US" sz="800" dirty="0">
                <a:latin typeface="Times-Roman"/>
              </a:rPr>
              <a:t>T</a:t>
            </a:r>
            <a:r>
              <a:rPr lang="en-US" dirty="0">
                <a:latin typeface="Times-Roman"/>
              </a:rPr>
              <a:t>].</a:t>
            </a:r>
            <a:endParaRPr lang="en-US" dirty="0"/>
          </a:p>
        </p:txBody>
      </p:sp>
      <p:sp>
        <p:nvSpPr>
          <p:cNvPr id="4" name="Rectangle 3"/>
          <p:cNvSpPr/>
          <p:nvPr/>
        </p:nvSpPr>
        <p:spPr>
          <a:xfrm>
            <a:off x="244070" y="2808180"/>
            <a:ext cx="2510624" cy="369332"/>
          </a:xfrm>
          <a:prstGeom prst="rect">
            <a:avLst/>
          </a:prstGeom>
        </p:spPr>
        <p:txBody>
          <a:bodyPr wrap="none">
            <a:spAutoFit/>
          </a:bodyPr>
          <a:lstStyle/>
          <a:p>
            <a:r>
              <a:rPr lang="en-US" dirty="0">
                <a:latin typeface="Times-Roman"/>
              </a:rPr>
              <a:t>[t</a:t>
            </a:r>
            <a:r>
              <a:rPr lang="en-US" sz="800" dirty="0">
                <a:latin typeface="Times-Roman"/>
              </a:rPr>
              <a:t>1/2 </a:t>
            </a:r>
            <a:r>
              <a:rPr lang="en-US" dirty="0">
                <a:latin typeface="Symbol" panose="05050102010706020507" pitchFamily="18" charset="2"/>
              </a:rPr>
              <a:t>= </a:t>
            </a:r>
            <a:r>
              <a:rPr lang="en-US" dirty="0">
                <a:latin typeface="Times-Roman"/>
              </a:rPr>
              <a:t>(</a:t>
            </a:r>
            <a:r>
              <a:rPr lang="en-US" dirty="0" smtClean="0">
                <a:latin typeface="Times-Roman"/>
              </a:rPr>
              <a:t>0.693.</a:t>
            </a:r>
            <a:r>
              <a:rPr lang="en-US" dirty="0" smtClean="0">
                <a:latin typeface="Calibri" panose="020F0502020204030204" pitchFamily="34" charset="0"/>
                <a:cs typeface="Calibri" panose="020F0502020204030204" pitchFamily="34" charset="0"/>
              </a:rPr>
              <a:t>↑</a:t>
            </a:r>
            <a:r>
              <a:rPr lang="en-US" dirty="0" smtClean="0">
                <a:latin typeface="Times-Roman"/>
              </a:rPr>
              <a:t>V</a:t>
            </a:r>
            <a:r>
              <a:rPr lang="en-US" dirty="0">
                <a:latin typeface="Times-Roman"/>
              </a:rPr>
              <a:t>) </a:t>
            </a:r>
            <a:r>
              <a:rPr lang="en-US" dirty="0" smtClean="0">
                <a:latin typeface="Times-Roman"/>
              </a:rPr>
              <a:t>/</a:t>
            </a:r>
            <a:r>
              <a:rPr lang="en-US" dirty="0" smtClean="0">
                <a:latin typeface="Calibri" panose="020F0502020204030204" pitchFamily="34" charset="0"/>
                <a:cs typeface="Calibri" panose="020F0502020204030204" pitchFamily="34" charset="0"/>
              </a:rPr>
              <a:t>↑</a:t>
            </a:r>
            <a:r>
              <a:rPr lang="en-US" dirty="0" smtClean="0">
                <a:latin typeface="Times-Roman"/>
              </a:rPr>
              <a:t>Cl</a:t>
            </a:r>
            <a:r>
              <a:rPr lang="en-US" dirty="0">
                <a:latin typeface="Times-Roman"/>
              </a:rPr>
              <a:t>]</a:t>
            </a:r>
            <a:endParaRPr lang="en-US" dirty="0"/>
          </a:p>
        </p:txBody>
      </p:sp>
      <p:sp>
        <p:nvSpPr>
          <p:cNvPr id="6" name="Rectangle 5"/>
          <p:cNvSpPr/>
          <p:nvPr/>
        </p:nvSpPr>
        <p:spPr>
          <a:xfrm>
            <a:off x="244070" y="3883958"/>
            <a:ext cx="1970320" cy="369332"/>
          </a:xfrm>
          <a:prstGeom prst="rect">
            <a:avLst/>
          </a:prstGeom>
        </p:spPr>
        <p:txBody>
          <a:bodyPr wrap="square">
            <a:spAutoFit/>
          </a:bodyPr>
          <a:lstStyle/>
          <a:p>
            <a:r>
              <a:rPr lang="en-US" dirty="0" smtClean="0">
                <a:latin typeface="Times-Roman"/>
              </a:rPr>
              <a:t>(↓Css </a:t>
            </a:r>
            <a:r>
              <a:rPr lang="en-US" dirty="0" smtClean="0">
                <a:latin typeface="Symbol" panose="05050102010706020507" pitchFamily="18" charset="2"/>
              </a:rPr>
              <a:t>= </a:t>
            </a:r>
            <a:r>
              <a:rPr lang="en-US" dirty="0" smtClean="0">
                <a:latin typeface="Times-Roman"/>
              </a:rPr>
              <a:t>k</a:t>
            </a:r>
            <a:r>
              <a:rPr lang="en-US" sz="800" dirty="0" smtClean="0">
                <a:latin typeface="Times-Roman"/>
              </a:rPr>
              <a:t>0</a:t>
            </a:r>
            <a:r>
              <a:rPr lang="en-US" dirty="0" smtClean="0">
                <a:latin typeface="Times-Roman"/>
              </a:rPr>
              <a:t>/</a:t>
            </a:r>
            <a:r>
              <a:rPr lang="en-US" dirty="0">
                <a:latin typeface="Calibri" panose="020F0502020204030204" pitchFamily="34" charset="0"/>
                <a:cs typeface="Calibri" panose="020F0502020204030204" pitchFamily="34" charset="0"/>
              </a:rPr>
              <a:t> ↑ </a:t>
            </a:r>
            <a:r>
              <a:rPr lang="en-US" dirty="0" smtClean="0">
                <a:latin typeface="Times-Roman"/>
              </a:rPr>
              <a:t>Cl)</a:t>
            </a:r>
            <a:endParaRPr lang="en-US" dirty="0"/>
          </a:p>
        </p:txBody>
      </p:sp>
      <p:sp>
        <p:nvSpPr>
          <p:cNvPr id="7" name="Rectangle 6"/>
          <p:cNvSpPr/>
          <p:nvPr/>
        </p:nvSpPr>
        <p:spPr>
          <a:xfrm>
            <a:off x="206808" y="4859738"/>
            <a:ext cx="2113079" cy="369332"/>
          </a:xfrm>
          <a:prstGeom prst="rect">
            <a:avLst/>
          </a:prstGeom>
        </p:spPr>
        <p:txBody>
          <a:bodyPr wrap="none">
            <a:spAutoFit/>
          </a:bodyPr>
          <a:lstStyle/>
          <a:p>
            <a:r>
              <a:rPr lang="en-US" dirty="0">
                <a:latin typeface="Times-Roman"/>
              </a:rPr>
              <a:t>(</a:t>
            </a:r>
            <a:r>
              <a:rPr lang="en-US" dirty="0" err="1">
                <a:latin typeface="Times-Roman"/>
              </a:rPr>
              <a:t>Css,u</a:t>
            </a:r>
            <a:r>
              <a:rPr lang="en-US" dirty="0">
                <a:latin typeface="Times-Roman"/>
              </a:rPr>
              <a:t> </a:t>
            </a:r>
            <a:r>
              <a:rPr lang="en-US" dirty="0">
                <a:latin typeface="Symbol" panose="05050102010706020507" pitchFamily="18" charset="2"/>
              </a:rPr>
              <a:t>= </a:t>
            </a:r>
            <a:r>
              <a:rPr lang="en-US" dirty="0" smtClean="0">
                <a:latin typeface="Calibri" panose="020F0502020204030204" pitchFamily="34" charset="0"/>
                <a:cs typeface="Calibri" panose="020F0502020204030204" pitchFamily="34" charset="0"/>
              </a:rPr>
              <a:t>↑</a:t>
            </a:r>
            <a:r>
              <a:rPr lang="en-US" dirty="0" smtClean="0">
                <a:latin typeface="Times-Roman"/>
              </a:rPr>
              <a:t>f</a:t>
            </a:r>
            <a:r>
              <a:rPr lang="en-US" sz="800" dirty="0" smtClean="0">
                <a:latin typeface="Times-Roman"/>
              </a:rPr>
              <a:t>B  </a:t>
            </a:r>
            <a:r>
              <a:rPr lang="en-US" dirty="0">
                <a:latin typeface="Times-Roman"/>
              </a:rPr>
              <a:t>↓</a:t>
            </a:r>
            <a:r>
              <a:rPr lang="en-US" dirty="0" smtClean="0">
                <a:latin typeface="Times-Roman"/>
              </a:rPr>
              <a:t>Css</a:t>
            </a:r>
            <a:r>
              <a:rPr lang="en-US" dirty="0">
                <a:latin typeface="Times-Roman"/>
              </a:rPr>
              <a:t>)</a:t>
            </a:r>
            <a:endParaRPr lang="en-US" dirty="0"/>
          </a:p>
        </p:txBody>
      </p:sp>
      <p:sp>
        <p:nvSpPr>
          <p:cNvPr id="17" name="Arc 16"/>
          <p:cNvSpPr/>
          <p:nvPr/>
        </p:nvSpPr>
        <p:spPr>
          <a:xfrm>
            <a:off x="3999123" y="6046344"/>
            <a:ext cx="936433" cy="762080"/>
          </a:xfrm>
          <a:prstGeom prst="arc">
            <a:avLst>
              <a:gd name="adj1" fmla="val 16200000"/>
              <a:gd name="adj2" fmla="val 1601923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27677711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ppt_x"/>
                                          </p:val>
                                        </p:tav>
                                        <p:tav tm="100000">
                                          <p:val>
                                            <p:strVal val="#ppt_x"/>
                                          </p:val>
                                        </p:tav>
                                      </p:tavLst>
                                    </p:anim>
                                    <p:anim calcmode="lin" valueType="num">
                                      <p:cBhvr additive="base">
                                        <p:cTn id="1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ppt_x"/>
                                          </p:val>
                                        </p:tav>
                                        <p:tav tm="100000">
                                          <p:val>
                                            <p:strVal val="#ppt_x"/>
                                          </p:val>
                                        </p:tav>
                                      </p:tavLst>
                                    </p:anim>
                                    <p:anim calcmode="lin" valueType="num">
                                      <p:cBhvr additive="base">
                                        <p:cTn id="21"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additive="base">
                                        <p:cTn id="26" dur="500" fill="hold"/>
                                        <p:tgtEl>
                                          <p:spTgt spid="4"/>
                                        </p:tgtEl>
                                        <p:attrNameLst>
                                          <p:attrName>ppt_x</p:attrName>
                                        </p:attrNameLst>
                                      </p:cBhvr>
                                      <p:tavLst>
                                        <p:tav tm="0">
                                          <p:val>
                                            <p:strVal val="#ppt_x"/>
                                          </p:val>
                                        </p:tav>
                                        <p:tav tm="100000">
                                          <p:val>
                                            <p:strVal val="#ppt_x"/>
                                          </p:val>
                                        </p:tav>
                                      </p:tavLst>
                                    </p:anim>
                                    <p:anim calcmode="lin" valueType="num">
                                      <p:cBhvr additive="base">
                                        <p:cTn id="2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ppt_x"/>
                                          </p:val>
                                        </p:tav>
                                        <p:tav tm="100000">
                                          <p:val>
                                            <p:strVal val="#ppt_x"/>
                                          </p:val>
                                        </p:tav>
                                      </p:tavLst>
                                    </p:anim>
                                    <p:anim calcmode="lin" valueType="num">
                                      <p:cBhvr additive="base">
                                        <p:cTn id="3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additive="base">
                                        <p:cTn id="38" dur="500" fill="hold"/>
                                        <p:tgtEl>
                                          <p:spTgt spid="7"/>
                                        </p:tgtEl>
                                        <p:attrNameLst>
                                          <p:attrName>ppt_x</p:attrName>
                                        </p:attrNameLst>
                                      </p:cBhvr>
                                      <p:tavLst>
                                        <p:tav tm="0">
                                          <p:val>
                                            <p:strVal val="#ppt_x"/>
                                          </p:val>
                                        </p:tav>
                                        <p:tav tm="100000">
                                          <p:val>
                                            <p:strVal val="#ppt_x"/>
                                          </p:val>
                                        </p:tav>
                                      </p:tavLst>
                                    </p:anim>
                                    <p:anim calcmode="lin" valueType="num">
                                      <p:cBhvr additive="base">
                                        <p:cTn id="3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p:bldP spid="1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75540"/>
          </a:xfrm>
          <a:ln>
            <a:solidFill>
              <a:schemeClr val="accent1"/>
            </a:solidFill>
          </a:ln>
        </p:spPr>
        <p:txBody>
          <a:bodyPr/>
          <a:lstStyle/>
          <a:p>
            <a:r>
              <a:rPr lang="en-US" b="1" dirty="0" smtClean="0">
                <a:latin typeface="Andalus" panose="02020603050405020304" pitchFamily="18" charset="-78"/>
                <a:cs typeface="Andalus" panose="02020603050405020304" pitchFamily="18" charset="-78"/>
              </a:rPr>
              <a:t>And the Result…</a:t>
            </a:r>
            <a:endParaRPr lang="en-US" b="1"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a:xfrm>
            <a:off x="838200" y="2302525"/>
            <a:ext cx="10515600" cy="3701668"/>
          </a:xfrm>
          <a:ln>
            <a:solidFill>
              <a:schemeClr val="accent1"/>
            </a:solidFill>
          </a:ln>
        </p:spPr>
        <p:txBody>
          <a:bodyPr>
            <a:noAutofit/>
          </a:bodyPr>
          <a:lstStyle/>
          <a:p>
            <a:pPr>
              <a:lnSpc>
                <a:spcPct val="100000"/>
              </a:lnSpc>
            </a:pPr>
            <a:r>
              <a:rPr lang="en-US" sz="3600" dirty="0">
                <a:latin typeface="Arabic Typesetting" panose="03020402040406030203" pitchFamily="66" charset="-78"/>
                <a:cs typeface="Arabic Typesetting" panose="03020402040406030203" pitchFamily="66" charset="-78"/>
              </a:rPr>
              <a:t>The </a:t>
            </a:r>
            <a:r>
              <a:rPr lang="en-US" sz="3600" dirty="0" smtClean="0">
                <a:latin typeface="Arabic Typesetting" panose="03020402040406030203" pitchFamily="66" charset="-78"/>
                <a:cs typeface="Arabic Typesetting" panose="03020402040406030203" pitchFamily="66" charset="-78"/>
              </a:rPr>
              <a:t>pharmacologic effect </a:t>
            </a:r>
            <a:r>
              <a:rPr lang="en-US" sz="3600" dirty="0">
                <a:latin typeface="Arabic Typesetting" panose="03020402040406030203" pitchFamily="66" charset="-78"/>
                <a:cs typeface="Arabic Typesetting" panose="03020402040406030203" pitchFamily="66" charset="-78"/>
              </a:rPr>
              <a:t>of the drug does not change because the free concentration of drug in the </a:t>
            </a:r>
            <a:r>
              <a:rPr lang="en-US" sz="3600" dirty="0" smtClean="0">
                <a:latin typeface="Arabic Typesetting" panose="03020402040406030203" pitchFamily="66" charset="-78"/>
                <a:cs typeface="Arabic Typesetting" panose="03020402040406030203" pitchFamily="66" charset="-78"/>
              </a:rPr>
              <a:t>blood is unchanged</a:t>
            </a:r>
            <a:r>
              <a:rPr lang="en-US" sz="3600" dirty="0">
                <a:latin typeface="Arabic Typesetting" panose="03020402040406030203" pitchFamily="66" charset="-78"/>
                <a:cs typeface="Arabic Typesetting" panose="03020402040406030203" pitchFamily="66" charset="-78"/>
              </a:rPr>
              <a:t>. </a:t>
            </a:r>
            <a:endParaRPr lang="en-US" sz="3600" dirty="0" smtClean="0">
              <a:latin typeface="Arabic Typesetting" panose="03020402040406030203" pitchFamily="66" charset="-78"/>
              <a:cs typeface="Arabic Typesetting" panose="03020402040406030203" pitchFamily="66" charset="-78"/>
            </a:endParaRPr>
          </a:p>
          <a:p>
            <a:pPr>
              <a:lnSpc>
                <a:spcPct val="100000"/>
              </a:lnSpc>
            </a:pPr>
            <a:r>
              <a:rPr lang="en-US" sz="3600" dirty="0" smtClean="0">
                <a:latin typeface="Arabic Typesetting" panose="03020402040406030203" pitchFamily="66" charset="-78"/>
                <a:cs typeface="Arabic Typesetting" panose="03020402040406030203" pitchFamily="66" charset="-78"/>
              </a:rPr>
              <a:t>This </a:t>
            </a:r>
            <a:r>
              <a:rPr lang="en-US" sz="3600" dirty="0">
                <a:latin typeface="Arabic Typesetting" panose="03020402040406030203" pitchFamily="66" charset="-78"/>
                <a:cs typeface="Arabic Typesetting" panose="03020402040406030203" pitchFamily="66" charset="-78"/>
              </a:rPr>
              <a:t>can be an unexpected outcome for the decrease in plasma protein binding,</a:t>
            </a:r>
          </a:p>
          <a:p>
            <a:pPr>
              <a:lnSpc>
                <a:spcPct val="100000"/>
              </a:lnSpc>
            </a:pPr>
            <a:r>
              <a:rPr lang="en-US" sz="3600" dirty="0" smtClean="0">
                <a:latin typeface="Arabic Typesetting" panose="03020402040406030203" pitchFamily="66" charset="-78"/>
                <a:cs typeface="Arabic Typesetting" panose="03020402040406030203" pitchFamily="66" charset="-78"/>
              </a:rPr>
              <a:t>Especially </a:t>
            </a:r>
            <a:r>
              <a:rPr lang="en-US" sz="3600" dirty="0">
                <a:latin typeface="Arabic Typesetting" panose="03020402040406030203" pitchFamily="66" charset="-78"/>
                <a:cs typeface="Arabic Typesetting" panose="03020402040406030203" pitchFamily="66" charset="-78"/>
              </a:rPr>
              <a:t>because the total steady-state concentration of the drug decreased.</a:t>
            </a:r>
          </a:p>
        </p:txBody>
      </p:sp>
    </p:spTree>
    <p:extLst>
      <p:ext uri="{BB962C8B-B14F-4D97-AF65-F5344CB8AC3E}">
        <p14:creationId xmlns:p14="http://schemas.microsoft.com/office/powerpoint/2010/main" val="17148610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a:ln>
            <a:solidFill>
              <a:schemeClr val="accent1"/>
            </a:solidFill>
          </a:ln>
        </p:spPr>
        <p:txBody>
          <a:bodyPr vert="horz" lIns="91440" tIns="45720" rIns="91440" bIns="45720" rtlCol="0" anchor="ctr">
            <a:normAutofit/>
          </a:bodyPr>
          <a:lstStyle/>
          <a:p>
            <a:pPr algn="ctr">
              <a:lnSpc>
                <a:spcPct val="100000"/>
              </a:lnSpc>
            </a:pPr>
            <a:r>
              <a:rPr lang="en-US" b="1" dirty="0">
                <a:latin typeface="Baskerville Old Face" panose="02020602080505020303" pitchFamily="18" charset="0"/>
                <a:cs typeface="Andalus" panose="02020603050405020304" pitchFamily="18" charset="-78"/>
              </a:rPr>
              <a:t>Concomitant use with valproic acid</a:t>
            </a:r>
          </a:p>
        </p:txBody>
      </p:sp>
      <p:sp>
        <p:nvSpPr>
          <p:cNvPr id="3" name="Content Placeholder 2"/>
          <p:cNvSpPr>
            <a:spLocks noGrp="1"/>
          </p:cNvSpPr>
          <p:nvPr>
            <p:ph idx="1"/>
          </p:nvPr>
        </p:nvSpPr>
        <p:spPr>
          <a:xfrm>
            <a:off x="838200" y="2013995"/>
            <a:ext cx="10515600" cy="4162968"/>
          </a:xfrm>
          <a:ln>
            <a:solidFill>
              <a:srgbClr val="FF0000"/>
            </a:solidFill>
          </a:ln>
        </p:spPr>
        <p:txBody>
          <a:bodyPr>
            <a:normAutofit/>
          </a:bodyPr>
          <a:lstStyle/>
          <a:p>
            <a:pPr algn="just"/>
            <a:r>
              <a:rPr lang="en-US" sz="3600" b="1" dirty="0" smtClean="0">
                <a:latin typeface="Arabic Typesetting" panose="03020402040406030203" pitchFamily="66" charset="-78"/>
                <a:cs typeface="Arabic Typesetting" panose="03020402040406030203" pitchFamily="66" charset="-78"/>
              </a:rPr>
              <a:t>Initially</a:t>
            </a:r>
            <a:r>
              <a:rPr lang="en-US" sz="3600" b="1" dirty="0">
                <a:latin typeface="Arabic Typesetting" panose="03020402040406030203" pitchFamily="66" charset="-78"/>
                <a:cs typeface="Arabic Typesetting" panose="03020402040406030203" pitchFamily="66" charset="-78"/>
              </a:rPr>
              <a:t>, valproic acid decreases phenytoin plasma protein binding via competitive </a:t>
            </a:r>
            <a:r>
              <a:rPr lang="en-US" sz="3600" b="1" dirty="0" smtClean="0">
                <a:latin typeface="Arabic Typesetting" panose="03020402040406030203" pitchFamily="66" charset="-78"/>
                <a:cs typeface="Arabic Typesetting" panose="03020402040406030203" pitchFamily="66" charset="-78"/>
              </a:rPr>
              <a:t>displacement for </a:t>
            </a:r>
            <a:r>
              <a:rPr lang="en-US" sz="3600" b="1" dirty="0">
                <a:latin typeface="Arabic Typesetting" panose="03020402040406030203" pitchFamily="66" charset="-78"/>
                <a:cs typeface="Arabic Typesetting" panose="03020402040406030203" pitchFamily="66" charset="-78"/>
              </a:rPr>
              <a:t>binding sites </a:t>
            </a:r>
            <a:r>
              <a:rPr lang="en-US" sz="3600" b="1" dirty="0" smtClean="0">
                <a:latin typeface="Arabic Typesetting" panose="03020402040406030203" pitchFamily="66" charset="-78"/>
                <a:cs typeface="Arabic Typesetting" panose="03020402040406030203" pitchFamily="66" charset="-78"/>
              </a:rPr>
              <a:t>on. </a:t>
            </a:r>
          </a:p>
          <a:p>
            <a:pPr algn="just"/>
            <a:r>
              <a:rPr lang="en-US" sz="3600" b="1" dirty="0" smtClean="0">
                <a:latin typeface="Arabic Typesetting" panose="03020402040406030203" pitchFamily="66" charset="-78"/>
                <a:cs typeface="Arabic Typesetting" panose="03020402040406030203" pitchFamily="66" charset="-78"/>
              </a:rPr>
              <a:t>Then, </a:t>
            </a:r>
            <a:r>
              <a:rPr lang="en-US" sz="3600" b="1" dirty="0">
                <a:latin typeface="Arabic Typesetting" panose="03020402040406030203" pitchFamily="66" charset="-78"/>
                <a:cs typeface="Arabic Typesetting" panose="03020402040406030203" pitchFamily="66" charset="-78"/>
              </a:rPr>
              <a:t>a</a:t>
            </a:r>
            <a:r>
              <a:rPr lang="en-US" sz="3600" b="1" dirty="0" smtClean="0">
                <a:latin typeface="Arabic Typesetting" panose="03020402040406030203" pitchFamily="66" charset="-78"/>
                <a:cs typeface="Arabic Typesetting" panose="03020402040406030203" pitchFamily="66" charset="-78"/>
              </a:rPr>
              <a:t>s </a:t>
            </a:r>
            <a:r>
              <a:rPr lang="en-US" sz="3600" b="1" dirty="0">
                <a:latin typeface="Arabic Typesetting" panose="03020402040406030203" pitchFamily="66" charset="-78"/>
                <a:cs typeface="Arabic Typesetting" panose="03020402040406030203" pitchFamily="66" charset="-78"/>
              </a:rPr>
              <a:t>valproic acid </a:t>
            </a:r>
            <a:r>
              <a:rPr lang="en-US" sz="3600" b="1" dirty="0" smtClean="0">
                <a:latin typeface="Arabic Typesetting" panose="03020402040406030203" pitchFamily="66" charset="-78"/>
                <a:cs typeface="Arabic Typesetting" panose="03020402040406030203" pitchFamily="66" charset="-78"/>
              </a:rPr>
              <a:t>concentrations increase</a:t>
            </a:r>
            <a:r>
              <a:rPr lang="en-US" sz="3600" b="1" dirty="0">
                <a:latin typeface="Arabic Typesetting" panose="03020402040406030203" pitchFamily="66" charset="-78"/>
                <a:cs typeface="Arabic Typesetting" panose="03020402040406030203" pitchFamily="66" charset="-78"/>
              </a:rPr>
              <a:t>, the hepatic enzyme inhibition component of the drug interaction comes into </a:t>
            </a:r>
            <a:r>
              <a:rPr lang="en-US" sz="3600" b="1" dirty="0" smtClean="0">
                <a:latin typeface="Arabic Typesetting" panose="03020402040406030203" pitchFamily="66" charset="-78"/>
                <a:cs typeface="Arabic Typesetting" panose="03020402040406030203" pitchFamily="66" charset="-78"/>
              </a:rPr>
              <a:t>play (</a:t>
            </a:r>
            <a:r>
              <a:rPr lang="en-US" sz="3600" b="1" dirty="0" smtClean="0">
                <a:solidFill>
                  <a:srgbClr val="FF0000"/>
                </a:solidFill>
                <a:latin typeface="Arabic Typesetting" panose="03020402040406030203" pitchFamily="66" charset="-78"/>
                <a:cs typeface="Arabic Typesetting" panose="03020402040406030203" pitchFamily="66" charset="-78"/>
              </a:rPr>
              <a:t>↓</a:t>
            </a:r>
            <a:r>
              <a:rPr lang="en-US" sz="3600" b="1" dirty="0" err="1">
                <a:solidFill>
                  <a:srgbClr val="FF0000"/>
                </a:solidFill>
                <a:latin typeface="Arabic Typesetting" panose="03020402040406030203" pitchFamily="66" charset="-78"/>
                <a:cs typeface="Arabic Typesetting" panose="03020402040406030203" pitchFamily="66" charset="-78"/>
              </a:rPr>
              <a:t>Cl′int</a:t>
            </a:r>
            <a:r>
              <a:rPr lang="en-US" sz="3600" b="1" dirty="0">
                <a:latin typeface="Arabic Typesetting" panose="03020402040406030203" pitchFamily="66" charset="-78"/>
                <a:cs typeface="Arabic Typesetting" panose="03020402040406030203" pitchFamily="66" charset="-78"/>
              </a:rPr>
              <a:t>). </a:t>
            </a:r>
            <a:endParaRPr lang="en-US" sz="3600" b="1" dirty="0" smtClean="0">
              <a:latin typeface="Arabic Typesetting" panose="03020402040406030203" pitchFamily="66" charset="-78"/>
              <a:cs typeface="Arabic Typesetting" panose="03020402040406030203" pitchFamily="66" charset="-78"/>
            </a:endParaRPr>
          </a:p>
          <a:p>
            <a:pPr algn="just"/>
            <a:r>
              <a:rPr lang="en-US" sz="3600" b="1" dirty="0" smtClean="0">
                <a:latin typeface="Arabic Typesetting" panose="03020402040406030203" pitchFamily="66" charset="-78"/>
                <a:cs typeface="Arabic Typesetting" panose="03020402040406030203" pitchFamily="66" charset="-78"/>
              </a:rPr>
              <a:t>The </a:t>
            </a:r>
            <a:r>
              <a:rPr lang="en-US" sz="3600" b="1" dirty="0">
                <a:latin typeface="Arabic Typesetting" panose="03020402040406030203" pitchFamily="66" charset="-78"/>
                <a:cs typeface="Arabic Typesetting" panose="03020402040406030203" pitchFamily="66" charset="-78"/>
              </a:rPr>
              <a:t>net result is </a:t>
            </a:r>
            <a:r>
              <a:rPr lang="en-US" sz="3600" b="1" dirty="0">
                <a:solidFill>
                  <a:srgbClr val="FF0000"/>
                </a:solidFill>
                <a:latin typeface="Arabic Typesetting" panose="03020402040406030203" pitchFamily="66" charset="-78"/>
                <a:cs typeface="Arabic Typesetting" panose="03020402040406030203" pitchFamily="66" charset="-78"/>
              </a:rPr>
              <a:t>total</a:t>
            </a:r>
            <a:r>
              <a:rPr lang="en-US" sz="3600" b="1" dirty="0">
                <a:latin typeface="Arabic Typesetting" panose="03020402040406030203" pitchFamily="66" charset="-78"/>
                <a:cs typeface="Arabic Typesetting" panose="03020402040406030203" pitchFamily="66" charset="-78"/>
              </a:rPr>
              <a:t> phenytoin concentrations are largely unchanged from baseline,</a:t>
            </a:r>
          </a:p>
          <a:p>
            <a:pPr algn="just"/>
            <a:r>
              <a:rPr lang="en-US" sz="3600" b="1" dirty="0">
                <a:latin typeface="Arabic Typesetting" panose="03020402040406030203" pitchFamily="66" charset="-78"/>
                <a:cs typeface="Arabic Typesetting" panose="03020402040406030203" pitchFamily="66" charset="-78"/>
              </a:rPr>
              <a:t>but </a:t>
            </a:r>
            <a:r>
              <a:rPr lang="en-US" sz="3600" b="1" dirty="0">
                <a:solidFill>
                  <a:srgbClr val="FF0000"/>
                </a:solidFill>
                <a:latin typeface="Arabic Typesetting" panose="03020402040406030203" pitchFamily="66" charset="-78"/>
                <a:cs typeface="Arabic Typesetting" panose="03020402040406030203" pitchFamily="66" charset="-78"/>
              </a:rPr>
              <a:t>unbound</a:t>
            </a:r>
            <a:r>
              <a:rPr lang="en-US" sz="3600" b="1" dirty="0">
                <a:latin typeface="Arabic Typesetting" panose="03020402040406030203" pitchFamily="66" charset="-78"/>
                <a:cs typeface="Arabic Typesetting" panose="03020402040406030203" pitchFamily="66" charset="-78"/>
              </a:rPr>
              <a:t> phenytoin concentrations and pharmacologic effect </a:t>
            </a:r>
            <a:r>
              <a:rPr lang="en-US" sz="3600" b="1" dirty="0">
                <a:solidFill>
                  <a:srgbClr val="FF0000"/>
                </a:solidFill>
                <a:latin typeface="Arabic Typesetting" panose="03020402040406030203" pitchFamily="66" charset="-78"/>
                <a:cs typeface="Arabic Typesetting" panose="03020402040406030203" pitchFamily="66" charset="-78"/>
              </a:rPr>
              <a:t>increase</a:t>
            </a:r>
            <a:r>
              <a:rPr lang="en-US" sz="3600" b="1" dirty="0">
                <a:latin typeface="Arabic Typesetting" panose="03020402040406030203" pitchFamily="66" charset="-78"/>
                <a:cs typeface="Arabic Typesetting" panose="03020402040406030203" pitchFamily="66" charset="-78"/>
              </a:rPr>
              <a:t>.</a:t>
            </a:r>
          </a:p>
        </p:txBody>
      </p:sp>
    </p:spTree>
    <p:extLst>
      <p:ext uri="{BB962C8B-B14F-4D97-AF65-F5344CB8AC3E}">
        <p14:creationId xmlns:p14="http://schemas.microsoft.com/office/powerpoint/2010/main" val="106474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562577" y="101176"/>
            <a:ext cx="8837345" cy="6546454"/>
          </a:xfrm>
          <a:prstGeom prst="rect">
            <a:avLst/>
          </a:prstGeom>
        </p:spPr>
      </p:pic>
    </p:spTree>
    <p:extLst>
      <p:ext uri="{BB962C8B-B14F-4D97-AF65-F5344CB8AC3E}">
        <p14:creationId xmlns:p14="http://schemas.microsoft.com/office/powerpoint/2010/main" val="13290315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6625" y="544010"/>
            <a:ext cx="10515600" cy="2177155"/>
          </a:xfrm>
          <a:solidFill>
            <a:schemeClr val="accent1">
              <a:lumMod val="20000"/>
              <a:lumOff val="80000"/>
            </a:schemeClr>
          </a:solidFill>
          <a:ln>
            <a:solidFill>
              <a:schemeClr val="accent1"/>
            </a:solidFill>
          </a:ln>
        </p:spPr>
        <p:txBody>
          <a:bodyPr/>
          <a:lstStyle/>
          <a:p>
            <a:pPr algn="ctr"/>
            <a:r>
              <a:rPr lang="en-US" b="1" dirty="0">
                <a:latin typeface="Andalus" panose="02020603050405020304" pitchFamily="18" charset="-78"/>
                <a:cs typeface="Andalus" panose="02020603050405020304" pitchFamily="18" charset="-78"/>
              </a:rPr>
              <a:t>INITIAL DOSAGE DETERMINATION METHODS</a:t>
            </a:r>
            <a:endParaRPr lang="en-US"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a:xfrm>
            <a:off x="1686045" y="3404211"/>
            <a:ext cx="8796760" cy="2997425"/>
          </a:xfrm>
          <a:ln>
            <a:solidFill>
              <a:schemeClr val="bg1"/>
            </a:solidFill>
          </a:ln>
        </p:spPr>
        <p:txBody>
          <a:bodyPr>
            <a:normAutofit/>
          </a:bodyPr>
          <a:lstStyle/>
          <a:p>
            <a:pPr>
              <a:lnSpc>
                <a:spcPct val="150000"/>
              </a:lnSpc>
            </a:pPr>
            <a:r>
              <a:rPr lang="en-US" sz="4000" b="1" dirty="0">
                <a:latin typeface="Andalus" panose="02020603050405020304" pitchFamily="18" charset="-78"/>
                <a:cs typeface="Andalus" panose="02020603050405020304" pitchFamily="18" charset="-78"/>
              </a:rPr>
              <a:t>Pharmacokinetic Dosing </a:t>
            </a:r>
            <a:r>
              <a:rPr lang="en-US" sz="4000" b="1" dirty="0" smtClean="0">
                <a:latin typeface="Andalus" panose="02020603050405020304" pitchFamily="18" charset="-78"/>
                <a:cs typeface="Andalus" panose="02020603050405020304" pitchFamily="18" charset="-78"/>
              </a:rPr>
              <a:t>Method</a:t>
            </a:r>
          </a:p>
          <a:p>
            <a:pPr>
              <a:lnSpc>
                <a:spcPct val="150000"/>
              </a:lnSpc>
            </a:pPr>
            <a:r>
              <a:rPr lang="en-US" sz="4000" b="1" dirty="0">
                <a:latin typeface="Andalus" panose="02020603050405020304" pitchFamily="18" charset="-78"/>
                <a:cs typeface="Andalus" panose="02020603050405020304" pitchFamily="18" charset="-78"/>
              </a:rPr>
              <a:t>Literature-Based Recommended Dosing</a:t>
            </a:r>
            <a:endParaRPr lang="en-US" sz="4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699715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in)">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a:ln>
            <a:solidFill>
              <a:srgbClr val="FF0000"/>
            </a:solidFill>
          </a:ln>
        </p:spPr>
        <p:txBody>
          <a:bodyPr>
            <a:normAutofit/>
          </a:bodyPr>
          <a:lstStyle/>
          <a:p>
            <a:pPr algn="ctr"/>
            <a:r>
              <a:rPr lang="en-US" sz="4800" b="1" dirty="0" smtClean="0">
                <a:latin typeface="Andalus" panose="02020603050405020304" pitchFamily="18" charset="-78"/>
                <a:cs typeface="Andalus" panose="02020603050405020304" pitchFamily="18" charset="-78"/>
              </a:rPr>
              <a:t>Pharmacokinetic Dosing Method</a:t>
            </a:r>
            <a:endParaRPr lang="en-US" sz="4800"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a:xfrm>
            <a:off x="838200" y="2152890"/>
            <a:ext cx="10515600" cy="4139819"/>
          </a:xfrm>
          <a:ln>
            <a:solidFill>
              <a:srgbClr val="FF0000"/>
            </a:solidFill>
          </a:ln>
        </p:spPr>
        <p:txBody>
          <a:bodyPr/>
          <a:lstStyle/>
          <a:p>
            <a:pPr marL="514350" indent="-514350">
              <a:lnSpc>
                <a:spcPct val="150000"/>
              </a:lnSpc>
              <a:buFont typeface="+mj-lt"/>
              <a:buAutoNum type="arabicPeriod"/>
            </a:pPr>
            <a:r>
              <a:rPr lang="en-US" b="1" i="1" dirty="0"/>
              <a:t>MICHAELIS-MENTEN </a:t>
            </a:r>
            <a:r>
              <a:rPr lang="en-US" b="1" i="1" dirty="0" smtClean="0"/>
              <a:t>PARAMETER ESTIMATES (Vmax, Km)</a:t>
            </a:r>
          </a:p>
          <a:p>
            <a:pPr marL="514350" indent="-514350">
              <a:lnSpc>
                <a:spcPct val="150000"/>
              </a:lnSpc>
              <a:buFont typeface="+mj-lt"/>
              <a:buAutoNum type="arabicPeriod"/>
            </a:pPr>
            <a:r>
              <a:rPr lang="en-US" b="1" i="1" dirty="0"/>
              <a:t>VOLUME OF DISTRIBUTION </a:t>
            </a:r>
            <a:r>
              <a:rPr lang="en-US" b="1" i="1" dirty="0" smtClean="0"/>
              <a:t>ESTIMATE (Vd)</a:t>
            </a:r>
          </a:p>
          <a:p>
            <a:pPr marL="514350" indent="-514350">
              <a:lnSpc>
                <a:spcPct val="150000"/>
              </a:lnSpc>
              <a:buFont typeface="+mj-lt"/>
              <a:buAutoNum type="arabicPeriod"/>
            </a:pPr>
            <a:r>
              <a:rPr lang="en-US" b="1" i="1" dirty="0" smtClean="0"/>
              <a:t>STEADY-STATE </a:t>
            </a:r>
            <a:r>
              <a:rPr lang="en-US" b="1" i="1" dirty="0"/>
              <a:t>CONCENTRATION </a:t>
            </a:r>
            <a:r>
              <a:rPr lang="en-US" b="1" i="1" dirty="0" smtClean="0"/>
              <a:t>SELECTION</a:t>
            </a:r>
          </a:p>
          <a:p>
            <a:pPr marL="514350" indent="-514350">
              <a:lnSpc>
                <a:spcPct val="150000"/>
              </a:lnSpc>
              <a:buFont typeface="+mj-lt"/>
              <a:buAutoNum type="arabicPeriod"/>
            </a:pPr>
            <a:r>
              <a:rPr lang="en-US" b="1" i="1" dirty="0"/>
              <a:t>SELECTION OF APPROPRIATE PHARMACOKINETIC MODEL AND EQUATIONS</a:t>
            </a:r>
          </a:p>
          <a:p>
            <a:pPr>
              <a:lnSpc>
                <a:spcPct val="150000"/>
              </a:lnSpc>
            </a:pPr>
            <a:endParaRPr lang="en-US" b="1" dirty="0"/>
          </a:p>
        </p:txBody>
      </p:sp>
    </p:spTree>
    <p:extLst>
      <p:ext uri="{BB962C8B-B14F-4D97-AF65-F5344CB8AC3E}">
        <p14:creationId xmlns:p14="http://schemas.microsoft.com/office/powerpoint/2010/main" val="254199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4132" y="376143"/>
            <a:ext cx="10515600" cy="1188252"/>
          </a:xfrm>
          <a:solidFill>
            <a:schemeClr val="accent1">
              <a:lumMod val="20000"/>
              <a:lumOff val="80000"/>
            </a:schemeClr>
          </a:solidFill>
          <a:ln>
            <a:solidFill>
              <a:schemeClr val="accent1"/>
            </a:solidFill>
          </a:ln>
        </p:spPr>
        <p:txBody>
          <a:bodyPr>
            <a:normAutofit/>
          </a:bodyPr>
          <a:lstStyle/>
          <a:p>
            <a:pPr algn="ctr"/>
            <a:r>
              <a:rPr lang="en-US" b="1" dirty="0" smtClean="0">
                <a:latin typeface="Baskerville Old Face" panose="02020602080505020303" pitchFamily="18" charset="0"/>
              </a:rPr>
              <a:t>1- Estimates V</a:t>
            </a:r>
            <a:r>
              <a:rPr lang="en-US" sz="4000" b="1" dirty="0" smtClean="0">
                <a:latin typeface="Baskerville Old Face" panose="02020602080505020303" pitchFamily="18" charset="0"/>
              </a:rPr>
              <a:t>max </a:t>
            </a:r>
            <a:r>
              <a:rPr lang="en-US" b="1" dirty="0" smtClean="0">
                <a:latin typeface="Baskerville Old Face" panose="02020602080505020303" pitchFamily="18" charset="0"/>
              </a:rPr>
              <a:t>&amp; K</a:t>
            </a:r>
            <a:r>
              <a:rPr lang="en-US" sz="4000" b="1" dirty="0" smtClean="0">
                <a:latin typeface="Baskerville Old Face" panose="02020602080505020303" pitchFamily="18" charset="0"/>
              </a:rPr>
              <a:t>m</a:t>
            </a:r>
            <a:endParaRPr lang="en-US" sz="4000" b="1" dirty="0">
              <a:latin typeface="Baskerville Old Face" panose="02020602080505020303" pitchFamily="18" charset="0"/>
            </a:endParaRPr>
          </a:p>
        </p:txBody>
      </p:sp>
      <p:sp>
        <p:nvSpPr>
          <p:cNvPr id="3" name="Content Placeholder 2"/>
          <p:cNvSpPr>
            <a:spLocks noGrp="1"/>
          </p:cNvSpPr>
          <p:nvPr>
            <p:ph idx="1"/>
          </p:nvPr>
        </p:nvSpPr>
        <p:spPr>
          <a:xfrm>
            <a:off x="794132" y="2148290"/>
            <a:ext cx="5629616" cy="2919470"/>
          </a:xfrm>
          <a:ln>
            <a:solidFill>
              <a:srgbClr val="002060"/>
            </a:solidFill>
          </a:ln>
        </p:spPr>
        <p:txBody>
          <a:bodyPr>
            <a:noAutofit/>
          </a:bodyPr>
          <a:lstStyle/>
          <a:p>
            <a:pPr>
              <a:lnSpc>
                <a:spcPct val="100000"/>
              </a:lnSpc>
              <a:buFont typeface="Wingdings" panose="05000000000000000000" pitchFamily="2" charset="2"/>
              <a:buChar char="Ø"/>
            </a:pPr>
            <a:r>
              <a:rPr lang="en-US" sz="3200" b="1" dirty="0" smtClean="0">
                <a:latin typeface="Arabic Typesetting" panose="03020402040406030203" pitchFamily="66" charset="-78"/>
                <a:cs typeface="Arabic Typesetting" panose="03020402040406030203" pitchFamily="66" charset="-78"/>
              </a:rPr>
              <a:t>Adult</a:t>
            </a:r>
            <a:r>
              <a:rPr lang="en-US" sz="3200" b="1" dirty="0" smtClean="0">
                <a:solidFill>
                  <a:srgbClr val="FF0000"/>
                </a:solidFill>
                <a:latin typeface="Arabic Typesetting" panose="03020402040406030203" pitchFamily="66" charset="-78"/>
                <a:cs typeface="Arabic Typesetting" panose="03020402040406030203" pitchFamily="66" charset="-78"/>
              </a:rPr>
              <a:t> </a:t>
            </a:r>
            <a:r>
              <a:rPr lang="en-US" sz="3200" b="1" dirty="0">
                <a:latin typeface="Arabic Typesetting" panose="03020402040406030203" pitchFamily="66" charset="-78"/>
                <a:cs typeface="Arabic Typesetting" panose="03020402040406030203" pitchFamily="66" charset="-78"/>
              </a:rPr>
              <a:t>without </a:t>
            </a:r>
            <a:r>
              <a:rPr lang="en-US" sz="3200" b="1" dirty="0" smtClean="0">
                <a:latin typeface="Arabic Typesetting" panose="03020402040406030203" pitchFamily="66" charset="-78"/>
                <a:cs typeface="Arabic Typesetting" panose="03020402040406030203" pitchFamily="66" charset="-78"/>
              </a:rPr>
              <a:t>any disease states and normal liver, renal plasma </a:t>
            </a:r>
            <a:r>
              <a:rPr lang="en-US" sz="3200" b="1" dirty="0">
                <a:latin typeface="Arabic Typesetting" panose="03020402040406030203" pitchFamily="66" charset="-78"/>
                <a:cs typeface="Arabic Typesetting" panose="03020402040406030203" pitchFamily="66" charset="-78"/>
              </a:rPr>
              <a:t>protein </a:t>
            </a:r>
            <a:r>
              <a:rPr lang="en-US" sz="3200" b="1" dirty="0" smtClean="0">
                <a:latin typeface="Arabic Typesetting" panose="03020402040406030203" pitchFamily="66" charset="-78"/>
                <a:cs typeface="Arabic Typesetting" panose="03020402040406030203" pitchFamily="66" charset="-78"/>
              </a:rPr>
              <a:t>binding:</a:t>
            </a:r>
          </a:p>
          <a:p>
            <a:pPr>
              <a:lnSpc>
                <a:spcPct val="100000"/>
              </a:lnSpc>
            </a:pPr>
            <a:r>
              <a:rPr lang="en-US" sz="3200" b="1" dirty="0" smtClean="0">
                <a:solidFill>
                  <a:srgbClr val="C00000"/>
                </a:solidFill>
                <a:latin typeface="Arabic Typesetting" panose="03020402040406030203" pitchFamily="66" charset="-78"/>
                <a:cs typeface="Arabic Typesetting" panose="03020402040406030203" pitchFamily="66" charset="-78"/>
              </a:rPr>
              <a:t>Vmax = 7 mg/kg/d </a:t>
            </a:r>
            <a:r>
              <a:rPr lang="en-US" sz="3200" b="1" dirty="0">
                <a:latin typeface="Arabic Typesetting" panose="03020402040406030203" pitchFamily="66" charset="-78"/>
                <a:cs typeface="Arabic Typesetting" panose="03020402040406030203" pitchFamily="66" charset="-78"/>
              </a:rPr>
              <a:t>(range: </a:t>
            </a:r>
            <a:r>
              <a:rPr lang="en-US" sz="3200" b="1" dirty="0" smtClean="0">
                <a:latin typeface="Arabic Typesetting" panose="03020402040406030203" pitchFamily="66" charset="-78"/>
                <a:cs typeface="Arabic Typesetting" panose="03020402040406030203" pitchFamily="66" charset="-78"/>
              </a:rPr>
              <a:t>1.5-14 </a:t>
            </a:r>
            <a:r>
              <a:rPr lang="en-US" sz="3200" b="1" dirty="0">
                <a:latin typeface="Arabic Typesetting" panose="03020402040406030203" pitchFamily="66" charset="-78"/>
                <a:cs typeface="Arabic Typesetting" panose="03020402040406030203" pitchFamily="66" charset="-78"/>
              </a:rPr>
              <a:t>mg/kg/d) </a:t>
            </a:r>
            <a:endParaRPr lang="en-US" sz="3200" b="1" dirty="0" smtClean="0">
              <a:latin typeface="Arabic Typesetting" panose="03020402040406030203" pitchFamily="66" charset="-78"/>
              <a:cs typeface="Arabic Typesetting" panose="03020402040406030203" pitchFamily="66" charset="-78"/>
            </a:endParaRPr>
          </a:p>
          <a:p>
            <a:pPr>
              <a:lnSpc>
                <a:spcPct val="100000"/>
              </a:lnSpc>
            </a:pPr>
            <a:r>
              <a:rPr lang="en-US" sz="3200" b="1" dirty="0" smtClean="0">
                <a:solidFill>
                  <a:srgbClr val="C00000"/>
                </a:solidFill>
                <a:latin typeface="Arabic Typesetting" panose="03020402040406030203" pitchFamily="66" charset="-78"/>
                <a:cs typeface="Arabic Typesetting" panose="03020402040406030203" pitchFamily="66" charset="-78"/>
              </a:rPr>
              <a:t>Km = 4 </a:t>
            </a:r>
            <a:r>
              <a:rPr lang="en-US" sz="3200" b="1" dirty="0">
                <a:solidFill>
                  <a:srgbClr val="C00000"/>
                </a:solidFill>
                <a:latin typeface="Arabic Typesetting" panose="03020402040406030203" pitchFamily="66" charset="-78"/>
                <a:cs typeface="Arabic Typesetting" panose="03020402040406030203" pitchFamily="66" charset="-78"/>
              </a:rPr>
              <a:t>μg/mL </a:t>
            </a:r>
            <a:r>
              <a:rPr lang="en-US" sz="3200" b="1" dirty="0">
                <a:latin typeface="Arabic Typesetting" panose="03020402040406030203" pitchFamily="66" charset="-78"/>
                <a:cs typeface="Arabic Typesetting" panose="03020402040406030203" pitchFamily="66" charset="-78"/>
              </a:rPr>
              <a:t>(</a:t>
            </a:r>
            <a:r>
              <a:rPr lang="en-US" sz="3200" b="1" dirty="0" smtClean="0">
                <a:latin typeface="Arabic Typesetting" panose="03020402040406030203" pitchFamily="66" charset="-78"/>
                <a:cs typeface="Arabic Typesetting" panose="03020402040406030203" pitchFamily="66" charset="-78"/>
              </a:rPr>
              <a:t>range: </a:t>
            </a:r>
            <a:r>
              <a:rPr lang="el-GR" sz="3200" b="1" dirty="0" smtClean="0">
                <a:latin typeface="Arabic Typesetting" panose="03020402040406030203" pitchFamily="66" charset="-78"/>
                <a:cs typeface="Arabic Typesetting" panose="03020402040406030203" pitchFamily="66" charset="-78"/>
              </a:rPr>
              <a:t>1</a:t>
            </a:r>
            <a:r>
              <a:rPr lang="en-US" sz="3200" b="1" dirty="0" smtClean="0">
                <a:latin typeface="Arabic Typesetting" panose="03020402040406030203" pitchFamily="66" charset="-78"/>
                <a:cs typeface="Arabic Typesetting" panose="03020402040406030203" pitchFamily="66" charset="-78"/>
              </a:rPr>
              <a:t>-</a:t>
            </a:r>
            <a:r>
              <a:rPr lang="el-GR" sz="3200" b="1" dirty="0" smtClean="0">
                <a:latin typeface="Arabic Typesetting" panose="03020402040406030203" pitchFamily="66" charset="-78"/>
                <a:cs typeface="Arabic Typesetting" panose="03020402040406030203" pitchFamily="66" charset="-78"/>
              </a:rPr>
              <a:t>15</a:t>
            </a:r>
            <a:r>
              <a:rPr lang="el-GR" sz="3200" b="1" dirty="0" smtClean="0">
                <a:cs typeface="Arabic Typesetting" panose="03020402040406030203" pitchFamily="66" charset="-78"/>
              </a:rPr>
              <a:t> </a:t>
            </a:r>
            <a:r>
              <a:rPr lang="el-GR" sz="3200" b="1" dirty="0">
                <a:cs typeface="Arabic Typesetting" panose="03020402040406030203" pitchFamily="66" charset="-78"/>
              </a:rPr>
              <a:t>μ</a:t>
            </a:r>
            <a:r>
              <a:rPr lang="en-US" sz="3200" b="1" dirty="0">
                <a:latin typeface="Arabic Typesetting" panose="03020402040406030203" pitchFamily="66" charset="-78"/>
                <a:cs typeface="Arabic Typesetting" panose="03020402040406030203" pitchFamily="66" charset="-78"/>
              </a:rPr>
              <a:t>g/mL</a:t>
            </a:r>
            <a:r>
              <a:rPr lang="en-US" sz="3200" b="1" dirty="0" smtClean="0">
                <a:latin typeface="Arabic Typesetting" panose="03020402040406030203" pitchFamily="66" charset="-78"/>
                <a:cs typeface="Arabic Typesetting" panose="03020402040406030203" pitchFamily="66" charset="-78"/>
              </a:rPr>
              <a:t>).</a:t>
            </a:r>
          </a:p>
        </p:txBody>
      </p:sp>
      <p:sp>
        <p:nvSpPr>
          <p:cNvPr id="5" name="Content Placeholder 2"/>
          <p:cNvSpPr txBox="1">
            <a:spLocks/>
          </p:cNvSpPr>
          <p:nvPr/>
        </p:nvSpPr>
        <p:spPr>
          <a:xfrm>
            <a:off x="6991120" y="2148290"/>
            <a:ext cx="4153359" cy="4153358"/>
          </a:xfrm>
          <a:prstGeom prst="rect">
            <a:avLst/>
          </a:prstGeom>
          <a:ln>
            <a:solidFill>
              <a:srgbClr val="00206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buFont typeface="Wingdings" panose="05000000000000000000" pitchFamily="2" charset="2"/>
              <a:buChar char="Ø"/>
            </a:pPr>
            <a:r>
              <a:rPr lang="en-US" sz="3200" b="1" dirty="0" smtClean="0">
                <a:latin typeface="Arabic Typesetting" panose="03020402040406030203" pitchFamily="66" charset="-78"/>
                <a:cs typeface="Arabic Typesetting" panose="03020402040406030203" pitchFamily="66" charset="-78"/>
              </a:rPr>
              <a:t>Children (6 months–6 years):</a:t>
            </a:r>
          </a:p>
          <a:p>
            <a:pPr>
              <a:lnSpc>
                <a:spcPct val="100000"/>
              </a:lnSpc>
            </a:pPr>
            <a:r>
              <a:rPr lang="en-US" sz="3200" b="1" dirty="0" smtClean="0">
                <a:latin typeface="Arabic Typesetting" panose="03020402040406030203" pitchFamily="66" charset="-78"/>
                <a:cs typeface="Arabic Typesetting" panose="03020402040406030203" pitchFamily="66" charset="-78"/>
              </a:rPr>
              <a:t> Vmax = 12 mg/kg/d</a:t>
            </a:r>
          </a:p>
          <a:p>
            <a:pPr>
              <a:lnSpc>
                <a:spcPct val="100000"/>
              </a:lnSpc>
            </a:pPr>
            <a:r>
              <a:rPr lang="en-US" sz="3200" b="1" dirty="0" smtClean="0">
                <a:latin typeface="Arabic Typesetting" panose="03020402040406030203" pitchFamily="66" charset="-78"/>
                <a:cs typeface="Arabic Typesetting" panose="03020402040406030203" pitchFamily="66" charset="-78"/>
              </a:rPr>
              <a:t>Km = 6 μg/mL</a:t>
            </a:r>
          </a:p>
          <a:p>
            <a:pPr>
              <a:lnSpc>
                <a:spcPct val="100000"/>
              </a:lnSpc>
              <a:buFont typeface="Wingdings" panose="05000000000000000000" pitchFamily="2" charset="2"/>
              <a:buChar char="Ø"/>
            </a:pPr>
            <a:r>
              <a:rPr lang="en-US" sz="3200" b="1" dirty="0" smtClean="0">
                <a:latin typeface="Arabic Typesetting" panose="03020402040406030203" pitchFamily="66" charset="-78"/>
                <a:cs typeface="Arabic Typesetting" panose="03020402040406030203" pitchFamily="66" charset="-78"/>
              </a:rPr>
              <a:t>Older children (7–16 years):</a:t>
            </a:r>
          </a:p>
          <a:p>
            <a:pPr>
              <a:lnSpc>
                <a:spcPct val="100000"/>
              </a:lnSpc>
            </a:pPr>
            <a:r>
              <a:rPr lang="en-US" sz="3200" b="1" dirty="0" smtClean="0">
                <a:latin typeface="Arabic Typesetting" panose="03020402040406030203" pitchFamily="66" charset="-78"/>
                <a:cs typeface="Arabic Typesetting" panose="03020402040406030203" pitchFamily="66" charset="-78"/>
              </a:rPr>
              <a:t>Vmax = 9 mg/kg/d</a:t>
            </a:r>
          </a:p>
          <a:p>
            <a:pPr>
              <a:lnSpc>
                <a:spcPct val="100000"/>
              </a:lnSpc>
            </a:pPr>
            <a:r>
              <a:rPr lang="en-US" sz="3200" b="1" dirty="0" smtClean="0">
                <a:latin typeface="Arabic Typesetting" panose="03020402040406030203" pitchFamily="66" charset="-78"/>
                <a:cs typeface="Arabic Typesetting" panose="03020402040406030203" pitchFamily="66" charset="-78"/>
              </a:rPr>
              <a:t>Km = 6 </a:t>
            </a:r>
            <a:r>
              <a:rPr lang="el-GR" sz="3200" b="1" dirty="0" smtClean="0">
                <a:cs typeface="Arabic Typesetting" panose="03020402040406030203" pitchFamily="66" charset="-78"/>
              </a:rPr>
              <a:t>μ</a:t>
            </a:r>
            <a:r>
              <a:rPr lang="en-US" sz="3200" b="1" dirty="0" smtClean="0">
                <a:latin typeface="Arabic Typesetting" panose="03020402040406030203" pitchFamily="66" charset="-78"/>
                <a:cs typeface="Arabic Typesetting" panose="03020402040406030203" pitchFamily="66" charset="-78"/>
              </a:rPr>
              <a:t>g/</a:t>
            </a:r>
            <a:r>
              <a:rPr lang="en-US" sz="3200" b="1" dirty="0" err="1" smtClean="0">
                <a:latin typeface="Arabic Typesetting" panose="03020402040406030203" pitchFamily="66" charset="-78"/>
                <a:cs typeface="Arabic Typesetting" panose="03020402040406030203" pitchFamily="66" charset="-78"/>
              </a:rPr>
              <a:t>mL.</a:t>
            </a:r>
            <a:endParaRPr lang="en-US" sz="3200" b="1" dirty="0">
              <a:latin typeface="Arabic Typesetting" panose="03020402040406030203" pitchFamily="66" charset="-78"/>
              <a:cs typeface="Arabic Typesetting" panose="03020402040406030203" pitchFamily="66" charset="-78"/>
            </a:endParaRPr>
          </a:p>
        </p:txBody>
      </p:sp>
      <p:cxnSp>
        <p:nvCxnSpPr>
          <p:cNvPr id="6" name="Straight Arrow Connector 5"/>
          <p:cNvCxnSpPr/>
          <p:nvPr/>
        </p:nvCxnSpPr>
        <p:spPr>
          <a:xfrm flipH="1" flipV="1">
            <a:off x="2914878" y="3723702"/>
            <a:ext cx="649995" cy="228049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7231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arn(inVertic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ppt_x"/>
                                          </p:val>
                                        </p:tav>
                                        <p:tav tm="100000">
                                          <p:val>
                                            <p:strVal val="#ppt_x"/>
                                          </p:val>
                                        </p:tav>
                                      </p:tavLst>
                                    </p:anim>
                                    <p:anim calcmode="lin" valueType="num">
                                      <p:cBhvr additive="base">
                                        <p:cTn id="3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955055"/>
            <a:ext cx="10515600" cy="2221907"/>
          </a:xfrm>
          <a:ln>
            <a:solidFill>
              <a:schemeClr val="accent1"/>
            </a:solidFill>
          </a:ln>
        </p:spPr>
        <p:txBody>
          <a:bodyPr>
            <a:normAutofit/>
          </a:bodyPr>
          <a:lstStyle/>
          <a:p>
            <a:pPr>
              <a:lnSpc>
                <a:spcPct val="150000"/>
              </a:lnSpc>
            </a:pPr>
            <a:r>
              <a:rPr lang="en-US" b="1" dirty="0" smtClean="0">
                <a:latin typeface="Andalus" panose="02020603050405020304" pitchFamily="18" charset="-78"/>
                <a:cs typeface="Andalus" panose="02020603050405020304" pitchFamily="18" charset="-78"/>
              </a:rPr>
              <a:t>The therapeutic </a:t>
            </a:r>
            <a:r>
              <a:rPr lang="en-US" b="1" dirty="0">
                <a:latin typeface="Andalus" panose="02020603050405020304" pitchFamily="18" charset="-78"/>
                <a:cs typeface="Andalus" panose="02020603050405020304" pitchFamily="18" charset="-78"/>
              </a:rPr>
              <a:t>range for total (unbound + bound) phenytoin serum concentrations in the treatment of seizures is </a:t>
            </a:r>
            <a:r>
              <a:rPr lang="en-US" b="1" u="sng" dirty="0">
                <a:solidFill>
                  <a:srgbClr val="FF0000"/>
                </a:solidFill>
                <a:latin typeface="Andalus" panose="02020603050405020304" pitchFamily="18" charset="-78"/>
                <a:cs typeface="Andalus" panose="02020603050405020304" pitchFamily="18" charset="-78"/>
              </a:rPr>
              <a:t>10-20 μg/mL </a:t>
            </a:r>
          </a:p>
          <a:p>
            <a:pPr>
              <a:lnSpc>
                <a:spcPct val="150000"/>
              </a:lnSpc>
            </a:pPr>
            <a:r>
              <a:rPr lang="en-US" b="1" dirty="0" smtClean="0">
                <a:latin typeface="Andalus" panose="02020603050405020304" pitchFamily="18" charset="-78"/>
                <a:cs typeface="Andalus" panose="02020603050405020304" pitchFamily="18" charset="-78"/>
              </a:rPr>
              <a:t>Unbound </a:t>
            </a:r>
            <a:r>
              <a:rPr lang="en-US" b="1" dirty="0">
                <a:latin typeface="Andalus" panose="02020603050405020304" pitchFamily="18" charset="-78"/>
                <a:cs typeface="Andalus" panose="02020603050405020304" pitchFamily="18" charset="-78"/>
              </a:rPr>
              <a:t>phenytoin serum concentrations </a:t>
            </a:r>
            <a:r>
              <a:rPr lang="en-US" b="1" u="sng" dirty="0">
                <a:solidFill>
                  <a:srgbClr val="FF0000"/>
                </a:solidFill>
                <a:latin typeface="Andalus" panose="02020603050405020304" pitchFamily="18" charset="-78"/>
                <a:cs typeface="Andalus" panose="02020603050405020304" pitchFamily="18" charset="-78"/>
              </a:rPr>
              <a:t>1–2 </a:t>
            </a:r>
            <a:r>
              <a:rPr lang="el-GR" b="1" u="sng" dirty="0">
                <a:solidFill>
                  <a:srgbClr val="FF0000"/>
                </a:solidFill>
                <a:cs typeface="Andalus" panose="02020603050405020304" pitchFamily="18" charset="-78"/>
              </a:rPr>
              <a:t>μ</a:t>
            </a:r>
            <a:r>
              <a:rPr lang="en-US" b="1" u="sng" dirty="0">
                <a:solidFill>
                  <a:srgbClr val="FF0000"/>
                </a:solidFill>
                <a:latin typeface="Andalus" panose="02020603050405020304" pitchFamily="18" charset="-78"/>
                <a:cs typeface="Andalus" panose="02020603050405020304" pitchFamily="18" charset="-78"/>
              </a:rPr>
              <a:t>g/</a:t>
            </a:r>
            <a:r>
              <a:rPr lang="en-US" b="1" u="sng" dirty="0" err="1">
                <a:solidFill>
                  <a:srgbClr val="FF0000"/>
                </a:solidFill>
                <a:latin typeface="Andalus" panose="02020603050405020304" pitchFamily="18" charset="-78"/>
                <a:cs typeface="Andalus" panose="02020603050405020304" pitchFamily="18" charset="-78"/>
              </a:rPr>
              <a:t>mL</a:t>
            </a:r>
            <a:r>
              <a:rPr lang="en-US" b="1" dirty="0" err="1">
                <a:solidFill>
                  <a:srgbClr val="FF0000"/>
                </a:solidFill>
                <a:latin typeface="Andalus" panose="02020603050405020304" pitchFamily="18" charset="-78"/>
                <a:cs typeface="Andalus" panose="02020603050405020304" pitchFamily="18" charset="-78"/>
              </a:rPr>
              <a:t>.</a:t>
            </a:r>
            <a:r>
              <a:rPr lang="en-US" b="1" dirty="0">
                <a:solidFill>
                  <a:srgbClr val="FF0000"/>
                </a:solidFill>
                <a:latin typeface="Andalus" panose="02020603050405020304" pitchFamily="18" charset="-78"/>
                <a:cs typeface="Andalus" panose="02020603050405020304" pitchFamily="18" charset="-78"/>
              </a:rPr>
              <a:t> </a:t>
            </a:r>
          </a:p>
        </p:txBody>
      </p:sp>
      <p:sp>
        <p:nvSpPr>
          <p:cNvPr id="5" name="Title 1"/>
          <p:cNvSpPr txBox="1">
            <a:spLocks/>
          </p:cNvSpPr>
          <p:nvPr/>
        </p:nvSpPr>
        <p:spPr>
          <a:xfrm>
            <a:off x="838200" y="1658822"/>
            <a:ext cx="10515600" cy="1921660"/>
          </a:xfrm>
          <a:prstGeom prst="rect">
            <a:avLst/>
          </a:prstGeom>
          <a:noFill/>
          <a:ln>
            <a:solidFill>
              <a:schemeClr val="accent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3600" b="1" dirty="0" smtClean="0">
                <a:solidFill>
                  <a:srgbClr val="C00000"/>
                </a:solidFill>
                <a:latin typeface="Baskerville Old Face" panose="02020602080505020303" pitchFamily="18" charset="0"/>
                <a:cs typeface="Andalus" panose="02020603050405020304" pitchFamily="18" charset="-78"/>
              </a:rPr>
              <a:t>Phenytoin is high protein bound (</a:t>
            </a:r>
            <a:r>
              <a:rPr lang="en-US" sz="3600" b="1" baseline="-25000" dirty="0" smtClean="0">
                <a:solidFill>
                  <a:srgbClr val="C00000"/>
                </a:solidFill>
                <a:latin typeface="Baskerville Old Face" panose="02020602080505020303" pitchFamily="18" charset="0"/>
                <a:cs typeface="Andalus" panose="02020603050405020304" pitchFamily="18" charset="-78"/>
              </a:rPr>
              <a:t>~</a:t>
            </a:r>
            <a:r>
              <a:rPr lang="en-US" sz="3600" b="1" dirty="0" smtClean="0">
                <a:solidFill>
                  <a:srgbClr val="C00000"/>
                </a:solidFill>
                <a:latin typeface="Baskerville Old Face" panose="02020602080505020303" pitchFamily="18" charset="0"/>
                <a:cs typeface="Andalus" panose="02020603050405020304" pitchFamily="18" charset="-78"/>
              </a:rPr>
              <a:t>90%)</a:t>
            </a:r>
          </a:p>
          <a:p>
            <a:pPr algn="ctr">
              <a:lnSpc>
                <a:spcPct val="100000"/>
              </a:lnSpc>
            </a:pPr>
            <a:r>
              <a:rPr lang="en-US" sz="3600" b="1" dirty="0" smtClean="0">
                <a:solidFill>
                  <a:srgbClr val="C00000"/>
                </a:solidFill>
                <a:latin typeface="Baskerville Old Face" panose="02020602080505020303" pitchFamily="18" charset="0"/>
                <a:cs typeface="Andalus" panose="02020603050405020304" pitchFamily="18" charset="-78"/>
              </a:rPr>
              <a:t>Unbound </a:t>
            </a:r>
            <a:r>
              <a:rPr lang="en-US" sz="3600" b="1" dirty="0">
                <a:solidFill>
                  <a:srgbClr val="C00000"/>
                </a:solidFill>
                <a:latin typeface="Baskerville Old Face" panose="02020602080505020303" pitchFamily="18" charset="0"/>
                <a:cs typeface="Andalus" panose="02020603050405020304" pitchFamily="18" charset="-78"/>
              </a:rPr>
              <a:t>fraction (fB) of phenytoin </a:t>
            </a:r>
            <a:r>
              <a:rPr lang="en-US" sz="3600" b="1" dirty="0" smtClean="0">
                <a:solidFill>
                  <a:srgbClr val="C00000"/>
                </a:solidFill>
                <a:latin typeface="Baskerville Old Face" panose="02020602080505020303" pitchFamily="18" charset="0"/>
                <a:cs typeface="Andalus" panose="02020603050405020304" pitchFamily="18" charset="-78"/>
              </a:rPr>
              <a:t>is (</a:t>
            </a:r>
            <a:r>
              <a:rPr lang="en-US" sz="3600" b="1" baseline="-25000" dirty="0">
                <a:solidFill>
                  <a:srgbClr val="C00000"/>
                </a:solidFill>
                <a:latin typeface="Baskerville Old Face" panose="02020602080505020303" pitchFamily="18" charset="0"/>
                <a:cs typeface="Andalus" panose="02020603050405020304" pitchFamily="18" charset="-78"/>
              </a:rPr>
              <a:t>~</a:t>
            </a:r>
            <a:r>
              <a:rPr lang="en-US" sz="3600" b="1" dirty="0" smtClean="0">
                <a:solidFill>
                  <a:srgbClr val="C00000"/>
                </a:solidFill>
                <a:latin typeface="Baskerville Old Face" panose="02020602080505020303" pitchFamily="18" charset="0"/>
                <a:cs typeface="Andalus" panose="02020603050405020304" pitchFamily="18" charset="-78"/>
              </a:rPr>
              <a:t>10</a:t>
            </a:r>
            <a:r>
              <a:rPr lang="en-US" sz="3600" b="1" dirty="0">
                <a:solidFill>
                  <a:srgbClr val="C00000"/>
                </a:solidFill>
                <a:latin typeface="Baskerville Old Face" panose="02020602080505020303" pitchFamily="18" charset="0"/>
                <a:cs typeface="Andalus" panose="02020603050405020304" pitchFamily="18" charset="-78"/>
              </a:rPr>
              <a:t>%) </a:t>
            </a:r>
          </a:p>
        </p:txBody>
      </p:sp>
      <p:sp>
        <p:nvSpPr>
          <p:cNvPr id="6" name="Title 3"/>
          <p:cNvSpPr>
            <a:spLocks noGrp="1"/>
          </p:cNvSpPr>
          <p:nvPr>
            <p:ph type="title"/>
          </p:nvPr>
        </p:nvSpPr>
        <p:spPr>
          <a:xfrm>
            <a:off x="838200" y="365125"/>
            <a:ext cx="10515600" cy="1111135"/>
          </a:xfrm>
          <a:solidFill>
            <a:schemeClr val="accent1">
              <a:lumMod val="20000"/>
              <a:lumOff val="80000"/>
            </a:schemeClr>
          </a:solidFill>
          <a:ln>
            <a:solidFill>
              <a:schemeClr val="accent1"/>
            </a:solidFill>
          </a:ln>
        </p:spPr>
        <p:txBody>
          <a:bodyPr vert="horz" lIns="91440" tIns="45720" rIns="91440" bIns="45720" rtlCol="0" anchor="ctr">
            <a:normAutofit/>
          </a:bodyPr>
          <a:lstStyle/>
          <a:p>
            <a:pPr algn="ctr">
              <a:lnSpc>
                <a:spcPct val="100000"/>
              </a:lnSpc>
            </a:pPr>
            <a:r>
              <a:rPr lang="en-US" b="1" dirty="0">
                <a:latin typeface="Baskerville Old Face" panose="02020602080505020303" pitchFamily="18" charset="0"/>
                <a:cs typeface="Andalus" panose="02020603050405020304" pitchFamily="18" charset="-78"/>
              </a:rPr>
              <a:t>Therapeutic serum concentrations</a:t>
            </a:r>
          </a:p>
        </p:txBody>
      </p:sp>
    </p:spTree>
    <p:extLst>
      <p:ext uri="{BB962C8B-B14F-4D97-AF65-F5344CB8AC3E}">
        <p14:creationId xmlns:p14="http://schemas.microsoft.com/office/powerpoint/2010/main" val="1155265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a:ln>
            <a:solidFill>
              <a:schemeClr val="accent1"/>
            </a:solidFill>
          </a:ln>
        </p:spPr>
        <p:txBody>
          <a:bodyPr vert="horz" lIns="91440" tIns="45720" rIns="91440" bIns="45720" rtlCol="0" anchor="ctr">
            <a:normAutofit/>
          </a:bodyPr>
          <a:lstStyle/>
          <a:p>
            <a:pPr algn="ctr"/>
            <a:r>
              <a:rPr lang="en-US" b="1" dirty="0" smtClean="0">
                <a:latin typeface="Baskerville Old Face" panose="02020602080505020303" pitchFamily="18" charset="0"/>
              </a:rPr>
              <a:t>2-Volume of distribution</a:t>
            </a:r>
            <a:endParaRPr lang="en-US" b="1" dirty="0">
              <a:latin typeface="Baskerville Old Face" panose="02020602080505020303" pitchFamily="18" charset="0"/>
            </a:endParaRPr>
          </a:p>
        </p:txBody>
      </p:sp>
      <p:sp>
        <p:nvSpPr>
          <p:cNvPr id="4" name="Content Placeholder 3"/>
          <p:cNvSpPr>
            <a:spLocks noGrp="1"/>
          </p:cNvSpPr>
          <p:nvPr>
            <p:ph idx="1"/>
          </p:nvPr>
        </p:nvSpPr>
        <p:spPr>
          <a:xfrm>
            <a:off x="838200" y="1827423"/>
            <a:ext cx="10515600" cy="46835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buNone/>
            </a:pPr>
            <a:r>
              <a:rPr lang="en-US" sz="3200" b="1" dirty="0">
                <a:solidFill>
                  <a:schemeClr val="tx1"/>
                </a:solidFill>
                <a:latin typeface="Baskerville Old Face" panose="02020602080505020303" pitchFamily="18" charset="0"/>
              </a:rPr>
              <a:t> </a:t>
            </a:r>
            <a:r>
              <a:rPr lang="en-US" sz="3200" b="1" dirty="0" smtClean="0">
                <a:solidFill>
                  <a:schemeClr val="tx1"/>
                </a:solidFill>
                <a:latin typeface="Baskerville Old Face" panose="02020602080505020303" pitchFamily="18" charset="0"/>
              </a:rPr>
              <a:t>  </a:t>
            </a:r>
            <a:r>
              <a:rPr lang="en-US" sz="3200" b="1" dirty="0" smtClean="0">
                <a:solidFill>
                  <a:srgbClr val="C00000"/>
                </a:solidFill>
                <a:latin typeface="Baskerville Old Face" panose="02020602080505020303" pitchFamily="18" charset="0"/>
              </a:rPr>
              <a:t>V</a:t>
            </a:r>
            <a:r>
              <a:rPr lang="en-US" sz="3200" b="1" baseline="-25000" dirty="0" smtClean="0">
                <a:solidFill>
                  <a:srgbClr val="C00000"/>
                </a:solidFill>
                <a:latin typeface="Baskerville Old Face" panose="02020602080505020303" pitchFamily="18" charset="0"/>
              </a:rPr>
              <a:t>d</a:t>
            </a:r>
            <a:r>
              <a:rPr lang="en-US" sz="3200" b="1" dirty="0" smtClean="0">
                <a:solidFill>
                  <a:srgbClr val="C00000"/>
                </a:solidFill>
                <a:latin typeface="Baskerville Old Face" panose="02020602080505020303" pitchFamily="18" charset="0"/>
              </a:rPr>
              <a:t> </a:t>
            </a:r>
            <a:r>
              <a:rPr lang="en-US" sz="3200" b="1" dirty="0">
                <a:solidFill>
                  <a:srgbClr val="C00000"/>
                </a:solidFill>
                <a:latin typeface="Baskerville Old Face" panose="02020602080505020303" pitchFamily="18" charset="0"/>
              </a:rPr>
              <a:t>for phenytoin = 0.7 L/kg</a:t>
            </a:r>
            <a:endParaRPr lang="en-US" sz="3200" b="1" dirty="0" smtClean="0">
              <a:solidFill>
                <a:srgbClr val="C00000"/>
              </a:solidFill>
              <a:latin typeface="Arabic Typesetting" panose="03020402040406030203" pitchFamily="66" charset="-78"/>
              <a:cs typeface="Arabic Typesetting" panose="03020402040406030203" pitchFamily="66" charset="-78"/>
            </a:endParaRPr>
          </a:p>
          <a:p>
            <a:endParaRPr lang="en-US" sz="1050" b="1" dirty="0" smtClean="0">
              <a:solidFill>
                <a:schemeClr val="tx1"/>
              </a:solidFill>
              <a:latin typeface="Arabic Typesetting" panose="03020402040406030203" pitchFamily="66" charset="-78"/>
              <a:cs typeface="Arabic Typesetting" panose="03020402040406030203" pitchFamily="66" charset="-78"/>
            </a:endParaRPr>
          </a:p>
          <a:p>
            <a:r>
              <a:rPr lang="en-US" sz="3200" b="1" dirty="0" smtClean="0">
                <a:solidFill>
                  <a:schemeClr val="tx1"/>
                </a:solidFill>
                <a:latin typeface="Arabic Typesetting" panose="03020402040406030203" pitchFamily="66" charset="-78"/>
                <a:cs typeface="Arabic Typesetting" panose="03020402040406030203" pitchFamily="66" charset="-78"/>
              </a:rPr>
              <a:t>For </a:t>
            </a:r>
            <a:r>
              <a:rPr lang="en-US" sz="3200" b="1" dirty="0">
                <a:solidFill>
                  <a:schemeClr val="tx1"/>
                </a:solidFill>
                <a:latin typeface="Arabic Typesetting" panose="03020402040406030203" pitchFamily="66" charset="-78"/>
                <a:cs typeface="Arabic Typesetting" panose="03020402040406030203" pitchFamily="66" charset="-78"/>
              </a:rPr>
              <a:t>obese individuals 30% or more above their </a:t>
            </a:r>
            <a:r>
              <a:rPr lang="en-US" sz="3200" b="1" dirty="0" smtClean="0">
                <a:solidFill>
                  <a:schemeClr val="tx1"/>
                </a:solidFill>
                <a:latin typeface="Arabic Typesetting" panose="03020402040406030203" pitchFamily="66" charset="-78"/>
                <a:cs typeface="Arabic Typesetting" panose="03020402040406030203" pitchFamily="66" charset="-78"/>
              </a:rPr>
              <a:t>ideal body </a:t>
            </a:r>
            <a:r>
              <a:rPr lang="en-US" sz="3200" b="1" dirty="0">
                <a:solidFill>
                  <a:schemeClr val="tx1"/>
                </a:solidFill>
                <a:latin typeface="Arabic Typesetting" panose="03020402040406030203" pitchFamily="66" charset="-78"/>
                <a:cs typeface="Arabic Typesetting" panose="03020402040406030203" pitchFamily="66" charset="-78"/>
              </a:rPr>
              <a:t>weight, the volume of distribution can be estimated using the following equation</a:t>
            </a:r>
            <a:r>
              <a:rPr lang="en-US" sz="3200" b="1" dirty="0" smtClean="0">
                <a:solidFill>
                  <a:schemeClr val="tx1"/>
                </a:solidFill>
                <a:latin typeface="Arabic Typesetting" panose="03020402040406030203" pitchFamily="66" charset="-78"/>
                <a:cs typeface="Arabic Typesetting" panose="03020402040406030203" pitchFamily="66" charset="-78"/>
              </a:rPr>
              <a:t>:</a:t>
            </a:r>
          </a:p>
          <a:p>
            <a:pPr marL="0" indent="0">
              <a:buNone/>
            </a:pPr>
            <a:endParaRPr lang="en-US" sz="1600" b="1" dirty="0">
              <a:solidFill>
                <a:schemeClr val="tx1"/>
              </a:solidFill>
              <a:latin typeface="Arabic Typesetting" panose="03020402040406030203" pitchFamily="66" charset="-78"/>
              <a:cs typeface="Arabic Typesetting" panose="03020402040406030203" pitchFamily="66" charset="-78"/>
            </a:endParaRPr>
          </a:p>
          <a:p>
            <a:pPr marL="0" indent="0">
              <a:buNone/>
            </a:pPr>
            <a:r>
              <a:rPr lang="en-US" sz="3200" b="1" dirty="0" smtClean="0">
                <a:solidFill>
                  <a:srgbClr val="C00000"/>
                </a:solidFill>
                <a:latin typeface="Baskerville Old Face" panose="02020602080505020303" pitchFamily="18" charset="0"/>
              </a:rPr>
              <a:t>  V</a:t>
            </a:r>
            <a:r>
              <a:rPr lang="en-US" sz="3200" b="1" baseline="-25000" dirty="0" smtClean="0">
                <a:solidFill>
                  <a:srgbClr val="C00000"/>
                </a:solidFill>
                <a:latin typeface="Baskerville Old Face" panose="02020602080505020303" pitchFamily="18" charset="0"/>
              </a:rPr>
              <a:t>d</a:t>
            </a:r>
            <a:r>
              <a:rPr lang="en-US" sz="3200" b="1" dirty="0" smtClean="0">
                <a:solidFill>
                  <a:srgbClr val="C00000"/>
                </a:solidFill>
                <a:latin typeface="Baskerville Old Face" panose="02020602080505020303" pitchFamily="18" charset="0"/>
              </a:rPr>
              <a:t> </a:t>
            </a:r>
            <a:r>
              <a:rPr lang="en-US" sz="3200" b="1" dirty="0">
                <a:solidFill>
                  <a:srgbClr val="C00000"/>
                </a:solidFill>
                <a:latin typeface="Baskerville Old Face" panose="02020602080505020303" pitchFamily="18" charset="0"/>
              </a:rPr>
              <a:t>= 0.7 L/kg [IBW + 1.33(TBW − IBW</a:t>
            </a:r>
            <a:r>
              <a:rPr lang="en-US" sz="3200" b="1" dirty="0" smtClean="0">
                <a:solidFill>
                  <a:srgbClr val="C00000"/>
                </a:solidFill>
                <a:latin typeface="Baskerville Old Face" panose="02020602080505020303" pitchFamily="18" charset="0"/>
              </a:rPr>
              <a:t>)]</a:t>
            </a:r>
          </a:p>
          <a:p>
            <a:pPr marL="0" indent="0">
              <a:buNone/>
            </a:pPr>
            <a:r>
              <a:rPr lang="en-US" sz="3200" b="1" dirty="0" smtClean="0">
                <a:solidFill>
                  <a:schemeClr val="tx1"/>
                </a:solidFill>
                <a:latin typeface="Arabic Typesetting" panose="03020402040406030203" pitchFamily="66" charset="-78"/>
                <a:cs typeface="Arabic Typesetting" panose="03020402040406030203" pitchFamily="66" charset="-78"/>
              </a:rPr>
              <a:t>       </a:t>
            </a:r>
          </a:p>
          <a:p>
            <a:pPr marL="0" indent="0">
              <a:buNone/>
            </a:pPr>
            <a:r>
              <a:rPr lang="en-US" sz="3200" b="1" dirty="0">
                <a:solidFill>
                  <a:schemeClr val="tx1"/>
                </a:solidFill>
                <a:latin typeface="Arabic Typesetting" panose="03020402040406030203" pitchFamily="66" charset="-78"/>
                <a:cs typeface="Arabic Typesetting" panose="03020402040406030203" pitchFamily="66" charset="-78"/>
              </a:rPr>
              <a:t> </a:t>
            </a:r>
            <a:r>
              <a:rPr lang="en-US" sz="3200" b="1" dirty="0" smtClean="0">
                <a:solidFill>
                  <a:schemeClr val="tx1"/>
                </a:solidFill>
                <a:latin typeface="Arabic Typesetting" panose="03020402040406030203" pitchFamily="66" charset="-78"/>
                <a:cs typeface="Arabic Typesetting" panose="03020402040406030203" pitchFamily="66" charset="-78"/>
              </a:rPr>
              <a:t>                                        Adjusted </a:t>
            </a:r>
            <a:r>
              <a:rPr lang="en-US" sz="3200" b="1" dirty="0">
                <a:solidFill>
                  <a:schemeClr val="tx1"/>
                </a:solidFill>
                <a:latin typeface="Arabic Typesetting" panose="03020402040406030203" pitchFamily="66" charset="-78"/>
                <a:cs typeface="Arabic Typesetting" panose="03020402040406030203" pitchFamily="66" charset="-78"/>
              </a:rPr>
              <a:t>body weight</a:t>
            </a:r>
          </a:p>
        </p:txBody>
      </p:sp>
      <p:sp>
        <p:nvSpPr>
          <p:cNvPr id="5" name="Right Brace 4"/>
          <p:cNvSpPr/>
          <p:nvPr/>
        </p:nvSpPr>
        <p:spPr>
          <a:xfrm rot="5400000">
            <a:off x="5497416" y="3062690"/>
            <a:ext cx="484742" cy="4296577"/>
          </a:xfrm>
          <a:prstGeom prst="rightBrace">
            <a:avLst>
              <a:gd name="adj1" fmla="val 0"/>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976503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barn(inVertical)">
                                      <p:cBhvr>
                                        <p:cTn id="7" dur="5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barn(inVertical)">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barn(inVertical)">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barn(inVertical)">
                                      <p:cBhvr>
                                        <p:cTn id="3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a:ln>
            <a:solidFill>
              <a:schemeClr val="accent1"/>
            </a:solidFill>
          </a:ln>
        </p:spPr>
        <p:txBody>
          <a:bodyPr vert="horz" lIns="91440" tIns="45720" rIns="91440" bIns="45720" rtlCol="0" anchor="ctr">
            <a:normAutofit/>
          </a:bodyPr>
          <a:lstStyle/>
          <a:p>
            <a:pPr algn="ctr"/>
            <a:r>
              <a:rPr lang="en-US" b="1" dirty="0" smtClean="0">
                <a:latin typeface="Baskerville Old Face" panose="02020602080505020303" pitchFamily="18" charset="0"/>
              </a:rPr>
              <a:t>3-Steady-state Concentration Selection</a:t>
            </a:r>
            <a:endParaRPr lang="en-US" b="1" dirty="0">
              <a:latin typeface="Baskerville Old Face" panose="02020602080505020303" pitchFamily="18" charset="0"/>
            </a:endParaRPr>
          </a:p>
        </p:txBody>
      </p:sp>
      <p:sp>
        <p:nvSpPr>
          <p:cNvPr id="3" name="Content Placeholder 2"/>
          <p:cNvSpPr>
            <a:spLocks noGrp="1"/>
          </p:cNvSpPr>
          <p:nvPr>
            <p:ph idx="1"/>
          </p:nvPr>
        </p:nvSpPr>
        <p:spPr>
          <a:xfrm>
            <a:off x="1564395" y="2175482"/>
            <a:ext cx="9077900" cy="4012497"/>
          </a:xfrm>
          <a:ln>
            <a:solidFill>
              <a:schemeClr val="accent1"/>
            </a:solidFill>
          </a:ln>
        </p:spPr>
        <p:txBody>
          <a:bodyPr>
            <a:normAutofit/>
          </a:bodyPr>
          <a:lstStyle/>
          <a:p>
            <a:pPr marL="0" indent="0">
              <a:lnSpc>
                <a:spcPct val="150000"/>
              </a:lnSpc>
              <a:buNone/>
            </a:pPr>
            <a:r>
              <a:rPr lang="en-US" sz="3600" b="1" dirty="0" smtClean="0">
                <a:latin typeface="Arabic Typesetting" panose="03020402040406030203" pitchFamily="66" charset="-78"/>
                <a:cs typeface="Arabic Typesetting" panose="03020402040406030203" pitchFamily="66" charset="-78"/>
              </a:rPr>
              <a:t>For </a:t>
            </a:r>
            <a:r>
              <a:rPr lang="en-US" sz="3600" b="1" dirty="0">
                <a:latin typeface="Arabic Typesetting" panose="03020402040406030203" pitchFamily="66" charset="-78"/>
                <a:cs typeface="Arabic Typesetting" panose="03020402040406030203" pitchFamily="66" charset="-78"/>
              </a:rPr>
              <a:t>the treatment of </a:t>
            </a:r>
            <a:r>
              <a:rPr lang="en-US" sz="3600" b="1" dirty="0" smtClean="0">
                <a:latin typeface="Arabic Typesetting" panose="03020402040406030203" pitchFamily="66" charset="-78"/>
                <a:cs typeface="Arabic Typesetting" panose="03020402040406030203" pitchFamily="66" charset="-78"/>
              </a:rPr>
              <a:t>seizure: </a:t>
            </a:r>
            <a:endParaRPr lang="en-US" sz="3600" b="1" dirty="0">
              <a:latin typeface="Arabic Typesetting" panose="03020402040406030203" pitchFamily="66" charset="-78"/>
              <a:cs typeface="Arabic Typesetting" panose="03020402040406030203" pitchFamily="66" charset="-78"/>
            </a:endParaRPr>
          </a:p>
          <a:p>
            <a:pPr marL="0" indent="0">
              <a:lnSpc>
                <a:spcPct val="150000"/>
              </a:lnSpc>
              <a:buNone/>
            </a:pPr>
            <a:r>
              <a:rPr lang="en-US" sz="3600" b="1" dirty="0">
                <a:latin typeface="Arabic Typesetting" panose="03020402040406030203" pitchFamily="66" charset="-78"/>
                <a:cs typeface="Arabic Typesetting" panose="03020402040406030203" pitchFamily="66" charset="-78"/>
              </a:rPr>
              <a:t>❖ Required </a:t>
            </a:r>
            <a:r>
              <a:rPr lang="en-US" sz="3600" b="1" u="sng" dirty="0">
                <a:latin typeface="Arabic Typesetting" panose="03020402040406030203" pitchFamily="66" charset="-78"/>
                <a:cs typeface="Arabic Typesetting" panose="03020402040406030203" pitchFamily="66" charset="-78"/>
              </a:rPr>
              <a:t>total</a:t>
            </a:r>
            <a:r>
              <a:rPr lang="en-US" sz="3600" b="1" dirty="0">
                <a:latin typeface="Arabic Typesetting" panose="03020402040406030203" pitchFamily="66" charset="-78"/>
                <a:cs typeface="Arabic Typesetting" panose="03020402040406030203" pitchFamily="66" charset="-78"/>
              </a:rPr>
              <a:t> phenytoin concentration </a:t>
            </a:r>
            <a:r>
              <a:rPr lang="en-US" sz="3600" b="1" dirty="0" smtClean="0">
                <a:latin typeface="Arabic Typesetting" panose="03020402040406030203" pitchFamily="66" charset="-78"/>
                <a:cs typeface="Arabic Typesetting" panose="03020402040406030203" pitchFamily="66" charset="-78"/>
              </a:rPr>
              <a:t> </a:t>
            </a:r>
            <a:r>
              <a:rPr lang="el-GR" sz="3600" b="1" dirty="0">
                <a:latin typeface="Arabic Typesetting" panose="03020402040406030203" pitchFamily="66" charset="-78"/>
                <a:cs typeface="Arabic Typesetting" panose="03020402040406030203" pitchFamily="66" charset="-78"/>
              </a:rPr>
              <a:t>10-20 </a:t>
            </a:r>
            <a:r>
              <a:rPr lang="el-GR" sz="3600" b="1" dirty="0">
                <a:cs typeface="Arabic Typesetting" panose="03020402040406030203" pitchFamily="66" charset="-78"/>
              </a:rPr>
              <a:t>μ</a:t>
            </a:r>
            <a:r>
              <a:rPr lang="en-US" sz="3600" b="1" dirty="0">
                <a:latin typeface="Arabic Typesetting" panose="03020402040406030203" pitchFamily="66" charset="-78"/>
                <a:cs typeface="Arabic Typesetting" panose="03020402040406030203" pitchFamily="66" charset="-78"/>
              </a:rPr>
              <a:t>g/mL </a:t>
            </a:r>
          </a:p>
          <a:p>
            <a:pPr marL="0" indent="0">
              <a:lnSpc>
                <a:spcPct val="150000"/>
              </a:lnSpc>
              <a:buNone/>
            </a:pPr>
            <a:r>
              <a:rPr lang="en-US" sz="3600" b="1" dirty="0">
                <a:latin typeface="Arabic Typesetting" panose="03020402040406030203" pitchFamily="66" charset="-78"/>
                <a:cs typeface="Arabic Typesetting" panose="03020402040406030203" pitchFamily="66" charset="-78"/>
              </a:rPr>
              <a:t>❖ Required </a:t>
            </a:r>
            <a:r>
              <a:rPr lang="en-US" sz="3600" b="1" u="sng" dirty="0">
                <a:latin typeface="Arabic Typesetting" panose="03020402040406030203" pitchFamily="66" charset="-78"/>
                <a:cs typeface="Arabic Typesetting" panose="03020402040406030203" pitchFamily="66" charset="-78"/>
              </a:rPr>
              <a:t>free</a:t>
            </a:r>
            <a:r>
              <a:rPr lang="en-US" sz="3600" b="1" dirty="0">
                <a:latin typeface="Arabic Typesetting" panose="03020402040406030203" pitchFamily="66" charset="-78"/>
                <a:cs typeface="Arabic Typesetting" panose="03020402040406030203" pitchFamily="66" charset="-78"/>
              </a:rPr>
              <a:t> phenytoin concentration </a:t>
            </a:r>
            <a:r>
              <a:rPr lang="el-GR" sz="3600" b="1" dirty="0">
                <a:latin typeface="Arabic Typesetting" panose="03020402040406030203" pitchFamily="66" charset="-78"/>
                <a:cs typeface="Arabic Typesetting" panose="03020402040406030203" pitchFamily="66" charset="-78"/>
              </a:rPr>
              <a:t>1-2 </a:t>
            </a:r>
            <a:r>
              <a:rPr lang="el-GR" sz="3600" b="1" dirty="0">
                <a:cs typeface="Arabic Typesetting" panose="03020402040406030203" pitchFamily="66" charset="-78"/>
              </a:rPr>
              <a:t>μ</a:t>
            </a:r>
            <a:r>
              <a:rPr lang="en-US" sz="3600" b="1" dirty="0">
                <a:latin typeface="Arabic Typesetting" panose="03020402040406030203" pitchFamily="66" charset="-78"/>
                <a:cs typeface="Arabic Typesetting" panose="03020402040406030203" pitchFamily="66" charset="-78"/>
              </a:rPr>
              <a:t>g/mL </a:t>
            </a:r>
          </a:p>
          <a:p>
            <a:pPr marL="0" indent="0">
              <a:lnSpc>
                <a:spcPct val="150000"/>
              </a:lnSpc>
              <a:buNone/>
            </a:pPr>
            <a:endParaRPr lang="en-US" sz="3600" b="1"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412441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573844"/>
          </a:xfrm>
          <a:solidFill>
            <a:schemeClr val="accent1">
              <a:lumMod val="20000"/>
              <a:lumOff val="80000"/>
            </a:schemeClr>
          </a:solidFill>
          <a:ln>
            <a:solidFill>
              <a:schemeClr val="accent1"/>
            </a:solidFill>
          </a:ln>
        </p:spPr>
        <p:txBody>
          <a:bodyPr vert="horz" lIns="91440" tIns="45720" rIns="91440" bIns="45720" rtlCol="0" anchor="ctr">
            <a:normAutofit/>
          </a:bodyPr>
          <a:lstStyle/>
          <a:p>
            <a:pPr algn="ctr"/>
            <a:r>
              <a:rPr lang="en-US" sz="3600" b="1" dirty="0" smtClean="0">
                <a:latin typeface="Baskerville Old Face" panose="02020602080505020303" pitchFamily="18" charset="0"/>
              </a:rPr>
              <a:t>4-Selection of Appropriate Pharmacokinetic Model and Equations</a:t>
            </a:r>
            <a:endParaRPr lang="en-US" sz="3600" b="1" dirty="0">
              <a:latin typeface="Baskerville Old Face" panose="02020602080505020303" pitchFamily="18" charset="0"/>
            </a:endParaRPr>
          </a:p>
        </p:txBody>
      </p:sp>
      <p:pic>
        <p:nvPicPr>
          <p:cNvPr id="4" name="Content Placeholder 3"/>
          <p:cNvPicPr>
            <a:picLocks noGrp="1" noChangeAspect="1"/>
          </p:cNvPicPr>
          <p:nvPr>
            <p:ph idx="1"/>
          </p:nvPr>
        </p:nvPicPr>
        <p:blipFill>
          <a:blip r:embed="rId2"/>
          <a:stretch>
            <a:fillRect/>
          </a:stretch>
        </p:blipFill>
        <p:spPr>
          <a:xfrm>
            <a:off x="1069554" y="2500006"/>
            <a:ext cx="4211390" cy="1124544"/>
          </a:xfrm>
          <a:prstGeom prst="rect">
            <a:avLst/>
          </a:prstGeom>
          <a:ln>
            <a:solidFill>
              <a:schemeClr val="accent1"/>
            </a:solidFill>
          </a:ln>
        </p:spPr>
      </p:pic>
      <p:sp>
        <p:nvSpPr>
          <p:cNvPr id="5" name="Rectangle 4"/>
          <p:cNvSpPr/>
          <p:nvPr/>
        </p:nvSpPr>
        <p:spPr>
          <a:xfrm>
            <a:off x="1069553" y="3923977"/>
            <a:ext cx="4211391" cy="523220"/>
          </a:xfrm>
          <a:prstGeom prst="rect">
            <a:avLst/>
          </a:prstGeom>
          <a:ln>
            <a:solidFill>
              <a:schemeClr val="accent1"/>
            </a:solidFill>
          </a:ln>
        </p:spPr>
        <p:txBody>
          <a:bodyPr wrap="square">
            <a:spAutoFit/>
          </a:bodyPr>
          <a:lstStyle/>
          <a:p>
            <a:r>
              <a:rPr lang="en-US" sz="2800" b="1" dirty="0">
                <a:solidFill>
                  <a:srgbClr val="000000"/>
                </a:solidFill>
                <a:latin typeface="Times New Roman" panose="02020603050405020304" pitchFamily="18" charset="0"/>
              </a:rPr>
              <a:t>LD = (V . Css)/S </a:t>
            </a:r>
            <a:endParaRPr lang="en-US" sz="2800" dirty="0">
              <a:solidFill>
                <a:srgbClr val="000000"/>
              </a:solidFill>
              <a:latin typeface="Times New Roman" panose="02020603050405020304" pitchFamily="18" charset="0"/>
            </a:endParaRPr>
          </a:p>
        </p:txBody>
      </p:sp>
      <p:sp>
        <p:nvSpPr>
          <p:cNvPr id="6" name="Rectangle 5"/>
          <p:cNvSpPr/>
          <p:nvPr/>
        </p:nvSpPr>
        <p:spPr>
          <a:xfrm>
            <a:off x="5783488" y="2334753"/>
            <a:ext cx="6004560" cy="3970318"/>
          </a:xfrm>
          <a:prstGeom prst="rect">
            <a:avLst/>
          </a:prstGeom>
          <a:ln>
            <a:solidFill>
              <a:schemeClr val="accent1"/>
            </a:solidFill>
          </a:ln>
        </p:spPr>
        <p:txBody>
          <a:bodyPr wrap="square">
            <a:spAutoFit/>
          </a:bodyPr>
          <a:lstStyle/>
          <a:p>
            <a:pPr marL="457200" indent="-457200" algn="just">
              <a:buFont typeface="Arial" panose="020B0604020202020204" pitchFamily="34" charset="0"/>
              <a:buChar char="•"/>
            </a:pPr>
            <a:r>
              <a:rPr lang="en-US" sz="2800" b="1" dirty="0" smtClean="0">
                <a:latin typeface="Arabic Typesetting" panose="03020402040406030203" pitchFamily="66" charset="-78"/>
                <a:cs typeface="Arabic Typesetting" panose="03020402040406030203" pitchFamily="66" charset="-78"/>
              </a:rPr>
              <a:t>Vmax </a:t>
            </a:r>
            <a:r>
              <a:rPr lang="en-US" sz="2800" b="1" dirty="0">
                <a:latin typeface="Arabic Typesetting" panose="03020402040406030203" pitchFamily="66" charset="-78"/>
                <a:cs typeface="Arabic Typesetting" panose="03020402040406030203" pitchFamily="66" charset="-78"/>
              </a:rPr>
              <a:t>is the maximum rate of metabolism in </a:t>
            </a:r>
            <a:r>
              <a:rPr lang="en-US" sz="2800" b="1" dirty="0" smtClean="0">
                <a:latin typeface="Arabic Typesetting" panose="03020402040406030203" pitchFamily="66" charset="-78"/>
                <a:cs typeface="Arabic Typesetting" panose="03020402040406030203" pitchFamily="66" charset="-78"/>
              </a:rPr>
              <a:t>mg/d</a:t>
            </a:r>
          </a:p>
          <a:p>
            <a:pPr marL="457200" indent="-457200" algn="just">
              <a:buFont typeface="Arial" panose="020B0604020202020204" pitchFamily="34" charset="0"/>
              <a:buChar char="•"/>
            </a:pPr>
            <a:r>
              <a:rPr lang="en-US" sz="2800" b="1" dirty="0" smtClean="0">
                <a:latin typeface="Arabic Typesetting" panose="03020402040406030203" pitchFamily="66" charset="-78"/>
                <a:cs typeface="Arabic Typesetting" panose="03020402040406030203" pitchFamily="66" charset="-78"/>
              </a:rPr>
              <a:t>S </a:t>
            </a:r>
            <a:r>
              <a:rPr lang="en-US" sz="2800" b="1" dirty="0">
                <a:latin typeface="Arabic Typesetting" panose="03020402040406030203" pitchFamily="66" charset="-78"/>
                <a:cs typeface="Arabic Typesetting" panose="03020402040406030203" pitchFamily="66" charset="-78"/>
              </a:rPr>
              <a:t>is the fraction of the </a:t>
            </a:r>
            <a:r>
              <a:rPr lang="en-US" sz="2800" b="1" dirty="0" smtClean="0">
                <a:latin typeface="Arabic Typesetting" panose="03020402040406030203" pitchFamily="66" charset="-78"/>
                <a:cs typeface="Arabic Typesetting" panose="03020402040406030203" pitchFamily="66" charset="-78"/>
              </a:rPr>
              <a:t>phenytoin salt </a:t>
            </a:r>
            <a:r>
              <a:rPr lang="en-US" sz="2800" b="1" dirty="0">
                <a:latin typeface="Arabic Typesetting" panose="03020402040406030203" pitchFamily="66" charset="-78"/>
                <a:cs typeface="Arabic Typesetting" panose="03020402040406030203" pitchFamily="66" charset="-78"/>
              </a:rPr>
              <a:t>form that is active phenytoin </a:t>
            </a:r>
          </a:p>
          <a:p>
            <a:pPr algn="just"/>
            <a:r>
              <a:rPr lang="en-US" sz="2800" b="1" dirty="0" smtClean="0">
                <a:solidFill>
                  <a:srgbClr val="C00000"/>
                </a:solidFill>
                <a:latin typeface="Arabic Typesetting" panose="03020402040406030203" pitchFamily="66" charset="-78"/>
                <a:cs typeface="Arabic Typesetting" panose="03020402040406030203" pitchFamily="66" charset="-78"/>
              </a:rPr>
              <a:t>      S=0.92</a:t>
            </a:r>
            <a:r>
              <a:rPr lang="en-US" sz="2800" b="1" dirty="0" smtClean="0">
                <a:latin typeface="Arabic Typesetting" panose="03020402040406030203" pitchFamily="66" charset="-78"/>
                <a:cs typeface="Arabic Typesetting" panose="03020402040406030203" pitchFamily="66" charset="-78"/>
              </a:rPr>
              <a:t> </a:t>
            </a:r>
            <a:r>
              <a:rPr lang="en-US" sz="2800" b="1" dirty="0">
                <a:latin typeface="Arabic Typesetting" panose="03020402040406030203" pitchFamily="66" charset="-78"/>
                <a:cs typeface="Arabic Typesetting" panose="03020402040406030203" pitchFamily="66" charset="-78"/>
              </a:rPr>
              <a:t>for </a:t>
            </a:r>
            <a:r>
              <a:rPr lang="en-US" sz="2800" b="1" dirty="0" smtClean="0">
                <a:latin typeface="Arabic Typesetting" panose="03020402040406030203" pitchFamily="66" charset="-78"/>
                <a:cs typeface="Arabic Typesetting" panose="03020402040406030203" pitchFamily="66" charset="-78"/>
              </a:rPr>
              <a:t>injection </a:t>
            </a:r>
            <a:r>
              <a:rPr lang="en-US" sz="2800" b="1" dirty="0">
                <a:latin typeface="Arabic Typesetting" panose="03020402040406030203" pitchFamily="66" charset="-78"/>
                <a:cs typeface="Arabic Typesetting" panose="03020402040406030203" pitchFamily="66" charset="-78"/>
              </a:rPr>
              <a:t>and </a:t>
            </a:r>
            <a:r>
              <a:rPr lang="en-US" sz="2800" b="1" dirty="0" smtClean="0">
                <a:latin typeface="Arabic Typesetting" panose="03020402040406030203" pitchFamily="66" charset="-78"/>
                <a:cs typeface="Arabic Typesetting" panose="03020402040406030203" pitchFamily="66" charset="-78"/>
              </a:rPr>
              <a:t>capsules and fosphenytoin, </a:t>
            </a:r>
          </a:p>
          <a:p>
            <a:pPr algn="just"/>
            <a:r>
              <a:rPr lang="en-US" sz="2800" b="1" dirty="0" smtClean="0">
                <a:solidFill>
                  <a:srgbClr val="C00000"/>
                </a:solidFill>
                <a:latin typeface="Arabic Typesetting" panose="03020402040406030203" pitchFamily="66" charset="-78"/>
                <a:cs typeface="Arabic Typesetting" panose="03020402040406030203" pitchFamily="66" charset="-78"/>
              </a:rPr>
              <a:t>      S=1.0</a:t>
            </a:r>
            <a:r>
              <a:rPr lang="en-US" sz="2800" b="1" dirty="0" smtClean="0">
                <a:latin typeface="Arabic Typesetting" panose="03020402040406030203" pitchFamily="66" charset="-78"/>
                <a:cs typeface="Arabic Typesetting" panose="03020402040406030203" pitchFamily="66" charset="-78"/>
              </a:rPr>
              <a:t> </a:t>
            </a:r>
            <a:r>
              <a:rPr lang="en-US" sz="2800" b="1" dirty="0">
                <a:latin typeface="Arabic Typesetting" panose="03020402040406030203" pitchFamily="66" charset="-78"/>
                <a:cs typeface="Arabic Typesetting" panose="03020402040406030203" pitchFamily="66" charset="-78"/>
              </a:rPr>
              <a:t>for </a:t>
            </a:r>
            <a:r>
              <a:rPr lang="en-US" sz="2800" b="1" dirty="0" smtClean="0">
                <a:latin typeface="Arabic Typesetting" panose="03020402040406030203" pitchFamily="66" charset="-78"/>
                <a:cs typeface="Arabic Typesetting" panose="03020402040406030203" pitchFamily="66" charset="-78"/>
              </a:rPr>
              <a:t>suspensions </a:t>
            </a:r>
            <a:r>
              <a:rPr lang="en-US" sz="2800" b="1" dirty="0">
                <a:latin typeface="Arabic Typesetting" panose="03020402040406030203" pitchFamily="66" charset="-78"/>
                <a:cs typeface="Arabic Typesetting" panose="03020402040406030203" pitchFamily="66" charset="-78"/>
              </a:rPr>
              <a:t>and </a:t>
            </a:r>
            <a:r>
              <a:rPr lang="en-US" sz="2800" b="1" dirty="0" smtClean="0">
                <a:latin typeface="Arabic Typesetting" panose="03020402040406030203" pitchFamily="66" charset="-78"/>
                <a:cs typeface="Arabic Typesetting" panose="03020402040406030203" pitchFamily="66" charset="-78"/>
              </a:rPr>
              <a:t>tablets </a:t>
            </a:r>
          </a:p>
          <a:p>
            <a:pPr marL="457200" indent="-457200" algn="just">
              <a:buFont typeface="Arial" panose="020B0604020202020204" pitchFamily="34" charset="0"/>
              <a:buChar char="•"/>
            </a:pPr>
            <a:r>
              <a:rPr lang="en-US" sz="2800" b="1" dirty="0" smtClean="0">
                <a:latin typeface="Arabic Typesetting" panose="03020402040406030203" pitchFamily="66" charset="-78"/>
                <a:cs typeface="Arabic Typesetting" panose="03020402040406030203" pitchFamily="66" charset="-78"/>
              </a:rPr>
              <a:t>Km </a:t>
            </a:r>
            <a:r>
              <a:rPr lang="en-US" sz="2800" b="1" dirty="0">
                <a:latin typeface="Arabic Typesetting" panose="03020402040406030203" pitchFamily="66" charset="-78"/>
                <a:cs typeface="Arabic Typesetting" panose="03020402040406030203" pitchFamily="66" charset="-78"/>
              </a:rPr>
              <a:t>is the substrate concentration in </a:t>
            </a:r>
            <a:r>
              <a:rPr lang="en-US" sz="2800" b="1" dirty="0" smtClean="0">
                <a:latin typeface="Arabic Typesetting" panose="03020402040406030203" pitchFamily="66" charset="-78"/>
                <a:cs typeface="Arabic Typesetting" panose="03020402040406030203" pitchFamily="66" charset="-78"/>
              </a:rPr>
              <a:t>mg/L (or </a:t>
            </a:r>
            <a:r>
              <a:rPr lang="el-GR" sz="2800" b="1" dirty="0" smtClean="0">
                <a:latin typeface="Arabic Typesetting" panose="03020402040406030203" pitchFamily="66" charset="-78"/>
                <a:cs typeface="Arabic Typesetting" panose="03020402040406030203" pitchFamily="66" charset="-78"/>
              </a:rPr>
              <a:t>μ</a:t>
            </a:r>
            <a:r>
              <a:rPr lang="en-US" sz="2800" b="1" dirty="0" smtClean="0">
                <a:latin typeface="Arabic Typesetting" panose="03020402040406030203" pitchFamily="66" charset="-78"/>
                <a:cs typeface="Arabic Typesetting" panose="03020402040406030203" pitchFamily="66" charset="-78"/>
              </a:rPr>
              <a:t>g/mL)</a:t>
            </a:r>
          </a:p>
          <a:p>
            <a:pPr marL="457200" indent="-457200" algn="just">
              <a:buFont typeface="Arial" panose="020B0604020202020204" pitchFamily="34" charset="0"/>
              <a:buChar char="•"/>
            </a:pPr>
            <a:r>
              <a:rPr lang="en-US" sz="2800" b="1" dirty="0" smtClean="0">
                <a:latin typeface="Arabic Typesetting" panose="03020402040406030203" pitchFamily="66" charset="-78"/>
                <a:cs typeface="Arabic Typesetting" panose="03020402040406030203" pitchFamily="66" charset="-78"/>
              </a:rPr>
              <a:t>Css is </a:t>
            </a:r>
            <a:r>
              <a:rPr lang="en-US" sz="2800" b="1" dirty="0">
                <a:latin typeface="Arabic Typesetting" panose="03020402040406030203" pitchFamily="66" charset="-78"/>
                <a:cs typeface="Arabic Typesetting" panose="03020402040406030203" pitchFamily="66" charset="-78"/>
              </a:rPr>
              <a:t>the phenytoin </a:t>
            </a:r>
            <a:r>
              <a:rPr lang="en-US" sz="2800" b="1" dirty="0" smtClean="0">
                <a:latin typeface="Arabic Typesetting" panose="03020402040406030203" pitchFamily="66" charset="-78"/>
                <a:cs typeface="Arabic Typesetting" panose="03020402040406030203" pitchFamily="66" charset="-78"/>
              </a:rPr>
              <a:t>concentration in </a:t>
            </a:r>
            <a:r>
              <a:rPr lang="en-US" sz="2800" b="1" dirty="0">
                <a:latin typeface="Arabic Typesetting" panose="03020402040406030203" pitchFamily="66" charset="-78"/>
                <a:cs typeface="Arabic Typesetting" panose="03020402040406030203" pitchFamily="66" charset="-78"/>
              </a:rPr>
              <a:t>mg/L </a:t>
            </a:r>
            <a:r>
              <a:rPr lang="en-US" sz="2800" b="1" dirty="0" smtClean="0">
                <a:latin typeface="Arabic Typesetting" panose="03020402040406030203" pitchFamily="66" charset="-78"/>
                <a:cs typeface="Arabic Typesetting" panose="03020402040406030203" pitchFamily="66" charset="-78"/>
              </a:rPr>
              <a:t>(or </a:t>
            </a:r>
            <a:r>
              <a:rPr lang="el-GR" sz="2800" b="1" dirty="0" smtClean="0">
                <a:latin typeface="Arabic Typesetting" panose="03020402040406030203" pitchFamily="66" charset="-78"/>
                <a:cs typeface="Arabic Typesetting" panose="03020402040406030203" pitchFamily="66" charset="-78"/>
              </a:rPr>
              <a:t>μ</a:t>
            </a:r>
            <a:r>
              <a:rPr lang="en-US" sz="2800" b="1" dirty="0" smtClean="0">
                <a:latin typeface="Arabic Typesetting" panose="03020402040406030203" pitchFamily="66" charset="-78"/>
                <a:cs typeface="Arabic Typesetting" panose="03020402040406030203" pitchFamily="66" charset="-78"/>
              </a:rPr>
              <a:t>g/mL)</a:t>
            </a:r>
          </a:p>
        </p:txBody>
      </p:sp>
      <p:sp>
        <p:nvSpPr>
          <p:cNvPr id="3" name="Rectangle 2"/>
          <p:cNvSpPr/>
          <p:nvPr/>
        </p:nvSpPr>
        <p:spPr>
          <a:xfrm>
            <a:off x="1069553" y="5083033"/>
            <a:ext cx="4211391" cy="1077218"/>
          </a:xfrm>
          <a:prstGeom prst="rect">
            <a:avLst/>
          </a:prstGeom>
          <a:ln>
            <a:solidFill>
              <a:srgbClr val="002060"/>
            </a:solidFill>
          </a:ln>
        </p:spPr>
        <p:txBody>
          <a:bodyPr wrap="square">
            <a:spAutoFit/>
          </a:bodyPr>
          <a:lstStyle/>
          <a:p>
            <a:r>
              <a:rPr lang="el-GR" sz="2800" b="1" dirty="0">
                <a:solidFill>
                  <a:srgbClr val="000000"/>
                </a:solidFill>
                <a:latin typeface="Times New Roman" panose="02020603050405020304" pitchFamily="18" charset="0"/>
                <a:cs typeface="Arabic Typesetting" panose="03020402040406030203" pitchFamily="66" charset="-78"/>
              </a:rPr>
              <a:t>τ = 24 </a:t>
            </a:r>
            <a:r>
              <a:rPr lang="en-US" sz="2800" b="1" dirty="0">
                <a:solidFill>
                  <a:srgbClr val="000000"/>
                </a:solidFill>
                <a:latin typeface="Arabic Typesetting" panose="03020402040406030203" pitchFamily="66" charset="-78"/>
                <a:cs typeface="Arabic Typesetting" panose="03020402040406030203" pitchFamily="66" charset="-78"/>
              </a:rPr>
              <a:t>hr. for adult </a:t>
            </a:r>
            <a:r>
              <a:rPr lang="en-US" sz="2800" b="1" dirty="0" smtClean="0">
                <a:solidFill>
                  <a:srgbClr val="000000"/>
                </a:solidFill>
                <a:latin typeface="Arabic Typesetting" panose="03020402040406030203" pitchFamily="66" charset="-78"/>
                <a:cs typeface="Arabic Typesetting" panose="03020402040406030203" pitchFamily="66" charset="-78"/>
              </a:rPr>
              <a:t>/ oral</a:t>
            </a:r>
            <a:endParaRPr lang="en-US" sz="2800" dirty="0">
              <a:solidFill>
                <a:srgbClr val="000000"/>
              </a:solidFill>
              <a:latin typeface="Arabic Typesetting" panose="03020402040406030203" pitchFamily="66" charset="-78"/>
              <a:cs typeface="Arabic Typesetting" panose="03020402040406030203" pitchFamily="66" charset="-78"/>
            </a:endParaRPr>
          </a:p>
          <a:p>
            <a:r>
              <a:rPr lang="el-GR" sz="2800" b="1" dirty="0">
                <a:solidFill>
                  <a:srgbClr val="000000"/>
                </a:solidFill>
                <a:latin typeface="Times New Roman" panose="02020603050405020304" pitchFamily="18" charset="0"/>
                <a:cs typeface="Arabic Typesetting" panose="03020402040406030203" pitchFamily="66" charset="-78"/>
              </a:rPr>
              <a:t>τ = </a:t>
            </a:r>
            <a:r>
              <a:rPr lang="en-US" sz="2800" b="1" dirty="0">
                <a:solidFill>
                  <a:srgbClr val="000000"/>
                </a:solidFill>
                <a:latin typeface="Times New Roman" panose="02020603050405020304" pitchFamily="18" charset="0"/>
                <a:cs typeface="Arabic Typesetting" panose="03020402040406030203" pitchFamily="66" charset="-78"/>
              </a:rPr>
              <a:t>12</a:t>
            </a:r>
            <a:r>
              <a:rPr lang="en-US" sz="3600" b="1" dirty="0" smtClean="0">
                <a:solidFill>
                  <a:srgbClr val="000000"/>
                </a:solidFill>
                <a:latin typeface="Arabic Typesetting" panose="03020402040406030203" pitchFamily="66" charset="-78"/>
                <a:cs typeface="Arabic Typesetting" panose="03020402040406030203" pitchFamily="66" charset="-78"/>
              </a:rPr>
              <a:t> </a:t>
            </a:r>
            <a:r>
              <a:rPr lang="en-US" sz="2800" b="1" dirty="0" err="1" smtClean="0">
                <a:solidFill>
                  <a:srgbClr val="000000"/>
                </a:solidFill>
                <a:latin typeface="Arabic Typesetting" panose="03020402040406030203" pitchFamily="66" charset="-78"/>
                <a:cs typeface="Arabic Typesetting" panose="03020402040406030203" pitchFamily="66" charset="-78"/>
              </a:rPr>
              <a:t>hr</a:t>
            </a:r>
            <a:r>
              <a:rPr lang="en-US" sz="2800" b="1" dirty="0" smtClean="0">
                <a:solidFill>
                  <a:srgbClr val="000000"/>
                </a:solidFill>
                <a:latin typeface="Arabic Typesetting" panose="03020402040406030203" pitchFamily="66" charset="-78"/>
                <a:cs typeface="Arabic Typesetting" panose="03020402040406030203" pitchFamily="66" charset="-78"/>
              </a:rPr>
              <a:t> </a:t>
            </a:r>
            <a:r>
              <a:rPr lang="en-US" sz="2800" b="1" dirty="0">
                <a:solidFill>
                  <a:srgbClr val="000000"/>
                </a:solidFill>
                <a:latin typeface="Arabic Typesetting" panose="03020402040406030203" pitchFamily="66" charset="-78"/>
                <a:cs typeface="Arabic Typesetting" panose="03020402040406030203" pitchFamily="66" charset="-78"/>
              </a:rPr>
              <a:t>for children or I.V dose </a:t>
            </a:r>
            <a:endParaRPr lang="en-US" sz="28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061374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arn(inVertical)">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94112"/>
            <a:ext cx="10515600" cy="2091636"/>
          </a:xfrm>
          <a:ln>
            <a:solidFill>
              <a:schemeClr val="accent1"/>
            </a:solidFill>
          </a:ln>
        </p:spPr>
        <p:txBody>
          <a:bodyPr>
            <a:noAutofit/>
          </a:bodyPr>
          <a:lstStyle/>
          <a:p>
            <a:pPr algn="just"/>
            <a:r>
              <a:rPr lang="en-US" sz="3200" b="1" u="sng" dirty="0">
                <a:latin typeface="Arabic Typesetting" panose="03020402040406030203" pitchFamily="66" charset="-78"/>
                <a:cs typeface="Arabic Typesetting" panose="03020402040406030203" pitchFamily="66" charset="-78"/>
              </a:rPr>
              <a:t>Example 1</a:t>
            </a:r>
            <a:r>
              <a:rPr lang="en-US" sz="3200" b="1" dirty="0">
                <a:latin typeface="Arabic Typesetting" panose="03020402040406030203" pitchFamily="66" charset="-78"/>
                <a:cs typeface="Arabic Typesetting" panose="03020402040406030203" pitchFamily="66" charset="-78"/>
              </a:rPr>
              <a:t> </a:t>
            </a:r>
            <a:r>
              <a:rPr lang="en-US" sz="3200" dirty="0">
                <a:latin typeface="Arabic Typesetting" panose="03020402040406030203" pitchFamily="66" charset="-78"/>
                <a:cs typeface="Arabic Typesetting" panose="03020402040406030203" pitchFamily="66" charset="-78"/>
              </a:rPr>
              <a:t>TD is a </a:t>
            </a:r>
            <a:r>
              <a:rPr lang="en-US" sz="3200" b="1" dirty="0">
                <a:latin typeface="Arabic Typesetting" panose="03020402040406030203" pitchFamily="66" charset="-78"/>
                <a:cs typeface="Arabic Typesetting" panose="03020402040406030203" pitchFamily="66" charset="-78"/>
              </a:rPr>
              <a:t>50-year-old</a:t>
            </a:r>
            <a:r>
              <a:rPr lang="en-US" sz="3200" dirty="0">
                <a:latin typeface="Arabic Typesetting" panose="03020402040406030203" pitchFamily="66" charset="-78"/>
                <a:cs typeface="Arabic Typesetting" panose="03020402040406030203" pitchFamily="66" charset="-78"/>
              </a:rPr>
              <a:t>, 75-kg (5 </a:t>
            </a:r>
            <a:r>
              <a:rPr lang="en-US" sz="3200" dirty="0" err="1">
                <a:latin typeface="Arabic Typesetting" panose="03020402040406030203" pitchFamily="66" charset="-78"/>
                <a:cs typeface="Arabic Typesetting" panose="03020402040406030203" pitchFamily="66" charset="-78"/>
              </a:rPr>
              <a:t>ft</a:t>
            </a:r>
            <a:r>
              <a:rPr lang="en-US" sz="3200" dirty="0">
                <a:latin typeface="Arabic Typesetting" panose="03020402040406030203" pitchFamily="66" charset="-78"/>
                <a:cs typeface="Arabic Typesetting" panose="03020402040406030203" pitchFamily="66" charset="-78"/>
              </a:rPr>
              <a:t> 10 in) male with simple partial </a:t>
            </a:r>
            <a:r>
              <a:rPr lang="en-US" sz="3200" dirty="0" smtClean="0">
                <a:latin typeface="Arabic Typesetting" panose="03020402040406030203" pitchFamily="66" charset="-78"/>
                <a:cs typeface="Arabic Typesetting" panose="03020402040406030203" pitchFamily="66" charset="-78"/>
              </a:rPr>
              <a:t>seizures who </a:t>
            </a:r>
            <a:r>
              <a:rPr lang="en-US" sz="3200" dirty="0">
                <a:latin typeface="Arabic Typesetting" panose="03020402040406030203" pitchFamily="66" charset="-78"/>
                <a:cs typeface="Arabic Typesetting" panose="03020402040406030203" pitchFamily="66" charset="-78"/>
              </a:rPr>
              <a:t>requires therapy with </a:t>
            </a:r>
            <a:r>
              <a:rPr lang="en-US" sz="3200" b="1" u="sng" dirty="0">
                <a:solidFill>
                  <a:srgbClr val="C00000"/>
                </a:solidFill>
                <a:latin typeface="Arabic Typesetting" panose="03020402040406030203" pitchFamily="66" charset="-78"/>
                <a:cs typeface="Arabic Typesetting" panose="03020402040406030203" pitchFamily="66" charset="-78"/>
              </a:rPr>
              <a:t>oral phenytoin</a:t>
            </a:r>
            <a:r>
              <a:rPr lang="en-US" sz="3200" dirty="0">
                <a:latin typeface="Arabic Typesetting" panose="03020402040406030203" pitchFamily="66" charset="-78"/>
                <a:cs typeface="Arabic Typesetting" panose="03020402040406030203" pitchFamily="66" charset="-78"/>
              </a:rPr>
              <a:t>. He has normal liver and renal function. </a:t>
            </a:r>
            <a:r>
              <a:rPr lang="en-US" sz="3200" dirty="0" smtClean="0">
                <a:latin typeface="Arabic Typesetting" panose="03020402040406030203" pitchFamily="66" charset="-78"/>
                <a:cs typeface="Arabic Typesetting" panose="03020402040406030203" pitchFamily="66" charset="-78"/>
              </a:rPr>
              <a:t>Suggest an </a:t>
            </a:r>
            <a:r>
              <a:rPr lang="en-US" sz="3200" dirty="0">
                <a:latin typeface="Arabic Typesetting" panose="03020402040406030203" pitchFamily="66" charset="-78"/>
                <a:cs typeface="Arabic Typesetting" panose="03020402040406030203" pitchFamily="66" charset="-78"/>
              </a:rPr>
              <a:t>initial phenytoin dosage regimen designed to achieve a steady-state </a:t>
            </a:r>
            <a:r>
              <a:rPr lang="en-US" sz="3200" dirty="0" smtClean="0">
                <a:latin typeface="Arabic Typesetting" panose="03020402040406030203" pitchFamily="66" charset="-78"/>
                <a:cs typeface="Arabic Typesetting" panose="03020402040406030203" pitchFamily="66" charset="-78"/>
              </a:rPr>
              <a:t>phenytoin concentration </a:t>
            </a:r>
            <a:r>
              <a:rPr lang="en-US" sz="3200" dirty="0">
                <a:latin typeface="Arabic Typesetting" panose="03020402040406030203" pitchFamily="66" charset="-78"/>
                <a:cs typeface="Arabic Typesetting" panose="03020402040406030203" pitchFamily="66" charset="-78"/>
              </a:rPr>
              <a:t>equal to </a:t>
            </a:r>
            <a:r>
              <a:rPr lang="en-US" sz="3200" dirty="0">
                <a:solidFill>
                  <a:srgbClr val="C00000"/>
                </a:solidFill>
                <a:latin typeface="Arabic Typesetting" panose="03020402040406030203" pitchFamily="66" charset="-78"/>
                <a:cs typeface="Arabic Typesetting" panose="03020402040406030203" pitchFamily="66" charset="-78"/>
              </a:rPr>
              <a:t>12 μg/</a:t>
            </a:r>
            <a:r>
              <a:rPr lang="en-US" sz="3200" dirty="0" err="1">
                <a:solidFill>
                  <a:srgbClr val="C00000"/>
                </a:solidFill>
                <a:latin typeface="Arabic Typesetting" panose="03020402040406030203" pitchFamily="66" charset="-78"/>
                <a:cs typeface="Arabic Typesetting" panose="03020402040406030203" pitchFamily="66" charset="-78"/>
              </a:rPr>
              <a:t>mL.</a:t>
            </a:r>
            <a:endParaRPr lang="en-US" sz="3200" dirty="0">
              <a:solidFill>
                <a:srgbClr val="C00000"/>
              </a:solidFill>
              <a:latin typeface="Arabic Typesetting" panose="03020402040406030203" pitchFamily="66" charset="-78"/>
              <a:cs typeface="Arabic Typesetting" panose="03020402040406030203" pitchFamily="66" charset="-78"/>
            </a:endParaRPr>
          </a:p>
        </p:txBody>
      </p:sp>
      <p:sp>
        <p:nvSpPr>
          <p:cNvPr id="3" name="Content Placeholder 2"/>
          <p:cNvSpPr>
            <a:spLocks noGrp="1"/>
          </p:cNvSpPr>
          <p:nvPr>
            <p:ph idx="1"/>
          </p:nvPr>
        </p:nvSpPr>
        <p:spPr>
          <a:xfrm>
            <a:off x="642650" y="2445746"/>
            <a:ext cx="10906699" cy="3514381"/>
          </a:xfrm>
          <a:ln>
            <a:solidFill>
              <a:schemeClr val="accent1"/>
            </a:solidFill>
          </a:ln>
        </p:spPr>
        <p:txBody>
          <a:bodyPr>
            <a:normAutofit/>
          </a:bodyPr>
          <a:lstStyle/>
          <a:p>
            <a:pPr marL="514350" indent="-514350">
              <a:lnSpc>
                <a:spcPct val="100000"/>
              </a:lnSpc>
              <a:buFont typeface="+mj-lt"/>
              <a:buAutoNum type="arabicPeriod"/>
            </a:pPr>
            <a:r>
              <a:rPr lang="en-US" sz="3200" b="1" dirty="0" smtClean="0">
                <a:latin typeface="Arabic Typesetting" panose="03020402040406030203" pitchFamily="66" charset="-78"/>
                <a:cs typeface="Arabic Typesetting" panose="03020402040406030203" pitchFamily="66" charset="-78"/>
              </a:rPr>
              <a:t>For this patient….</a:t>
            </a:r>
            <a:r>
              <a:rPr lang="en-US" sz="3200" b="1" dirty="0">
                <a:latin typeface="Arabic Typesetting" panose="03020402040406030203" pitchFamily="66" charset="-78"/>
                <a:cs typeface="Arabic Typesetting" panose="03020402040406030203" pitchFamily="66" charset="-78"/>
              </a:rPr>
              <a:t> Vmax = 7 </a:t>
            </a:r>
            <a:r>
              <a:rPr lang="en-US" sz="3200" b="1" dirty="0" smtClean="0">
                <a:latin typeface="Arabic Typesetting" panose="03020402040406030203" pitchFamily="66" charset="-78"/>
                <a:cs typeface="Arabic Typesetting" panose="03020402040406030203" pitchFamily="66" charset="-78"/>
              </a:rPr>
              <a:t>mg/kg/d</a:t>
            </a:r>
            <a:r>
              <a:rPr lang="en-US" sz="3200" b="1" dirty="0">
                <a:latin typeface="Arabic Typesetting" panose="03020402040406030203" pitchFamily="66" charset="-78"/>
                <a:cs typeface="Arabic Typesetting" panose="03020402040406030203" pitchFamily="66" charset="-78"/>
              </a:rPr>
              <a:t> </a:t>
            </a:r>
            <a:r>
              <a:rPr lang="en-US" sz="3200" b="1" dirty="0" smtClean="0">
                <a:latin typeface="Arabic Typesetting" panose="03020402040406030203" pitchFamily="66" charset="-78"/>
                <a:cs typeface="Arabic Typesetting" panose="03020402040406030203" pitchFamily="66" charset="-78"/>
              </a:rPr>
              <a:t>= </a:t>
            </a:r>
            <a:r>
              <a:rPr lang="en-US" sz="3200" b="1" dirty="0">
                <a:latin typeface="Arabic Typesetting" panose="03020402040406030203" pitchFamily="66" charset="-78"/>
                <a:cs typeface="Arabic Typesetting" panose="03020402040406030203" pitchFamily="66" charset="-78"/>
              </a:rPr>
              <a:t>7 mg/kg/d ⋅ </a:t>
            </a:r>
            <a:r>
              <a:rPr lang="en-US" sz="3200" b="1" dirty="0">
                <a:solidFill>
                  <a:srgbClr val="FF0000"/>
                </a:solidFill>
                <a:latin typeface="Arabic Typesetting" panose="03020402040406030203" pitchFamily="66" charset="-78"/>
                <a:cs typeface="Arabic Typesetting" panose="03020402040406030203" pitchFamily="66" charset="-78"/>
              </a:rPr>
              <a:t>75 kg </a:t>
            </a:r>
            <a:r>
              <a:rPr lang="en-US" sz="3200" b="1" dirty="0">
                <a:latin typeface="Arabic Typesetting" panose="03020402040406030203" pitchFamily="66" charset="-78"/>
                <a:cs typeface="Arabic Typesetting" panose="03020402040406030203" pitchFamily="66" charset="-78"/>
              </a:rPr>
              <a:t>= 525 mg/d</a:t>
            </a:r>
            <a:r>
              <a:rPr lang="en-US" sz="3200" b="1" dirty="0" smtClean="0">
                <a:latin typeface="Arabic Typesetting" panose="03020402040406030203" pitchFamily="66" charset="-78"/>
                <a:cs typeface="Arabic Typesetting" panose="03020402040406030203" pitchFamily="66" charset="-78"/>
              </a:rPr>
              <a:t>.</a:t>
            </a:r>
          </a:p>
          <a:p>
            <a:pPr marL="514350" indent="-514350">
              <a:lnSpc>
                <a:spcPct val="100000"/>
              </a:lnSpc>
              <a:buFont typeface="+mj-lt"/>
              <a:buAutoNum type="arabicPeriod"/>
            </a:pPr>
            <a:r>
              <a:rPr lang="en-US" sz="3200" b="1" dirty="0" smtClean="0">
                <a:latin typeface="Arabic Typesetting" panose="03020402040406030203" pitchFamily="66" charset="-78"/>
                <a:cs typeface="Arabic Typesetting" panose="03020402040406030203" pitchFamily="66" charset="-78"/>
              </a:rPr>
              <a:t>Km </a:t>
            </a:r>
            <a:r>
              <a:rPr lang="en-US" sz="3200" b="1" dirty="0">
                <a:latin typeface="Arabic Typesetting" panose="03020402040406030203" pitchFamily="66" charset="-78"/>
                <a:cs typeface="Arabic Typesetting" panose="03020402040406030203" pitchFamily="66" charset="-78"/>
              </a:rPr>
              <a:t>= 4 mg/L</a:t>
            </a:r>
            <a:r>
              <a:rPr lang="en-US" sz="3200" b="1" dirty="0" smtClean="0">
                <a:latin typeface="Arabic Typesetting" panose="03020402040406030203" pitchFamily="66" charset="-78"/>
                <a:cs typeface="Arabic Typesetting" panose="03020402040406030203" pitchFamily="66" charset="-78"/>
              </a:rPr>
              <a:t>.</a:t>
            </a:r>
          </a:p>
          <a:p>
            <a:pPr marL="514350" indent="-514350">
              <a:lnSpc>
                <a:spcPct val="100000"/>
              </a:lnSpc>
              <a:buFont typeface="+mj-lt"/>
              <a:buAutoNum type="arabicPeriod"/>
            </a:pPr>
            <a:r>
              <a:rPr lang="en-US" sz="3200" b="1" dirty="0">
                <a:latin typeface="Arabic Typesetting" panose="03020402040406030203" pitchFamily="66" charset="-78"/>
                <a:cs typeface="Arabic Typesetting" panose="03020402040406030203" pitchFamily="66" charset="-78"/>
              </a:rPr>
              <a:t>for oral extended phenytoin sodium capsules (S = 0.92</a:t>
            </a:r>
            <a:r>
              <a:rPr lang="en-US" sz="3200" b="1" dirty="0" smtClean="0">
                <a:latin typeface="Arabic Typesetting" panose="03020402040406030203" pitchFamily="66" charset="-78"/>
                <a:cs typeface="Arabic Typesetting" panose="03020402040406030203" pitchFamily="66" charset="-78"/>
              </a:rPr>
              <a:t>).</a:t>
            </a:r>
          </a:p>
          <a:p>
            <a:pPr marL="514350" indent="-514350">
              <a:lnSpc>
                <a:spcPct val="100000"/>
              </a:lnSpc>
              <a:buFont typeface="+mj-lt"/>
              <a:buAutoNum type="arabicPeriod"/>
            </a:pPr>
            <a:r>
              <a:rPr lang="en-US" sz="3200" b="1" dirty="0">
                <a:latin typeface="Arabic Typesetting" panose="03020402040406030203" pitchFamily="66" charset="-78"/>
                <a:cs typeface="Arabic Typesetting" panose="03020402040406030203" pitchFamily="66" charset="-78"/>
              </a:rPr>
              <a:t>(τ) will be set to 24 </a:t>
            </a:r>
            <a:r>
              <a:rPr lang="en-US" sz="3200" b="1" dirty="0" smtClean="0">
                <a:latin typeface="Arabic Typesetting" panose="03020402040406030203" pitchFamily="66" charset="-78"/>
                <a:cs typeface="Arabic Typesetting" panose="03020402040406030203" pitchFamily="66" charset="-78"/>
              </a:rPr>
              <a:t>hour</a:t>
            </a:r>
          </a:p>
          <a:p>
            <a:pPr marL="514350" indent="-514350">
              <a:lnSpc>
                <a:spcPct val="100000"/>
              </a:lnSpc>
              <a:buFont typeface="+mj-lt"/>
              <a:buAutoNum type="arabicPeriod"/>
            </a:pPr>
            <a:r>
              <a:rPr lang="en-US" sz="3200" b="1" dirty="0" smtClean="0">
                <a:latin typeface="Arabic Typesetting" panose="03020402040406030203" pitchFamily="66" charset="-78"/>
                <a:cs typeface="Arabic Typesetting" panose="03020402040406030203" pitchFamily="66" charset="-78"/>
              </a:rPr>
              <a:t>s.</a:t>
            </a:r>
          </a:p>
          <a:p>
            <a:pPr>
              <a:lnSpc>
                <a:spcPct val="100000"/>
              </a:lnSpc>
            </a:pPr>
            <a:endParaRPr lang="en-US" sz="3200" b="1" dirty="0">
              <a:latin typeface="Arabic Typesetting" panose="03020402040406030203" pitchFamily="66" charset="-78"/>
              <a:cs typeface="Arabic Typesetting" panose="03020402040406030203" pitchFamily="66" charset="-78"/>
            </a:endParaRPr>
          </a:p>
        </p:txBody>
      </p:sp>
      <p:pic>
        <p:nvPicPr>
          <p:cNvPr id="4" name="Content Placeholder 3"/>
          <p:cNvPicPr>
            <a:picLocks noChangeAspect="1"/>
          </p:cNvPicPr>
          <p:nvPr/>
        </p:nvPicPr>
        <p:blipFill>
          <a:blip r:embed="rId2"/>
          <a:stretch>
            <a:fillRect/>
          </a:stretch>
        </p:blipFill>
        <p:spPr>
          <a:xfrm>
            <a:off x="1124637" y="4875221"/>
            <a:ext cx="2994841" cy="765415"/>
          </a:xfrm>
          <a:prstGeom prst="rect">
            <a:avLst/>
          </a:prstGeom>
          <a:ln>
            <a:noFill/>
          </a:ln>
        </p:spPr>
      </p:pic>
      <p:pic>
        <p:nvPicPr>
          <p:cNvPr id="5" name="Picture 4"/>
          <p:cNvPicPr>
            <a:picLocks noChangeAspect="1"/>
          </p:cNvPicPr>
          <p:nvPr/>
        </p:nvPicPr>
        <p:blipFill>
          <a:blip r:embed="rId3"/>
          <a:stretch>
            <a:fillRect/>
          </a:stretch>
        </p:blipFill>
        <p:spPr>
          <a:xfrm>
            <a:off x="4119478" y="4875221"/>
            <a:ext cx="7338064" cy="765415"/>
          </a:xfrm>
          <a:prstGeom prst="rect">
            <a:avLst/>
          </a:prstGeom>
          <a:ln>
            <a:noFill/>
          </a:ln>
        </p:spPr>
      </p:pic>
    </p:spTree>
    <p:extLst>
      <p:ext uri="{BB962C8B-B14F-4D97-AF65-F5344CB8AC3E}">
        <p14:creationId xmlns:p14="http://schemas.microsoft.com/office/powerpoint/2010/main" val="1096137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bg/>
                                          </p:spTgt>
                                        </p:tgtEl>
                                        <p:attrNameLst>
                                          <p:attrName>style.visibility</p:attrName>
                                        </p:attrNameLst>
                                      </p:cBhvr>
                                      <p:to>
                                        <p:strVal val="visible"/>
                                      </p:to>
                                    </p:set>
                                    <p:animEffect transition="in" filter="barn(inVertical)">
                                      <p:cBhvr>
                                        <p:cTn id="17" dur="500"/>
                                        <p:tgtEl>
                                          <p:spTgt spid="3">
                                            <p:bg/>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barn(inVertical)">
                                      <p:cBhvr>
                                        <p:cTn id="22" dur="500"/>
                                        <p:tgtEl>
                                          <p:spTgt spid="3">
                                            <p:txEl>
                                              <p:pRg st="0" end="0"/>
                                            </p:txEl>
                                          </p:spTgt>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arn(inVertical)">
                                      <p:cBhvr>
                                        <p:cTn id="25" dur="500"/>
                                        <p:tgtEl>
                                          <p:spTgt spid="3">
                                            <p:txEl>
                                              <p:pRg st="1" end="1"/>
                                            </p:txEl>
                                          </p:spTgt>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barn(inVertical)">
                                      <p:cBhvr>
                                        <p:cTn id="28" dur="500"/>
                                        <p:tgtEl>
                                          <p:spTgt spid="3">
                                            <p:txEl>
                                              <p:pRg st="2" end="2"/>
                                            </p:txEl>
                                          </p:spTgt>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barn(inVertical)">
                                      <p:cBhvr>
                                        <p:cTn id="31" dur="500"/>
                                        <p:tgtEl>
                                          <p:spTgt spid="3">
                                            <p:txEl>
                                              <p:pRg st="3" end="3"/>
                                            </p:txEl>
                                          </p:spTgt>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barn(inVertical)">
                                      <p:cBhvr>
                                        <p:cTn id="3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rmAutofit/>
          </a:bodyPr>
          <a:lstStyle/>
          <a:p>
            <a:r>
              <a:rPr lang="en-US" sz="4800" b="1" dirty="0" smtClean="0">
                <a:latin typeface="Arabic Typesetting" panose="03020402040406030203" pitchFamily="66" charset="-78"/>
                <a:cs typeface="Arabic Typesetting" panose="03020402040406030203" pitchFamily="66" charset="-78"/>
              </a:rPr>
              <a:t>Same patient but need IV phenytoin</a:t>
            </a:r>
            <a:endParaRPr lang="en-US" sz="4800" b="1" dirty="0">
              <a:latin typeface="Arabic Typesetting" panose="03020402040406030203" pitchFamily="66" charset="-78"/>
              <a:cs typeface="Arabic Typesetting" panose="03020402040406030203" pitchFamily="66" charset="-78"/>
            </a:endParaRPr>
          </a:p>
        </p:txBody>
      </p:sp>
      <p:sp>
        <p:nvSpPr>
          <p:cNvPr id="3" name="Content Placeholder 2"/>
          <p:cNvSpPr>
            <a:spLocks noGrp="1"/>
          </p:cNvSpPr>
          <p:nvPr>
            <p:ph idx="1"/>
          </p:nvPr>
        </p:nvSpPr>
        <p:spPr>
          <a:xfrm>
            <a:off x="838200" y="2027104"/>
            <a:ext cx="10515600" cy="4408419"/>
          </a:xfrm>
          <a:ln>
            <a:solidFill>
              <a:schemeClr val="accent1"/>
            </a:solidFill>
          </a:ln>
        </p:spPr>
        <p:txBody>
          <a:bodyPr>
            <a:normAutofit/>
          </a:bodyPr>
          <a:lstStyle/>
          <a:p>
            <a:pPr marL="514350" indent="-514350">
              <a:buFont typeface="+mj-lt"/>
              <a:buAutoNum type="arabicPeriod"/>
            </a:pPr>
            <a:r>
              <a:rPr lang="en-US" sz="3600" b="1" dirty="0" smtClean="0">
                <a:latin typeface="Arabic Typesetting" panose="03020402040406030203" pitchFamily="66" charset="-78"/>
                <a:cs typeface="Arabic Typesetting" panose="03020402040406030203" pitchFamily="66" charset="-78"/>
              </a:rPr>
              <a:t>Vmax = 525, Km = 4, S = 0.92</a:t>
            </a:r>
          </a:p>
          <a:p>
            <a:pPr marL="514350" indent="-514350">
              <a:buFont typeface="+mj-lt"/>
              <a:buAutoNum type="arabicPeriod"/>
            </a:pPr>
            <a:r>
              <a:rPr lang="en-US" sz="3600" b="1" dirty="0" smtClean="0">
                <a:latin typeface="Arabic Typesetting" panose="03020402040406030203" pitchFamily="66" charset="-78"/>
                <a:cs typeface="Arabic Typesetting" panose="03020402040406030203" pitchFamily="66" charset="-78"/>
              </a:rPr>
              <a:t>V</a:t>
            </a:r>
            <a:r>
              <a:rPr lang="en-US" sz="3600" b="1" baseline="-25000" dirty="0" smtClean="0">
                <a:latin typeface="Arabic Typesetting" panose="03020402040406030203" pitchFamily="66" charset="-78"/>
                <a:cs typeface="Arabic Typesetting" panose="03020402040406030203" pitchFamily="66" charset="-78"/>
              </a:rPr>
              <a:t>d</a:t>
            </a:r>
            <a:r>
              <a:rPr lang="en-US" sz="3600" b="1" dirty="0" smtClean="0">
                <a:latin typeface="Arabic Typesetting" panose="03020402040406030203" pitchFamily="66" charset="-78"/>
                <a:cs typeface="Arabic Typesetting" panose="03020402040406030203" pitchFamily="66" charset="-78"/>
              </a:rPr>
              <a:t> = 0.7 </a:t>
            </a:r>
            <a:r>
              <a:rPr lang="en-US" sz="3600" b="1" dirty="0">
                <a:latin typeface="Arabic Typesetting" panose="03020402040406030203" pitchFamily="66" charset="-78"/>
                <a:cs typeface="Arabic Typesetting" panose="03020402040406030203" pitchFamily="66" charset="-78"/>
              </a:rPr>
              <a:t>L/kg ⋅ </a:t>
            </a:r>
            <a:r>
              <a:rPr lang="en-US" sz="3600" b="1" dirty="0">
                <a:solidFill>
                  <a:srgbClr val="FF0000"/>
                </a:solidFill>
                <a:latin typeface="Arabic Typesetting" panose="03020402040406030203" pitchFamily="66" charset="-78"/>
                <a:cs typeface="Arabic Typesetting" panose="03020402040406030203" pitchFamily="66" charset="-78"/>
              </a:rPr>
              <a:t>75 kg </a:t>
            </a:r>
            <a:r>
              <a:rPr lang="en-US" sz="3600" b="1" dirty="0">
                <a:latin typeface="Arabic Typesetting" panose="03020402040406030203" pitchFamily="66" charset="-78"/>
                <a:cs typeface="Arabic Typesetting" panose="03020402040406030203" pitchFamily="66" charset="-78"/>
              </a:rPr>
              <a:t>= 53 </a:t>
            </a:r>
            <a:endParaRPr lang="en-US" sz="3600" b="1" dirty="0" smtClean="0">
              <a:latin typeface="Arabic Typesetting" panose="03020402040406030203" pitchFamily="66" charset="-78"/>
              <a:cs typeface="Arabic Typesetting" panose="03020402040406030203" pitchFamily="66" charset="-78"/>
            </a:endParaRPr>
          </a:p>
          <a:p>
            <a:pPr marL="0" indent="0">
              <a:buNone/>
            </a:pPr>
            <a:endParaRPr lang="en-US" sz="3600" b="1" dirty="0" smtClean="0">
              <a:latin typeface="Arabic Typesetting" panose="03020402040406030203" pitchFamily="66" charset="-78"/>
              <a:cs typeface="Arabic Typesetting" panose="03020402040406030203" pitchFamily="66" charset="-78"/>
            </a:endParaRPr>
          </a:p>
          <a:p>
            <a:pPr marL="0" indent="0">
              <a:buNone/>
            </a:pPr>
            <a:r>
              <a:rPr lang="en-US" sz="3600" b="1" dirty="0" smtClean="0">
                <a:latin typeface="Arabic Typesetting" panose="03020402040406030203" pitchFamily="66" charset="-78"/>
                <a:cs typeface="Arabic Typesetting" panose="03020402040406030203" pitchFamily="66" charset="-78"/>
              </a:rPr>
              <a:t>3.   LD </a:t>
            </a:r>
            <a:r>
              <a:rPr lang="en-US" sz="3600" b="1" dirty="0">
                <a:latin typeface="Arabic Typesetting" panose="03020402040406030203" pitchFamily="66" charset="-78"/>
                <a:cs typeface="Arabic Typesetting" panose="03020402040406030203" pitchFamily="66" charset="-78"/>
              </a:rPr>
              <a:t>= (V ⋅ Css) / S = (53 L ⋅ 12 mg/L) / 0.92 = 691 mg, rounded to 700 mg </a:t>
            </a:r>
            <a:r>
              <a:rPr lang="en-US" sz="3600" b="1" dirty="0" smtClean="0">
                <a:latin typeface="Arabic Typesetting" panose="03020402040406030203" pitchFamily="66" charset="-78"/>
                <a:cs typeface="Arabic Typesetting" panose="03020402040406030203" pitchFamily="66" charset="-78"/>
              </a:rPr>
              <a:t>    given </a:t>
            </a:r>
            <a:r>
              <a:rPr lang="en-US" sz="3600" b="1" dirty="0">
                <a:latin typeface="Arabic Typesetting" panose="03020402040406030203" pitchFamily="66" charset="-78"/>
                <a:cs typeface="Arabic Typesetting" panose="03020402040406030203" pitchFamily="66" charset="-78"/>
              </a:rPr>
              <a:t>at </a:t>
            </a:r>
            <a:r>
              <a:rPr lang="en-US" sz="3600" b="1" dirty="0" smtClean="0">
                <a:latin typeface="Arabic Typesetting" panose="03020402040406030203" pitchFamily="66" charset="-78"/>
                <a:cs typeface="Arabic Typesetting" panose="03020402040406030203" pitchFamily="66" charset="-78"/>
              </a:rPr>
              <a:t>a maximal </a:t>
            </a:r>
            <a:r>
              <a:rPr lang="en-US" sz="3600" b="1" dirty="0">
                <a:latin typeface="Arabic Typesetting" panose="03020402040406030203" pitchFamily="66" charset="-78"/>
                <a:cs typeface="Arabic Typesetting" panose="03020402040406030203" pitchFamily="66" charset="-78"/>
              </a:rPr>
              <a:t>rate of 50 mg/min</a:t>
            </a:r>
            <a:r>
              <a:rPr lang="en-US" sz="3600" b="1" dirty="0" smtClean="0">
                <a:latin typeface="Arabic Typesetting" panose="03020402040406030203" pitchFamily="66" charset="-78"/>
                <a:cs typeface="Arabic Typesetting" panose="03020402040406030203" pitchFamily="66" charset="-78"/>
              </a:rPr>
              <a:t>.</a:t>
            </a:r>
          </a:p>
          <a:p>
            <a:pPr marL="0" indent="0">
              <a:buNone/>
            </a:pPr>
            <a:r>
              <a:rPr lang="en-US" sz="3600" b="1" dirty="0" smtClean="0">
                <a:latin typeface="Arabic Typesetting" panose="03020402040406030203" pitchFamily="66" charset="-78"/>
                <a:cs typeface="Arabic Typesetting" panose="03020402040406030203" pitchFamily="66" charset="-78"/>
              </a:rPr>
              <a:t>4. MD = 400 mg/d, (τ</a:t>
            </a:r>
            <a:r>
              <a:rPr lang="en-US" sz="3600" b="1" dirty="0">
                <a:latin typeface="Arabic Typesetting" panose="03020402040406030203" pitchFamily="66" charset="-78"/>
                <a:cs typeface="Arabic Typesetting" panose="03020402040406030203" pitchFamily="66" charset="-78"/>
              </a:rPr>
              <a:t>) </a:t>
            </a:r>
            <a:r>
              <a:rPr lang="en-US" sz="3600" b="1" dirty="0" smtClean="0">
                <a:latin typeface="Arabic Typesetting" panose="03020402040406030203" pitchFamily="66" charset="-78"/>
                <a:cs typeface="Arabic Typesetting" panose="03020402040406030203" pitchFamily="66" charset="-78"/>
              </a:rPr>
              <a:t>will </a:t>
            </a:r>
            <a:r>
              <a:rPr lang="en-US" sz="3600" b="1" dirty="0">
                <a:latin typeface="Arabic Typesetting" panose="03020402040406030203" pitchFamily="66" charset="-78"/>
                <a:cs typeface="Arabic Typesetting" panose="03020402040406030203" pitchFamily="66" charset="-78"/>
              </a:rPr>
              <a:t>be set to 12 </a:t>
            </a:r>
            <a:r>
              <a:rPr lang="en-US" sz="3600" b="1" dirty="0" smtClean="0">
                <a:latin typeface="Arabic Typesetting" panose="03020402040406030203" pitchFamily="66" charset="-78"/>
                <a:cs typeface="Arabic Typesetting" panose="03020402040406030203" pitchFamily="66" charset="-78"/>
              </a:rPr>
              <a:t>hours….. so MD = 200mg every 12 hours</a:t>
            </a:r>
          </a:p>
        </p:txBody>
      </p:sp>
    </p:spTree>
    <p:extLst>
      <p:ext uri="{BB962C8B-B14F-4D97-AF65-F5344CB8AC3E}">
        <p14:creationId xmlns:p14="http://schemas.microsoft.com/office/powerpoint/2010/main" val="2442372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124686"/>
          </a:xfrm>
          <a:ln>
            <a:solidFill>
              <a:schemeClr val="accent1"/>
            </a:solidFill>
          </a:ln>
        </p:spPr>
        <p:txBody>
          <a:bodyPr>
            <a:noAutofit/>
          </a:bodyPr>
          <a:lstStyle/>
          <a:p>
            <a:pPr algn="just"/>
            <a:r>
              <a:rPr lang="en-US" sz="3200" b="1" u="sng" dirty="0">
                <a:latin typeface="Arabic Typesetting" panose="03020402040406030203" pitchFamily="66" charset="-78"/>
                <a:cs typeface="Arabic Typesetting" panose="03020402040406030203" pitchFamily="66" charset="-78"/>
              </a:rPr>
              <a:t>Example 2</a:t>
            </a:r>
            <a:r>
              <a:rPr lang="en-US" sz="3200" b="1" dirty="0">
                <a:latin typeface="Arabic Typesetting" panose="03020402040406030203" pitchFamily="66" charset="-78"/>
                <a:cs typeface="Arabic Typesetting" panose="03020402040406030203" pitchFamily="66" charset="-78"/>
              </a:rPr>
              <a:t> </a:t>
            </a:r>
            <a:r>
              <a:rPr lang="en-US" sz="3200" dirty="0">
                <a:latin typeface="Arabic Typesetting" panose="03020402040406030203" pitchFamily="66" charset="-78"/>
                <a:cs typeface="Arabic Typesetting" panose="03020402040406030203" pitchFamily="66" charset="-78"/>
              </a:rPr>
              <a:t>UO is a </a:t>
            </a:r>
            <a:r>
              <a:rPr lang="en-US" sz="3200" b="1" dirty="0">
                <a:latin typeface="Arabic Typesetting" panose="03020402040406030203" pitchFamily="66" charset="-78"/>
                <a:cs typeface="Arabic Typesetting" panose="03020402040406030203" pitchFamily="66" charset="-78"/>
              </a:rPr>
              <a:t>10-year</a:t>
            </a:r>
            <a:r>
              <a:rPr lang="en-US" sz="3200" dirty="0">
                <a:latin typeface="Arabic Typesetting" panose="03020402040406030203" pitchFamily="66" charset="-78"/>
                <a:cs typeface="Arabic Typesetting" panose="03020402040406030203" pitchFamily="66" charset="-78"/>
              </a:rPr>
              <a:t>-old, 40-kg male with simple partial seizures </a:t>
            </a:r>
            <a:r>
              <a:rPr lang="en-US" sz="3200" dirty="0" smtClean="0">
                <a:latin typeface="Arabic Typesetting" panose="03020402040406030203" pitchFamily="66" charset="-78"/>
                <a:cs typeface="Arabic Typesetting" panose="03020402040406030203" pitchFamily="66" charset="-78"/>
              </a:rPr>
              <a:t>who requires </a:t>
            </a:r>
            <a:r>
              <a:rPr lang="en-US" sz="3200" dirty="0">
                <a:latin typeface="Arabic Typesetting" panose="03020402040406030203" pitchFamily="66" charset="-78"/>
                <a:cs typeface="Arabic Typesetting" panose="03020402040406030203" pitchFamily="66" charset="-78"/>
              </a:rPr>
              <a:t>therapy with </a:t>
            </a:r>
            <a:r>
              <a:rPr lang="en-US" sz="3200" b="1" dirty="0">
                <a:solidFill>
                  <a:srgbClr val="C00000"/>
                </a:solidFill>
                <a:latin typeface="Arabic Typesetting" panose="03020402040406030203" pitchFamily="66" charset="-78"/>
                <a:cs typeface="Arabic Typesetting" panose="03020402040406030203" pitchFamily="66" charset="-78"/>
              </a:rPr>
              <a:t>oral phenytoin</a:t>
            </a:r>
            <a:r>
              <a:rPr lang="en-US" sz="3200" dirty="0">
                <a:latin typeface="Arabic Typesetting" panose="03020402040406030203" pitchFamily="66" charset="-78"/>
                <a:cs typeface="Arabic Typesetting" panose="03020402040406030203" pitchFamily="66" charset="-78"/>
              </a:rPr>
              <a:t>. He has normal liver and renal function. Suggest </a:t>
            </a:r>
            <a:r>
              <a:rPr lang="en-US" sz="3200" dirty="0" smtClean="0">
                <a:latin typeface="Arabic Typesetting" panose="03020402040406030203" pitchFamily="66" charset="-78"/>
                <a:cs typeface="Arabic Typesetting" panose="03020402040406030203" pitchFamily="66" charset="-78"/>
              </a:rPr>
              <a:t>an initial </a:t>
            </a:r>
            <a:r>
              <a:rPr lang="en-US" sz="3200" dirty="0">
                <a:latin typeface="Arabic Typesetting" panose="03020402040406030203" pitchFamily="66" charset="-78"/>
                <a:cs typeface="Arabic Typesetting" panose="03020402040406030203" pitchFamily="66" charset="-78"/>
              </a:rPr>
              <a:t>phenytoin dosage regimen designed to achieve a steady-state phenytoin </a:t>
            </a:r>
            <a:r>
              <a:rPr lang="en-US" sz="3200" dirty="0" smtClean="0">
                <a:latin typeface="Arabic Typesetting" panose="03020402040406030203" pitchFamily="66" charset="-78"/>
                <a:cs typeface="Arabic Typesetting" panose="03020402040406030203" pitchFamily="66" charset="-78"/>
              </a:rPr>
              <a:t>concentration equal </a:t>
            </a:r>
            <a:r>
              <a:rPr lang="en-US" sz="3200" dirty="0">
                <a:latin typeface="Arabic Typesetting" panose="03020402040406030203" pitchFamily="66" charset="-78"/>
                <a:cs typeface="Arabic Typesetting" panose="03020402040406030203" pitchFamily="66" charset="-78"/>
              </a:rPr>
              <a:t>to </a:t>
            </a:r>
            <a:r>
              <a:rPr lang="en-US" sz="3200" b="1" dirty="0">
                <a:latin typeface="Arabic Typesetting" panose="03020402040406030203" pitchFamily="66" charset="-78"/>
                <a:cs typeface="Arabic Typesetting" panose="03020402040406030203" pitchFamily="66" charset="-78"/>
              </a:rPr>
              <a:t>12</a:t>
            </a:r>
            <a:r>
              <a:rPr lang="en-US" sz="3200" dirty="0">
                <a:latin typeface="Arabic Typesetting" panose="03020402040406030203" pitchFamily="66" charset="-78"/>
                <a:cs typeface="Arabic Typesetting" panose="03020402040406030203" pitchFamily="66" charset="-78"/>
              </a:rPr>
              <a:t> </a:t>
            </a:r>
            <a:r>
              <a:rPr lang="el-GR" sz="3200" dirty="0">
                <a:cs typeface="Arabic Typesetting" panose="03020402040406030203" pitchFamily="66" charset="-78"/>
              </a:rPr>
              <a:t>μ</a:t>
            </a:r>
            <a:r>
              <a:rPr lang="en-US" sz="3200" dirty="0">
                <a:latin typeface="Arabic Typesetting" panose="03020402040406030203" pitchFamily="66" charset="-78"/>
                <a:cs typeface="Arabic Typesetting" panose="03020402040406030203" pitchFamily="66" charset="-78"/>
              </a:rPr>
              <a:t>g/</a:t>
            </a:r>
            <a:r>
              <a:rPr lang="en-US" sz="3200" dirty="0" err="1">
                <a:latin typeface="Arabic Typesetting" panose="03020402040406030203" pitchFamily="66" charset="-78"/>
                <a:cs typeface="Arabic Typesetting" panose="03020402040406030203" pitchFamily="66" charset="-78"/>
              </a:rPr>
              <a:t>mL.</a:t>
            </a:r>
            <a:endParaRPr lang="en-US" sz="3200" dirty="0">
              <a:latin typeface="Arabic Typesetting" panose="03020402040406030203" pitchFamily="66" charset="-78"/>
              <a:cs typeface="Arabic Typesetting" panose="03020402040406030203" pitchFamily="66" charset="-78"/>
            </a:endParaRPr>
          </a:p>
        </p:txBody>
      </p:sp>
      <p:sp>
        <p:nvSpPr>
          <p:cNvPr id="3" name="Content Placeholder 2"/>
          <p:cNvSpPr>
            <a:spLocks noGrp="1"/>
          </p:cNvSpPr>
          <p:nvPr>
            <p:ph idx="1"/>
          </p:nvPr>
        </p:nvSpPr>
        <p:spPr>
          <a:xfrm>
            <a:off x="838200" y="2710149"/>
            <a:ext cx="10515600" cy="3822853"/>
          </a:xfrm>
          <a:ln>
            <a:solidFill>
              <a:schemeClr val="bg1"/>
            </a:solidFill>
          </a:ln>
        </p:spPr>
        <p:txBody>
          <a:bodyPr>
            <a:normAutofit lnSpcReduction="10000"/>
          </a:bodyPr>
          <a:lstStyle/>
          <a:p>
            <a:pPr marL="514350" indent="-514350">
              <a:lnSpc>
                <a:spcPct val="100000"/>
              </a:lnSpc>
              <a:buFont typeface="+mj-lt"/>
              <a:buAutoNum type="arabicPeriod"/>
            </a:pPr>
            <a:r>
              <a:rPr lang="en-US" sz="3200" b="1" dirty="0" smtClean="0">
                <a:latin typeface="Arabic Typesetting" panose="03020402040406030203" pitchFamily="66" charset="-78"/>
                <a:cs typeface="Arabic Typesetting" panose="03020402040406030203" pitchFamily="66" charset="-78"/>
              </a:rPr>
              <a:t>V</a:t>
            </a:r>
            <a:r>
              <a:rPr lang="en-US" b="1" dirty="0" smtClean="0">
                <a:latin typeface="Arabic Typesetting" panose="03020402040406030203" pitchFamily="66" charset="-78"/>
                <a:cs typeface="Arabic Typesetting" panose="03020402040406030203" pitchFamily="66" charset="-78"/>
              </a:rPr>
              <a:t>max</a:t>
            </a:r>
            <a:r>
              <a:rPr lang="en-US" sz="3200" b="1" dirty="0" smtClean="0">
                <a:latin typeface="Arabic Typesetting" panose="03020402040406030203" pitchFamily="66" charset="-78"/>
                <a:cs typeface="Arabic Typesetting" panose="03020402040406030203" pitchFamily="66" charset="-78"/>
              </a:rPr>
              <a:t> = 9 mg/kg/d (child)  </a:t>
            </a:r>
            <a:r>
              <a:rPr lang="en-US" sz="3200" b="1" dirty="0">
                <a:latin typeface="Arabic Typesetting" panose="03020402040406030203" pitchFamily="66" charset="-78"/>
                <a:cs typeface="Arabic Typesetting" panose="03020402040406030203" pitchFamily="66" charset="-78"/>
              </a:rPr>
              <a:t>= </a:t>
            </a:r>
            <a:r>
              <a:rPr lang="en-US" sz="3200" b="1" dirty="0" smtClean="0">
                <a:latin typeface="Arabic Typesetting" panose="03020402040406030203" pitchFamily="66" charset="-78"/>
                <a:cs typeface="Arabic Typesetting" panose="03020402040406030203" pitchFamily="66" charset="-78"/>
              </a:rPr>
              <a:t>  9 </a:t>
            </a:r>
            <a:r>
              <a:rPr lang="en-US" sz="3200" b="1" dirty="0">
                <a:latin typeface="Arabic Typesetting" panose="03020402040406030203" pitchFamily="66" charset="-78"/>
                <a:cs typeface="Arabic Typesetting" panose="03020402040406030203" pitchFamily="66" charset="-78"/>
              </a:rPr>
              <a:t>mg/kg/d ⋅ </a:t>
            </a:r>
            <a:r>
              <a:rPr lang="en-US" sz="3200" b="1" dirty="0">
                <a:solidFill>
                  <a:srgbClr val="FF0000"/>
                </a:solidFill>
                <a:latin typeface="Arabic Typesetting" panose="03020402040406030203" pitchFamily="66" charset="-78"/>
                <a:cs typeface="Arabic Typesetting" panose="03020402040406030203" pitchFamily="66" charset="-78"/>
              </a:rPr>
              <a:t>40 kg </a:t>
            </a:r>
            <a:r>
              <a:rPr lang="en-US" sz="3200" b="1" dirty="0">
                <a:latin typeface="Arabic Typesetting" panose="03020402040406030203" pitchFamily="66" charset="-78"/>
                <a:cs typeface="Arabic Typesetting" panose="03020402040406030203" pitchFamily="66" charset="-78"/>
              </a:rPr>
              <a:t>= </a:t>
            </a:r>
            <a:r>
              <a:rPr lang="en-US" sz="3200" b="1" dirty="0" smtClean="0">
                <a:latin typeface="Arabic Typesetting" panose="03020402040406030203" pitchFamily="66" charset="-78"/>
                <a:cs typeface="Arabic Typesetting" panose="03020402040406030203" pitchFamily="66" charset="-78"/>
              </a:rPr>
              <a:t>  360 </a:t>
            </a:r>
            <a:r>
              <a:rPr lang="en-US" sz="3200" b="1" dirty="0">
                <a:latin typeface="Arabic Typesetting" panose="03020402040406030203" pitchFamily="66" charset="-78"/>
                <a:cs typeface="Arabic Typesetting" panose="03020402040406030203" pitchFamily="66" charset="-78"/>
              </a:rPr>
              <a:t>mg/d.</a:t>
            </a:r>
          </a:p>
          <a:p>
            <a:pPr marL="514350" indent="-514350">
              <a:lnSpc>
                <a:spcPct val="100000"/>
              </a:lnSpc>
              <a:buFont typeface="+mj-lt"/>
              <a:buAutoNum type="arabicPeriod"/>
            </a:pPr>
            <a:r>
              <a:rPr lang="en-US" sz="3200" b="1" dirty="0" smtClean="0">
                <a:latin typeface="Arabic Typesetting" panose="03020402040406030203" pitchFamily="66" charset="-78"/>
                <a:cs typeface="Arabic Typesetting" panose="03020402040406030203" pitchFamily="66" charset="-78"/>
              </a:rPr>
              <a:t>Km </a:t>
            </a:r>
            <a:r>
              <a:rPr lang="en-US" sz="3200" b="1" dirty="0">
                <a:latin typeface="Arabic Typesetting" panose="03020402040406030203" pitchFamily="66" charset="-78"/>
                <a:cs typeface="Arabic Typesetting" panose="03020402040406030203" pitchFamily="66" charset="-78"/>
              </a:rPr>
              <a:t>= 6 mg/L (child) </a:t>
            </a:r>
            <a:endParaRPr lang="en-US" sz="3200" b="1" dirty="0" smtClean="0">
              <a:latin typeface="Arabic Typesetting" panose="03020402040406030203" pitchFamily="66" charset="-78"/>
              <a:cs typeface="Arabic Typesetting" panose="03020402040406030203" pitchFamily="66" charset="-78"/>
            </a:endParaRPr>
          </a:p>
          <a:p>
            <a:pPr marL="514350" indent="-514350">
              <a:lnSpc>
                <a:spcPct val="100000"/>
              </a:lnSpc>
              <a:buFont typeface="+mj-lt"/>
              <a:buAutoNum type="arabicPeriod"/>
            </a:pPr>
            <a:r>
              <a:rPr lang="en-US" sz="3200" b="1" dirty="0" smtClean="0">
                <a:latin typeface="Arabic Typesetting" panose="03020402040406030203" pitchFamily="66" charset="-78"/>
                <a:cs typeface="Arabic Typesetting" panose="03020402040406030203" pitchFamily="66" charset="-78"/>
              </a:rPr>
              <a:t>Oral phenytoin suspension (S = 1). </a:t>
            </a:r>
          </a:p>
          <a:p>
            <a:pPr marL="514350" indent="-514350">
              <a:lnSpc>
                <a:spcPct val="100000"/>
              </a:lnSpc>
              <a:buFont typeface="+mj-lt"/>
              <a:buAutoNum type="arabicPeriod"/>
            </a:pPr>
            <a:r>
              <a:rPr lang="en-US" sz="3200" b="1" dirty="0" smtClean="0">
                <a:latin typeface="Arabic Typesetting" panose="03020402040406030203" pitchFamily="66" charset="-78"/>
                <a:cs typeface="Arabic Typesetting" panose="03020402040406030203" pitchFamily="66" charset="-78"/>
              </a:rPr>
              <a:t>(</a:t>
            </a:r>
            <a:r>
              <a:rPr lang="en-US" sz="3200" b="1" dirty="0">
                <a:latin typeface="Arabic Typesetting" panose="03020402040406030203" pitchFamily="66" charset="-78"/>
                <a:cs typeface="Arabic Typesetting" panose="03020402040406030203" pitchFamily="66" charset="-78"/>
              </a:rPr>
              <a:t>τ) will be set to 12 </a:t>
            </a:r>
            <a:r>
              <a:rPr lang="en-US" sz="3200" b="1" dirty="0" smtClean="0">
                <a:latin typeface="Arabic Typesetting" panose="03020402040406030203" pitchFamily="66" charset="-78"/>
                <a:cs typeface="Arabic Typesetting" panose="03020402040406030203" pitchFamily="66" charset="-78"/>
              </a:rPr>
              <a:t>hours</a:t>
            </a:r>
          </a:p>
          <a:p>
            <a:pPr marL="514350" indent="-514350">
              <a:lnSpc>
                <a:spcPct val="100000"/>
              </a:lnSpc>
              <a:buFont typeface="+mj-lt"/>
              <a:buAutoNum type="arabicPeriod"/>
            </a:pPr>
            <a:r>
              <a:rPr lang="en-US" sz="3200" b="1" dirty="0">
                <a:latin typeface="Arabic Typesetting" panose="03020402040406030203" pitchFamily="66" charset="-78"/>
                <a:cs typeface="Arabic Typesetting" panose="03020402040406030203" pitchFamily="66" charset="-78"/>
              </a:rPr>
              <a:t/>
            </a:r>
            <a:br>
              <a:rPr lang="en-US" sz="3200" b="1" dirty="0">
                <a:latin typeface="Arabic Typesetting" panose="03020402040406030203" pitchFamily="66" charset="-78"/>
                <a:cs typeface="Arabic Typesetting" panose="03020402040406030203" pitchFamily="66" charset="-78"/>
              </a:rPr>
            </a:br>
            <a:endParaRPr lang="en-US" sz="3200" b="1" dirty="0" smtClean="0">
              <a:latin typeface="Arabic Typesetting" panose="03020402040406030203" pitchFamily="66" charset="-78"/>
              <a:cs typeface="Arabic Typesetting" panose="03020402040406030203" pitchFamily="66" charset="-78"/>
            </a:endParaRPr>
          </a:p>
          <a:p>
            <a:pPr marL="514350" indent="-514350">
              <a:lnSpc>
                <a:spcPct val="100000"/>
              </a:lnSpc>
              <a:buFont typeface="+mj-lt"/>
              <a:buAutoNum type="arabicPeriod"/>
            </a:pPr>
            <a:r>
              <a:rPr lang="en-US" sz="3200" b="1" dirty="0">
                <a:latin typeface="Arabic Typesetting" panose="03020402040406030203" pitchFamily="66" charset="-78"/>
                <a:cs typeface="Arabic Typesetting" panose="03020402040406030203" pitchFamily="66" charset="-78"/>
              </a:rPr>
              <a:t>Phenytoin </a:t>
            </a:r>
            <a:r>
              <a:rPr lang="en-US" sz="3200" b="1" dirty="0" smtClean="0">
                <a:latin typeface="Arabic Typesetting" panose="03020402040406030203" pitchFamily="66" charset="-78"/>
                <a:cs typeface="Arabic Typesetting" panose="03020402040406030203" pitchFamily="66" charset="-78"/>
              </a:rPr>
              <a:t>suspension: 125 </a:t>
            </a:r>
            <a:r>
              <a:rPr lang="en-US" sz="3200" b="1" dirty="0">
                <a:latin typeface="Arabic Typesetting" panose="03020402040406030203" pitchFamily="66" charset="-78"/>
                <a:cs typeface="Arabic Typesetting" panose="03020402040406030203" pitchFamily="66" charset="-78"/>
              </a:rPr>
              <a:t>mg every 12 hours</a:t>
            </a:r>
          </a:p>
        </p:txBody>
      </p:sp>
      <p:pic>
        <p:nvPicPr>
          <p:cNvPr id="4" name="Content Placeholder 3"/>
          <p:cNvPicPr>
            <a:picLocks noChangeAspect="1"/>
          </p:cNvPicPr>
          <p:nvPr/>
        </p:nvPicPr>
        <p:blipFill>
          <a:blip r:embed="rId2"/>
          <a:stretch>
            <a:fillRect/>
          </a:stretch>
        </p:blipFill>
        <p:spPr>
          <a:xfrm>
            <a:off x="1456064" y="4928297"/>
            <a:ext cx="10001480" cy="789457"/>
          </a:xfrm>
          <a:prstGeom prst="rect">
            <a:avLst/>
          </a:prstGeom>
        </p:spPr>
        <p:style>
          <a:lnRef idx="2">
            <a:schemeClr val="accent1"/>
          </a:lnRef>
          <a:fillRef idx="1">
            <a:schemeClr val="lt1"/>
          </a:fillRef>
          <a:effectRef idx="0">
            <a:schemeClr val="accent1"/>
          </a:effectRef>
          <a:fontRef idx="minor">
            <a:schemeClr val="dk1"/>
          </a:fontRef>
        </p:style>
      </p:pic>
    </p:spTree>
    <p:extLst>
      <p:ext uri="{BB962C8B-B14F-4D97-AF65-F5344CB8AC3E}">
        <p14:creationId xmlns:p14="http://schemas.microsoft.com/office/powerpoint/2010/main" val="2444762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59502"/>
          </a:xfrm>
          <a:solidFill>
            <a:schemeClr val="accent1">
              <a:lumMod val="20000"/>
              <a:lumOff val="80000"/>
            </a:schemeClr>
          </a:solidFill>
          <a:ln>
            <a:solidFill>
              <a:schemeClr val="accent1"/>
            </a:solidFill>
          </a:ln>
        </p:spPr>
        <p:txBody>
          <a:bodyPr vert="horz" lIns="91440" tIns="45720" rIns="91440" bIns="45720" rtlCol="0" anchor="ctr">
            <a:normAutofit/>
          </a:bodyPr>
          <a:lstStyle/>
          <a:p>
            <a:pPr algn="ctr"/>
            <a:r>
              <a:rPr lang="en-US" sz="4000" b="1" dirty="0">
                <a:latin typeface="Baskerville Old Face" panose="02020602080505020303" pitchFamily="18" charset="0"/>
              </a:rPr>
              <a:t>Literature-Based Recommended Dosing</a:t>
            </a:r>
          </a:p>
        </p:txBody>
      </p:sp>
      <p:sp>
        <p:nvSpPr>
          <p:cNvPr id="3" name="Content Placeholder 2"/>
          <p:cNvSpPr>
            <a:spLocks noGrp="1"/>
          </p:cNvSpPr>
          <p:nvPr>
            <p:ph idx="1"/>
          </p:nvPr>
        </p:nvSpPr>
        <p:spPr>
          <a:xfrm>
            <a:off x="838200" y="2002420"/>
            <a:ext cx="10515600" cy="4409397"/>
          </a:xfrm>
          <a:ln>
            <a:solidFill>
              <a:schemeClr val="accent1"/>
            </a:solidFill>
          </a:ln>
        </p:spPr>
        <p:txBody>
          <a:bodyPr>
            <a:noAutofit/>
          </a:bodyPr>
          <a:lstStyle/>
          <a:p>
            <a:pPr>
              <a:lnSpc>
                <a:spcPct val="100000"/>
              </a:lnSpc>
            </a:pPr>
            <a:r>
              <a:rPr lang="fr-FR" sz="3200" b="1" dirty="0" smtClean="0">
                <a:latin typeface="Arabic Typesetting" panose="03020402040406030203" pitchFamily="66" charset="-78"/>
                <a:cs typeface="Arabic Typesetting" panose="03020402040406030203" pitchFamily="66" charset="-78"/>
              </a:rPr>
              <a:t>MD for </a:t>
            </a:r>
            <a:r>
              <a:rPr lang="fr-FR" sz="3200" b="1" dirty="0" err="1" smtClean="0">
                <a:latin typeface="Arabic Typesetting" panose="03020402040406030203" pitchFamily="66" charset="-78"/>
                <a:cs typeface="Arabic Typesetting" panose="03020402040406030203" pitchFamily="66" charset="-78"/>
              </a:rPr>
              <a:t>adult</a:t>
            </a:r>
            <a:r>
              <a:rPr lang="fr-FR" sz="3200" b="1" dirty="0" smtClean="0">
                <a:latin typeface="Arabic Typesetting" panose="03020402040406030203" pitchFamily="66" charset="-78"/>
                <a:cs typeface="Arabic Typesetting" panose="03020402040406030203" pitchFamily="66" charset="-78"/>
              </a:rPr>
              <a:t> = </a:t>
            </a:r>
            <a:r>
              <a:rPr lang="en-US" sz="3200" b="1" dirty="0" smtClean="0">
                <a:latin typeface="Arabic Typesetting" panose="03020402040406030203" pitchFamily="66" charset="-78"/>
                <a:cs typeface="Arabic Typesetting" panose="03020402040406030203" pitchFamily="66" charset="-78"/>
              </a:rPr>
              <a:t>4–6 </a:t>
            </a:r>
            <a:r>
              <a:rPr lang="en-US" sz="3200" b="1" dirty="0">
                <a:latin typeface="Arabic Typesetting" panose="03020402040406030203" pitchFamily="66" charset="-78"/>
                <a:cs typeface="Arabic Typesetting" panose="03020402040406030203" pitchFamily="66" charset="-78"/>
              </a:rPr>
              <a:t>mg/kg/d</a:t>
            </a:r>
          </a:p>
          <a:p>
            <a:pPr>
              <a:lnSpc>
                <a:spcPct val="100000"/>
              </a:lnSpc>
            </a:pPr>
            <a:r>
              <a:rPr lang="en-US" sz="3200" b="1" dirty="0" smtClean="0">
                <a:latin typeface="Arabic Typesetting" panose="03020402040406030203" pitchFamily="66" charset="-78"/>
                <a:cs typeface="Arabic Typesetting" panose="03020402040406030203" pitchFamily="66" charset="-78"/>
              </a:rPr>
              <a:t>MD for </a:t>
            </a:r>
            <a:r>
              <a:rPr lang="en-US" sz="3200" b="1" dirty="0">
                <a:latin typeface="Arabic Typesetting" panose="03020402040406030203" pitchFamily="66" charset="-78"/>
                <a:cs typeface="Arabic Typesetting" panose="03020402040406030203" pitchFamily="66" charset="-78"/>
              </a:rPr>
              <a:t>children (6 months–16 years </a:t>
            </a:r>
            <a:r>
              <a:rPr lang="en-US" sz="3200" b="1" dirty="0" smtClean="0">
                <a:latin typeface="Arabic Typesetting" panose="03020402040406030203" pitchFamily="66" charset="-78"/>
                <a:cs typeface="Arabic Typesetting" panose="03020402040406030203" pitchFamily="66" charset="-78"/>
              </a:rPr>
              <a:t>old) = 5–10 </a:t>
            </a:r>
            <a:r>
              <a:rPr lang="en-US" sz="3200" b="1" dirty="0">
                <a:latin typeface="Arabic Typesetting" panose="03020402040406030203" pitchFamily="66" charset="-78"/>
                <a:cs typeface="Arabic Typesetting" panose="03020402040406030203" pitchFamily="66" charset="-78"/>
              </a:rPr>
              <a:t>mg/kg/d</a:t>
            </a:r>
          </a:p>
          <a:p>
            <a:pPr>
              <a:lnSpc>
                <a:spcPct val="100000"/>
              </a:lnSpc>
            </a:pPr>
            <a:r>
              <a:rPr lang="en-US" sz="3200" b="1" dirty="0" smtClean="0">
                <a:latin typeface="Arabic Typesetting" panose="03020402040406030203" pitchFamily="66" charset="-78"/>
                <a:cs typeface="Arabic Typesetting" panose="03020402040406030203" pitchFamily="66" charset="-78"/>
              </a:rPr>
              <a:t>LD = 15–20 </a:t>
            </a:r>
            <a:r>
              <a:rPr lang="en-US" sz="3200" b="1" dirty="0">
                <a:latin typeface="Arabic Typesetting" panose="03020402040406030203" pitchFamily="66" charset="-78"/>
                <a:cs typeface="Arabic Typesetting" panose="03020402040406030203" pitchFamily="66" charset="-78"/>
              </a:rPr>
              <a:t>mg/kg</a:t>
            </a:r>
          </a:p>
          <a:p>
            <a:pPr>
              <a:lnSpc>
                <a:spcPct val="100000"/>
              </a:lnSpc>
            </a:pPr>
            <a:r>
              <a:rPr lang="en-US" sz="3200" b="1" dirty="0" smtClean="0">
                <a:latin typeface="Arabic Typesetting" panose="03020402040406030203" pitchFamily="66" charset="-78"/>
                <a:cs typeface="Arabic Typesetting" panose="03020402040406030203" pitchFamily="66" charset="-78"/>
              </a:rPr>
              <a:t>For </a:t>
            </a:r>
            <a:r>
              <a:rPr lang="en-US" sz="3200" b="1" dirty="0">
                <a:latin typeface="Arabic Typesetting" panose="03020402040406030203" pitchFamily="66" charset="-78"/>
                <a:cs typeface="Arabic Typesetting" panose="03020402040406030203" pitchFamily="66" charset="-78"/>
              </a:rPr>
              <a:t>obese </a:t>
            </a:r>
            <a:r>
              <a:rPr lang="en-US" sz="3200" b="1" dirty="0" smtClean="0">
                <a:latin typeface="Arabic Typesetting" panose="03020402040406030203" pitchFamily="66" charset="-78"/>
                <a:cs typeface="Arabic Typesetting" panose="03020402040406030203" pitchFamily="66" charset="-78"/>
              </a:rPr>
              <a:t>individuals, </a:t>
            </a:r>
            <a:r>
              <a:rPr lang="en-US" sz="3200" b="1" dirty="0">
                <a:latin typeface="Arabic Typesetting" panose="03020402040406030203" pitchFamily="66" charset="-78"/>
                <a:cs typeface="Arabic Typesetting" panose="03020402040406030203" pitchFamily="66" charset="-78"/>
              </a:rPr>
              <a:t>adjusted body weight (ABW) </a:t>
            </a:r>
            <a:r>
              <a:rPr lang="en-US" sz="3200" b="1" dirty="0" smtClean="0">
                <a:latin typeface="Arabic Typesetting" panose="03020402040406030203" pitchFamily="66" charset="-78"/>
                <a:cs typeface="Arabic Typesetting" panose="03020402040406030203" pitchFamily="66" charset="-78"/>
              </a:rPr>
              <a:t>use </a:t>
            </a:r>
            <a:r>
              <a:rPr lang="en-US" sz="3200" b="1" dirty="0">
                <a:latin typeface="Arabic Typesetting" panose="03020402040406030203" pitchFamily="66" charset="-78"/>
                <a:cs typeface="Arabic Typesetting" panose="03020402040406030203" pitchFamily="66" charset="-78"/>
              </a:rPr>
              <a:t>to compute loading </a:t>
            </a:r>
            <a:r>
              <a:rPr lang="en-US" sz="3200" b="1" dirty="0" smtClean="0">
                <a:latin typeface="Arabic Typesetting" panose="03020402040406030203" pitchFamily="66" charset="-78"/>
                <a:cs typeface="Arabic Typesetting" panose="03020402040406030203" pitchFamily="66" charset="-78"/>
              </a:rPr>
              <a:t>doses.</a:t>
            </a:r>
            <a:r>
              <a:rPr lang="en-US" sz="3200" b="1" dirty="0"/>
              <a:t> </a:t>
            </a:r>
            <a:r>
              <a:rPr lang="en-US" sz="3200" b="1" dirty="0" smtClean="0"/>
              <a:t> </a:t>
            </a:r>
            <a:r>
              <a:rPr lang="en-US" sz="3200" b="1" dirty="0" smtClean="0">
                <a:latin typeface="Arabic Typesetting" panose="03020402040406030203" pitchFamily="66" charset="-78"/>
                <a:cs typeface="Arabic Typesetting" panose="03020402040406030203" pitchFamily="66" charset="-78"/>
              </a:rPr>
              <a:t>[</a:t>
            </a:r>
            <a:r>
              <a:rPr lang="en-US" sz="3200" b="1" dirty="0">
                <a:latin typeface="Arabic Typesetting" panose="03020402040406030203" pitchFamily="66" charset="-78"/>
                <a:cs typeface="Arabic Typesetting" panose="03020402040406030203" pitchFamily="66" charset="-78"/>
              </a:rPr>
              <a:t>IBW + </a:t>
            </a:r>
            <a:r>
              <a:rPr lang="en-US" sz="3200" b="1" dirty="0" smtClean="0">
                <a:latin typeface="Arabic Typesetting" panose="03020402040406030203" pitchFamily="66" charset="-78"/>
                <a:cs typeface="Arabic Typesetting" panose="03020402040406030203" pitchFamily="66" charset="-78"/>
              </a:rPr>
              <a:t>1.33 (</a:t>
            </a:r>
            <a:r>
              <a:rPr lang="en-US" sz="3200" b="1" dirty="0">
                <a:latin typeface="Arabic Typesetting" panose="03020402040406030203" pitchFamily="66" charset="-78"/>
                <a:cs typeface="Arabic Typesetting" panose="03020402040406030203" pitchFamily="66" charset="-78"/>
              </a:rPr>
              <a:t>TBW − IBW</a:t>
            </a:r>
            <a:r>
              <a:rPr lang="en-US" sz="3200" b="1" dirty="0" smtClean="0">
                <a:latin typeface="Arabic Typesetting" panose="03020402040406030203" pitchFamily="66" charset="-78"/>
                <a:cs typeface="Arabic Typesetting" panose="03020402040406030203" pitchFamily="66" charset="-78"/>
              </a:rPr>
              <a:t>)]</a:t>
            </a:r>
          </a:p>
          <a:p>
            <a:pPr>
              <a:lnSpc>
                <a:spcPct val="100000"/>
              </a:lnSpc>
            </a:pPr>
            <a:r>
              <a:rPr lang="en-US" sz="3200" b="1" dirty="0">
                <a:latin typeface="Arabic Typesetting" panose="03020402040406030203" pitchFamily="66" charset="-78"/>
                <a:cs typeface="Arabic Typesetting" panose="03020402040406030203" pitchFamily="66" charset="-78"/>
              </a:rPr>
              <a:t>If the patient has significant hepatic dysfunction (Child-Pugh score ≥8), maintenance doses prescribed using this method should be decreased by 25–50%</a:t>
            </a:r>
          </a:p>
          <a:p>
            <a:pPr>
              <a:lnSpc>
                <a:spcPct val="100000"/>
              </a:lnSpc>
            </a:pPr>
            <a:endParaRPr lang="en-US" sz="3200" b="1" dirty="0">
              <a:latin typeface="Arabic Typesetting" panose="03020402040406030203" pitchFamily="66" charset="-78"/>
              <a:cs typeface="Arabic Typesetting" panose="03020402040406030203" pitchFamily="66" charset="-78"/>
            </a:endParaRPr>
          </a:p>
          <a:p>
            <a:pPr marL="0" indent="0">
              <a:lnSpc>
                <a:spcPct val="100000"/>
              </a:lnSpc>
              <a:buNone/>
            </a:pPr>
            <a:endParaRPr lang="en-US" sz="3200" b="1"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028481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54217"/>
            <a:ext cx="10515600" cy="3422746"/>
          </a:xfrm>
          <a:ln>
            <a:solidFill>
              <a:schemeClr val="accent1"/>
            </a:solidFill>
          </a:ln>
        </p:spPr>
        <p:txBody>
          <a:bodyPr>
            <a:normAutofit/>
          </a:bodyPr>
          <a:lstStyle/>
          <a:p>
            <a:pPr>
              <a:lnSpc>
                <a:spcPct val="100000"/>
              </a:lnSpc>
            </a:pPr>
            <a:r>
              <a:rPr lang="fr-FR" sz="4000" b="1" dirty="0">
                <a:latin typeface="Arabic Typesetting" panose="03020402040406030203" pitchFamily="66" charset="-78"/>
                <a:cs typeface="Arabic Typesetting" panose="03020402040406030203" pitchFamily="66" charset="-78"/>
              </a:rPr>
              <a:t>MD for </a:t>
            </a:r>
            <a:r>
              <a:rPr lang="fr-FR" sz="4000" b="1" dirty="0" err="1">
                <a:latin typeface="Arabic Typesetting" panose="03020402040406030203" pitchFamily="66" charset="-78"/>
                <a:cs typeface="Arabic Typesetting" panose="03020402040406030203" pitchFamily="66" charset="-78"/>
              </a:rPr>
              <a:t>adult</a:t>
            </a:r>
            <a:r>
              <a:rPr lang="fr-FR" sz="4000" b="1" dirty="0">
                <a:latin typeface="Arabic Typesetting" panose="03020402040406030203" pitchFamily="66" charset="-78"/>
                <a:cs typeface="Arabic Typesetting" panose="03020402040406030203" pitchFamily="66" charset="-78"/>
              </a:rPr>
              <a:t> = </a:t>
            </a:r>
            <a:r>
              <a:rPr lang="en-US" sz="4000" b="1" dirty="0">
                <a:latin typeface="Arabic Typesetting" panose="03020402040406030203" pitchFamily="66" charset="-78"/>
                <a:cs typeface="Arabic Typesetting" panose="03020402040406030203" pitchFamily="66" charset="-78"/>
              </a:rPr>
              <a:t>4–6 </a:t>
            </a:r>
            <a:r>
              <a:rPr lang="en-US" sz="4000" b="1" dirty="0" smtClean="0">
                <a:latin typeface="Arabic Typesetting" panose="03020402040406030203" pitchFamily="66" charset="-78"/>
                <a:cs typeface="Arabic Typesetting" panose="03020402040406030203" pitchFamily="66" charset="-78"/>
              </a:rPr>
              <a:t>mg/kg/d </a:t>
            </a:r>
            <a:r>
              <a:rPr lang="ar-IQ" sz="4000" b="1" dirty="0" smtClean="0">
                <a:latin typeface="Arabic Typesetting" panose="03020402040406030203" pitchFamily="66" charset="-78"/>
                <a:cs typeface="Arabic Typesetting" panose="03020402040406030203" pitchFamily="66" charset="-78"/>
              </a:rPr>
              <a:t>نأخذ المتوسط)</a:t>
            </a:r>
            <a:r>
              <a:rPr lang="en-US" sz="4000" b="1" dirty="0" smtClean="0">
                <a:latin typeface="Arabic Typesetting" panose="03020402040406030203" pitchFamily="66" charset="-78"/>
                <a:cs typeface="Arabic Typesetting" panose="03020402040406030203" pitchFamily="66" charset="-78"/>
              </a:rPr>
              <a:t>)</a:t>
            </a:r>
            <a:endParaRPr lang="en-US" sz="4000" b="1" dirty="0">
              <a:latin typeface="Arabic Typesetting" panose="03020402040406030203" pitchFamily="66" charset="-78"/>
              <a:cs typeface="Arabic Typesetting" panose="03020402040406030203" pitchFamily="66" charset="-78"/>
            </a:endParaRPr>
          </a:p>
          <a:p>
            <a:pPr>
              <a:lnSpc>
                <a:spcPct val="100000"/>
              </a:lnSpc>
            </a:pPr>
            <a:r>
              <a:rPr lang="en-US" sz="4000" b="1" dirty="0">
                <a:latin typeface="Arabic Typesetting" panose="03020402040406030203" pitchFamily="66" charset="-78"/>
                <a:cs typeface="Arabic Typesetting" panose="03020402040406030203" pitchFamily="66" charset="-78"/>
              </a:rPr>
              <a:t>Using a rate of 5 mg/kg/d, the initial dose would </a:t>
            </a:r>
            <a:r>
              <a:rPr lang="en-US" sz="4000" b="1" dirty="0" smtClean="0">
                <a:latin typeface="Arabic Typesetting" panose="03020402040406030203" pitchFamily="66" charset="-78"/>
                <a:cs typeface="Arabic Typesetting" panose="03020402040406030203" pitchFamily="66" charset="-78"/>
              </a:rPr>
              <a:t>be:</a:t>
            </a:r>
            <a:endParaRPr lang="en-US" sz="4000" b="1" dirty="0">
              <a:latin typeface="Arabic Typesetting" panose="03020402040406030203" pitchFamily="66" charset="-78"/>
              <a:cs typeface="Arabic Typesetting" panose="03020402040406030203" pitchFamily="66" charset="-78"/>
            </a:endParaRPr>
          </a:p>
          <a:p>
            <a:pPr>
              <a:lnSpc>
                <a:spcPct val="100000"/>
              </a:lnSpc>
            </a:pPr>
            <a:r>
              <a:rPr lang="en-US" sz="4000" b="1" dirty="0">
                <a:latin typeface="Arabic Typesetting" panose="03020402040406030203" pitchFamily="66" charset="-78"/>
                <a:cs typeface="Arabic Typesetting" panose="03020402040406030203" pitchFamily="66" charset="-78"/>
              </a:rPr>
              <a:t>5 mg/kg/d ⋅ 75 kg = 375 mg/d, rounded to 400 mg/d. </a:t>
            </a:r>
            <a:endParaRPr lang="en-US" sz="4000" b="1" dirty="0" smtClean="0">
              <a:latin typeface="Arabic Typesetting" panose="03020402040406030203" pitchFamily="66" charset="-78"/>
              <a:cs typeface="Arabic Typesetting" panose="03020402040406030203" pitchFamily="66" charset="-78"/>
            </a:endParaRPr>
          </a:p>
          <a:p>
            <a:pPr>
              <a:lnSpc>
                <a:spcPct val="100000"/>
              </a:lnSpc>
            </a:pPr>
            <a:r>
              <a:rPr lang="en-US" sz="4000" b="1" dirty="0" smtClean="0">
                <a:latin typeface="Arabic Typesetting" panose="03020402040406030203" pitchFamily="66" charset="-78"/>
                <a:cs typeface="Arabic Typesetting" panose="03020402040406030203" pitchFamily="66" charset="-78"/>
              </a:rPr>
              <a:t>Using </a:t>
            </a:r>
            <a:r>
              <a:rPr lang="en-US" sz="4000" b="1" dirty="0">
                <a:latin typeface="Arabic Typesetting" panose="03020402040406030203" pitchFamily="66" charset="-78"/>
                <a:cs typeface="Arabic Typesetting" panose="03020402040406030203" pitchFamily="66" charset="-78"/>
              </a:rPr>
              <a:t>a dosage interval of 24 </a:t>
            </a:r>
            <a:r>
              <a:rPr lang="en-US" sz="4000" b="1" dirty="0" smtClean="0">
                <a:latin typeface="Arabic Typesetting" panose="03020402040406030203" pitchFamily="66" charset="-78"/>
                <a:cs typeface="Arabic Typesetting" panose="03020402040406030203" pitchFamily="66" charset="-78"/>
              </a:rPr>
              <a:t>hours.</a:t>
            </a:r>
            <a:endParaRPr lang="en-US" sz="4000" b="1" dirty="0">
              <a:latin typeface="Arabic Typesetting" panose="03020402040406030203" pitchFamily="66" charset="-78"/>
              <a:cs typeface="Arabic Typesetting" panose="03020402040406030203" pitchFamily="66" charset="-78"/>
            </a:endParaRPr>
          </a:p>
        </p:txBody>
      </p:sp>
      <p:sp>
        <p:nvSpPr>
          <p:cNvPr id="4" name="Title 1"/>
          <p:cNvSpPr>
            <a:spLocks noGrp="1"/>
          </p:cNvSpPr>
          <p:nvPr>
            <p:ph type="title"/>
          </p:nvPr>
        </p:nvSpPr>
        <p:spPr>
          <a:xfrm>
            <a:off x="838200" y="365126"/>
            <a:ext cx="10515600" cy="2058586"/>
          </a:xfrm>
          <a:ln>
            <a:solidFill>
              <a:schemeClr val="accent1"/>
            </a:solidFill>
          </a:ln>
        </p:spPr>
        <p:txBody>
          <a:bodyPr>
            <a:noAutofit/>
          </a:bodyPr>
          <a:lstStyle/>
          <a:p>
            <a:pPr algn="just"/>
            <a:r>
              <a:rPr lang="en-US" sz="3200" b="1" u="sng" dirty="0">
                <a:latin typeface="Arabic Typesetting" panose="03020402040406030203" pitchFamily="66" charset="-78"/>
                <a:cs typeface="Arabic Typesetting" panose="03020402040406030203" pitchFamily="66" charset="-78"/>
              </a:rPr>
              <a:t>Example 1</a:t>
            </a:r>
            <a:r>
              <a:rPr lang="en-US" sz="3200" b="1" dirty="0">
                <a:latin typeface="Arabic Typesetting" panose="03020402040406030203" pitchFamily="66" charset="-78"/>
                <a:cs typeface="Arabic Typesetting" panose="03020402040406030203" pitchFamily="66" charset="-78"/>
              </a:rPr>
              <a:t> </a:t>
            </a:r>
            <a:r>
              <a:rPr lang="en-US" sz="3200" dirty="0">
                <a:latin typeface="Arabic Typesetting" panose="03020402040406030203" pitchFamily="66" charset="-78"/>
                <a:cs typeface="Arabic Typesetting" panose="03020402040406030203" pitchFamily="66" charset="-78"/>
              </a:rPr>
              <a:t>TD is a 50-year-old, 75-kg (5 </a:t>
            </a:r>
            <a:r>
              <a:rPr lang="en-US" sz="3200" dirty="0" err="1">
                <a:latin typeface="Arabic Typesetting" panose="03020402040406030203" pitchFamily="66" charset="-78"/>
                <a:cs typeface="Arabic Typesetting" panose="03020402040406030203" pitchFamily="66" charset="-78"/>
              </a:rPr>
              <a:t>ft</a:t>
            </a:r>
            <a:r>
              <a:rPr lang="en-US" sz="3200" dirty="0">
                <a:latin typeface="Arabic Typesetting" panose="03020402040406030203" pitchFamily="66" charset="-78"/>
                <a:cs typeface="Arabic Typesetting" panose="03020402040406030203" pitchFamily="66" charset="-78"/>
              </a:rPr>
              <a:t> 10 in) male with simple partial </a:t>
            </a:r>
            <a:r>
              <a:rPr lang="en-US" sz="3200" dirty="0" smtClean="0">
                <a:latin typeface="Arabic Typesetting" panose="03020402040406030203" pitchFamily="66" charset="-78"/>
                <a:cs typeface="Arabic Typesetting" panose="03020402040406030203" pitchFamily="66" charset="-78"/>
              </a:rPr>
              <a:t>seizures who </a:t>
            </a:r>
            <a:r>
              <a:rPr lang="en-US" sz="3200" dirty="0">
                <a:latin typeface="Arabic Typesetting" panose="03020402040406030203" pitchFamily="66" charset="-78"/>
                <a:cs typeface="Arabic Typesetting" panose="03020402040406030203" pitchFamily="66" charset="-78"/>
              </a:rPr>
              <a:t>requires therapy with </a:t>
            </a:r>
            <a:r>
              <a:rPr lang="en-US" sz="3200" b="1" dirty="0">
                <a:latin typeface="Arabic Typesetting" panose="03020402040406030203" pitchFamily="66" charset="-78"/>
                <a:cs typeface="Arabic Typesetting" panose="03020402040406030203" pitchFamily="66" charset="-78"/>
              </a:rPr>
              <a:t>oral phenytoin</a:t>
            </a:r>
            <a:r>
              <a:rPr lang="en-US" sz="3200" dirty="0">
                <a:latin typeface="Arabic Typesetting" panose="03020402040406030203" pitchFamily="66" charset="-78"/>
                <a:cs typeface="Arabic Typesetting" panose="03020402040406030203" pitchFamily="66" charset="-78"/>
              </a:rPr>
              <a:t>. He has normal liver and renal function. </a:t>
            </a:r>
            <a:r>
              <a:rPr lang="en-US" sz="3200" dirty="0" smtClean="0">
                <a:latin typeface="Arabic Typesetting" panose="03020402040406030203" pitchFamily="66" charset="-78"/>
                <a:cs typeface="Arabic Typesetting" panose="03020402040406030203" pitchFamily="66" charset="-78"/>
              </a:rPr>
              <a:t>Suggest an </a:t>
            </a:r>
            <a:r>
              <a:rPr lang="en-US" sz="3200" dirty="0">
                <a:latin typeface="Arabic Typesetting" panose="03020402040406030203" pitchFamily="66" charset="-78"/>
                <a:cs typeface="Arabic Typesetting" panose="03020402040406030203" pitchFamily="66" charset="-78"/>
              </a:rPr>
              <a:t>initial phenytoin dosage regimen designed to achieve a steady-state </a:t>
            </a:r>
            <a:r>
              <a:rPr lang="en-US" sz="3200" dirty="0" smtClean="0">
                <a:latin typeface="Arabic Typesetting" panose="03020402040406030203" pitchFamily="66" charset="-78"/>
                <a:cs typeface="Arabic Typesetting" panose="03020402040406030203" pitchFamily="66" charset="-78"/>
              </a:rPr>
              <a:t>phenytoin concentration </a:t>
            </a:r>
            <a:r>
              <a:rPr lang="en-US" sz="3200" dirty="0">
                <a:latin typeface="Arabic Typesetting" panose="03020402040406030203" pitchFamily="66" charset="-78"/>
                <a:cs typeface="Arabic Typesetting" panose="03020402040406030203" pitchFamily="66" charset="-78"/>
              </a:rPr>
              <a:t>equal to 12 μg/</a:t>
            </a:r>
            <a:r>
              <a:rPr lang="en-US" sz="3200" dirty="0" err="1">
                <a:latin typeface="Arabic Typesetting" panose="03020402040406030203" pitchFamily="66" charset="-78"/>
                <a:cs typeface="Arabic Typesetting" panose="03020402040406030203" pitchFamily="66" charset="-78"/>
              </a:rPr>
              <a:t>mL.</a:t>
            </a:r>
            <a:endParaRPr lang="en-US" sz="32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097136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a:ln>
            <a:solidFill>
              <a:schemeClr val="accent1"/>
            </a:solidFill>
          </a:ln>
        </p:spPr>
        <p:txBody>
          <a:bodyPr vert="horz" lIns="91440" tIns="45720" rIns="91440" bIns="45720" rtlCol="0" anchor="ctr">
            <a:normAutofit/>
          </a:bodyPr>
          <a:lstStyle/>
          <a:p>
            <a:r>
              <a:rPr lang="en-US" sz="4000" b="1" dirty="0">
                <a:latin typeface="Baskerville Old Face" panose="02020602080505020303" pitchFamily="18" charset="0"/>
              </a:rPr>
              <a:t>Repeat it with IV phenytoin dosage </a:t>
            </a:r>
          </a:p>
        </p:txBody>
      </p:sp>
      <p:sp>
        <p:nvSpPr>
          <p:cNvPr id="3" name="Content Placeholder 2"/>
          <p:cNvSpPr>
            <a:spLocks noGrp="1"/>
          </p:cNvSpPr>
          <p:nvPr>
            <p:ph idx="1"/>
          </p:nvPr>
        </p:nvSpPr>
        <p:spPr>
          <a:xfrm>
            <a:off x="670652" y="2091113"/>
            <a:ext cx="10850696" cy="4056299"/>
          </a:xfrm>
          <a:ln>
            <a:solidFill>
              <a:schemeClr val="accent1"/>
            </a:solidFill>
          </a:ln>
        </p:spPr>
        <p:txBody>
          <a:bodyPr>
            <a:normAutofit/>
          </a:bodyPr>
          <a:lstStyle/>
          <a:p>
            <a:r>
              <a:rPr lang="en-US" sz="3200" b="1" dirty="0" smtClean="0">
                <a:latin typeface="Arabic Typesetting" panose="03020402040406030203" pitchFamily="66" charset="-78"/>
                <a:cs typeface="Arabic Typesetting" panose="03020402040406030203" pitchFamily="66" charset="-78"/>
              </a:rPr>
              <a:t>MD = 5 mg/kg/d, </a:t>
            </a:r>
          </a:p>
          <a:p>
            <a:pPr marL="0" indent="0">
              <a:buNone/>
            </a:pPr>
            <a:r>
              <a:rPr lang="ar-IQ" sz="3200" b="1" dirty="0" smtClean="0">
                <a:latin typeface="Arabic Typesetting" panose="03020402040406030203" pitchFamily="66" charset="-78"/>
                <a:cs typeface="Arabic Typesetting" panose="03020402040406030203" pitchFamily="66" charset="-78"/>
              </a:rPr>
              <a:t>         </a:t>
            </a:r>
            <a:r>
              <a:rPr lang="en-US" sz="3200" b="1" dirty="0" smtClean="0">
                <a:latin typeface="Arabic Typesetting" panose="03020402040406030203" pitchFamily="66" charset="-78"/>
                <a:cs typeface="Arabic Typesetting" panose="03020402040406030203" pitchFamily="66" charset="-78"/>
              </a:rPr>
              <a:t>= 5 mg/kg/d ⋅ 75 kg = 375 mg/d, rounded to 400 mg/d. </a:t>
            </a:r>
          </a:p>
          <a:p>
            <a:pPr marL="0" indent="0">
              <a:buNone/>
            </a:pPr>
            <a:r>
              <a:rPr lang="en-US" sz="3200" b="1" dirty="0">
                <a:latin typeface="Arabic Typesetting" panose="03020402040406030203" pitchFamily="66" charset="-78"/>
                <a:cs typeface="Arabic Typesetting" panose="03020402040406030203" pitchFamily="66" charset="-78"/>
              </a:rPr>
              <a:t>(τ) will be set to 12 </a:t>
            </a:r>
            <a:r>
              <a:rPr lang="en-US" sz="3200" b="1" dirty="0" smtClean="0">
                <a:latin typeface="Arabic Typesetting" panose="03020402040406030203" pitchFamily="66" charset="-78"/>
                <a:cs typeface="Arabic Typesetting" panose="03020402040406030203" pitchFamily="66" charset="-78"/>
              </a:rPr>
              <a:t>hours, so give 200 mg of phenytoin sodium injection every 12 hours. </a:t>
            </a:r>
          </a:p>
          <a:p>
            <a:endParaRPr lang="en-US" sz="3200" b="1" dirty="0" smtClean="0">
              <a:latin typeface="Arabic Typesetting" panose="03020402040406030203" pitchFamily="66" charset="-78"/>
              <a:cs typeface="Arabic Typesetting" panose="03020402040406030203" pitchFamily="66" charset="-78"/>
            </a:endParaRPr>
          </a:p>
          <a:p>
            <a:r>
              <a:rPr lang="en-US" sz="3200" b="1" dirty="0" smtClean="0">
                <a:latin typeface="Arabic Typesetting" panose="03020402040406030203" pitchFamily="66" charset="-78"/>
                <a:cs typeface="Arabic Typesetting" panose="03020402040406030203" pitchFamily="66" charset="-78"/>
              </a:rPr>
              <a:t>LD = 15–20 mg/kg. </a:t>
            </a:r>
          </a:p>
          <a:p>
            <a:pPr marL="0" indent="0">
              <a:buNone/>
            </a:pPr>
            <a:r>
              <a:rPr lang="en-US" sz="3200" b="1" dirty="0">
                <a:latin typeface="Arabic Typesetting" panose="03020402040406030203" pitchFamily="66" charset="-78"/>
                <a:cs typeface="Arabic Typesetting" panose="03020402040406030203" pitchFamily="66" charset="-78"/>
              </a:rPr>
              <a:t> </a:t>
            </a:r>
            <a:r>
              <a:rPr lang="en-US" sz="3200" b="1" dirty="0" smtClean="0">
                <a:latin typeface="Arabic Typesetting" panose="03020402040406030203" pitchFamily="66" charset="-78"/>
                <a:cs typeface="Arabic Typesetting" panose="03020402040406030203" pitchFamily="66" charset="-78"/>
              </a:rPr>
              <a:t>        = 15 mg/kg ⋅ 75 kg = 1125 mg, rounded to 1250 mg given no faster than 50 mg/min.</a:t>
            </a:r>
            <a:endParaRPr lang="en-US" sz="3200" b="1"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831858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4133" y="1916934"/>
            <a:ext cx="10515600" cy="2908452"/>
          </a:xfrm>
          <a:solidFill>
            <a:schemeClr val="accent1">
              <a:lumMod val="20000"/>
              <a:lumOff val="80000"/>
            </a:schemeClr>
          </a:solidFill>
          <a:ln>
            <a:solidFill>
              <a:schemeClr val="accent1"/>
            </a:solidFill>
          </a:ln>
        </p:spPr>
        <p:txBody>
          <a:bodyPr vert="horz" lIns="91440" tIns="45720" rIns="91440" bIns="45720" rtlCol="0" anchor="ctr">
            <a:normAutofit/>
          </a:bodyPr>
          <a:lstStyle/>
          <a:p>
            <a:pPr algn="ctr">
              <a:lnSpc>
                <a:spcPct val="150000"/>
              </a:lnSpc>
            </a:pPr>
            <a:r>
              <a:rPr lang="en-US" sz="4000" b="1" dirty="0" smtClean="0">
                <a:latin typeface="Baskerville Old Face" panose="02020602080505020303" pitchFamily="18" charset="0"/>
              </a:rPr>
              <a:t>Use of Phenytoin Serum Concentrations </a:t>
            </a:r>
            <a:br>
              <a:rPr lang="en-US" sz="4000" b="1" dirty="0" smtClean="0">
                <a:latin typeface="Baskerville Old Face" panose="02020602080505020303" pitchFamily="18" charset="0"/>
              </a:rPr>
            </a:br>
            <a:r>
              <a:rPr lang="en-US" sz="4000" b="1" dirty="0" smtClean="0">
                <a:latin typeface="Baskerville Old Face" panose="02020602080505020303" pitchFamily="18" charset="0"/>
              </a:rPr>
              <a:t>to Alter Doses</a:t>
            </a:r>
            <a:endParaRPr lang="en-US" sz="4000" b="1" dirty="0">
              <a:latin typeface="Baskerville Old Face" panose="02020602080505020303" pitchFamily="18" charset="0"/>
            </a:endParaRPr>
          </a:p>
        </p:txBody>
      </p:sp>
    </p:spTree>
    <p:extLst>
      <p:ext uri="{BB962C8B-B14F-4D97-AF65-F5344CB8AC3E}">
        <p14:creationId xmlns:p14="http://schemas.microsoft.com/office/powerpoint/2010/main" val="5712456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1905"/>
            <a:ext cx="10515600" cy="1185883"/>
          </a:xfrm>
          <a:solidFill>
            <a:schemeClr val="accent1">
              <a:lumMod val="20000"/>
              <a:lumOff val="80000"/>
            </a:schemeClr>
          </a:solidFill>
          <a:ln>
            <a:solidFill>
              <a:schemeClr val="accent1"/>
            </a:solidFill>
          </a:ln>
        </p:spPr>
        <p:txBody>
          <a:bodyPr vert="horz" lIns="91440" tIns="45720" rIns="91440" bIns="45720" rtlCol="0" anchor="ctr">
            <a:normAutofit/>
          </a:bodyPr>
          <a:lstStyle/>
          <a:p>
            <a:pPr algn="ctr">
              <a:lnSpc>
                <a:spcPct val="100000"/>
              </a:lnSpc>
            </a:pPr>
            <a:r>
              <a:rPr lang="en-US" b="1" dirty="0">
                <a:latin typeface="Baskerville Old Face" panose="02020602080505020303" pitchFamily="18" charset="0"/>
                <a:cs typeface="Andalus" panose="02020603050405020304" pitchFamily="18" charset="-78"/>
              </a:rPr>
              <a:t>Adverse effects related to serum conc.</a:t>
            </a:r>
          </a:p>
        </p:txBody>
      </p:sp>
      <p:sp>
        <p:nvSpPr>
          <p:cNvPr id="3" name="Content Placeholder 2"/>
          <p:cNvSpPr>
            <a:spLocks noGrp="1"/>
          </p:cNvSpPr>
          <p:nvPr>
            <p:ph idx="1"/>
          </p:nvPr>
        </p:nvSpPr>
        <p:spPr>
          <a:xfrm>
            <a:off x="838200" y="1661874"/>
            <a:ext cx="10718494" cy="4791918"/>
          </a:xfrm>
          <a:ln>
            <a:solidFill>
              <a:schemeClr val="accent1"/>
            </a:solidFill>
          </a:ln>
        </p:spPr>
        <p:txBody>
          <a:bodyPr>
            <a:normAutofit fontScale="92500"/>
          </a:bodyPr>
          <a:lstStyle/>
          <a:p>
            <a:pPr marL="0" indent="0">
              <a:lnSpc>
                <a:spcPct val="150000"/>
              </a:lnSpc>
              <a:buNone/>
            </a:pPr>
            <a:r>
              <a:rPr lang="el-GR" b="1" dirty="0">
                <a:solidFill>
                  <a:srgbClr val="FF0000"/>
                </a:solidFill>
                <a:latin typeface="Andalus" panose="02020603050405020304" pitchFamily="18" charset="-78"/>
                <a:cs typeface="Andalus" panose="02020603050405020304" pitchFamily="18" charset="-78"/>
              </a:rPr>
              <a:t>&gt;15 </a:t>
            </a:r>
            <a:r>
              <a:rPr lang="el-GR" b="1" dirty="0">
                <a:solidFill>
                  <a:srgbClr val="FF0000"/>
                </a:solidFill>
                <a:cs typeface="Andalus" panose="02020603050405020304" pitchFamily="18" charset="-78"/>
              </a:rPr>
              <a:t>μ</a:t>
            </a:r>
            <a:r>
              <a:rPr lang="en-US" b="1" dirty="0" smtClean="0">
                <a:solidFill>
                  <a:srgbClr val="FF0000"/>
                </a:solidFill>
                <a:latin typeface="Andalus" panose="02020603050405020304" pitchFamily="18" charset="-78"/>
                <a:cs typeface="Andalus" panose="02020603050405020304" pitchFamily="18" charset="-78"/>
              </a:rPr>
              <a:t>g/mL -</a:t>
            </a:r>
            <a:r>
              <a:rPr lang="en-US" b="1" dirty="0" smtClean="0">
                <a:latin typeface="Andalus" panose="02020603050405020304" pitchFamily="18" charset="-78"/>
                <a:cs typeface="Andalus" panose="02020603050405020304" pitchFamily="18" charset="-78"/>
              </a:rPr>
              <a:t>------ </a:t>
            </a:r>
            <a:r>
              <a:rPr lang="en-US" sz="3200" b="1" dirty="0" smtClean="0">
                <a:latin typeface="Arabic Typesetting" panose="03020402040406030203" pitchFamily="66" charset="-78"/>
                <a:cs typeface="Arabic Typesetting" panose="03020402040406030203" pitchFamily="66" charset="-78"/>
              </a:rPr>
              <a:t>minor </a:t>
            </a:r>
            <a:r>
              <a:rPr lang="en-US" sz="3200" b="1" dirty="0">
                <a:latin typeface="Arabic Typesetting" panose="03020402040406030203" pitchFamily="66" charset="-78"/>
                <a:cs typeface="Arabic Typesetting" panose="03020402040406030203" pitchFamily="66" charset="-78"/>
              </a:rPr>
              <a:t>central nervous system depression </a:t>
            </a:r>
            <a:r>
              <a:rPr lang="en-US" sz="3200" b="1" dirty="0" smtClean="0">
                <a:latin typeface="Arabic Typesetting" panose="03020402040406030203" pitchFamily="66" charset="-78"/>
                <a:cs typeface="Arabic Typesetting" panose="03020402040406030203" pitchFamily="66" charset="-78"/>
              </a:rPr>
              <a:t>such </a:t>
            </a:r>
            <a:r>
              <a:rPr lang="en-US" sz="3200" b="1" dirty="0">
                <a:latin typeface="Arabic Typesetting" panose="03020402040406030203" pitchFamily="66" charset="-78"/>
                <a:cs typeface="Arabic Typesetting" panose="03020402040406030203" pitchFamily="66" charset="-78"/>
              </a:rPr>
              <a:t>as drowsiness or fatigue</a:t>
            </a:r>
            <a:r>
              <a:rPr lang="en-US" sz="3200" b="1" dirty="0" smtClean="0">
                <a:latin typeface="Arabic Typesetting" panose="03020402040406030203" pitchFamily="66" charset="-78"/>
                <a:cs typeface="Arabic Typesetting" panose="03020402040406030203" pitchFamily="66" charset="-78"/>
              </a:rPr>
              <a:t>.</a:t>
            </a:r>
          </a:p>
          <a:p>
            <a:pPr marL="0" indent="0">
              <a:lnSpc>
                <a:spcPct val="150000"/>
              </a:lnSpc>
              <a:buNone/>
            </a:pPr>
            <a:r>
              <a:rPr lang="en-US" b="1" dirty="0">
                <a:solidFill>
                  <a:srgbClr val="FF0000"/>
                </a:solidFill>
                <a:latin typeface="Andalus" panose="02020603050405020304" pitchFamily="18" charset="-78"/>
                <a:cs typeface="Andalus" panose="02020603050405020304" pitchFamily="18" charset="-78"/>
              </a:rPr>
              <a:t>&gt;</a:t>
            </a:r>
            <a:r>
              <a:rPr lang="en-US" b="1" dirty="0" smtClean="0">
                <a:solidFill>
                  <a:srgbClr val="FF0000"/>
                </a:solidFill>
                <a:latin typeface="Andalus" panose="02020603050405020304" pitchFamily="18" charset="-78"/>
                <a:cs typeface="Andalus" panose="02020603050405020304" pitchFamily="18" charset="-78"/>
              </a:rPr>
              <a:t> </a:t>
            </a:r>
            <a:r>
              <a:rPr lang="en-US" b="1" dirty="0">
                <a:solidFill>
                  <a:srgbClr val="FF0000"/>
                </a:solidFill>
                <a:latin typeface="Andalus" panose="02020603050405020304" pitchFamily="18" charset="-78"/>
                <a:cs typeface="Andalus" panose="02020603050405020304" pitchFamily="18" charset="-78"/>
              </a:rPr>
              <a:t>20 </a:t>
            </a:r>
            <a:r>
              <a:rPr lang="el-GR" b="1" dirty="0">
                <a:solidFill>
                  <a:srgbClr val="FF0000"/>
                </a:solidFill>
                <a:cs typeface="Andalus" panose="02020603050405020304" pitchFamily="18" charset="-78"/>
              </a:rPr>
              <a:t>μ</a:t>
            </a:r>
            <a:r>
              <a:rPr lang="en-US" b="1" dirty="0" smtClean="0">
                <a:solidFill>
                  <a:srgbClr val="FF0000"/>
                </a:solidFill>
                <a:latin typeface="Andalus" panose="02020603050405020304" pitchFamily="18" charset="-78"/>
                <a:cs typeface="Andalus" panose="02020603050405020304" pitchFamily="18" charset="-78"/>
              </a:rPr>
              <a:t>g/mL -</a:t>
            </a:r>
            <a:r>
              <a:rPr lang="en-US" b="1" dirty="0" smtClean="0">
                <a:latin typeface="Andalus" panose="02020603050405020304" pitchFamily="18" charset="-78"/>
                <a:cs typeface="Andalus" panose="02020603050405020304" pitchFamily="18" charset="-78"/>
              </a:rPr>
              <a:t>------- </a:t>
            </a:r>
            <a:r>
              <a:rPr lang="en-US" sz="3200" b="1" dirty="0" err="1" smtClean="0">
                <a:latin typeface="Arabic Typesetting" panose="03020402040406030203" pitchFamily="66" charset="-78"/>
                <a:cs typeface="Arabic Typesetting" panose="03020402040406030203" pitchFamily="66" charset="-78"/>
              </a:rPr>
              <a:t>nystagmus</a:t>
            </a:r>
            <a:r>
              <a:rPr lang="en-US" sz="3200" b="1" dirty="0">
                <a:latin typeface="Arabic Typesetting" panose="03020402040406030203" pitchFamily="66" charset="-78"/>
                <a:cs typeface="Arabic Typesetting" panose="03020402040406030203" pitchFamily="66" charset="-78"/>
              </a:rPr>
              <a:t>, lateral gaze</a:t>
            </a:r>
          </a:p>
          <a:p>
            <a:pPr marL="0" indent="0">
              <a:lnSpc>
                <a:spcPct val="150000"/>
              </a:lnSpc>
              <a:buNone/>
            </a:pPr>
            <a:r>
              <a:rPr lang="en-US" b="1" dirty="0">
                <a:solidFill>
                  <a:srgbClr val="FF0000"/>
                </a:solidFill>
                <a:latin typeface="Andalus" panose="02020603050405020304" pitchFamily="18" charset="-78"/>
                <a:cs typeface="Andalus" panose="02020603050405020304" pitchFamily="18" charset="-78"/>
              </a:rPr>
              <a:t>&gt;</a:t>
            </a:r>
            <a:r>
              <a:rPr lang="en-US" b="1" dirty="0" smtClean="0">
                <a:solidFill>
                  <a:srgbClr val="FF0000"/>
                </a:solidFill>
                <a:latin typeface="Andalus" panose="02020603050405020304" pitchFamily="18" charset="-78"/>
                <a:cs typeface="Andalus" panose="02020603050405020304" pitchFamily="18" charset="-78"/>
              </a:rPr>
              <a:t> </a:t>
            </a:r>
            <a:r>
              <a:rPr lang="en-US" b="1" dirty="0">
                <a:solidFill>
                  <a:srgbClr val="FF0000"/>
                </a:solidFill>
                <a:latin typeface="Andalus" panose="02020603050405020304" pitchFamily="18" charset="-78"/>
                <a:cs typeface="Andalus" panose="02020603050405020304" pitchFamily="18" charset="-78"/>
              </a:rPr>
              <a:t>30 </a:t>
            </a:r>
            <a:r>
              <a:rPr lang="el-GR" b="1" dirty="0">
                <a:solidFill>
                  <a:srgbClr val="FF0000"/>
                </a:solidFill>
                <a:cs typeface="Andalus" panose="02020603050405020304" pitchFamily="18" charset="-78"/>
              </a:rPr>
              <a:t>μ</a:t>
            </a:r>
            <a:r>
              <a:rPr lang="en-US" b="1" dirty="0" smtClean="0">
                <a:solidFill>
                  <a:srgbClr val="FF0000"/>
                </a:solidFill>
                <a:latin typeface="Andalus" panose="02020603050405020304" pitchFamily="18" charset="-78"/>
                <a:cs typeface="Andalus" panose="02020603050405020304" pitchFamily="18" charset="-78"/>
              </a:rPr>
              <a:t>g/mL -</a:t>
            </a:r>
            <a:r>
              <a:rPr lang="en-US" b="1" dirty="0" smtClean="0">
                <a:latin typeface="Andalus" panose="02020603050405020304" pitchFamily="18" charset="-78"/>
                <a:cs typeface="Andalus" panose="02020603050405020304" pitchFamily="18" charset="-78"/>
              </a:rPr>
              <a:t>------- </a:t>
            </a:r>
            <a:r>
              <a:rPr lang="en-US" sz="3200" b="1" dirty="0" smtClean="0">
                <a:latin typeface="Arabic Typesetting" panose="03020402040406030203" pitchFamily="66" charset="-78"/>
                <a:cs typeface="Arabic Typesetting" panose="03020402040406030203" pitchFamily="66" charset="-78"/>
              </a:rPr>
              <a:t>ataxia</a:t>
            </a:r>
            <a:r>
              <a:rPr lang="en-US" sz="3200" b="1" dirty="0">
                <a:latin typeface="Arabic Typesetting" panose="03020402040406030203" pitchFamily="66" charset="-78"/>
                <a:cs typeface="Arabic Typesetting" panose="03020402040406030203" pitchFamily="66" charset="-78"/>
              </a:rPr>
              <a:t>, slurred speech, and/or incoordination</a:t>
            </a:r>
          </a:p>
          <a:p>
            <a:pPr marL="0" indent="0">
              <a:lnSpc>
                <a:spcPct val="150000"/>
              </a:lnSpc>
              <a:buNone/>
            </a:pPr>
            <a:r>
              <a:rPr lang="en-US" b="1" dirty="0" smtClean="0">
                <a:solidFill>
                  <a:srgbClr val="FF0000"/>
                </a:solidFill>
                <a:latin typeface="Andalus" panose="02020603050405020304" pitchFamily="18" charset="-78"/>
                <a:cs typeface="Andalus" panose="02020603050405020304" pitchFamily="18" charset="-78"/>
              </a:rPr>
              <a:t>&gt; </a:t>
            </a:r>
            <a:r>
              <a:rPr lang="en-US" b="1" dirty="0">
                <a:solidFill>
                  <a:srgbClr val="FF0000"/>
                </a:solidFill>
                <a:latin typeface="Andalus" panose="02020603050405020304" pitchFamily="18" charset="-78"/>
                <a:cs typeface="Andalus" panose="02020603050405020304" pitchFamily="18" charset="-78"/>
              </a:rPr>
              <a:t>40 </a:t>
            </a:r>
            <a:r>
              <a:rPr lang="en-US" b="1" dirty="0" smtClean="0">
                <a:solidFill>
                  <a:srgbClr val="FF0000"/>
                </a:solidFill>
                <a:latin typeface="Andalus" panose="02020603050405020304" pitchFamily="18" charset="-78"/>
                <a:cs typeface="Andalus" panose="02020603050405020304" pitchFamily="18" charset="-78"/>
              </a:rPr>
              <a:t>μg/mL -</a:t>
            </a:r>
            <a:r>
              <a:rPr lang="en-US" b="1" dirty="0" smtClean="0">
                <a:latin typeface="Andalus" panose="02020603050405020304" pitchFamily="18" charset="-78"/>
                <a:cs typeface="Andalus" panose="02020603050405020304" pitchFamily="18" charset="-78"/>
              </a:rPr>
              <a:t>----- </a:t>
            </a:r>
            <a:r>
              <a:rPr lang="en-US" sz="3200" b="1" dirty="0" smtClean="0">
                <a:latin typeface="Arabic Typesetting" panose="03020402040406030203" pitchFamily="66" charset="-78"/>
                <a:cs typeface="Arabic Typesetting" panose="03020402040406030203" pitchFamily="66" charset="-78"/>
              </a:rPr>
              <a:t>mental status changes, including decreased </a:t>
            </a:r>
            <a:r>
              <a:rPr lang="en-US" sz="3200" b="1" dirty="0">
                <a:latin typeface="Arabic Typesetting" panose="03020402040406030203" pitchFamily="66" charset="-78"/>
                <a:cs typeface="Arabic Typesetting" panose="03020402040406030203" pitchFamily="66" charset="-78"/>
              </a:rPr>
              <a:t>mentation, severe confusion </a:t>
            </a:r>
            <a:r>
              <a:rPr lang="en-US" sz="3200" b="1" dirty="0" smtClean="0">
                <a:latin typeface="Arabic Typesetting" panose="03020402040406030203" pitchFamily="66" charset="-78"/>
                <a:cs typeface="Arabic Typesetting" panose="03020402040406030203" pitchFamily="66" charset="-78"/>
              </a:rPr>
              <a:t> or </a:t>
            </a:r>
            <a:r>
              <a:rPr lang="en-US" sz="3200" b="1" dirty="0">
                <a:latin typeface="Arabic Typesetting" panose="03020402040406030203" pitchFamily="66" charset="-78"/>
                <a:cs typeface="Arabic Typesetting" panose="03020402040406030203" pitchFamily="66" charset="-78"/>
              </a:rPr>
              <a:t>lethargy, and coma are possible.</a:t>
            </a:r>
          </a:p>
          <a:p>
            <a:pPr marL="0" indent="0">
              <a:lnSpc>
                <a:spcPct val="150000"/>
              </a:lnSpc>
              <a:buNone/>
            </a:pPr>
            <a:r>
              <a:rPr lang="en-US" b="1" dirty="0">
                <a:solidFill>
                  <a:srgbClr val="FF0000"/>
                </a:solidFill>
                <a:latin typeface="Andalus" panose="02020603050405020304" pitchFamily="18" charset="-78"/>
                <a:cs typeface="Andalus" panose="02020603050405020304" pitchFamily="18" charset="-78"/>
              </a:rPr>
              <a:t>&gt; 50 μg/mL </a:t>
            </a:r>
            <a:r>
              <a:rPr lang="en-US" b="1" dirty="0" smtClean="0">
                <a:latin typeface="Andalus" panose="02020603050405020304" pitchFamily="18" charset="-78"/>
                <a:cs typeface="Andalus" panose="02020603050405020304" pitchFamily="18" charset="-78"/>
              </a:rPr>
              <a:t>--------</a:t>
            </a:r>
            <a:r>
              <a:rPr lang="en-US" sz="3200" b="1" dirty="0" smtClean="0">
                <a:latin typeface="Arabic Typesetting" panose="03020402040406030203" pitchFamily="66" charset="-78"/>
                <a:cs typeface="Arabic Typesetting" panose="03020402040406030203" pitchFamily="66" charset="-78"/>
              </a:rPr>
              <a:t>Drug-induced </a:t>
            </a:r>
            <a:r>
              <a:rPr lang="en-US" sz="3200" b="1" dirty="0">
                <a:latin typeface="Arabic Typesetting" panose="03020402040406030203" pitchFamily="66" charset="-78"/>
                <a:cs typeface="Arabic Typesetting" panose="03020402040406030203" pitchFamily="66" charset="-78"/>
              </a:rPr>
              <a:t>seizure activity.</a:t>
            </a:r>
          </a:p>
        </p:txBody>
      </p:sp>
    </p:spTree>
    <p:extLst>
      <p:ext uri="{BB962C8B-B14F-4D97-AF65-F5344CB8AC3E}">
        <p14:creationId xmlns:p14="http://schemas.microsoft.com/office/powerpoint/2010/main" val="3486227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1694"/>
            <a:ext cx="10515600" cy="2886418"/>
          </a:xfrm>
          <a:ln>
            <a:solidFill>
              <a:schemeClr val="tx2"/>
            </a:solidFill>
          </a:ln>
        </p:spPr>
        <p:txBody>
          <a:bodyPr>
            <a:normAutofit/>
          </a:bodyPr>
          <a:lstStyle/>
          <a:p>
            <a:pPr marL="0" lvl="0" indent="0">
              <a:buNone/>
            </a:pPr>
            <a:r>
              <a:rPr lang="en-US" sz="3200" b="1" u="sng" dirty="0">
                <a:latin typeface="Baskerville Old Face" panose="02020602080505020303" pitchFamily="18" charset="0"/>
                <a:cs typeface="Arabic Typesetting" panose="03020402040406030203" pitchFamily="66" charset="-78"/>
              </a:rPr>
              <a:t>Adjust phenytoin doses with </a:t>
            </a:r>
            <a:r>
              <a:rPr lang="en-US" sz="3200" b="1" u="sng" dirty="0">
                <a:solidFill>
                  <a:srgbClr val="C00000"/>
                </a:solidFill>
                <a:latin typeface="Baskerville Old Face" panose="02020602080505020303" pitchFamily="18" charset="0"/>
                <a:cs typeface="Arabic Typesetting" panose="03020402040406030203" pitchFamily="66" charset="-78"/>
              </a:rPr>
              <a:t>one steady-state </a:t>
            </a:r>
            <a:r>
              <a:rPr lang="en-US" sz="3200" b="1" u="sng" dirty="0" smtClean="0">
                <a:latin typeface="Baskerville Old Face" panose="02020602080505020303" pitchFamily="18" charset="0"/>
                <a:cs typeface="Arabic Typesetting" panose="03020402040406030203" pitchFamily="66" charset="-78"/>
              </a:rPr>
              <a:t>concentration:</a:t>
            </a:r>
            <a:endParaRPr lang="en-US" sz="3200" dirty="0">
              <a:latin typeface="Baskerville Old Face" panose="02020602080505020303" pitchFamily="18" charset="0"/>
              <a:cs typeface="Arabic Typesetting" panose="03020402040406030203" pitchFamily="66" charset="-78"/>
            </a:endParaRPr>
          </a:p>
          <a:p>
            <a:pPr marL="0" indent="0">
              <a:buNone/>
            </a:pPr>
            <a:r>
              <a:rPr lang="en-US" sz="3600" dirty="0" smtClean="0">
                <a:latin typeface="Arabic Typesetting" panose="03020402040406030203" pitchFamily="66" charset="-78"/>
                <a:cs typeface="Arabic Typesetting" panose="03020402040406030203" pitchFamily="66" charset="-78"/>
              </a:rPr>
              <a:t>1- Empiric </a:t>
            </a:r>
            <a:r>
              <a:rPr lang="en-US" sz="3600" dirty="0">
                <a:latin typeface="Arabic Typesetting" panose="03020402040406030203" pitchFamily="66" charset="-78"/>
                <a:cs typeface="Arabic Typesetting" panose="03020402040406030203" pitchFamily="66" charset="-78"/>
              </a:rPr>
              <a:t>dosing method</a:t>
            </a:r>
          </a:p>
          <a:p>
            <a:pPr marL="0" indent="0">
              <a:buNone/>
            </a:pPr>
            <a:r>
              <a:rPr lang="en-US" sz="3600" dirty="0" smtClean="0">
                <a:latin typeface="Arabic Typesetting" panose="03020402040406030203" pitchFamily="66" charset="-78"/>
                <a:cs typeface="Arabic Typesetting" panose="03020402040406030203" pitchFamily="66" charset="-78"/>
              </a:rPr>
              <a:t>2- </a:t>
            </a:r>
            <a:r>
              <a:rPr lang="en-US" sz="3600" dirty="0" err="1" smtClean="0">
                <a:latin typeface="Arabic Typesetting" panose="03020402040406030203" pitchFamily="66" charset="-78"/>
                <a:cs typeface="Arabic Typesetting" panose="03020402040406030203" pitchFamily="66" charset="-78"/>
              </a:rPr>
              <a:t>Pseudolinear</a:t>
            </a:r>
            <a:r>
              <a:rPr lang="en-US" sz="3600" dirty="0" smtClean="0">
                <a:latin typeface="Arabic Typesetting" panose="03020402040406030203" pitchFamily="66" charset="-78"/>
                <a:cs typeface="Arabic Typesetting" panose="03020402040406030203" pitchFamily="66" charset="-78"/>
              </a:rPr>
              <a:t> </a:t>
            </a:r>
            <a:r>
              <a:rPr lang="en-US" sz="3600" dirty="0">
                <a:latin typeface="Arabic Typesetting" panose="03020402040406030203" pitchFamily="66" charset="-78"/>
                <a:cs typeface="Arabic Typesetting" panose="03020402040406030203" pitchFamily="66" charset="-78"/>
              </a:rPr>
              <a:t>pharmacokinetic method</a:t>
            </a:r>
          </a:p>
          <a:p>
            <a:pPr marL="0" indent="0">
              <a:buNone/>
            </a:pPr>
            <a:r>
              <a:rPr lang="en-US" sz="3600" dirty="0" smtClean="0">
                <a:latin typeface="Arabic Typesetting" panose="03020402040406030203" pitchFamily="66" charset="-78"/>
                <a:cs typeface="Arabic Typesetting" panose="03020402040406030203" pitchFamily="66" charset="-78"/>
              </a:rPr>
              <a:t>3- Graves-</a:t>
            </a:r>
            <a:r>
              <a:rPr lang="en-US" sz="3600" dirty="0" err="1" smtClean="0">
                <a:latin typeface="Arabic Typesetting" panose="03020402040406030203" pitchFamily="66" charset="-78"/>
                <a:cs typeface="Arabic Typesetting" panose="03020402040406030203" pitchFamily="66" charset="-78"/>
              </a:rPr>
              <a:t>Cloyd</a:t>
            </a:r>
            <a:r>
              <a:rPr lang="en-US" sz="3600" dirty="0" smtClean="0">
                <a:latin typeface="Arabic Typesetting" panose="03020402040406030203" pitchFamily="66" charset="-78"/>
                <a:cs typeface="Arabic Typesetting" panose="03020402040406030203" pitchFamily="66" charset="-78"/>
              </a:rPr>
              <a:t> method</a:t>
            </a:r>
            <a:endParaRPr lang="en-US" sz="3600" dirty="0">
              <a:latin typeface="Arabic Typesetting" panose="03020402040406030203" pitchFamily="66" charset="-78"/>
              <a:cs typeface="Arabic Typesetting" panose="03020402040406030203" pitchFamily="66" charset="-78"/>
            </a:endParaRPr>
          </a:p>
        </p:txBody>
      </p:sp>
      <p:sp>
        <p:nvSpPr>
          <p:cNvPr id="4" name="Content Placeholder 2"/>
          <p:cNvSpPr txBox="1">
            <a:spLocks/>
          </p:cNvSpPr>
          <p:nvPr/>
        </p:nvSpPr>
        <p:spPr>
          <a:xfrm>
            <a:off x="838200" y="3800819"/>
            <a:ext cx="10515600" cy="2522863"/>
          </a:xfrm>
          <a:prstGeom prst="rect">
            <a:avLst/>
          </a:prstGeom>
          <a:ln>
            <a:solidFill>
              <a:schemeClr val="tx2"/>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200" b="1" u="sng" dirty="0">
                <a:latin typeface="Baskerville Old Face" panose="02020602080505020303" pitchFamily="18" charset="0"/>
                <a:cs typeface="Arabic Typesetting" panose="03020402040406030203" pitchFamily="66" charset="-78"/>
              </a:rPr>
              <a:t>Adjust phenytoin doses with </a:t>
            </a:r>
            <a:r>
              <a:rPr lang="en-US" sz="3200" b="1" u="sng" dirty="0">
                <a:solidFill>
                  <a:srgbClr val="C00000"/>
                </a:solidFill>
                <a:latin typeface="Baskerville Old Face" panose="02020602080505020303" pitchFamily="18" charset="0"/>
                <a:cs typeface="Arabic Typesetting" panose="03020402040406030203" pitchFamily="66" charset="-78"/>
              </a:rPr>
              <a:t>two steady-state </a:t>
            </a:r>
            <a:r>
              <a:rPr lang="en-US" sz="3200" b="1" u="sng" dirty="0">
                <a:latin typeface="Baskerville Old Face" panose="02020602080505020303" pitchFamily="18" charset="0"/>
                <a:cs typeface="Arabic Typesetting" panose="03020402040406030203" pitchFamily="66" charset="-78"/>
              </a:rPr>
              <a:t>concentrations:</a:t>
            </a:r>
          </a:p>
          <a:p>
            <a:pPr marL="0" indent="0">
              <a:buFont typeface="Arial" panose="020B0604020202020204" pitchFamily="34" charset="0"/>
              <a:buNone/>
            </a:pPr>
            <a:r>
              <a:rPr lang="en-US" sz="3600" dirty="0" smtClean="0">
                <a:latin typeface="Arabic Typesetting" panose="03020402040406030203" pitchFamily="66" charset="-78"/>
                <a:cs typeface="Arabic Typesetting" panose="03020402040406030203" pitchFamily="66" charset="-78"/>
              </a:rPr>
              <a:t>1- Empiric dosing method</a:t>
            </a:r>
          </a:p>
          <a:p>
            <a:pPr marL="0" indent="0">
              <a:buFont typeface="Arial" panose="020B0604020202020204" pitchFamily="34" charset="0"/>
              <a:buNone/>
            </a:pPr>
            <a:r>
              <a:rPr lang="en-US" sz="3600" dirty="0" smtClean="0">
                <a:latin typeface="Arabic Typesetting" panose="03020402040406030203" pitchFamily="66" charset="-78"/>
                <a:cs typeface="Arabic Typesetting" panose="03020402040406030203" pitchFamily="66" charset="-78"/>
              </a:rPr>
              <a:t>2- </a:t>
            </a:r>
            <a:r>
              <a:rPr lang="en-US" sz="3600" dirty="0" err="1" smtClean="0">
                <a:latin typeface="Arabic Typesetting" panose="03020402040406030203" pitchFamily="66" charset="-78"/>
                <a:cs typeface="Arabic Typesetting" panose="03020402040406030203" pitchFamily="66" charset="-78"/>
              </a:rPr>
              <a:t>Ludden</a:t>
            </a:r>
            <a:r>
              <a:rPr lang="en-US" sz="3600" dirty="0" smtClean="0">
                <a:latin typeface="Arabic Typesetting" panose="03020402040406030203" pitchFamily="66" charset="-78"/>
                <a:cs typeface="Arabic Typesetting" panose="03020402040406030203" pitchFamily="66" charset="-78"/>
              </a:rPr>
              <a:t> method</a:t>
            </a:r>
          </a:p>
        </p:txBody>
      </p:sp>
    </p:spTree>
    <p:extLst>
      <p:ext uri="{BB962C8B-B14F-4D97-AF65-F5344CB8AC3E}">
        <p14:creationId xmlns:p14="http://schemas.microsoft.com/office/powerpoint/2010/main" val="3477441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barn(inVertical)">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52529"/>
            <a:ext cx="10515600" cy="721203"/>
          </a:xfrm>
          <a:solidFill>
            <a:schemeClr val="accent1">
              <a:lumMod val="20000"/>
              <a:lumOff val="80000"/>
            </a:schemeClr>
          </a:solidFill>
          <a:ln>
            <a:solidFill>
              <a:schemeClr val="accent1"/>
            </a:solidFill>
          </a:ln>
        </p:spPr>
        <p:txBody>
          <a:bodyPr vert="horz" lIns="91440" tIns="45720" rIns="91440" bIns="45720" rtlCol="0" anchor="ctr">
            <a:normAutofit/>
          </a:bodyPr>
          <a:lstStyle/>
          <a:p>
            <a:pPr algn="ctr"/>
            <a:r>
              <a:rPr lang="en-US" sz="3600" b="1" dirty="0" smtClean="0">
                <a:latin typeface="Baskerville Old Face" panose="02020602080505020303" pitchFamily="18" charset="0"/>
              </a:rPr>
              <a:t>1- Empiric Dosing Method</a:t>
            </a:r>
            <a:endParaRPr lang="en-US" sz="3600" b="1" dirty="0">
              <a:latin typeface="Baskerville Old Face" panose="02020602080505020303" pitchFamily="18" charset="0"/>
            </a:endParaRPr>
          </a:p>
        </p:txBody>
      </p:sp>
      <p:sp>
        <p:nvSpPr>
          <p:cNvPr id="3" name="Content Placeholder 2"/>
          <p:cNvSpPr>
            <a:spLocks noGrp="1"/>
          </p:cNvSpPr>
          <p:nvPr>
            <p:ph idx="1"/>
          </p:nvPr>
        </p:nvSpPr>
        <p:spPr>
          <a:xfrm>
            <a:off x="838200" y="2379643"/>
            <a:ext cx="10515600" cy="3797319"/>
          </a:xfrm>
        </p:spPr>
        <p:txBody>
          <a:bodyPr>
            <a:normAutofit/>
          </a:bodyPr>
          <a:lstStyle/>
          <a:p>
            <a:pPr marL="0" lvl="0" indent="0" algn="just">
              <a:buNone/>
            </a:pPr>
            <a:r>
              <a:rPr lang="en-US" sz="3200" b="1" dirty="0" smtClean="0">
                <a:latin typeface="Arabic Typesetting" panose="03020402040406030203" pitchFamily="66" charset="-78"/>
                <a:cs typeface="Arabic Typesetting" panose="03020402040406030203" pitchFamily="66" charset="-78"/>
              </a:rPr>
              <a:t>Increase </a:t>
            </a:r>
            <a:r>
              <a:rPr lang="en-US" sz="3200" b="1" dirty="0">
                <a:latin typeface="Arabic Typesetting" panose="03020402040406030203" pitchFamily="66" charset="-78"/>
                <a:cs typeface="Arabic Typesetting" panose="03020402040406030203" pitchFamily="66" charset="-78"/>
              </a:rPr>
              <a:t>or decrease the dose according </a:t>
            </a:r>
            <a:r>
              <a:rPr lang="en-US" sz="3200" b="1" dirty="0" smtClean="0">
                <a:latin typeface="Arabic Typesetting" panose="03020402040406030203" pitchFamily="66" charset="-78"/>
                <a:cs typeface="Arabic Typesetting" panose="03020402040406030203" pitchFamily="66" charset="-78"/>
              </a:rPr>
              <a:t>to the </a:t>
            </a:r>
            <a:r>
              <a:rPr lang="en-US" sz="3200" b="1" dirty="0">
                <a:latin typeface="Arabic Typesetting" panose="03020402040406030203" pitchFamily="66" charset="-78"/>
                <a:cs typeface="Arabic Typesetting" panose="03020402040406030203" pitchFamily="66" charset="-78"/>
              </a:rPr>
              <a:t>obtained concentration from the patient and </a:t>
            </a:r>
            <a:r>
              <a:rPr lang="en-US" sz="3200" b="1" dirty="0" smtClean="0">
                <a:latin typeface="Arabic Typesetting" panose="03020402040406030203" pitchFamily="66" charset="-78"/>
                <a:cs typeface="Arabic Typesetting" panose="03020402040406030203" pitchFamily="66" charset="-78"/>
              </a:rPr>
              <a:t>according </a:t>
            </a:r>
            <a:r>
              <a:rPr lang="en-US" sz="3200" b="1" dirty="0">
                <a:latin typeface="Arabic Typesetting" panose="03020402040406030203" pitchFamily="66" charset="-78"/>
                <a:cs typeface="Arabic Typesetting" panose="03020402040406030203" pitchFamily="66" charset="-78"/>
              </a:rPr>
              <a:t>to the following </a:t>
            </a:r>
            <a:r>
              <a:rPr lang="en-US" sz="3200" b="1" dirty="0" smtClean="0">
                <a:latin typeface="Arabic Typesetting" panose="03020402040406030203" pitchFamily="66" charset="-78"/>
                <a:cs typeface="Arabic Typesetting" panose="03020402040406030203" pitchFamily="66" charset="-78"/>
              </a:rPr>
              <a:t>table:</a:t>
            </a:r>
            <a:endParaRPr lang="en-US" sz="3200" b="1" dirty="0">
              <a:latin typeface="Arabic Typesetting" panose="03020402040406030203" pitchFamily="66" charset="-78"/>
              <a:cs typeface="Arabic Typesetting" panose="03020402040406030203" pitchFamily="66" charset="-78"/>
            </a:endParaRPr>
          </a:p>
          <a:p>
            <a:pPr algn="just"/>
            <a:endParaRPr lang="en-US" sz="3600" dirty="0">
              <a:latin typeface="Arabic Typesetting" panose="03020402040406030203" pitchFamily="66" charset="-78"/>
              <a:cs typeface="Arabic Typesetting" panose="03020402040406030203" pitchFamily="66" charset="-78"/>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4727" y="3404212"/>
            <a:ext cx="7436385" cy="3216925"/>
          </a:xfrm>
          <a:prstGeom prst="rect">
            <a:avLst/>
          </a:prstGeom>
          <a:noFill/>
          <a:ln>
            <a:solidFill>
              <a:schemeClr val="tx2"/>
            </a:solidFill>
          </a:ln>
        </p:spPr>
      </p:pic>
      <p:sp>
        <p:nvSpPr>
          <p:cNvPr id="5" name="Title 1"/>
          <p:cNvSpPr txBox="1">
            <a:spLocks/>
          </p:cNvSpPr>
          <p:nvPr/>
        </p:nvSpPr>
        <p:spPr>
          <a:xfrm>
            <a:off x="838200" y="124903"/>
            <a:ext cx="10515600" cy="1325563"/>
          </a:xfrm>
          <a:prstGeom prst="rect">
            <a:avLst/>
          </a:prstGeom>
          <a:solidFill>
            <a:schemeClr val="accent1">
              <a:lumMod val="20000"/>
              <a:lumOff val="80000"/>
            </a:schemeClr>
          </a:solidFill>
          <a:ln>
            <a:solidFill>
              <a:schemeClr val="accent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smtClean="0">
                <a:latin typeface="Baskerville Old Face" panose="02020602080505020303" pitchFamily="18" charset="0"/>
              </a:rPr>
              <a:t>Adjust phenytoin doses with one steady-state concentrations</a:t>
            </a:r>
            <a:endParaRPr lang="en-US" sz="4000" b="1" dirty="0">
              <a:latin typeface="Baskerville Old Face" panose="02020602080505020303" pitchFamily="18" charset="0"/>
            </a:endParaRPr>
          </a:p>
        </p:txBody>
      </p:sp>
    </p:spTree>
    <p:extLst>
      <p:ext uri="{BB962C8B-B14F-4D97-AF65-F5344CB8AC3E}">
        <p14:creationId xmlns:p14="http://schemas.microsoft.com/office/powerpoint/2010/main" val="20743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838248"/>
          </a:xfrm>
          <a:ln>
            <a:solidFill>
              <a:schemeClr val="tx2"/>
            </a:solidFill>
          </a:ln>
        </p:spPr>
        <p:txBody>
          <a:bodyPr>
            <a:noAutofit/>
          </a:bodyPr>
          <a:lstStyle/>
          <a:p>
            <a:pPr algn="just"/>
            <a:r>
              <a:rPr lang="en-US" sz="2400" b="1" u="sng" dirty="0">
                <a:latin typeface="Arabic Typesetting" panose="03020402040406030203" pitchFamily="66" charset="-78"/>
                <a:cs typeface="Arabic Typesetting" panose="03020402040406030203" pitchFamily="66" charset="-78"/>
              </a:rPr>
              <a:t>Example 1</a:t>
            </a:r>
            <a:r>
              <a:rPr lang="en-US" sz="2400" b="1" dirty="0">
                <a:latin typeface="Arabic Typesetting" panose="03020402040406030203" pitchFamily="66" charset="-78"/>
                <a:cs typeface="Arabic Typesetting" panose="03020402040406030203" pitchFamily="66" charset="-78"/>
              </a:rPr>
              <a:t> </a:t>
            </a:r>
            <a:r>
              <a:rPr lang="en-US" sz="2400" dirty="0">
                <a:latin typeface="Arabic Typesetting" panose="03020402040406030203" pitchFamily="66" charset="-78"/>
                <a:cs typeface="Arabic Typesetting" panose="03020402040406030203" pitchFamily="66" charset="-78"/>
              </a:rPr>
              <a:t>TD is a 50-year-old, 75-kg (5 </a:t>
            </a:r>
            <a:r>
              <a:rPr lang="en-US" sz="2400" dirty="0" err="1">
                <a:latin typeface="Arabic Typesetting" panose="03020402040406030203" pitchFamily="66" charset="-78"/>
                <a:cs typeface="Arabic Typesetting" panose="03020402040406030203" pitchFamily="66" charset="-78"/>
              </a:rPr>
              <a:t>ft</a:t>
            </a:r>
            <a:r>
              <a:rPr lang="en-US" sz="2400" dirty="0">
                <a:latin typeface="Arabic Typesetting" panose="03020402040406030203" pitchFamily="66" charset="-78"/>
                <a:cs typeface="Arabic Typesetting" panose="03020402040406030203" pitchFamily="66" charset="-78"/>
              </a:rPr>
              <a:t> 10 in) male with simple partial </a:t>
            </a:r>
            <a:r>
              <a:rPr lang="en-US" sz="2400" dirty="0" smtClean="0">
                <a:latin typeface="Arabic Typesetting" panose="03020402040406030203" pitchFamily="66" charset="-78"/>
                <a:cs typeface="Arabic Typesetting" panose="03020402040406030203" pitchFamily="66" charset="-78"/>
              </a:rPr>
              <a:t>seizures who </a:t>
            </a:r>
            <a:r>
              <a:rPr lang="en-US" sz="2400" dirty="0">
                <a:latin typeface="Arabic Typesetting" panose="03020402040406030203" pitchFamily="66" charset="-78"/>
                <a:cs typeface="Arabic Typesetting" panose="03020402040406030203" pitchFamily="66" charset="-78"/>
              </a:rPr>
              <a:t>requires therapy with oral phenytoin. He has normal liver and renal function. </a:t>
            </a:r>
            <a:r>
              <a:rPr lang="en-US" sz="2400" dirty="0" smtClean="0">
                <a:latin typeface="Arabic Typesetting" panose="03020402040406030203" pitchFamily="66" charset="-78"/>
                <a:cs typeface="Arabic Typesetting" panose="03020402040406030203" pitchFamily="66" charset="-78"/>
              </a:rPr>
              <a:t>The patient </a:t>
            </a:r>
            <a:r>
              <a:rPr lang="en-US" sz="2400" dirty="0">
                <a:latin typeface="Arabic Typesetting" panose="03020402040406030203" pitchFamily="66" charset="-78"/>
                <a:cs typeface="Arabic Typesetting" panose="03020402040406030203" pitchFamily="66" charset="-78"/>
              </a:rPr>
              <a:t>was prescribed 400 mg/d of extended phenytoin sodium capsules for 1 month, </a:t>
            </a:r>
            <a:r>
              <a:rPr lang="en-US" sz="2400" dirty="0" smtClean="0">
                <a:latin typeface="Arabic Typesetting" panose="03020402040406030203" pitchFamily="66" charset="-78"/>
                <a:cs typeface="Arabic Typesetting" panose="03020402040406030203" pitchFamily="66" charset="-78"/>
              </a:rPr>
              <a:t>and the </a:t>
            </a:r>
            <a:r>
              <a:rPr lang="en-US" sz="2400" dirty="0">
                <a:latin typeface="Arabic Typesetting" panose="03020402040406030203" pitchFamily="66" charset="-78"/>
                <a:cs typeface="Arabic Typesetting" panose="03020402040406030203" pitchFamily="66" charset="-78"/>
              </a:rPr>
              <a:t>steady-state phenytoin total concentration equals 6.2 μg/</a:t>
            </a:r>
            <a:r>
              <a:rPr lang="en-US" sz="2400" dirty="0" err="1">
                <a:latin typeface="Arabic Typesetting" panose="03020402040406030203" pitchFamily="66" charset="-78"/>
                <a:cs typeface="Arabic Typesetting" panose="03020402040406030203" pitchFamily="66" charset="-78"/>
              </a:rPr>
              <a:t>mL.</a:t>
            </a:r>
            <a:r>
              <a:rPr lang="en-US" sz="2400" dirty="0">
                <a:latin typeface="Arabic Typesetting" panose="03020402040406030203" pitchFamily="66" charset="-78"/>
                <a:cs typeface="Arabic Typesetting" panose="03020402040406030203" pitchFamily="66" charset="-78"/>
              </a:rPr>
              <a:t> The patient is </a:t>
            </a:r>
            <a:r>
              <a:rPr lang="en-US" sz="2400" dirty="0" smtClean="0">
                <a:latin typeface="Arabic Typesetting" panose="03020402040406030203" pitchFamily="66" charset="-78"/>
                <a:cs typeface="Arabic Typesetting" panose="03020402040406030203" pitchFamily="66" charset="-78"/>
              </a:rPr>
              <a:t>assessed to </a:t>
            </a:r>
            <a:r>
              <a:rPr lang="en-US" sz="2400" dirty="0">
                <a:latin typeface="Arabic Typesetting" panose="03020402040406030203" pitchFamily="66" charset="-78"/>
                <a:cs typeface="Arabic Typesetting" panose="03020402040406030203" pitchFamily="66" charset="-78"/>
              </a:rPr>
              <a:t>be compliant with his dosage regimen. Suggest an initial phenytoin dosage </a:t>
            </a:r>
            <a:r>
              <a:rPr lang="en-US" sz="2400" dirty="0" smtClean="0">
                <a:latin typeface="Arabic Typesetting" panose="03020402040406030203" pitchFamily="66" charset="-78"/>
                <a:cs typeface="Arabic Typesetting" panose="03020402040406030203" pitchFamily="66" charset="-78"/>
              </a:rPr>
              <a:t>regimen designed </a:t>
            </a:r>
            <a:r>
              <a:rPr lang="en-US" sz="2400" dirty="0">
                <a:latin typeface="Arabic Typesetting" panose="03020402040406030203" pitchFamily="66" charset="-78"/>
                <a:cs typeface="Arabic Typesetting" panose="03020402040406030203" pitchFamily="66" charset="-78"/>
              </a:rPr>
              <a:t>to achieve a steady-state phenytoin concentration within the therapeutic range.</a:t>
            </a:r>
          </a:p>
        </p:txBody>
      </p:sp>
      <p:sp>
        <p:nvSpPr>
          <p:cNvPr id="3" name="Content Placeholder 2"/>
          <p:cNvSpPr>
            <a:spLocks noGrp="1"/>
          </p:cNvSpPr>
          <p:nvPr>
            <p:ph idx="1"/>
          </p:nvPr>
        </p:nvSpPr>
        <p:spPr>
          <a:xfrm>
            <a:off x="838200" y="2544895"/>
            <a:ext cx="10515600" cy="1619481"/>
          </a:xfrm>
        </p:spPr>
        <p:txBody>
          <a:bodyPr>
            <a:noAutofit/>
          </a:bodyPr>
          <a:lstStyle/>
          <a:p>
            <a:pPr marL="0" indent="0">
              <a:buNone/>
            </a:pPr>
            <a:r>
              <a:rPr lang="en-US" b="1" dirty="0">
                <a:latin typeface="Arabic Typesetting" panose="03020402040406030203" pitchFamily="66" charset="-78"/>
                <a:cs typeface="Arabic Typesetting" panose="03020402040406030203" pitchFamily="66" charset="-78"/>
              </a:rPr>
              <a:t>1. Use Table 10-4 to suggest new phenytoin dose</a:t>
            </a:r>
            <a:r>
              <a:rPr lang="en-US" b="1" dirty="0" smtClean="0">
                <a:latin typeface="Arabic Typesetting" panose="03020402040406030203" pitchFamily="66" charset="-78"/>
                <a:cs typeface="Arabic Typesetting" panose="03020402040406030203" pitchFamily="66" charset="-78"/>
              </a:rPr>
              <a:t>.</a:t>
            </a:r>
          </a:p>
          <a:p>
            <a:r>
              <a:rPr lang="en-US" b="1" dirty="0">
                <a:latin typeface="Arabic Typesetting" panose="03020402040406030203" pitchFamily="66" charset="-78"/>
                <a:cs typeface="Arabic Typesetting" panose="03020402040406030203" pitchFamily="66" charset="-78"/>
              </a:rPr>
              <a:t>Table 10-4 suggests a dosage increase of ≥100 mg/d for this patient. The dose </a:t>
            </a:r>
            <a:r>
              <a:rPr lang="en-US" b="1" dirty="0" smtClean="0">
                <a:latin typeface="Arabic Typesetting" panose="03020402040406030203" pitchFamily="66" charset="-78"/>
                <a:cs typeface="Arabic Typesetting" panose="03020402040406030203" pitchFamily="66" charset="-78"/>
              </a:rPr>
              <a:t>would be </a:t>
            </a:r>
            <a:r>
              <a:rPr lang="en-US" b="1" dirty="0">
                <a:latin typeface="Arabic Typesetting" panose="03020402040406030203" pitchFamily="66" charset="-78"/>
                <a:cs typeface="Arabic Typesetting" panose="03020402040406030203" pitchFamily="66" charset="-78"/>
              </a:rPr>
              <a:t>increased to 500 mg/d</a:t>
            </a:r>
            <a:r>
              <a:rPr lang="en-US" b="1" dirty="0" smtClean="0">
                <a:latin typeface="Arabic Typesetting" panose="03020402040406030203" pitchFamily="66" charset="-78"/>
                <a:cs typeface="Arabic Typesetting" panose="03020402040406030203" pitchFamily="66" charset="-78"/>
              </a:rPr>
              <a:t>.</a:t>
            </a:r>
          </a:p>
          <a:p>
            <a:pPr marL="0" indent="0">
              <a:buNone/>
            </a:pPr>
            <a:endParaRPr lang="en-US" b="1" dirty="0">
              <a:latin typeface="Arabic Typesetting" panose="03020402040406030203" pitchFamily="66" charset="-78"/>
              <a:cs typeface="Arabic Typesetting" panose="03020402040406030203" pitchFamily="66" charset="-78"/>
            </a:endParaRPr>
          </a:p>
        </p:txBody>
      </p:sp>
      <p:sp>
        <p:nvSpPr>
          <p:cNvPr id="4" name="Content Placeholder 2"/>
          <p:cNvSpPr txBox="1">
            <a:spLocks/>
          </p:cNvSpPr>
          <p:nvPr/>
        </p:nvSpPr>
        <p:spPr>
          <a:xfrm>
            <a:off x="838200" y="4384712"/>
            <a:ext cx="10515600" cy="1792249"/>
          </a:xfrm>
          <a:prstGeom prst="rect">
            <a:avLst/>
          </a:prstGeom>
          <a:ln>
            <a:solidFill>
              <a:srgbClr val="C0000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smtClean="0">
                <a:solidFill>
                  <a:srgbClr val="C00000"/>
                </a:solidFill>
                <a:latin typeface="Arabic Typesetting" panose="03020402040406030203" pitchFamily="66" charset="-78"/>
                <a:cs typeface="Arabic Typesetting" panose="03020402040406030203" pitchFamily="66" charset="-78"/>
              </a:rPr>
              <a:t>Note: A steady-state trough total phenytoin serum concentration should be measured after steady state is attained in 7–14 days. Phenytoin serum concentrations should also be measured if the patient experiences an exacerbation of their epilepsy, or if the patient develops potential signs or symptoms of phenytoin toxicity.</a:t>
            </a:r>
            <a:endParaRPr lang="en-US" b="1" dirty="0">
              <a:solidFill>
                <a:srgbClr val="C00000"/>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563825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99270"/>
          </a:xfrm>
          <a:solidFill>
            <a:schemeClr val="accent1">
              <a:lumMod val="20000"/>
              <a:lumOff val="80000"/>
            </a:schemeClr>
          </a:solidFill>
          <a:ln>
            <a:solidFill>
              <a:schemeClr val="accent1"/>
            </a:solidFill>
          </a:ln>
        </p:spPr>
        <p:txBody>
          <a:bodyPr vert="horz" lIns="91440" tIns="45720" rIns="91440" bIns="45720" rtlCol="0" anchor="ctr">
            <a:normAutofit/>
          </a:bodyPr>
          <a:lstStyle/>
          <a:p>
            <a:pPr algn="ctr"/>
            <a:r>
              <a:rPr lang="en-US" sz="4000" b="1" dirty="0" smtClean="0">
                <a:latin typeface="Baskerville Old Face" panose="02020602080505020303" pitchFamily="18" charset="0"/>
              </a:rPr>
              <a:t>2- </a:t>
            </a:r>
            <a:r>
              <a:rPr lang="en-US" sz="4000" b="1" dirty="0" err="1" smtClean="0">
                <a:latin typeface="Baskerville Old Face" panose="02020602080505020303" pitchFamily="18" charset="0"/>
              </a:rPr>
              <a:t>Pseudolinear</a:t>
            </a:r>
            <a:r>
              <a:rPr lang="en-US" sz="4000" b="1" dirty="0" smtClean="0">
                <a:latin typeface="Baskerville Old Face" panose="02020602080505020303" pitchFamily="18" charset="0"/>
              </a:rPr>
              <a:t> Pharmacokinetic Method</a:t>
            </a:r>
            <a:endParaRPr lang="en-US" sz="4000" b="1" dirty="0">
              <a:latin typeface="Baskerville Old Face" panose="02020602080505020303" pitchFamily="18" charset="0"/>
            </a:endParaRPr>
          </a:p>
        </p:txBody>
      </p:sp>
      <p:sp>
        <p:nvSpPr>
          <p:cNvPr id="3" name="Content Placeholder 2"/>
          <p:cNvSpPr>
            <a:spLocks noGrp="1"/>
          </p:cNvSpPr>
          <p:nvPr>
            <p:ph idx="1"/>
          </p:nvPr>
        </p:nvSpPr>
        <p:spPr>
          <a:xfrm>
            <a:off x="1068636" y="2045962"/>
            <a:ext cx="10285164" cy="4351338"/>
          </a:xfrm>
        </p:spPr>
        <p:txBody>
          <a:bodyPr>
            <a:noAutofit/>
          </a:bodyPr>
          <a:lstStyle/>
          <a:p>
            <a:pPr marL="0" indent="0">
              <a:buNone/>
            </a:pPr>
            <a:r>
              <a:rPr lang="en-US" sz="3200" dirty="0" smtClean="0">
                <a:latin typeface="Arabic Typesetting" panose="03020402040406030203" pitchFamily="66" charset="-78"/>
                <a:cs typeface="Arabic Typesetting" panose="03020402040406030203" pitchFamily="66" charset="-78"/>
              </a:rPr>
              <a:t>1- </a:t>
            </a:r>
            <a:r>
              <a:rPr lang="en-US" sz="3200" dirty="0">
                <a:latin typeface="Arabic Typesetting" panose="03020402040406030203" pitchFamily="66" charset="-78"/>
                <a:cs typeface="Arabic Typesetting" panose="03020402040406030203" pitchFamily="66" charset="-78"/>
              </a:rPr>
              <a:t>Increase the dose empirically according to previous </a:t>
            </a:r>
            <a:r>
              <a:rPr lang="en-US" sz="3200" dirty="0" smtClean="0">
                <a:latin typeface="Arabic Typesetting" panose="03020402040406030203" pitchFamily="66" charset="-78"/>
                <a:cs typeface="Arabic Typesetting" panose="03020402040406030203" pitchFamily="66" charset="-78"/>
              </a:rPr>
              <a:t>table.</a:t>
            </a:r>
            <a:endParaRPr lang="en-US" sz="3200" dirty="0">
              <a:latin typeface="Arabic Typesetting" panose="03020402040406030203" pitchFamily="66" charset="-78"/>
              <a:cs typeface="Arabic Typesetting" panose="03020402040406030203" pitchFamily="66" charset="-78"/>
            </a:endParaRPr>
          </a:p>
          <a:p>
            <a:pPr marL="0" indent="0">
              <a:buNone/>
            </a:pPr>
            <a:r>
              <a:rPr lang="en-US" sz="3200" dirty="0" smtClean="0">
                <a:latin typeface="Arabic Typesetting" panose="03020402040406030203" pitchFamily="66" charset="-78"/>
                <a:cs typeface="Arabic Typesetting" panose="03020402040406030203" pitchFamily="66" charset="-78"/>
              </a:rPr>
              <a:t>2- Then </a:t>
            </a:r>
            <a:r>
              <a:rPr lang="en-US" sz="3200" dirty="0">
                <a:latin typeface="Arabic Typesetting" panose="03020402040406030203" pitchFamily="66" charset="-78"/>
                <a:cs typeface="Arabic Typesetting" panose="03020402040406030203" pitchFamily="66" charset="-78"/>
              </a:rPr>
              <a:t>calculate new Css from the new dose by linear </a:t>
            </a:r>
            <a:r>
              <a:rPr lang="en-US" sz="3200" dirty="0" smtClean="0">
                <a:latin typeface="Arabic Typesetting" panose="03020402040406030203" pitchFamily="66" charset="-78"/>
                <a:cs typeface="Arabic Typesetting" panose="03020402040406030203" pitchFamily="66" charset="-78"/>
              </a:rPr>
              <a:t>pharmacokinetics equation: </a:t>
            </a:r>
            <a:endParaRPr lang="en-US" sz="3200" dirty="0">
              <a:latin typeface="Arabic Typesetting" panose="03020402040406030203" pitchFamily="66" charset="-78"/>
              <a:cs typeface="Arabic Typesetting" panose="03020402040406030203" pitchFamily="66" charset="-78"/>
            </a:endParaRPr>
          </a:p>
          <a:p>
            <a:pPr marL="0" indent="0">
              <a:buNone/>
            </a:pPr>
            <a:r>
              <a:rPr lang="en-US" sz="3200" b="1" dirty="0" smtClean="0">
                <a:solidFill>
                  <a:srgbClr val="C00000"/>
                </a:solidFill>
                <a:latin typeface="Arabic Typesetting" panose="03020402040406030203" pitchFamily="66" charset="-78"/>
                <a:cs typeface="Arabic Typesetting" panose="03020402040406030203" pitchFamily="66" charset="-78"/>
              </a:rPr>
              <a:t>             </a:t>
            </a:r>
            <a:r>
              <a:rPr lang="en-US" sz="3600" b="1" dirty="0" smtClean="0">
                <a:solidFill>
                  <a:srgbClr val="C00000"/>
                </a:solidFill>
                <a:latin typeface="Arabic Typesetting" panose="03020402040406030203" pitchFamily="66" charset="-78"/>
                <a:cs typeface="Arabic Typesetting" panose="03020402040406030203" pitchFamily="66" charset="-78"/>
              </a:rPr>
              <a:t>C</a:t>
            </a:r>
            <a:r>
              <a:rPr lang="en-US" sz="3200" b="1" dirty="0" smtClean="0">
                <a:solidFill>
                  <a:srgbClr val="C00000"/>
                </a:solidFill>
                <a:latin typeface="Arabic Typesetting" panose="03020402040406030203" pitchFamily="66" charset="-78"/>
                <a:cs typeface="Arabic Typesetting" panose="03020402040406030203" pitchFamily="66" charset="-78"/>
              </a:rPr>
              <a:t>ssnew </a:t>
            </a:r>
            <a:r>
              <a:rPr lang="en-US" sz="3600" b="1" dirty="0">
                <a:solidFill>
                  <a:srgbClr val="C00000"/>
                </a:solidFill>
                <a:latin typeface="Arabic Typesetting" panose="03020402040406030203" pitchFamily="66" charset="-78"/>
                <a:cs typeface="Arabic Typesetting" panose="03020402040406030203" pitchFamily="66" charset="-78"/>
              </a:rPr>
              <a:t>= (D</a:t>
            </a:r>
            <a:r>
              <a:rPr lang="en-US" sz="3200" b="1" dirty="0">
                <a:solidFill>
                  <a:srgbClr val="C00000"/>
                </a:solidFill>
                <a:latin typeface="Arabic Typesetting" panose="03020402040406030203" pitchFamily="66" charset="-78"/>
                <a:cs typeface="Arabic Typesetting" panose="03020402040406030203" pitchFamily="66" charset="-78"/>
              </a:rPr>
              <a:t>new</a:t>
            </a:r>
            <a:r>
              <a:rPr lang="en-US" sz="3600" b="1" dirty="0">
                <a:solidFill>
                  <a:srgbClr val="C00000"/>
                </a:solidFill>
                <a:latin typeface="Arabic Typesetting" panose="03020402040406030203" pitchFamily="66" charset="-78"/>
                <a:cs typeface="Arabic Typesetting" panose="03020402040406030203" pitchFamily="66" charset="-78"/>
              </a:rPr>
              <a:t> / </a:t>
            </a:r>
            <a:r>
              <a:rPr lang="en-US" sz="3600" b="1" dirty="0" err="1">
                <a:solidFill>
                  <a:srgbClr val="C00000"/>
                </a:solidFill>
                <a:latin typeface="Arabic Typesetting" panose="03020402040406030203" pitchFamily="66" charset="-78"/>
                <a:cs typeface="Arabic Typesetting" panose="03020402040406030203" pitchFamily="66" charset="-78"/>
              </a:rPr>
              <a:t>D</a:t>
            </a:r>
            <a:r>
              <a:rPr lang="en-US" sz="3200" b="1" dirty="0" err="1">
                <a:solidFill>
                  <a:srgbClr val="C00000"/>
                </a:solidFill>
                <a:latin typeface="Arabic Typesetting" panose="03020402040406030203" pitchFamily="66" charset="-78"/>
                <a:cs typeface="Arabic Typesetting" panose="03020402040406030203" pitchFamily="66" charset="-78"/>
              </a:rPr>
              <a:t>old</a:t>
            </a:r>
            <a:r>
              <a:rPr lang="en-US" sz="3600" b="1" dirty="0">
                <a:solidFill>
                  <a:srgbClr val="C00000"/>
                </a:solidFill>
                <a:latin typeface="Arabic Typesetting" panose="03020402040406030203" pitchFamily="66" charset="-78"/>
                <a:cs typeface="Arabic Typesetting" panose="03020402040406030203" pitchFamily="66" charset="-78"/>
              </a:rPr>
              <a:t>) </a:t>
            </a:r>
            <a:r>
              <a:rPr lang="en-US" sz="3600" b="1" dirty="0" err="1" smtClean="0">
                <a:solidFill>
                  <a:srgbClr val="C00000"/>
                </a:solidFill>
                <a:latin typeface="Arabic Typesetting" panose="03020402040406030203" pitchFamily="66" charset="-78"/>
                <a:cs typeface="Arabic Typesetting" panose="03020402040406030203" pitchFamily="66" charset="-78"/>
              </a:rPr>
              <a:t>C</a:t>
            </a:r>
            <a:r>
              <a:rPr lang="en-US" sz="3200" b="1" dirty="0" err="1" smtClean="0">
                <a:solidFill>
                  <a:srgbClr val="C00000"/>
                </a:solidFill>
                <a:latin typeface="Arabic Typesetting" panose="03020402040406030203" pitchFamily="66" charset="-78"/>
                <a:cs typeface="Arabic Typesetting" panose="03020402040406030203" pitchFamily="66" charset="-78"/>
              </a:rPr>
              <a:t>ssold</a:t>
            </a:r>
            <a:endParaRPr lang="en-US" sz="3200" dirty="0">
              <a:latin typeface="Arabic Typesetting" panose="03020402040406030203" pitchFamily="66" charset="-78"/>
              <a:cs typeface="Arabic Typesetting" panose="03020402040406030203" pitchFamily="66" charset="-78"/>
            </a:endParaRPr>
          </a:p>
          <a:p>
            <a:pPr marL="0" indent="0">
              <a:buNone/>
            </a:pPr>
            <a:r>
              <a:rPr lang="en-US" sz="3200" dirty="0">
                <a:latin typeface="Arabic Typesetting" panose="03020402040406030203" pitchFamily="66" charset="-78"/>
                <a:cs typeface="Arabic Typesetting" panose="03020402040406030203" pitchFamily="66" charset="-78"/>
              </a:rPr>
              <a:t>3- To account for </a:t>
            </a:r>
            <a:r>
              <a:rPr lang="en-US" sz="3200" dirty="0" err="1">
                <a:latin typeface="Arabic Typesetting" panose="03020402040406030203" pitchFamily="66" charset="-78"/>
                <a:cs typeface="Arabic Typesetting" panose="03020402040406030203" pitchFamily="66" charset="-78"/>
              </a:rPr>
              <a:t>Michaelis-Menten</a:t>
            </a:r>
            <a:r>
              <a:rPr lang="en-US" sz="3200" dirty="0">
                <a:latin typeface="Arabic Typesetting" panose="03020402040406030203" pitchFamily="66" charset="-78"/>
                <a:cs typeface="Arabic Typesetting" panose="03020402040406030203" pitchFamily="66" charset="-78"/>
              </a:rPr>
              <a:t> </a:t>
            </a:r>
            <a:r>
              <a:rPr lang="en-US" sz="3200" dirty="0" smtClean="0">
                <a:latin typeface="Arabic Typesetting" panose="03020402040406030203" pitchFamily="66" charset="-78"/>
                <a:cs typeface="Arabic Typesetting" panose="03020402040406030203" pitchFamily="66" charset="-78"/>
              </a:rPr>
              <a:t>pharmacokinetics:</a:t>
            </a:r>
          </a:p>
          <a:p>
            <a:pPr lvl="0"/>
            <a:r>
              <a:rPr lang="en-US" sz="3200" b="1" dirty="0">
                <a:latin typeface="Arabic Typesetting" panose="03020402040406030203" pitchFamily="66" charset="-78"/>
                <a:cs typeface="Arabic Typesetting" panose="03020402040406030203" pitchFamily="66" charset="-78"/>
              </a:rPr>
              <a:t>Add 15–33%</a:t>
            </a:r>
            <a:r>
              <a:rPr lang="en-US" sz="3200" dirty="0">
                <a:latin typeface="Arabic Typesetting" panose="03020402040406030203" pitchFamily="66" charset="-78"/>
                <a:cs typeface="Arabic Typesetting" panose="03020402040406030203" pitchFamily="66" charset="-78"/>
              </a:rPr>
              <a:t> for a dosage increase [Multiply the Css by </a:t>
            </a:r>
            <a:r>
              <a:rPr lang="en-US" sz="3200" b="1" dirty="0">
                <a:latin typeface="Arabic Typesetting" panose="03020402040406030203" pitchFamily="66" charset="-78"/>
                <a:cs typeface="Arabic Typesetting" panose="03020402040406030203" pitchFamily="66" charset="-78"/>
              </a:rPr>
              <a:t>1.15 and 1.33</a:t>
            </a:r>
            <a:r>
              <a:rPr lang="en-US" sz="3200" dirty="0">
                <a:latin typeface="Arabic Typesetting" panose="03020402040406030203" pitchFamily="66" charset="-78"/>
                <a:cs typeface="Arabic Typesetting" panose="03020402040406030203" pitchFamily="66" charset="-78"/>
              </a:rPr>
              <a:t>]</a:t>
            </a:r>
          </a:p>
          <a:p>
            <a:pPr marL="0" indent="0">
              <a:buNone/>
            </a:pPr>
            <a:r>
              <a:rPr lang="en-US" sz="3200" dirty="0" smtClean="0">
                <a:latin typeface="Arabic Typesetting" panose="03020402040406030203" pitchFamily="66" charset="-78"/>
                <a:cs typeface="Arabic Typesetting" panose="03020402040406030203" pitchFamily="66" charset="-78"/>
              </a:rPr>
              <a:t>Or </a:t>
            </a:r>
            <a:endParaRPr lang="en-US" sz="3200" dirty="0">
              <a:latin typeface="Arabic Typesetting" panose="03020402040406030203" pitchFamily="66" charset="-78"/>
              <a:cs typeface="Arabic Typesetting" panose="03020402040406030203" pitchFamily="66" charset="-78"/>
            </a:endParaRPr>
          </a:p>
          <a:p>
            <a:pPr lvl="0"/>
            <a:r>
              <a:rPr lang="en-US" sz="3200" b="1" dirty="0">
                <a:latin typeface="Arabic Typesetting" panose="03020402040406030203" pitchFamily="66" charset="-78"/>
                <a:cs typeface="Arabic Typesetting" panose="03020402040406030203" pitchFamily="66" charset="-78"/>
              </a:rPr>
              <a:t>Subtract 15–33%</a:t>
            </a:r>
            <a:r>
              <a:rPr lang="en-US" sz="3200" dirty="0">
                <a:latin typeface="Arabic Typesetting" panose="03020402040406030203" pitchFamily="66" charset="-78"/>
                <a:cs typeface="Arabic Typesetting" panose="03020402040406030203" pitchFamily="66" charset="-78"/>
              </a:rPr>
              <a:t> for a dosage </a:t>
            </a:r>
            <a:r>
              <a:rPr lang="en-US" sz="3200" dirty="0" smtClean="0">
                <a:latin typeface="Arabic Typesetting" panose="03020402040406030203" pitchFamily="66" charset="-78"/>
                <a:cs typeface="Arabic Typesetting" panose="03020402040406030203" pitchFamily="66" charset="-78"/>
              </a:rPr>
              <a:t>decrease [</a:t>
            </a:r>
            <a:r>
              <a:rPr lang="en-US" sz="3200" dirty="0">
                <a:latin typeface="Arabic Typesetting" panose="03020402040406030203" pitchFamily="66" charset="-78"/>
                <a:cs typeface="Arabic Typesetting" panose="03020402040406030203" pitchFamily="66" charset="-78"/>
              </a:rPr>
              <a:t>Multiply Css by </a:t>
            </a:r>
            <a:r>
              <a:rPr lang="en-US" sz="3200" b="1" dirty="0">
                <a:latin typeface="Arabic Typesetting" panose="03020402040406030203" pitchFamily="66" charset="-78"/>
                <a:cs typeface="Arabic Typesetting" panose="03020402040406030203" pitchFamily="66" charset="-78"/>
              </a:rPr>
              <a:t>0.85 and 0.67</a:t>
            </a:r>
            <a:r>
              <a:rPr lang="en-US" sz="3200" dirty="0">
                <a:latin typeface="Arabic Typesetting" panose="03020402040406030203" pitchFamily="66" charset="-78"/>
                <a:cs typeface="Arabic Typesetting" panose="03020402040406030203" pitchFamily="66" charset="-78"/>
              </a:rPr>
              <a:t>] </a:t>
            </a:r>
          </a:p>
          <a:p>
            <a:endParaRPr lang="en-US" sz="32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666233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6142"/>
            <a:ext cx="10515600" cy="2003502"/>
          </a:xfrm>
          <a:ln>
            <a:solidFill>
              <a:schemeClr val="tx2"/>
            </a:solidFill>
          </a:ln>
        </p:spPr>
        <p:txBody>
          <a:bodyPr>
            <a:noAutofit/>
          </a:bodyPr>
          <a:lstStyle/>
          <a:p>
            <a:pPr algn="just">
              <a:lnSpc>
                <a:spcPct val="100000"/>
              </a:lnSpc>
            </a:pPr>
            <a:r>
              <a:rPr lang="en-US" sz="2400" b="1" u="sng" dirty="0">
                <a:latin typeface="Arabic Typesetting" panose="03020402040406030203" pitchFamily="66" charset="-78"/>
                <a:cs typeface="Arabic Typesetting" panose="03020402040406030203" pitchFamily="66" charset="-78"/>
              </a:rPr>
              <a:t>Example 3</a:t>
            </a:r>
            <a:r>
              <a:rPr lang="en-US" sz="2400" b="1" dirty="0">
                <a:latin typeface="Arabic Typesetting" panose="03020402040406030203" pitchFamily="66" charset="-78"/>
                <a:cs typeface="Arabic Typesetting" panose="03020402040406030203" pitchFamily="66" charset="-78"/>
              </a:rPr>
              <a:t> </a:t>
            </a:r>
            <a:r>
              <a:rPr lang="en-US" sz="2400" dirty="0">
                <a:latin typeface="Arabic Typesetting" panose="03020402040406030203" pitchFamily="66" charset="-78"/>
                <a:cs typeface="Arabic Typesetting" panose="03020402040406030203" pitchFamily="66" charset="-78"/>
              </a:rPr>
              <a:t>TD is a 50-year-old, 75-kg (5 </a:t>
            </a:r>
            <a:r>
              <a:rPr lang="en-US" sz="2400" dirty="0" err="1">
                <a:latin typeface="Arabic Typesetting" panose="03020402040406030203" pitchFamily="66" charset="-78"/>
                <a:cs typeface="Arabic Typesetting" panose="03020402040406030203" pitchFamily="66" charset="-78"/>
              </a:rPr>
              <a:t>ft</a:t>
            </a:r>
            <a:r>
              <a:rPr lang="en-US" sz="2400" dirty="0">
                <a:latin typeface="Arabic Typesetting" panose="03020402040406030203" pitchFamily="66" charset="-78"/>
                <a:cs typeface="Arabic Typesetting" panose="03020402040406030203" pitchFamily="66" charset="-78"/>
              </a:rPr>
              <a:t> 10 in) male with simple partial </a:t>
            </a:r>
            <a:r>
              <a:rPr lang="en-US" sz="2400" dirty="0" smtClean="0">
                <a:latin typeface="Arabic Typesetting" panose="03020402040406030203" pitchFamily="66" charset="-78"/>
                <a:cs typeface="Arabic Typesetting" panose="03020402040406030203" pitchFamily="66" charset="-78"/>
              </a:rPr>
              <a:t>seizures who </a:t>
            </a:r>
            <a:r>
              <a:rPr lang="en-US" sz="2400" dirty="0">
                <a:latin typeface="Arabic Typesetting" panose="03020402040406030203" pitchFamily="66" charset="-78"/>
                <a:cs typeface="Arabic Typesetting" panose="03020402040406030203" pitchFamily="66" charset="-78"/>
              </a:rPr>
              <a:t>requires therapy with oral phenytoin. He has normal liver and renal function. </a:t>
            </a:r>
            <a:r>
              <a:rPr lang="en-US" sz="2400" dirty="0" smtClean="0">
                <a:latin typeface="Arabic Typesetting" panose="03020402040406030203" pitchFamily="66" charset="-78"/>
                <a:cs typeface="Arabic Typesetting" panose="03020402040406030203" pitchFamily="66" charset="-78"/>
              </a:rPr>
              <a:t>The patient </a:t>
            </a:r>
            <a:r>
              <a:rPr lang="en-US" sz="2400" dirty="0">
                <a:latin typeface="Arabic Typesetting" panose="03020402040406030203" pitchFamily="66" charset="-78"/>
                <a:cs typeface="Arabic Typesetting" panose="03020402040406030203" pitchFamily="66" charset="-78"/>
              </a:rPr>
              <a:t>was prescribed </a:t>
            </a:r>
            <a:r>
              <a:rPr lang="en-US" sz="2400" b="1" dirty="0">
                <a:solidFill>
                  <a:srgbClr val="C00000"/>
                </a:solidFill>
                <a:latin typeface="Arabic Typesetting" panose="03020402040406030203" pitchFamily="66" charset="-78"/>
                <a:cs typeface="Arabic Typesetting" panose="03020402040406030203" pitchFamily="66" charset="-78"/>
              </a:rPr>
              <a:t>400 mg/d</a:t>
            </a:r>
            <a:r>
              <a:rPr lang="en-US" sz="2400" b="1" dirty="0">
                <a:latin typeface="Arabic Typesetting" panose="03020402040406030203" pitchFamily="66" charset="-78"/>
                <a:cs typeface="Arabic Typesetting" panose="03020402040406030203" pitchFamily="66" charset="-78"/>
              </a:rPr>
              <a:t> of </a:t>
            </a:r>
            <a:r>
              <a:rPr lang="en-US" sz="2400" dirty="0">
                <a:latin typeface="Arabic Typesetting" panose="03020402040406030203" pitchFamily="66" charset="-78"/>
                <a:cs typeface="Arabic Typesetting" panose="03020402040406030203" pitchFamily="66" charset="-78"/>
              </a:rPr>
              <a:t>extended phenytoin sodium </a:t>
            </a:r>
            <a:r>
              <a:rPr lang="en-US" sz="2400" b="1" dirty="0">
                <a:solidFill>
                  <a:srgbClr val="C00000"/>
                </a:solidFill>
                <a:latin typeface="Arabic Typesetting" panose="03020402040406030203" pitchFamily="66" charset="-78"/>
                <a:cs typeface="Arabic Typesetting" panose="03020402040406030203" pitchFamily="66" charset="-78"/>
              </a:rPr>
              <a:t>capsules</a:t>
            </a:r>
            <a:r>
              <a:rPr lang="en-US" sz="2400" dirty="0">
                <a:solidFill>
                  <a:srgbClr val="C00000"/>
                </a:solidFill>
                <a:latin typeface="Arabic Typesetting" panose="03020402040406030203" pitchFamily="66" charset="-78"/>
                <a:cs typeface="Arabic Typesetting" panose="03020402040406030203" pitchFamily="66" charset="-78"/>
              </a:rPr>
              <a:t> </a:t>
            </a:r>
            <a:r>
              <a:rPr lang="en-US" sz="2400" dirty="0">
                <a:latin typeface="Arabic Typesetting" panose="03020402040406030203" pitchFamily="66" charset="-78"/>
                <a:cs typeface="Arabic Typesetting" panose="03020402040406030203" pitchFamily="66" charset="-78"/>
              </a:rPr>
              <a:t>for 1 month, </a:t>
            </a:r>
            <a:r>
              <a:rPr lang="en-US" sz="2400" dirty="0" smtClean="0">
                <a:latin typeface="Arabic Typesetting" panose="03020402040406030203" pitchFamily="66" charset="-78"/>
                <a:cs typeface="Arabic Typesetting" panose="03020402040406030203" pitchFamily="66" charset="-78"/>
              </a:rPr>
              <a:t>and the </a:t>
            </a:r>
            <a:r>
              <a:rPr lang="en-US" sz="2400" dirty="0">
                <a:latin typeface="Arabic Typesetting" panose="03020402040406030203" pitchFamily="66" charset="-78"/>
                <a:cs typeface="Arabic Typesetting" panose="03020402040406030203" pitchFamily="66" charset="-78"/>
              </a:rPr>
              <a:t>steady-state phenytoin total concentration equals </a:t>
            </a:r>
            <a:r>
              <a:rPr lang="en-US" sz="2400" b="1" dirty="0">
                <a:solidFill>
                  <a:srgbClr val="C00000"/>
                </a:solidFill>
                <a:latin typeface="Arabic Typesetting" panose="03020402040406030203" pitchFamily="66" charset="-78"/>
                <a:cs typeface="Arabic Typesetting" panose="03020402040406030203" pitchFamily="66" charset="-78"/>
              </a:rPr>
              <a:t>6.2 μg/</a:t>
            </a:r>
            <a:r>
              <a:rPr lang="en-US" sz="2400" b="1" dirty="0" err="1">
                <a:solidFill>
                  <a:srgbClr val="C00000"/>
                </a:solidFill>
                <a:latin typeface="Arabic Typesetting" panose="03020402040406030203" pitchFamily="66" charset="-78"/>
                <a:cs typeface="Arabic Typesetting" panose="03020402040406030203" pitchFamily="66" charset="-78"/>
              </a:rPr>
              <a:t>mL</a:t>
            </a:r>
            <a:r>
              <a:rPr lang="en-US" sz="2400" dirty="0" err="1">
                <a:latin typeface="Arabic Typesetting" panose="03020402040406030203" pitchFamily="66" charset="-78"/>
                <a:cs typeface="Arabic Typesetting" panose="03020402040406030203" pitchFamily="66" charset="-78"/>
              </a:rPr>
              <a:t>.</a:t>
            </a:r>
            <a:r>
              <a:rPr lang="en-US" sz="2400" dirty="0">
                <a:latin typeface="Arabic Typesetting" panose="03020402040406030203" pitchFamily="66" charset="-78"/>
                <a:cs typeface="Arabic Typesetting" panose="03020402040406030203" pitchFamily="66" charset="-78"/>
              </a:rPr>
              <a:t> The patient is </a:t>
            </a:r>
            <a:r>
              <a:rPr lang="en-US" sz="2400" dirty="0" smtClean="0">
                <a:latin typeface="Arabic Typesetting" panose="03020402040406030203" pitchFamily="66" charset="-78"/>
                <a:cs typeface="Arabic Typesetting" panose="03020402040406030203" pitchFamily="66" charset="-78"/>
              </a:rPr>
              <a:t>assessed to </a:t>
            </a:r>
            <a:r>
              <a:rPr lang="en-US" sz="2400" dirty="0">
                <a:latin typeface="Arabic Typesetting" panose="03020402040406030203" pitchFamily="66" charset="-78"/>
                <a:cs typeface="Arabic Typesetting" panose="03020402040406030203" pitchFamily="66" charset="-78"/>
              </a:rPr>
              <a:t>be compliant with his dosage regimen. Suggest </a:t>
            </a:r>
            <a:r>
              <a:rPr lang="en-US" sz="2400" dirty="0" smtClean="0">
                <a:latin typeface="Arabic Typesetting" panose="03020402040406030203" pitchFamily="66" charset="-78"/>
                <a:cs typeface="Arabic Typesetting" panose="03020402040406030203" pitchFamily="66" charset="-78"/>
              </a:rPr>
              <a:t>phenytoin </a:t>
            </a:r>
            <a:r>
              <a:rPr lang="en-US" sz="2400" dirty="0">
                <a:latin typeface="Arabic Typesetting" panose="03020402040406030203" pitchFamily="66" charset="-78"/>
                <a:cs typeface="Arabic Typesetting" panose="03020402040406030203" pitchFamily="66" charset="-78"/>
              </a:rPr>
              <a:t>dosage </a:t>
            </a:r>
            <a:r>
              <a:rPr lang="en-US" sz="2400" dirty="0" smtClean="0">
                <a:latin typeface="Arabic Typesetting" panose="03020402040406030203" pitchFamily="66" charset="-78"/>
                <a:cs typeface="Arabic Typesetting" panose="03020402040406030203" pitchFamily="66" charset="-78"/>
              </a:rPr>
              <a:t>regimen to </a:t>
            </a:r>
            <a:r>
              <a:rPr lang="en-US" sz="2400" dirty="0">
                <a:latin typeface="Arabic Typesetting" panose="03020402040406030203" pitchFamily="66" charset="-78"/>
                <a:cs typeface="Arabic Typesetting" panose="03020402040406030203" pitchFamily="66" charset="-78"/>
              </a:rPr>
              <a:t>achieve a steady-state phenytoin concentration </a:t>
            </a:r>
            <a:r>
              <a:rPr lang="en-US" sz="2400" b="1" dirty="0">
                <a:latin typeface="Arabic Typesetting" panose="03020402040406030203" pitchFamily="66" charset="-78"/>
                <a:cs typeface="Arabic Typesetting" panose="03020402040406030203" pitchFamily="66" charset="-78"/>
              </a:rPr>
              <a:t>within the therapeutic range</a:t>
            </a:r>
            <a:r>
              <a:rPr lang="en-US" sz="2400" dirty="0">
                <a:latin typeface="Arabic Typesetting" panose="03020402040406030203" pitchFamily="66" charset="-78"/>
                <a:cs typeface="Arabic Typesetting" panose="03020402040406030203" pitchFamily="66" charset="-78"/>
              </a:rPr>
              <a:t>.</a:t>
            </a:r>
          </a:p>
        </p:txBody>
      </p:sp>
      <p:sp>
        <p:nvSpPr>
          <p:cNvPr id="3" name="Content Placeholder 2"/>
          <p:cNvSpPr>
            <a:spLocks noGrp="1"/>
          </p:cNvSpPr>
          <p:nvPr>
            <p:ph idx="1"/>
          </p:nvPr>
        </p:nvSpPr>
        <p:spPr>
          <a:xfrm>
            <a:off x="838200" y="2633032"/>
            <a:ext cx="10515600" cy="3811836"/>
          </a:xfrm>
        </p:spPr>
        <p:txBody>
          <a:bodyPr>
            <a:normAutofit/>
          </a:bodyPr>
          <a:lstStyle/>
          <a:p>
            <a:pPr marL="514350" indent="-514350">
              <a:buAutoNum type="arabicPeriod"/>
            </a:pPr>
            <a:r>
              <a:rPr lang="en-US" dirty="0" smtClean="0">
                <a:latin typeface="Arabic Typesetting" panose="03020402040406030203" pitchFamily="66" charset="-78"/>
                <a:cs typeface="Arabic Typesetting" panose="03020402040406030203" pitchFamily="66" charset="-78"/>
              </a:rPr>
              <a:t>A convenient dosage </a:t>
            </a:r>
            <a:r>
              <a:rPr lang="en-US" dirty="0">
                <a:latin typeface="Arabic Typesetting" panose="03020402040406030203" pitchFamily="66" charset="-78"/>
                <a:cs typeface="Arabic Typesetting" panose="03020402040406030203" pitchFamily="66" charset="-78"/>
              </a:rPr>
              <a:t>change would be 100 mg/d and </a:t>
            </a:r>
            <a:r>
              <a:rPr lang="en-US" dirty="0" smtClean="0">
                <a:latin typeface="Arabic Typesetting" panose="03020402040406030203" pitchFamily="66" charset="-78"/>
                <a:cs typeface="Arabic Typesetting" panose="03020402040406030203" pitchFamily="66" charset="-78"/>
              </a:rPr>
              <a:t>the new dose will be 500 mg/d.</a:t>
            </a:r>
          </a:p>
          <a:p>
            <a:pPr marL="514350" indent="-514350">
              <a:buFont typeface="+mj-lt"/>
              <a:buAutoNum type="arabicPeriod"/>
            </a:pPr>
            <a:r>
              <a:rPr lang="en-US" b="1" dirty="0" smtClean="0">
                <a:latin typeface="Arabic Typesetting" panose="03020402040406030203" pitchFamily="66" charset="-78"/>
                <a:cs typeface="Arabic Typesetting" panose="03020402040406030203" pitchFamily="66" charset="-78"/>
              </a:rPr>
              <a:t>Cssnew </a:t>
            </a:r>
            <a:r>
              <a:rPr lang="en-US" b="1" dirty="0">
                <a:latin typeface="Arabic Typesetting" panose="03020402040406030203" pitchFamily="66" charset="-78"/>
                <a:cs typeface="Arabic Typesetting" panose="03020402040406030203" pitchFamily="66" charset="-78"/>
              </a:rPr>
              <a:t>= (Dnew / </a:t>
            </a:r>
            <a:r>
              <a:rPr lang="en-US" b="1" dirty="0" err="1">
                <a:latin typeface="Arabic Typesetting" panose="03020402040406030203" pitchFamily="66" charset="-78"/>
                <a:cs typeface="Arabic Typesetting" panose="03020402040406030203" pitchFamily="66" charset="-78"/>
              </a:rPr>
              <a:t>Dold</a:t>
            </a:r>
            <a:r>
              <a:rPr lang="en-US" b="1" dirty="0">
                <a:latin typeface="Arabic Typesetting" panose="03020402040406030203" pitchFamily="66" charset="-78"/>
                <a:cs typeface="Arabic Typesetting" panose="03020402040406030203" pitchFamily="66" charset="-78"/>
              </a:rPr>
              <a:t>)</a:t>
            </a:r>
            <a:r>
              <a:rPr lang="en-US" b="1" dirty="0" err="1">
                <a:latin typeface="Arabic Typesetting" panose="03020402040406030203" pitchFamily="66" charset="-78"/>
                <a:cs typeface="Arabic Typesetting" panose="03020402040406030203" pitchFamily="66" charset="-78"/>
              </a:rPr>
              <a:t>Cssold</a:t>
            </a:r>
            <a:r>
              <a:rPr lang="en-US" b="1" dirty="0">
                <a:latin typeface="Arabic Typesetting" panose="03020402040406030203" pitchFamily="66" charset="-78"/>
                <a:cs typeface="Arabic Typesetting" panose="03020402040406030203" pitchFamily="66" charset="-78"/>
              </a:rPr>
              <a:t> = (500 mg/d / 400 mg/d</a:t>
            </a:r>
            <a:r>
              <a:rPr lang="en-US" b="1" dirty="0" smtClean="0">
                <a:latin typeface="Arabic Typesetting" panose="03020402040406030203" pitchFamily="66" charset="-78"/>
                <a:cs typeface="Arabic Typesetting" panose="03020402040406030203" pitchFamily="66" charset="-78"/>
              </a:rPr>
              <a:t>) 6.2 </a:t>
            </a:r>
            <a:r>
              <a:rPr lang="en-US" b="1" dirty="0">
                <a:latin typeface="Arabic Typesetting" panose="03020402040406030203" pitchFamily="66" charset="-78"/>
                <a:cs typeface="Arabic Typesetting" panose="03020402040406030203" pitchFamily="66" charset="-78"/>
              </a:rPr>
              <a:t>μg/mL </a:t>
            </a:r>
            <a:r>
              <a:rPr lang="en-US" b="1" dirty="0" smtClean="0">
                <a:latin typeface="Arabic Typesetting" panose="03020402040406030203" pitchFamily="66" charset="-78"/>
                <a:cs typeface="Arabic Typesetting" panose="03020402040406030203" pitchFamily="66" charset="-78"/>
              </a:rPr>
              <a:t>= 7.8 μg/</a:t>
            </a:r>
            <a:r>
              <a:rPr lang="en-US" b="1" dirty="0" err="1" smtClean="0">
                <a:latin typeface="Arabic Typesetting" panose="03020402040406030203" pitchFamily="66" charset="-78"/>
                <a:cs typeface="Arabic Typesetting" panose="03020402040406030203" pitchFamily="66" charset="-78"/>
              </a:rPr>
              <a:t>mL.</a:t>
            </a:r>
            <a:endParaRPr lang="en-US" b="1" dirty="0" smtClean="0">
              <a:latin typeface="Arabic Typesetting" panose="03020402040406030203" pitchFamily="66" charset="-78"/>
              <a:cs typeface="Arabic Typesetting" panose="03020402040406030203" pitchFamily="66" charset="-78"/>
            </a:endParaRPr>
          </a:p>
          <a:p>
            <a:pPr marL="514350" indent="-514350">
              <a:buFont typeface="Arial" panose="020B0604020202020204" pitchFamily="34" charset="0"/>
              <a:buAutoNum type="arabicPeriod"/>
            </a:pPr>
            <a:r>
              <a:rPr lang="en-US" dirty="0">
                <a:latin typeface="Arabic Typesetting" panose="03020402040406030203" pitchFamily="66" charset="-78"/>
                <a:cs typeface="Arabic Typesetting" panose="03020402040406030203" pitchFamily="66" charset="-78"/>
              </a:rPr>
              <a:t>To account for </a:t>
            </a:r>
            <a:r>
              <a:rPr lang="en-US" dirty="0" err="1">
                <a:latin typeface="Arabic Typesetting" panose="03020402040406030203" pitchFamily="66" charset="-78"/>
                <a:cs typeface="Arabic Typesetting" panose="03020402040406030203" pitchFamily="66" charset="-78"/>
              </a:rPr>
              <a:t>Michaelis-Menten</a:t>
            </a:r>
            <a:r>
              <a:rPr lang="en-US" dirty="0">
                <a:latin typeface="Arabic Typesetting" panose="03020402040406030203" pitchFamily="66" charset="-78"/>
                <a:cs typeface="Arabic Typesetting" panose="03020402040406030203" pitchFamily="66" charset="-78"/>
              </a:rPr>
              <a:t> pharmacokinetics: </a:t>
            </a:r>
          </a:p>
          <a:p>
            <a:r>
              <a:rPr lang="en-US" dirty="0" smtClean="0">
                <a:latin typeface="Arabic Typesetting" panose="03020402040406030203" pitchFamily="66" charset="-78"/>
                <a:cs typeface="Arabic Typesetting" panose="03020402040406030203" pitchFamily="66" charset="-78"/>
              </a:rPr>
              <a:t>Serum </a:t>
            </a:r>
            <a:r>
              <a:rPr lang="en-US" dirty="0">
                <a:latin typeface="Arabic Typesetting" panose="03020402040406030203" pitchFamily="66" charset="-78"/>
                <a:cs typeface="Arabic Typesetting" panose="03020402040406030203" pitchFamily="66" charset="-78"/>
              </a:rPr>
              <a:t>concentration would be expected to </a:t>
            </a:r>
            <a:r>
              <a:rPr lang="en-US" b="1" dirty="0">
                <a:latin typeface="Arabic Typesetting" panose="03020402040406030203" pitchFamily="66" charset="-78"/>
                <a:cs typeface="Arabic Typesetting" panose="03020402040406030203" pitchFamily="66" charset="-78"/>
              </a:rPr>
              <a:t>increase 15%-33</a:t>
            </a:r>
            <a:r>
              <a:rPr lang="en-US" b="1" dirty="0" smtClean="0">
                <a:latin typeface="Arabic Typesetting" panose="03020402040406030203" pitchFamily="66" charset="-78"/>
                <a:cs typeface="Arabic Typesetting" panose="03020402040406030203" pitchFamily="66" charset="-78"/>
              </a:rPr>
              <a:t>%</a:t>
            </a:r>
            <a:r>
              <a:rPr lang="en-US" dirty="0" smtClean="0">
                <a:latin typeface="Arabic Typesetting" panose="03020402040406030203" pitchFamily="66" charset="-78"/>
                <a:cs typeface="Arabic Typesetting" panose="03020402040406030203" pitchFamily="66" charset="-78"/>
              </a:rPr>
              <a:t> </a:t>
            </a:r>
            <a:r>
              <a:rPr lang="en-US" b="1" dirty="0">
                <a:latin typeface="Arabic Typesetting" panose="03020402040406030203" pitchFamily="66" charset="-78"/>
                <a:cs typeface="Arabic Typesetting" panose="03020402040406030203" pitchFamily="66" charset="-78"/>
              </a:rPr>
              <a:t>greater</a:t>
            </a:r>
            <a:r>
              <a:rPr lang="en-US" dirty="0">
                <a:latin typeface="Arabic Typesetting" panose="03020402040406030203" pitchFamily="66" charset="-78"/>
                <a:cs typeface="Arabic Typesetting" panose="03020402040406030203" pitchFamily="66" charset="-78"/>
              </a:rPr>
              <a:t> than that predicted </a:t>
            </a:r>
            <a:r>
              <a:rPr lang="en-US" dirty="0" smtClean="0">
                <a:latin typeface="Arabic Typesetting" panose="03020402040406030203" pitchFamily="66" charset="-78"/>
                <a:cs typeface="Arabic Typesetting" panose="03020402040406030203" pitchFamily="66" charset="-78"/>
              </a:rPr>
              <a:t>Css, then we multiply Css by </a:t>
            </a:r>
            <a:r>
              <a:rPr lang="en-US" b="1" dirty="0" smtClean="0">
                <a:latin typeface="Arabic Typesetting" panose="03020402040406030203" pitchFamily="66" charset="-78"/>
                <a:cs typeface="Arabic Typesetting" panose="03020402040406030203" pitchFamily="66" charset="-78"/>
              </a:rPr>
              <a:t>1.15 and 1.33</a:t>
            </a:r>
            <a:endParaRPr lang="en-US" dirty="0">
              <a:latin typeface="Arabic Typesetting" panose="03020402040406030203" pitchFamily="66" charset="-78"/>
              <a:cs typeface="Arabic Typesetting" panose="03020402040406030203" pitchFamily="66" charset="-78"/>
            </a:endParaRPr>
          </a:p>
          <a:p>
            <a:r>
              <a:rPr lang="en-US" b="1" dirty="0">
                <a:latin typeface="Arabic Typesetting" panose="03020402040406030203" pitchFamily="66" charset="-78"/>
                <a:cs typeface="Arabic Typesetting" panose="03020402040406030203" pitchFamily="66" charset="-78"/>
              </a:rPr>
              <a:t>Css = 7.8 μg/mL ⋅ 1.15 = </a:t>
            </a:r>
            <a:r>
              <a:rPr lang="en-US" b="1" dirty="0">
                <a:solidFill>
                  <a:srgbClr val="C00000"/>
                </a:solidFill>
                <a:latin typeface="Arabic Typesetting" panose="03020402040406030203" pitchFamily="66" charset="-78"/>
                <a:cs typeface="Arabic Typesetting" panose="03020402040406030203" pitchFamily="66" charset="-78"/>
              </a:rPr>
              <a:t>9.0 μg/mL</a:t>
            </a:r>
            <a:r>
              <a:rPr lang="en-US" dirty="0">
                <a:solidFill>
                  <a:srgbClr val="C00000"/>
                </a:solidFill>
                <a:latin typeface="Arabic Typesetting" panose="03020402040406030203" pitchFamily="66" charset="-78"/>
                <a:cs typeface="Arabic Typesetting" panose="03020402040406030203" pitchFamily="66" charset="-78"/>
              </a:rPr>
              <a:t> </a:t>
            </a:r>
            <a:r>
              <a:rPr lang="en-US" dirty="0">
                <a:latin typeface="Arabic Typesetting" panose="03020402040406030203" pitchFamily="66" charset="-78"/>
                <a:cs typeface="Arabic Typesetting" panose="03020402040406030203" pitchFamily="66" charset="-78"/>
              </a:rPr>
              <a:t>and </a:t>
            </a:r>
            <a:r>
              <a:rPr lang="en-US" b="1" dirty="0">
                <a:latin typeface="Arabic Typesetting" panose="03020402040406030203" pitchFamily="66" charset="-78"/>
                <a:cs typeface="Arabic Typesetting" panose="03020402040406030203" pitchFamily="66" charset="-78"/>
              </a:rPr>
              <a:t>Css = 7.8 μg/mL ⋅ 1.33 = </a:t>
            </a:r>
            <a:r>
              <a:rPr lang="en-US" b="1" dirty="0">
                <a:solidFill>
                  <a:srgbClr val="C00000"/>
                </a:solidFill>
                <a:latin typeface="Arabic Typesetting" panose="03020402040406030203" pitchFamily="66" charset="-78"/>
                <a:cs typeface="Arabic Typesetting" panose="03020402040406030203" pitchFamily="66" charset="-78"/>
              </a:rPr>
              <a:t>10.4 μg/</a:t>
            </a:r>
            <a:r>
              <a:rPr lang="en-US" b="1" dirty="0" err="1">
                <a:solidFill>
                  <a:srgbClr val="C00000"/>
                </a:solidFill>
                <a:latin typeface="Arabic Typesetting" panose="03020402040406030203" pitchFamily="66" charset="-78"/>
                <a:cs typeface="Arabic Typesetting" panose="03020402040406030203" pitchFamily="66" charset="-78"/>
              </a:rPr>
              <a:t>mL</a:t>
            </a:r>
            <a:r>
              <a:rPr lang="en-US" dirty="0" err="1">
                <a:latin typeface="Arabic Typesetting" panose="03020402040406030203" pitchFamily="66" charset="-78"/>
                <a:cs typeface="Arabic Typesetting" panose="03020402040406030203" pitchFamily="66" charset="-78"/>
              </a:rPr>
              <a:t>.</a:t>
            </a:r>
            <a:r>
              <a:rPr lang="en-US" dirty="0">
                <a:latin typeface="Arabic Typesetting" panose="03020402040406030203" pitchFamily="66" charset="-78"/>
                <a:cs typeface="Arabic Typesetting" panose="03020402040406030203" pitchFamily="66" charset="-78"/>
              </a:rPr>
              <a:t> </a:t>
            </a:r>
          </a:p>
          <a:p>
            <a:r>
              <a:rPr lang="en-US" dirty="0">
                <a:latin typeface="Arabic Typesetting" panose="03020402040406030203" pitchFamily="66" charset="-78"/>
                <a:cs typeface="Arabic Typesetting" panose="03020402040406030203" pitchFamily="66" charset="-78"/>
              </a:rPr>
              <a:t>Thus, a dosage increase of 100 mg/d would be expected to yield a total phenytoin steady-state serum concentration between 9–10 μg/</a:t>
            </a:r>
            <a:r>
              <a:rPr lang="en-US" dirty="0" err="1">
                <a:latin typeface="Arabic Typesetting" panose="03020402040406030203" pitchFamily="66" charset="-78"/>
                <a:cs typeface="Arabic Typesetting" panose="03020402040406030203" pitchFamily="66" charset="-78"/>
              </a:rPr>
              <a:t>mL.</a:t>
            </a:r>
            <a:endParaRPr lang="en-US" dirty="0">
              <a:latin typeface="Arabic Typesetting" panose="03020402040406030203" pitchFamily="66" charset="-78"/>
              <a:cs typeface="Arabic Typesetting" panose="03020402040406030203" pitchFamily="66" charset="-78"/>
            </a:endParaRPr>
          </a:p>
          <a:p>
            <a:pPr marL="514350" indent="-514350">
              <a:buFont typeface="+mj-lt"/>
              <a:buAutoNum type="arabicPeriod"/>
            </a:pPr>
            <a:endParaRPr lang="en-US" b="1"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281740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243338"/>
          </a:xfrm>
          <a:solidFill>
            <a:schemeClr val="accent1">
              <a:lumMod val="20000"/>
              <a:lumOff val="80000"/>
            </a:schemeClr>
          </a:solidFill>
          <a:ln>
            <a:solidFill>
              <a:schemeClr val="accent1"/>
            </a:solidFill>
          </a:ln>
        </p:spPr>
        <p:txBody>
          <a:bodyPr vert="horz" lIns="91440" tIns="45720" rIns="91440" bIns="45720" rtlCol="0" anchor="ctr">
            <a:normAutofit/>
          </a:bodyPr>
          <a:lstStyle/>
          <a:p>
            <a:pPr algn="ctr"/>
            <a:r>
              <a:rPr lang="en-US" sz="4000" b="1" dirty="0" smtClean="0">
                <a:latin typeface="Baskerville Old Face" panose="02020602080505020303" pitchFamily="18" charset="0"/>
              </a:rPr>
              <a:t>3- Graves-</a:t>
            </a:r>
            <a:r>
              <a:rPr lang="en-US" sz="4000" b="1" dirty="0" err="1" smtClean="0">
                <a:latin typeface="Baskerville Old Face" panose="02020602080505020303" pitchFamily="18" charset="0"/>
              </a:rPr>
              <a:t>Cloyd</a:t>
            </a:r>
            <a:r>
              <a:rPr lang="en-US" sz="4000" b="1" dirty="0" smtClean="0">
                <a:latin typeface="Baskerville Old Face" panose="02020602080505020303" pitchFamily="18" charset="0"/>
              </a:rPr>
              <a:t> </a:t>
            </a:r>
            <a:r>
              <a:rPr lang="en-US" sz="4000" b="1" dirty="0">
                <a:latin typeface="Baskerville Old Face" panose="02020602080505020303" pitchFamily="18" charset="0"/>
              </a:rPr>
              <a:t>Method</a:t>
            </a:r>
          </a:p>
        </p:txBody>
      </p:sp>
      <p:sp>
        <p:nvSpPr>
          <p:cNvPr id="3" name="Content Placeholder 2"/>
          <p:cNvSpPr>
            <a:spLocks noGrp="1"/>
          </p:cNvSpPr>
          <p:nvPr>
            <p:ph idx="1"/>
          </p:nvPr>
        </p:nvSpPr>
        <p:spPr>
          <a:xfrm>
            <a:off x="1057619" y="2533880"/>
            <a:ext cx="10296181" cy="3507121"/>
          </a:xfrm>
        </p:spPr>
        <p:txBody>
          <a:bodyPr>
            <a:normAutofit/>
          </a:bodyPr>
          <a:lstStyle/>
          <a:p>
            <a:pPr marL="0" indent="0">
              <a:buNone/>
            </a:pPr>
            <a:r>
              <a:rPr lang="en-US" sz="3600" b="1" u="sng" dirty="0">
                <a:latin typeface="Arabic Typesetting" panose="03020402040406030203" pitchFamily="66" charset="-78"/>
                <a:cs typeface="Arabic Typesetting" panose="03020402040406030203" pitchFamily="66" charset="-78"/>
              </a:rPr>
              <a:t>Note:</a:t>
            </a:r>
            <a:r>
              <a:rPr lang="en-US" sz="3600" b="1" dirty="0">
                <a:latin typeface="Arabic Typesetting" panose="03020402040406030203" pitchFamily="66" charset="-78"/>
                <a:cs typeface="Arabic Typesetting" panose="03020402040406030203" pitchFamily="66" charset="-78"/>
              </a:rPr>
              <a:t> The (dose old) should be </a:t>
            </a:r>
            <a:r>
              <a:rPr lang="en-US" sz="3600" b="1" dirty="0">
                <a:solidFill>
                  <a:srgbClr val="C00000"/>
                </a:solidFill>
                <a:latin typeface="Arabic Typesetting" panose="03020402040406030203" pitchFamily="66" charset="-78"/>
                <a:cs typeface="Arabic Typesetting" panose="03020402040406030203" pitchFamily="66" charset="-78"/>
              </a:rPr>
              <a:t>multiply by S factor (0.92) </a:t>
            </a:r>
            <a:r>
              <a:rPr lang="en-US" sz="3600" b="1" dirty="0">
                <a:latin typeface="Arabic Typesetting" panose="03020402040406030203" pitchFamily="66" charset="-78"/>
                <a:cs typeface="Arabic Typesetting" panose="03020402040406030203" pitchFamily="66" charset="-78"/>
              </a:rPr>
              <a:t>in </a:t>
            </a:r>
            <a:r>
              <a:rPr lang="en-US" sz="3600" b="1" u="sng" dirty="0">
                <a:latin typeface="Arabic Typesetting" panose="03020402040406030203" pitchFamily="66" charset="-78"/>
                <a:cs typeface="Arabic Typesetting" panose="03020402040406030203" pitchFamily="66" charset="-78"/>
              </a:rPr>
              <a:t>capsule and injection</a:t>
            </a:r>
            <a:r>
              <a:rPr lang="en-US" sz="3600" b="1" dirty="0">
                <a:latin typeface="Arabic Typesetting" panose="03020402040406030203" pitchFamily="66" charset="-78"/>
                <a:cs typeface="Arabic Typesetting" panose="03020402040406030203" pitchFamily="66" charset="-78"/>
              </a:rPr>
              <a:t> </a:t>
            </a:r>
            <a:r>
              <a:rPr lang="en-US" sz="3600" b="1" dirty="0" smtClean="0">
                <a:latin typeface="Arabic Typesetting" panose="03020402040406030203" pitchFamily="66" charset="-78"/>
                <a:cs typeface="Arabic Typesetting" panose="03020402040406030203" pitchFamily="66" charset="-78"/>
              </a:rPr>
              <a:t>before use it in the equation (below) and  </a:t>
            </a:r>
            <a:r>
              <a:rPr lang="en-US" sz="3600" b="1" dirty="0">
                <a:latin typeface="Arabic Typesetting" panose="03020402040406030203" pitchFamily="66" charset="-78"/>
                <a:cs typeface="Arabic Typesetting" panose="03020402040406030203" pitchFamily="66" charset="-78"/>
              </a:rPr>
              <a:t>then </a:t>
            </a:r>
            <a:r>
              <a:rPr lang="en-US" sz="3600" b="1" dirty="0" smtClean="0">
                <a:latin typeface="Arabic Typesetting" panose="03020402040406030203" pitchFamily="66" charset="-78"/>
                <a:cs typeface="Arabic Typesetting" panose="03020402040406030203" pitchFamily="66" charset="-78"/>
              </a:rPr>
              <a:t>the </a:t>
            </a:r>
            <a:r>
              <a:rPr lang="en-US" sz="3600" b="1" dirty="0">
                <a:latin typeface="Arabic Typesetting" panose="03020402040406030203" pitchFamily="66" charset="-78"/>
                <a:cs typeface="Arabic Typesetting" panose="03020402040406030203" pitchFamily="66" charset="-78"/>
              </a:rPr>
              <a:t>resultant (new dose) should be </a:t>
            </a:r>
            <a:r>
              <a:rPr lang="en-US" sz="3600" b="1" dirty="0">
                <a:solidFill>
                  <a:srgbClr val="C00000"/>
                </a:solidFill>
                <a:latin typeface="Arabic Typesetting" panose="03020402040406030203" pitchFamily="66" charset="-78"/>
                <a:cs typeface="Arabic Typesetting" panose="03020402040406030203" pitchFamily="66" charset="-78"/>
              </a:rPr>
              <a:t>divided by S factor</a:t>
            </a:r>
            <a:r>
              <a:rPr lang="en-US" sz="3600" b="1" dirty="0" smtClean="0">
                <a:latin typeface="Arabic Typesetting" panose="03020402040406030203" pitchFamily="66" charset="-78"/>
                <a:cs typeface="Arabic Typesetting" panose="03020402040406030203" pitchFamily="66" charset="-78"/>
              </a:rPr>
              <a:t>.</a:t>
            </a:r>
          </a:p>
          <a:p>
            <a:endParaRPr lang="en-US" sz="3600" b="1" dirty="0" smtClean="0">
              <a:latin typeface="Arabic Typesetting" panose="03020402040406030203" pitchFamily="66" charset="-78"/>
              <a:cs typeface="Arabic Typesetting" panose="03020402040406030203" pitchFamily="66" charset="-78"/>
            </a:endParaRPr>
          </a:p>
          <a:p>
            <a:endParaRPr lang="en-US" sz="3600" b="1" dirty="0">
              <a:latin typeface="Arabic Typesetting" panose="03020402040406030203" pitchFamily="66" charset="-78"/>
              <a:cs typeface="Arabic Typesetting" panose="03020402040406030203" pitchFamily="66" charset="-78"/>
            </a:endParaRPr>
          </a:p>
        </p:txBody>
      </p:sp>
      <p:pic>
        <p:nvPicPr>
          <p:cNvPr id="6" name="Picture 5"/>
          <p:cNvPicPr>
            <a:picLocks noChangeAspect="1"/>
          </p:cNvPicPr>
          <p:nvPr/>
        </p:nvPicPr>
        <p:blipFill>
          <a:blip r:embed="rId2"/>
          <a:stretch>
            <a:fillRect/>
          </a:stretch>
        </p:blipFill>
        <p:spPr>
          <a:xfrm>
            <a:off x="1842157" y="4594033"/>
            <a:ext cx="7366333" cy="638978"/>
          </a:xfrm>
          <a:prstGeom prst="rect">
            <a:avLst/>
          </a:prstGeom>
          <a:ln>
            <a:solidFill>
              <a:schemeClr val="tx2"/>
            </a:solidFill>
          </a:ln>
        </p:spPr>
      </p:pic>
    </p:spTree>
    <p:extLst>
      <p:ext uri="{BB962C8B-B14F-4D97-AF65-F5344CB8AC3E}">
        <p14:creationId xmlns:p14="http://schemas.microsoft.com/office/powerpoint/2010/main" val="3197408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058586"/>
          </a:xfrm>
          <a:ln>
            <a:solidFill>
              <a:schemeClr val="tx2"/>
            </a:solidFill>
          </a:ln>
        </p:spPr>
        <p:txBody>
          <a:bodyPr>
            <a:noAutofit/>
          </a:bodyPr>
          <a:lstStyle/>
          <a:p>
            <a:pPr algn="just">
              <a:lnSpc>
                <a:spcPct val="100000"/>
              </a:lnSpc>
            </a:pPr>
            <a:r>
              <a:rPr lang="en-US" sz="2400" b="1" u="sng" dirty="0">
                <a:latin typeface="Arabic Typesetting" panose="03020402040406030203" pitchFamily="66" charset="-78"/>
                <a:cs typeface="Arabic Typesetting" panose="03020402040406030203" pitchFamily="66" charset="-78"/>
              </a:rPr>
              <a:t>Example 5</a:t>
            </a:r>
            <a:r>
              <a:rPr lang="en-US" sz="2400" b="1" dirty="0">
                <a:latin typeface="Arabic Typesetting" panose="03020402040406030203" pitchFamily="66" charset="-78"/>
                <a:cs typeface="Arabic Typesetting" panose="03020402040406030203" pitchFamily="66" charset="-78"/>
              </a:rPr>
              <a:t> </a:t>
            </a:r>
            <a:r>
              <a:rPr lang="en-US" sz="2400" dirty="0">
                <a:latin typeface="Arabic Typesetting" panose="03020402040406030203" pitchFamily="66" charset="-78"/>
                <a:cs typeface="Arabic Typesetting" panose="03020402040406030203" pitchFamily="66" charset="-78"/>
              </a:rPr>
              <a:t>TD is a 50-year-old, 75-kg (5 </a:t>
            </a:r>
            <a:r>
              <a:rPr lang="en-US" sz="2400" dirty="0" err="1">
                <a:latin typeface="Arabic Typesetting" panose="03020402040406030203" pitchFamily="66" charset="-78"/>
                <a:cs typeface="Arabic Typesetting" panose="03020402040406030203" pitchFamily="66" charset="-78"/>
              </a:rPr>
              <a:t>ft</a:t>
            </a:r>
            <a:r>
              <a:rPr lang="en-US" sz="2400" dirty="0">
                <a:latin typeface="Arabic Typesetting" panose="03020402040406030203" pitchFamily="66" charset="-78"/>
                <a:cs typeface="Arabic Typesetting" panose="03020402040406030203" pitchFamily="66" charset="-78"/>
              </a:rPr>
              <a:t> 10 in) male with simple partial </a:t>
            </a:r>
            <a:r>
              <a:rPr lang="en-US" sz="2400" dirty="0" smtClean="0">
                <a:latin typeface="Arabic Typesetting" panose="03020402040406030203" pitchFamily="66" charset="-78"/>
                <a:cs typeface="Arabic Typesetting" panose="03020402040406030203" pitchFamily="66" charset="-78"/>
              </a:rPr>
              <a:t>seizures who </a:t>
            </a:r>
            <a:r>
              <a:rPr lang="en-US" sz="2400" dirty="0">
                <a:latin typeface="Arabic Typesetting" panose="03020402040406030203" pitchFamily="66" charset="-78"/>
                <a:cs typeface="Arabic Typesetting" panose="03020402040406030203" pitchFamily="66" charset="-78"/>
              </a:rPr>
              <a:t>requires therapy with oral phenytoin. He has normal liver and renal function. </a:t>
            </a:r>
            <a:r>
              <a:rPr lang="en-US" sz="2400" dirty="0" smtClean="0">
                <a:latin typeface="Arabic Typesetting" panose="03020402040406030203" pitchFamily="66" charset="-78"/>
                <a:cs typeface="Arabic Typesetting" panose="03020402040406030203" pitchFamily="66" charset="-78"/>
              </a:rPr>
              <a:t>The patient </a:t>
            </a:r>
            <a:r>
              <a:rPr lang="en-US" sz="2400" dirty="0">
                <a:latin typeface="Arabic Typesetting" panose="03020402040406030203" pitchFamily="66" charset="-78"/>
                <a:cs typeface="Arabic Typesetting" panose="03020402040406030203" pitchFamily="66" charset="-78"/>
              </a:rPr>
              <a:t>was prescribed 400 mg/d of extended phenytoin sodium capsules for 1 month, </a:t>
            </a:r>
            <a:r>
              <a:rPr lang="en-US" sz="2400" dirty="0" smtClean="0">
                <a:latin typeface="Arabic Typesetting" panose="03020402040406030203" pitchFamily="66" charset="-78"/>
                <a:cs typeface="Arabic Typesetting" panose="03020402040406030203" pitchFamily="66" charset="-78"/>
              </a:rPr>
              <a:t>and the </a:t>
            </a:r>
            <a:r>
              <a:rPr lang="en-US" sz="2400" dirty="0">
                <a:latin typeface="Arabic Typesetting" panose="03020402040406030203" pitchFamily="66" charset="-78"/>
                <a:cs typeface="Arabic Typesetting" panose="03020402040406030203" pitchFamily="66" charset="-78"/>
              </a:rPr>
              <a:t>steady-state phenytoin total concentration equals 6.2 μg/</a:t>
            </a:r>
            <a:r>
              <a:rPr lang="en-US" sz="2400" dirty="0" err="1">
                <a:latin typeface="Arabic Typesetting" panose="03020402040406030203" pitchFamily="66" charset="-78"/>
                <a:cs typeface="Arabic Typesetting" panose="03020402040406030203" pitchFamily="66" charset="-78"/>
              </a:rPr>
              <a:t>mL.</a:t>
            </a:r>
            <a:r>
              <a:rPr lang="en-US" sz="2400" dirty="0">
                <a:latin typeface="Arabic Typesetting" panose="03020402040406030203" pitchFamily="66" charset="-78"/>
                <a:cs typeface="Arabic Typesetting" panose="03020402040406030203" pitchFamily="66" charset="-78"/>
              </a:rPr>
              <a:t> The patient is </a:t>
            </a:r>
            <a:r>
              <a:rPr lang="en-US" sz="2400" dirty="0" smtClean="0">
                <a:latin typeface="Arabic Typesetting" panose="03020402040406030203" pitchFamily="66" charset="-78"/>
                <a:cs typeface="Arabic Typesetting" panose="03020402040406030203" pitchFamily="66" charset="-78"/>
              </a:rPr>
              <a:t>assessed to </a:t>
            </a:r>
            <a:r>
              <a:rPr lang="en-US" sz="2400" dirty="0">
                <a:latin typeface="Arabic Typesetting" panose="03020402040406030203" pitchFamily="66" charset="-78"/>
                <a:cs typeface="Arabic Typesetting" panose="03020402040406030203" pitchFamily="66" charset="-78"/>
              </a:rPr>
              <a:t>be compliant with his dosage regimen. Suggest an initial phenytoin dosage </a:t>
            </a:r>
            <a:r>
              <a:rPr lang="en-US" sz="2400" dirty="0" smtClean="0">
                <a:latin typeface="Arabic Typesetting" panose="03020402040406030203" pitchFamily="66" charset="-78"/>
                <a:cs typeface="Arabic Typesetting" panose="03020402040406030203" pitchFamily="66" charset="-78"/>
              </a:rPr>
              <a:t>regimen designed </a:t>
            </a:r>
            <a:r>
              <a:rPr lang="en-US" sz="2400" dirty="0">
                <a:latin typeface="Arabic Typesetting" panose="03020402040406030203" pitchFamily="66" charset="-78"/>
                <a:cs typeface="Arabic Typesetting" panose="03020402040406030203" pitchFamily="66" charset="-78"/>
              </a:rPr>
              <a:t>to achieve a steady-state phenytoin concentration within the therapeutic range.</a:t>
            </a:r>
          </a:p>
        </p:txBody>
      </p:sp>
      <p:sp>
        <p:nvSpPr>
          <p:cNvPr id="3" name="Content Placeholder 2"/>
          <p:cNvSpPr>
            <a:spLocks noGrp="1"/>
          </p:cNvSpPr>
          <p:nvPr>
            <p:ph idx="1"/>
          </p:nvPr>
        </p:nvSpPr>
        <p:spPr>
          <a:xfrm>
            <a:off x="838200" y="2710149"/>
            <a:ext cx="10641376" cy="3643083"/>
          </a:xfrm>
        </p:spPr>
        <p:txBody>
          <a:bodyPr>
            <a:normAutofit/>
          </a:bodyPr>
          <a:lstStyle/>
          <a:p>
            <a:r>
              <a:rPr lang="en-US" b="1" dirty="0">
                <a:latin typeface="Arabic Typesetting" panose="03020402040406030203" pitchFamily="66" charset="-78"/>
                <a:cs typeface="Arabic Typesetting" panose="03020402040406030203" pitchFamily="66" charset="-78"/>
              </a:rPr>
              <a:t>Phenytoin sodium 400 mg equals 368 mg of phenytoin (400 mg ⋅ 0.92 = 368 mg). </a:t>
            </a:r>
            <a:endParaRPr lang="en-US" b="1" dirty="0" smtClean="0">
              <a:latin typeface="Arabic Typesetting" panose="03020402040406030203" pitchFamily="66" charset="-78"/>
              <a:cs typeface="Arabic Typesetting" panose="03020402040406030203" pitchFamily="66" charset="-78"/>
            </a:endParaRPr>
          </a:p>
          <a:p>
            <a:r>
              <a:rPr lang="en-US" b="1" dirty="0" smtClean="0">
                <a:latin typeface="Arabic Typesetting" panose="03020402040406030203" pitchFamily="66" charset="-78"/>
                <a:cs typeface="Arabic Typesetting" panose="03020402040406030203" pitchFamily="66" charset="-78"/>
              </a:rPr>
              <a:t>A new </a:t>
            </a:r>
            <a:r>
              <a:rPr lang="en-US" b="1" dirty="0">
                <a:latin typeface="Arabic Typesetting" panose="03020402040406030203" pitchFamily="66" charset="-78"/>
                <a:cs typeface="Arabic Typesetting" panose="03020402040406030203" pitchFamily="66" charset="-78"/>
              </a:rPr>
              <a:t>total phenytoin steady-state serum concentration equal to 10 μg/mL is chosen </a:t>
            </a:r>
            <a:r>
              <a:rPr lang="en-US" b="1" dirty="0" smtClean="0">
                <a:latin typeface="Arabic Typesetting" panose="03020402040406030203" pitchFamily="66" charset="-78"/>
                <a:cs typeface="Arabic Typesetting" panose="03020402040406030203" pitchFamily="66" charset="-78"/>
              </a:rPr>
              <a:t>for the </a:t>
            </a:r>
            <a:r>
              <a:rPr lang="en-US" b="1" dirty="0">
                <a:latin typeface="Arabic Typesetting" panose="03020402040406030203" pitchFamily="66" charset="-78"/>
                <a:cs typeface="Arabic Typesetting" panose="03020402040406030203" pitchFamily="66" charset="-78"/>
              </a:rPr>
              <a:t>patient: </a:t>
            </a:r>
            <a:endParaRPr lang="en-US" b="1" dirty="0" smtClean="0">
              <a:latin typeface="Arabic Typesetting" panose="03020402040406030203" pitchFamily="66" charset="-78"/>
              <a:cs typeface="Arabic Typesetting" panose="03020402040406030203" pitchFamily="66" charset="-78"/>
            </a:endParaRPr>
          </a:p>
          <a:p>
            <a:r>
              <a:rPr lang="en-US" b="1" dirty="0" smtClean="0">
                <a:latin typeface="Arabic Typesetting" panose="03020402040406030203" pitchFamily="66" charset="-78"/>
                <a:cs typeface="Arabic Typesetting" panose="03020402040406030203" pitchFamily="66" charset="-78"/>
              </a:rPr>
              <a:t>Dnew </a:t>
            </a:r>
            <a:r>
              <a:rPr lang="en-US" b="1" dirty="0">
                <a:latin typeface="Arabic Typesetting" panose="03020402040406030203" pitchFamily="66" charset="-78"/>
                <a:cs typeface="Arabic Typesetting" panose="03020402040406030203" pitchFamily="66" charset="-78"/>
              </a:rPr>
              <a:t>= (</a:t>
            </a:r>
            <a:r>
              <a:rPr lang="en-US" b="1" dirty="0" err="1">
                <a:latin typeface="Arabic Typesetting" panose="03020402040406030203" pitchFamily="66" charset="-78"/>
                <a:cs typeface="Arabic Typesetting" panose="03020402040406030203" pitchFamily="66" charset="-78"/>
              </a:rPr>
              <a:t>Dold</a:t>
            </a:r>
            <a:r>
              <a:rPr lang="en-US" b="1" dirty="0">
                <a:latin typeface="Arabic Typesetting" panose="03020402040406030203" pitchFamily="66" charset="-78"/>
                <a:cs typeface="Arabic Typesetting" panose="03020402040406030203" pitchFamily="66" charset="-78"/>
              </a:rPr>
              <a:t> / </a:t>
            </a:r>
            <a:r>
              <a:rPr lang="en-US" b="1" dirty="0" err="1">
                <a:latin typeface="Arabic Typesetting" panose="03020402040406030203" pitchFamily="66" charset="-78"/>
                <a:cs typeface="Arabic Typesetting" panose="03020402040406030203" pitchFamily="66" charset="-78"/>
              </a:rPr>
              <a:t>Cssold</a:t>
            </a:r>
            <a:r>
              <a:rPr lang="en-US" b="1" dirty="0">
                <a:latin typeface="Arabic Typesetting" panose="03020402040406030203" pitchFamily="66" charset="-78"/>
                <a:cs typeface="Arabic Typesetting" panose="03020402040406030203" pitchFamily="66" charset="-78"/>
              </a:rPr>
              <a:t>) ⋅ </a:t>
            </a:r>
            <a:r>
              <a:rPr lang="en-US" b="1" dirty="0" smtClean="0">
                <a:latin typeface="Arabic Typesetting" panose="03020402040406030203" pitchFamily="66" charset="-78"/>
                <a:cs typeface="Arabic Typesetting" panose="03020402040406030203" pitchFamily="66" charset="-78"/>
              </a:rPr>
              <a:t>Cssnew 0.199 </a:t>
            </a:r>
            <a:r>
              <a:rPr lang="en-US" b="1" dirty="0">
                <a:latin typeface="Arabic Typesetting" panose="03020402040406030203" pitchFamily="66" charset="-78"/>
                <a:cs typeface="Arabic Typesetting" panose="03020402040406030203" pitchFamily="66" charset="-78"/>
              </a:rPr>
              <a:t>⋅ </a:t>
            </a:r>
            <a:r>
              <a:rPr lang="en-US" b="1" dirty="0" err="1" smtClean="0">
                <a:latin typeface="Arabic Typesetting" panose="03020402040406030203" pitchFamily="66" charset="-78"/>
                <a:cs typeface="Arabic Typesetting" panose="03020402040406030203" pitchFamily="66" charset="-78"/>
              </a:rPr>
              <a:t>Cssold</a:t>
            </a:r>
            <a:r>
              <a:rPr lang="en-US" b="1" dirty="0">
                <a:latin typeface="Arabic Typesetting" panose="03020402040406030203" pitchFamily="66" charset="-78"/>
                <a:cs typeface="Arabic Typesetting" panose="03020402040406030203" pitchFamily="66" charset="-78"/>
              </a:rPr>
              <a:t> </a:t>
            </a:r>
            <a:r>
              <a:rPr lang="en-US" b="1" dirty="0" smtClean="0">
                <a:latin typeface="Arabic Typesetting" panose="03020402040406030203" pitchFamily="66" charset="-78"/>
                <a:cs typeface="Arabic Typesetting" panose="03020402040406030203" pitchFamily="66" charset="-78"/>
              </a:rPr>
              <a:t>0.804 </a:t>
            </a:r>
          </a:p>
          <a:p>
            <a:pPr marL="0" indent="0">
              <a:buNone/>
            </a:pPr>
            <a:r>
              <a:rPr lang="en-US" b="1" dirty="0">
                <a:latin typeface="Arabic Typesetting" panose="03020402040406030203" pitchFamily="66" charset="-78"/>
                <a:cs typeface="Arabic Typesetting" panose="03020402040406030203" pitchFamily="66" charset="-78"/>
              </a:rPr>
              <a:t> </a:t>
            </a:r>
            <a:r>
              <a:rPr lang="en-US" b="1" dirty="0" smtClean="0">
                <a:latin typeface="Arabic Typesetting" panose="03020402040406030203" pitchFamily="66" charset="-78"/>
                <a:cs typeface="Arabic Typesetting" panose="03020402040406030203" pitchFamily="66" charset="-78"/>
              </a:rPr>
              <a:t>             = </a:t>
            </a:r>
            <a:r>
              <a:rPr lang="en-US" b="1" dirty="0">
                <a:latin typeface="Arabic Typesetting" panose="03020402040406030203" pitchFamily="66" charset="-78"/>
                <a:cs typeface="Arabic Typesetting" panose="03020402040406030203" pitchFamily="66" charset="-78"/>
              </a:rPr>
              <a:t>(368 mg/d / 6.2 mg/L) </a:t>
            </a:r>
            <a:r>
              <a:rPr lang="en-US" b="1" dirty="0" smtClean="0">
                <a:latin typeface="Arabic Typesetting" panose="03020402040406030203" pitchFamily="66" charset="-78"/>
                <a:cs typeface="Arabic Typesetting" panose="03020402040406030203" pitchFamily="66" charset="-78"/>
              </a:rPr>
              <a:t>⋅ (</a:t>
            </a:r>
            <a:r>
              <a:rPr lang="en-US" b="1" dirty="0">
                <a:latin typeface="Arabic Typesetting" panose="03020402040406030203" pitchFamily="66" charset="-78"/>
                <a:cs typeface="Arabic Typesetting" panose="03020402040406030203" pitchFamily="66" charset="-78"/>
              </a:rPr>
              <a:t>10 mg/L)</a:t>
            </a:r>
            <a:r>
              <a:rPr lang="en-US" b="1" baseline="30000" dirty="0">
                <a:latin typeface="Arabic Typesetting" panose="03020402040406030203" pitchFamily="66" charset="-78"/>
                <a:cs typeface="Arabic Typesetting" panose="03020402040406030203" pitchFamily="66" charset="-78"/>
              </a:rPr>
              <a:t>0.199</a:t>
            </a:r>
            <a:r>
              <a:rPr lang="en-US" b="1" dirty="0">
                <a:latin typeface="Arabic Typesetting" panose="03020402040406030203" pitchFamily="66" charset="-78"/>
                <a:cs typeface="Arabic Typesetting" panose="03020402040406030203" pitchFamily="66" charset="-78"/>
              </a:rPr>
              <a:t> ⋅ (6.2 mg/L)</a:t>
            </a:r>
            <a:r>
              <a:rPr lang="en-US" b="1" baseline="30000" dirty="0">
                <a:latin typeface="Arabic Typesetting" panose="03020402040406030203" pitchFamily="66" charset="-78"/>
                <a:cs typeface="Arabic Typesetting" panose="03020402040406030203" pitchFamily="66" charset="-78"/>
              </a:rPr>
              <a:t>0.804</a:t>
            </a:r>
            <a:r>
              <a:rPr lang="en-US" b="1" dirty="0">
                <a:latin typeface="Arabic Typesetting" panose="03020402040406030203" pitchFamily="66" charset="-78"/>
                <a:cs typeface="Arabic Typesetting" panose="03020402040406030203" pitchFamily="66" charset="-78"/>
              </a:rPr>
              <a:t> </a:t>
            </a:r>
            <a:endParaRPr lang="en-US" b="1" dirty="0" smtClean="0">
              <a:latin typeface="Arabic Typesetting" panose="03020402040406030203" pitchFamily="66" charset="-78"/>
              <a:cs typeface="Arabic Typesetting" panose="03020402040406030203" pitchFamily="66" charset="-78"/>
            </a:endParaRPr>
          </a:p>
          <a:p>
            <a:pPr marL="0" indent="0">
              <a:buNone/>
            </a:pPr>
            <a:r>
              <a:rPr lang="en-US" b="1" dirty="0">
                <a:latin typeface="Arabic Typesetting" panose="03020402040406030203" pitchFamily="66" charset="-78"/>
                <a:cs typeface="Arabic Typesetting" panose="03020402040406030203" pitchFamily="66" charset="-78"/>
              </a:rPr>
              <a:t> </a:t>
            </a:r>
            <a:r>
              <a:rPr lang="en-US" b="1" dirty="0" smtClean="0">
                <a:latin typeface="Arabic Typesetting" panose="03020402040406030203" pitchFamily="66" charset="-78"/>
                <a:cs typeface="Arabic Typesetting" panose="03020402040406030203" pitchFamily="66" charset="-78"/>
              </a:rPr>
              <a:t>             = </a:t>
            </a:r>
            <a:r>
              <a:rPr lang="en-US" b="1" dirty="0">
                <a:latin typeface="Arabic Typesetting" panose="03020402040406030203" pitchFamily="66" charset="-78"/>
                <a:cs typeface="Arabic Typesetting" panose="03020402040406030203" pitchFamily="66" charset="-78"/>
              </a:rPr>
              <a:t>407 mg/d. </a:t>
            </a:r>
          </a:p>
          <a:p>
            <a:pPr marL="0" indent="0">
              <a:buNone/>
            </a:pPr>
            <a:r>
              <a:rPr lang="en-US" b="1" dirty="0" smtClean="0">
                <a:latin typeface="Arabic Typesetting" panose="03020402040406030203" pitchFamily="66" charset="-78"/>
                <a:cs typeface="Arabic Typesetting" panose="03020402040406030203" pitchFamily="66" charset="-78"/>
              </a:rPr>
              <a:t>This </a:t>
            </a:r>
            <a:r>
              <a:rPr lang="en-US" b="1" dirty="0">
                <a:latin typeface="Arabic Typesetting" panose="03020402040406030203" pitchFamily="66" charset="-78"/>
                <a:cs typeface="Arabic Typesetting" panose="03020402040406030203" pitchFamily="66" charset="-78"/>
              </a:rPr>
              <a:t>is equivalent to 442 mg/d of </a:t>
            </a:r>
            <a:r>
              <a:rPr lang="en-US" b="1" dirty="0" smtClean="0">
                <a:latin typeface="Arabic Typesetting" panose="03020402040406030203" pitchFamily="66" charset="-78"/>
                <a:cs typeface="Arabic Typesetting" panose="03020402040406030203" pitchFamily="66" charset="-78"/>
              </a:rPr>
              <a:t>phenytoin sodium </a:t>
            </a:r>
            <a:r>
              <a:rPr lang="en-US" b="1" dirty="0">
                <a:latin typeface="Arabic Typesetting" panose="03020402040406030203" pitchFamily="66" charset="-78"/>
                <a:cs typeface="Arabic Typesetting" panose="03020402040406030203" pitchFamily="66" charset="-78"/>
              </a:rPr>
              <a:t>(407 mg/0.92 = 442 mg) rounded to 450 mg/d, or 400 mg/d on even days </a:t>
            </a:r>
            <a:r>
              <a:rPr lang="en-US" b="1" dirty="0" smtClean="0">
                <a:latin typeface="Arabic Typesetting" panose="03020402040406030203" pitchFamily="66" charset="-78"/>
                <a:cs typeface="Arabic Typesetting" panose="03020402040406030203" pitchFamily="66" charset="-78"/>
              </a:rPr>
              <a:t>alternating with </a:t>
            </a:r>
            <a:r>
              <a:rPr lang="en-US" b="1" dirty="0">
                <a:latin typeface="Arabic Typesetting" panose="03020402040406030203" pitchFamily="66" charset="-78"/>
                <a:cs typeface="Arabic Typesetting" panose="03020402040406030203" pitchFamily="66" charset="-78"/>
              </a:rPr>
              <a:t>500 mg/d on odd days.</a:t>
            </a:r>
          </a:p>
        </p:txBody>
      </p:sp>
      <p:pic>
        <p:nvPicPr>
          <p:cNvPr id="4" name="Picture 3"/>
          <p:cNvPicPr>
            <a:picLocks noChangeAspect="1"/>
          </p:cNvPicPr>
          <p:nvPr/>
        </p:nvPicPr>
        <p:blipFill>
          <a:blip r:embed="rId2"/>
          <a:stretch>
            <a:fillRect/>
          </a:stretch>
        </p:blipFill>
        <p:spPr>
          <a:xfrm>
            <a:off x="1170129" y="3690651"/>
            <a:ext cx="6607780" cy="561860"/>
          </a:xfrm>
          <a:prstGeom prst="rect">
            <a:avLst/>
          </a:prstGeom>
          <a:ln>
            <a:solidFill>
              <a:schemeClr val="tx2"/>
            </a:solidFill>
          </a:ln>
        </p:spPr>
      </p:pic>
    </p:spTree>
    <p:extLst>
      <p:ext uri="{BB962C8B-B14F-4D97-AF65-F5344CB8AC3E}">
        <p14:creationId xmlns:p14="http://schemas.microsoft.com/office/powerpoint/2010/main" val="197032985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a:ln>
            <a:solidFill>
              <a:schemeClr val="accent1"/>
            </a:solidFill>
          </a:ln>
        </p:spPr>
        <p:txBody>
          <a:bodyPr vert="horz" lIns="91440" tIns="45720" rIns="91440" bIns="45720" rtlCol="0" anchor="ctr">
            <a:normAutofit/>
          </a:bodyPr>
          <a:lstStyle/>
          <a:p>
            <a:pPr algn="ctr"/>
            <a:r>
              <a:rPr lang="en-US" sz="4000" b="1" dirty="0">
                <a:latin typeface="Baskerville Old Face" panose="02020602080505020303" pitchFamily="18" charset="0"/>
              </a:rPr>
              <a:t>Adjust phenytoin doses with two steady-state concentrations</a:t>
            </a:r>
          </a:p>
        </p:txBody>
      </p:sp>
      <p:sp>
        <p:nvSpPr>
          <p:cNvPr id="3" name="Content Placeholder 2"/>
          <p:cNvSpPr>
            <a:spLocks noGrp="1"/>
          </p:cNvSpPr>
          <p:nvPr>
            <p:ph idx="1"/>
          </p:nvPr>
        </p:nvSpPr>
        <p:spPr/>
        <p:txBody>
          <a:bodyPr/>
          <a:lstStyle/>
          <a:p>
            <a:pPr lvl="0"/>
            <a:r>
              <a:rPr lang="en-US" sz="3600" b="1" dirty="0" smtClean="0">
                <a:latin typeface="Arabic Typesetting" panose="03020402040406030203" pitchFamily="66" charset="-78"/>
                <a:cs typeface="Arabic Typesetting" panose="03020402040406030203" pitchFamily="66" charset="-78"/>
              </a:rPr>
              <a:t>Note </a:t>
            </a:r>
            <a:r>
              <a:rPr lang="en-US" sz="3600" b="1" dirty="0">
                <a:latin typeface="Arabic Typesetting" panose="03020402040406030203" pitchFamily="66" charset="-78"/>
                <a:cs typeface="Arabic Typesetting" panose="03020402040406030203" pitchFamily="66" charset="-78"/>
              </a:rPr>
              <a:t>: If </a:t>
            </a:r>
            <a:r>
              <a:rPr lang="en-US" sz="3600" b="1" dirty="0" smtClean="0">
                <a:latin typeface="Arabic Typesetting" panose="03020402040406030203" pitchFamily="66" charset="-78"/>
                <a:cs typeface="Arabic Typesetting" panose="03020402040406030203" pitchFamily="66" charset="-78"/>
              </a:rPr>
              <a:t>(2) </a:t>
            </a:r>
            <a:r>
              <a:rPr lang="en-US" sz="3600" b="1" dirty="0">
                <a:latin typeface="Arabic Typesetting" panose="03020402040406030203" pitchFamily="66" charset="-78"/>
                <a:cs typeface="Arabic Typesetting" panose="03020402040406030203" pitchFamily="66" charset="-78"/>
              </a:rPr>
              <a:t>concentrations  is given in question use the following methods to calculate the new dose</a:t>
            </a:r>
            <a:endParaRPr lang="en-US" sz="3600" dirty="0">
              <a:latin typeface="Arabic Typesetting" panose="03020402040406030203" pitchFamily="66" charset="-78"/>
              <a:cs typeface="Arabic Typesetting" panose="03020402040406030203" pitchFamily="66" charset="-78"/>
            </a:endParaRPr>
          </a:p>
          <a:p>
            <a:pPr marL="0" indent="0">
              <a:buNone/>
            </a:pPr>
            <a:endParaRPr lang="en-US" b="1" dirty="0" smtClean="0"/>
          </a:p>
          <a:p>
            <a:pPr marL="0" indent="0">
              <a:buNone/>
            </a:pPr>
            <a:endParaRPr lang="en-US" b="1" dirty="0"/>
          </a:p>
          <a:p>
            <a:pPr marL="0" indent="0">
              <a:buNone/>
            </a:pPr>
            <a:endParaRPr lang="en-US" dirty="0"/>
          </a:p>
          <a:p>
            <a:r>
              <a:rPr lang="en-US" sz="3600" b="1" dirty="0">
                <a:latin typeface="Arabic Typesetting" panose="03020402040406030203" pitchFamily="66" charset="-78"/>
                <a:cs typeface="Arabic Typesetting" panose="03020402040406030203" pitchFamily="66" charset="-78"/>
              </a:rPr>
              <a:t>Increase or decrease the dose empirically according to obtained concentration from the patient.</a:t>
            </a:r>
          </a:p>
          <a:p>
            <a:endParaRPr lang="en-US" dirty="0"/>
          </a:p>
        </p:txBody>
      </p:sp>
      <p:sp>
        <p:nvSpPr>
          <p:cNvPr id="5" name="Title 1"/>
          <p:cNvSpPr txBox="1">
            <a:spLocks/>
          </p:cNvSpPr>
          <p:nvPr/>
        </p:nvSpPr>
        <p:spPr>
          <a:xfrm>
            <a:off x="838200" y="3080982"/>
            <a:ext cx="10515600" cy="920312"/>
          </a:xfrm>
          <a:prstGeom prst="rect">
            <a:avLst/>
          </a:prstGeom>
          <a:solidFill>
            <a:schemeClr val="accent1">
              <a:lumMod val="20000"/>
              <a:lumOff val="80000"/>
            </a:schemeClr>
          </a:solidFill>
          <a:ln>
            <a:solidFill>
              <a:schemeClr val="accent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smtClean="0">
                <a:latin typeface="Baskerville Old Face" panose="02020602080505020303" pitchFamily="18" charset="0"/>
              </a:rPr>
              <a:t>1- Empiric Dosing Method</a:t>
            </a:r>
            <a:endParaRPr lang="en-US" sz="4000" b="1" dirty="0">
              <a:latin typeface="Baskerville Old Face" panose="02020602080505020303" pitchFamily="18" charset="0"/>
            </a:endParaRPr>
          </a:p>
        </p:txBody>
      </p:sp>
    </p:spTree>
    <p:extLst>
      <p:ext uri="{BB962C8B-B14F-4D97-AF65-F5344CB8AC3E}">
        <p14:creationId xmlns:p14="http://schemas.microsoft.com/office/powerpoint/2010/main" val="2240186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arn(inVertical)">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3645015"/>
          </a:xfrm>
          <a:ln>
            <a:solidFill>
              <a:schemeClr val="tx2"/>
            </a:solidFill>
          </a:ln>
        </p:spPr>
        <p:txBody>
          <a:bodyPr>
            <a:noAutofit/>
          </a:bodyPr>
          <a:lstStyle/>
          <a:p>
            <a:pPr algn="just"/>
            <a:r>
              <a:rPr lang="en-US" sz="2800" b="1" u="sng" dirty="0">
                <a:latin typeface="Arabic Typesetting" panose="03020402040406030203" pitchFamily="66" charset="-78"/>
                <a:cs typeface="Arabic Typesetting" panose="03020402040406030203" pitchFamily="66" charset="-78"/>
              </a:rPr>
              <a:t>Example 1</a:t>
            </a:r>
            <a:r>
              <a:rPr lang="en-US" sz="2800" b="1" dirty="0">
                <a:latin typeface="Arabic Typesetting" panose="03020402040406030203" pitchFamily="66" charset="-78"/>
                <a:cs typeface="Arabic Typesetting" panose="03020402040406030203" pitchFamily="66" charset="-78"/>
              </a:rPr>
              <a:t> </a:t>
            </a:r>
            <a:r>
              <a:rPr lang="en-US" sz="2800" dirty="0">
                <a:latin typeface="Arabic Typesetting" panose="03020402040406030203" pitchFamily="66" charset="-78"/>
                <a:cs typeface="Arabic Typesetting" panose="03020402040406030203" pitchFamily="66" charset="-78"/>
              </a:rPr>
              <a:t>TD is a 50-year-old, 75-kg (5 </a:t>
            </a:r>
            <a:r>
              <a:rPr lang="en-US" sz="2800" dirty="0" err="1">
                <a:latin typeface="Arabic Typesetting" panose="03020402040406030203" pitchFamily="66" charset="-78"/>
                <a:cs typeface="Arabic Typesetting" panose="03020402040406030203" pitchFamily="66" charset="-78"/>
              </a:rPr>
              <a:t>ft</a:t>
            </a:r>
            <a:r>
              <a:rPr lang="en-US" sz="2800" dirty="0">
                <a:latin typeface="Arabic Typesetting" panose="03020402040406030203" pitchFamily="66" charset="-78"/>
                <a:cs typeface="Arabic Typesetting" panose="03020402040406030203" pitchFamily="66" charset="-78"/>
              </a:rPr>
              <a:t> 10 in) male with simple partial </a:t>
            </a:r>
            <a:r>
              <a:rPr lang="en-US" sz="2800" dirty="0" smtClean="0">
                <a:latin typeface="Arabic Typesetting" panose="03020402040406030203" pitchFamily="66" charset="-78"/>
                <a:cs typeface="Arabic Typesetting" panose="03020402040406030203" pitchFamily="66" charset="-78"/>
              </a:rPr>
              <a:t>seizures who </a:t>
            </a:r>
            <a:r>
              <a:rPr lang="en-US" sz="2800" dirty="0">
                <a:latin typeface="Arabic Typesetting" panose="03020402040406030203" pitchFamily="66" charset="-78"/>
                <a:cs typeface="Arabic Typesetting" panose="03020402040406030203" pitchFamily="66" charset="-78"/>
              </a:rPr>
              <a:t>requires therapy with oral phenytoin. He has normal liver and renal function. </a:t>
            </a:r>
            <a:r>
              <a:rPr lang="en-US" sz="2800" dirty="0" smtClean="0">
                <a:latin typeface="Arabic Typesetting" panose="03020402040406030203" pitchFamily="66" charset="-78"/>
                <a:cs typeface="Arabic Typesetting" panose="03020402040406030203" pitchFamily="66" charset="-78"/>
              </a:rPr>
              <a:t>The patient </a:t>
            </a:r>
            <a:r>
              <a:rPr lang="en-US" sz="2800" dirty="0">
                <a:latin typeface="Arabic Typesetting" panose="03020402040406030203" pitchFamily="66" charset="-78"/>
                <a:cs typeface="Arabic Typesetting" panose="03020402040406030203" pitchFamily="66" charset="-78"/>
              </a:rPr>
              <a:t>was prescribed </a:t>
            </a:r>
            <a:r>
              <a:rPr lang="en-US" sz="2800" b="1" dirty="0">
                <a:solidFill>
                  <a:srgbClr val="C00000"/>
                </a:solidFill>
                <a:latin typeface="Arabic Typesetting" panose="03020402040406030203" pitchFamily="66" charset="-78"/>
                <a:cs typeface="Arabic Typesetting" panose="03020402040406030203" pitchFamily="66" charset="-78"/>
              </a:rPr>
              <a:t>400 mg/d</a:t>
            </a:r>
            <a:r>
              <a:rPr lang="en-US" sz="2800" dirty="0">
                <a:latin typeface="Arabic Typesetting" panose="03020402040406030203" pitchFamily="66" charset="-78"/>
                <a:cs typeface="Arabic Typesetting" panose="03020402040406030203" pitchFamily="66" charset="-78"/>
              </a:rPr>
              <a:t> of extended phenytoin sodium </a:t>
            </a:r>
            <a:r>
              <a:rPr lang="en-US" sz="2800" b="1" dirty="0">
                <a:latin typeface="Arabic Typesetting" panose="03020402040406030203" pitchFamily="66" charset="-78"/>
                <a:cs typeface="Arabic Typesetting" panose="03020402040406030203" pitchFamily="66" charset="-78"/>
              </a:rPr>
              <a:t>capsules</a:t>
            </a:r>
            <a:r>
              <a:rPr lang="en-US" sz="2800" dirty="0">
                <a:latin typeface="Arabic Typesetting" panose="03020402040406030203" pitchFamily="66" charset="-78"/>
                <a:cs typeface="Arabic Typesetting" panose="03020402040406030203" pitchFamily="66" charset="-78"/>
              </a:rPr>
              <a:t> for 1 month, </a:t>
            </a:r>
            <a:r>
              <a:rPr lang="en-US" sz="2800" dirty="0" smtClean="0">
                <a:latin typeface="Arabic Typesetting" panose="03020402040406030203" pitchFamily="66" charset="-78"/>
                <a:cs typeface="Arabic Typesetting" panose="03020402040406030203" pitchFamily="66" charset="-78"/>
              </a:rPr>
              <a:t>and the </a:t>
            </a:r>
            <a:r>
              <a:rPr lang="en-US" sz="2800" dirty="0">
                <a:latin typeface="Arabic Typesetting" panose="03020402040406030203" pitchFamily="66" charset="-78"/>
                <a:cs typeface="Arabic Typesetting" panose="03020402040406030203" pitchFamily="66" charset="-78"/>
              </a:rPr>
              <a:t>steady-state phenytoin total concentration equals </a:t>
            </a:r>
            <a:r>
              <a:rPr lang="en-US" sz="2800" b="1" dirty="0">
                <a:solidFill>
                  <a:srgbClr val="C00000"/>
                </a:solidFill>
                <a:latin typeface="Arabic Typesetting" panose="03020402040406030203" pitchFamily="66" charset="-78"/>
                <a:cs typeface="Arabic Typesetting" panose="03020402040406030203" pitchFamily="66" charset="-78"/>
              </a:rPr>
              <a:t>6.2 mg/</a:t>
            </a:r>
            <a:r>
              <a:rPr lang="en-US" sz="2800" b="1" dirty="0" err="1">
                <a:solidFill>
                  <a:srgbClr val="C00000"/>
                </a:solidFill>
                <a:latin typeface="Arabic Typesetting" panose="03020402040406030203" pitchFamily="66" charset="-78"/>
                <a:cs typeface="Arabic Typesetting" panose="03020402040406030203" pitchFamily="66" charset="-78"/>
              </a:rPr>
              <a:t>mL</a:t>
            </a:r>
            <a:r>
              <a:rPr lang="en-US" sz="2800" dirty="0" err="1">
                <a:latin typeface="Arabic Typesetting" panose="03020402040406030203" pitchFamily="66" charset="-78"/>
                <a:cs typeface="Arabic Typesetting" panose="03020402040406030203" pitchFamily="66" charset="-78"/>
              </a:rPr>
              <a:t>.</a:t>
            </a:r>
            <a:r>
              <a:rPr lang="en-US" sz="2800" dirty="0">
                <a:latin typeface="Arabic Typesetting" panose="03020402040406030203" pitchFamily="66" charset="-78"/>
                <a:cs typeface="Arabic Typesetting" panose="03020402040406030203" pitchFamily="66" charset="-78"/>
              </a:rPr>
              <a:t> The dosage </a:t>
            </a:r>
            <a:r>
              <a:rPr lang="en-US" sz="2800" dirty="0" smtClean="0">
                <a:latin typeface="Arabic Typesetting" panose="03020402040406030203" pitchFamily="66" charset="-78"/>
                <a:cs typeface="Arabic Typesetting" panose="03020402040406030203" pitchFamily="66" charset="-78"/>
              </a:rPr>
              <a:t>was increased </a:t>
            </a:r>
            <a:r>
              <a:rPr lang="en-US" sz="2800" dirty="0">
                <a:latin typeface="Arabic Typesetting" panose="03020402040406030203" pitchFamily="66" charset="-78"/>
                <a:cs typeface="Arabic Typesetting" panose="03020402040406030203" pitchFamily="66" charset="-78"/>
              </a:rPr>
              <a:t>to </a:t>
            </a:r>
            <a:r>
              <a:rPr lang="en-US" sz="2800" b="1" dirty="0">
                <a:solidFill>
                  <a:srgbClr val="C00000"/>
                </a:solidFill>
                <a:latin typeface="Arabic Typesetting" panose="03020402040406030203" pitchFamily="66" charset="-78"/>
                <a:cs typeface="Arabic Typesetting" panose="03020402040406030203" pitchFamily="66" charset="-78"/>
              </a:rPr>
              <a:t>500 mg/d </a:t>
            </a:r>
            <a:r>
              <a:rPr lang="en-US" sz="2800" dirty="0">
                <a:latin typeface="Arabic Typesetting" panose="03020402040406030203" pitchFamily="66" charset="-78"/>
                <a:cs typeface="Arabic Typesetting" panose="03020402040406030203" pitchFamily="66" charset="-78"/>
              </a:rPr>
              <a:t>of extended phenytoin sodium capsules for another month, </a:t>
            </a:r>
            <a:r>
              <a:rPr lang="en-US" sz="2800" dirty="0" smtClean="0">
                <a:latin typeface="Arabic Typesetting" panose="03020402040406030203" pitchFamily="66" charset="-78"/>
                <a:cs typeface="Arabic Typesetting" panose="03020402040406030203" pitchFamily="66" charset="-78"/>
              </a:rPr>
              <a:t>the steady </a:t>
            </a:r>
            <a:r>
              <a:rPr lang="en-US" sz="2800" dirty="0">
                <a:latin typeface="Arabic Typesetting" panose="03020402040406030203" pitchFamily="66" charset="-78"/>
                <a:cs typeface="Arabic Typesetting" panose="03020402040406030203" pitchFamily="66" charset="-78"/>
              </a:rPr>
              <a:t>state phenytoin total concentration equals </a:t>
            </a:r>
            <a:r>
              <a:rPr lang="en-US" sz="2800" b="1" dirty="0">
                <a:solidFill>
                  <a:srgbClr val="C00000"/>
                </a:solidFill>
                <a:latin typeface="Arabic Typesetting" panose="03020402040406030203" pitchFamily="66" charset="-78"/>
                <a:cs typeface="Arabic Typesetting" panose="03020402040406030203" pitchFamily="66" charset="-78"/>
              </a:rPr>
              <a:t>22.0 mg/mL</a:t>
            </a:r>
            <a:r>
              <a:rPr lang="en-US" sz="2800" dirty="0">
                <a:latin typeface="Arabic Typesetting" panose="03020402040406030203" pitchFamily="66" charset="-78"/>
                <a:cs typeface="Arabic Typesetting" panose="03020402040406030203" pitchFamily="66" charset="-78"/>
              </a:rPr>
              <a:t>, and the patient has </a:t>
            </a:r>
            <a:r>
              <a:rPr lang="en-US" sz="2800" dirty="0" smtClean="0">
                <a:latin typeface="Arabic Typesetting" panose="03020402040406030203" pitchFamily="66" charset="-78"/>
                <a:cs typeface="Arabic Typesetting" panose="03020402040406030203" pitchFamily="66" charset="-78"/>
              </a:rPr>
              <a:t>some </a:t>
            </a:r>
            <a:r>
              <a:rPr lang="en-US" sz="2800" dirty="0" smtClean="0">
                <a:solidFill>
                  <a:srgbClr val="C00000"/>
                </a:solidFill>
                <a:latin typeface="Arabic Typesetting" panose="03020402040406030203" pitchFamily="66" charset="-78"/>
                <a:cs typeface="Arabic Typesetting" panose="03020402040406030203" pitchFamily="66" charset="-78"/>
              </a:rPr>
              <a:t>lateral-gaze </a:t>
            </a:r>
            <a:r>
              <a:rPr lang="en-US" sz="2800" dirty="0" err="1">
                <a:solidFill>
                  <a:srgbClr val="C00000"/>
                </a:solidFill>
                <a:latin typeface="Arabic Typesetting" panose="03020402040406030203" pitchFamily="66" charset="-78"/>
                <a:cs typeface="Arabic Typesetting" panose="03020402040406030203" pitchFamily="66" charset="-78"/>
              </a:rPr>
              <a:t>nystagmus</a:t>
            </a:r>
            <a:r>
              <a:rPr lang="en-US" sz="2800" dirty="0">
                <a:latin typeface="Arabic Typesetting" panose="03020402040406030203" pitchFamily="66" charset="-78"/>
                <a:cs typeface="Arabic Typesetting" panose="03020402040406030203" pitchFamily="66" charset="-78"/>
              </a:rPr>
              <a:t>. The patient is assessed to be compliant with his dosage </a:t>
            </a:r>
            <a:r>
              <a:rPr lang="en-US" sz="2800" dirty="0" smtClean="0">
                <a:latin typeface="Arabic Typesetting" panose="03020402040406030203" pitchFamily="66" charset="-78"/>
                <a:cs typeface="Arabic Typesetting" panose="03020402040406030203" pitchFamily="66" charset="-78"/>
              </a:rPr>
              <a:t>regimen. Suggest </a:t>
            </a:r>
            <a:r>
              <a:rPr lang="en-US" sz="2800" dirty="0">
                <a:latin typeface="Arabic Typesetting" panose="03020402040406030203" pitchFamily="66" charset="-78"/>
                <a:cs typeface="Arabic Typesetting" panose="03020402040406030203" pitchFamily="66" charset="-78"/>
              </a:rPr>
              <a:t>a new phenytoin dosage regimen designed to achieve a steady-state </a:t>
            </a:r>
            <a:r>
              <a:rPr lang="en-US" sz="2800" dirty="0" smtClean="0">
                <a:latin typeface="Arabic Typesetting" panose="03020402040406030203" pitchFamily="66" charset="-78"/>
                <a:cs typeface="Arabic Typesetting" panose="03020402040406030203" pitchFamily="66" charset="-78"/>
              </a:rPr>
              <a:t>phenytoin concentration </a:t>
            </a:r>
            <a:r>
              <a:rPr lang="en-US" sz="2800" dirty="0">
                <a:latin typeface="Arabic Typesetting" panose="03020402040406030203" pitchFamily="66" charset="-78"/>
                <a:cs typeface="Arabic Typesetting" panose="03020402040406030203" pitchFamily="66" charset="-78"/>
              </a:rPr>
              <a:t>within the mid-to-upper end of the therapeutic range.</a:t>
            </a:r>
          </a:p>
        </p:txBody>
      </p:sp>
      <p:sp>
        <p:nvSpPr>
          <p:cNvPr id="3" name="Content Placeholder 2"/>
          <p:cNvSpPr>
            <a:spLocks noGrp="1"/>
          </p:cNvSpPr>
          <p:nvPr>
            <p:ph idx="1"/>
          </p:nvPr>
        </p:nvSpPr>
        <p:spPr>
          <a:xfrm>
            <a:off x="838200" y="4208443"/>
            <a:ext cx="10515600" cy="1968519"/>
          </a:xfrm>
        </p:spPr>
        <p:txBody>
          <a:bodyPr>
            <a:normAutofit/>
          </a:bodyPr>
          <a:lstStyle/>
          <a:p>
            <a:r>
              <a:rPr lang="en-US" sz="3200" b="1" dirty="0">
                <a:latin typeface="Arabic Typesetting" panose="03020402040406030203" pitchFamily="66" charset="-78"/>
                <a:cs typeface="Arabic Typesetting" panose="03020402040406030203" pitchFamily="66" charset="-78"/>
              </a:rPr>
              <a:t>Empirically suggest new phenytoin dose.</a:t>
            </a:r>
          </a:p>
          <a:p>
            <a:pPr marL="0" indent="0">
              <a:buNone/>
            </a:pPr>
            <a:r>
              <a:rPr lang="en-US" sz="3200" b="1" dirty="0">
                <a:latin typeface="Arabic Typesetting" panose="03020402040406030203" pitchFamily="66" charset="-78"/>
                <a:cs typeface="Arabic Typesetting" panose="03020402040406030203" pitchFamily="66" charset="-78"/>
              </a:rPr>
              <a:t>The next logical dose to prescribe is phenytoin sodium </a:t>
            </a:r>
            <a:r>
              <a:rPr lang="en-US" sz="3200" b="1" dirty="0">
                <a:solidFill>
                  <a:srgbClr val="C00000"/>
                </a:solidFill>
                <a:latin typeface="Arabic Typesetting" panose="03020402040406030203" pitchFamily="66" charset="-78"/>
                <a:cs typeface="Arabic Typesetting" panose="03020402040406030203" pitchFamily="66" charset="-78"/>
              </a:rPr>
              <a:t>450 mg/d </a:t>
            </a:r>
            <a:r>
              <a:rPr lang="en-US" sz="3200" b="1" dirty="0">
                <a:latin typeface="Arabic Typesetting" panose="03020402040406030203" pitchFamily="66" charset="-78"/>
                <a:cs typeface="Arabic Typesetting" panose="03020402040406030203" pitchFamily="66" charset="-78"/>
              </a:rPr>
              <a:t>to be taken by </a:t>
            </a:r>
            <a:r>
              <a:rPr lang="en-US" sz="3200" b="1" dirty="0" smtClean="0">
                <a:latin typeface="Arabic Typesetting" panose="03020402040406030203" pitchFamily="66" charset="-78"/>
                <a:cs typeface="Arabic Typesetting" panose="03020402040406030203" pitchFamily="66" charset="-78"/>
              </a:rPr>
              <a:t>the patient </a:t>
            </a:r>
            <a:r>
              <a:rPr lang="en-US" sz="3200" b="1" dirty="0">
                <a:latin typeface="Arabic Typesetting" panose="03020402040406030203" pitchFamily="66" charset="-78"/>
                <a:cs typeface="Arabic Typesetting" panose="03020402040406030203" pitchFamily="66" charset="-78"/>
              </a:rPr>
              <a:t>as 400 mg/d on even days and 500 mg/d on odd days.</a:t>
            </a:r>
          </a:p>
        </p:txBody>
      </p:sp>
    </p:spTree>
    <p:extLst>
      <p:ext uri="{BB962C8B-B14F-4D97-AF65-F5344CB8AC3E}">
        <p14:creationId xmlns:p14="http://schemas.microsoft.com/office/powerpoint/2010/main" val="3460672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a:ln>
            <a:solidFill>
              <a:schemeClr val="accent1"/>
            </a:solidFill>
          </a:ln>
        </p:spPr>
        <p:txBody>
          <a:bodyPr vert="horz" lIns="91440" tIns="45720" rIns="91440" bIns="45720" rtlCol="0" anchor="ctr">
            <a:normAutofit/>
          </a:bodyPr>
          <a:lstStyle/>
          <a:p>
            <a:pPr algn="ctr"/>
            <a:r>
              <a:rPr lang="en-US" sz="4000" b="1" dirty="0" smtClean="0">
                <a:latin typeface="Baskerville Old Face" panose="02020602080505020303" pitchFamily="18" charset="0"/>
              </a:rPr>
              <a:t>2- </a:t>
            </a:r>
            <a:r>
              <a:rPr lang="en-US" sz="4000" b="1" dirty="0" err="1" smtClean="0">
                <a:latin typeface="Baskerville Old Face" panose="02020602080505020303" pitchFamily="18" charset="0"/>
              </a:rPr>
              <a:t>Ludden</a:t>
            </a:r>
            <a:r>
              <a:rPr lang="en-US" sz="4000" b="1" dirty="0" smtClean="0">
                <a:latin typeface="Baskerville Old Face" panose="02020602080505020303" pitchFamily="18" charset="0"/>
              </a:rPr>
              <a:t> Method</a:t>
            </a:r>
            <a:endParaRPr lang="en-US" sz="4000" b="1" dirty="0">
              <a:latin typeface="Baskerville Old Face" panose="02020602080505020303" pitchFamily="18" charset="0"/>
            </a:endParaRPr>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377287" y="2004681"/>
            <a:ext cx="9437426" cy="3993226"/>
          </a:xfrm>
          <a:prstGeom prst="rect">
            <a:avLst/>
          </a:prstGeom>
          <a:noFill/>
        </p:spPr>
      </p:pic>
    </p:spTree>
    <p:extLst>
      <p:ext uri="{BB962C8B-B14F-4D97-AF65-F5344CB8AC3E}">
        <p14:creationId xmlns:p14="http://schemas.microsoft.com/office/powerpoint/2010/main" val="31674646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774682"/>
          </a:xfrm>
          <a:solidFill>
            <a:schemeClr val="accent1">
              <a:lumMod val="20000"/>
              <a:lumOff val="80000"/>
            </a:schemeClr>
          </a:solidFill>
          <a:ln>
            <a:solidFill>
              <a:schemeClr val="accent1"/>
            </a:solidFill>
          </a:ln>
        </p:spPr>
        <p:txBody>
          <a:bodyPr>
            <a:normAutofit/>
          </a:bodyPr>
          <a:lstStyle/>
          <a:p>
            <a:pPr>
              <a:lnSpc>
                <a:spcPct val="150000"/>
              </a:lnSpc>
            </a:pPr>
            <a:r>
              <a:rPr lang="en-US" sz="3200" b="1" dirty="0" smtClean="0">
                <a:latin typeface="Baskerville Old Face" panose="02020602080505020303" pitchFamily="18" charset="0"/>
                <a:cs typeface="Andalus" panose="02020603050405020304" pitchFamily="18" charset="-78"/>
              </a:rPr>
              <a:t>Since phenytoin is highly bound to albumin, you need to know factors cause its displacement from binding site-------which lead to increase unbound fraction (</a:t>
            </a:r>
            <a:r>
              <a:rPr lang="en-US" sz="3600" b="1" dirty="0" smtClean="0">
                <a:latin typeface="Baskerville Old Face" panose="02020602080505020303" pitchFamily="18" charset="0"/>
                <a:cs typeface="Andalus" panose="02020603050405020304" pitchFamily="18" charset="-78"/>
              </a:rPr>
              <a:t>↑f</a:t>
            </a:r>
            <a:r>
              <a:rPr lang="en-US" sz="3600" b="1" baseline="-25000" dirty="0" smtClean="0">
                <a:latin typeface="Baskerville Old Face" panose="02020602080505020303" pitchFamily="18" charset="0"/>
                <a:cs typeface="Andalus" panose="02020603050405020304" pitchFamily="18" charset="-78"/>
              </a:rPr>
              <a:t>B</a:t>
            </a:r>
            <a:r>
              <a:rPr lang="en-US" sz="3600" b="1" dirty="0" smtClean="0">
                <a:latin typeface="Baskerville Old Face" panose="02020602080505020303" pitchFamily="18" charset="0"/>
                <a:cs typeface="Andalus" panose="02020603050405020304" pitchFamily="18" charset="-78"/>
              </a:rPr>
              <a:t>)</a:t>
            </a:r>
            <a:endParaRPr lang="en-US" sz="3600" b="1" dirty="0">
              <a:latin typeface="Baskerville Old Face" panose="02020602080505020303" pitchFamily="18" charset="0"/>
              <a:cs typeface="Andalus" panose="02020603050405020304" pitchFamily="18" charset="-78"/>
            </a:endParaRPr>
          </a:p>
        </p:txBody>
      </p:sp>
      <p:sp>
        <p:nvSpPr>
          <p:cNvPr id="3" name="Content Placeholder 2"/>
          <p:cNvSpPr>
            <a:spLocks noGrp="1"/>
          </p:cNvSpPr>
          <p:nvPr>
            <p:ph idx="1"/>
          </p:nvPr>
        </p:nvSpPr>
        <p:spPr>
          <a:xfrm>
            <a:off x="1123720" y="3371161"/>
            <a:ext cx="10230080" cy="3087512"/>
          </a:xfrm>
          <a:ln>
            <a:noFill/>
          </a:ln>
        </p:spPr>
        <p:txBody>
          <a:bodyPr>
            <a:noAutofit/>
          </a:bodyPr>
          <a:lstStyle/>
          <a:p>
            <a:pPr marL="0" indent="0">
              <a:lnSpc>
                <a:spcPct val="150000"/>
              </a:lnSpc>
              <a:buNone/>
            </a:pPr>
            <a:r>
              <a:rPr lang="en-US" sz="3200" b="1" dirty="0" smtClean="0">
                <a:latin typeface="Arabic Typesetting" panose="03020402040406030203" pitchFamily="66" charset="-78"/>
                <a:cs typeface="Arabic Typesetting" panose="03020402040406030203" pitchFamily="66" charset="-78"/>
              </a:rPr>
              <a:t>(</a:t>
            </a:r>
            <a:r>
              <a:rPr lang="en-US" sz="3200" b="1" dirty="0">
                <a:latin typeface="Arabic Typesetting" panose="03020402040406030203" pitchFamily="66" charset="-78"/>
                <a:cs typeface="Arabic Typesetting" panose="03020402040406030203" pitchFamily="66" charset="-78"/>
              </a:rPr>
              <a:t>1) Lack of binding protein </a:t>
            </a:r>
            <a:r>
              <a:rPr lang="en-US" sz="3200" b="1" dirty="0" smtClean="0">
                <a:latin typeface="Arabic Typesetting" panose="03020402040406030203" pitchFamily="66" charset="-78"/>
                <a:cs typeface="Arabic Typesetting" panose="03020402040406030203" pitchFamily="66" charset="-78"/>
              </a:rPr>
              <a:t>due to insufficient </a:t>
            </a:r>
            <a:r>
              <a:rPr lang="en-US" sz="3200" b="1" dirty="0">
                <a:latin typeface="Arabic Typesetting" panose="03020402040406030203" pitchFamily="66" charset="-78"/>
                <a:cs typeface="Arabic Typesetting" panose="03020402040406030203" pitchFamily="66" charset="-78"/>
              </a:rPr>
              <a:t>plasma </a:t>
            </a:r>
            <a:r>
              <a:rPr lang="en-US" sz="3200" b="1" dirty="0" smtClean="0">
                <a:latin typeface="Arabic Typesetting" panose="03020402040406030203" pitchFamily="66" charset="-78"/>
                <a:cs typeface="Arabic Typesetting" panose="03020402040406030203" pitchFamily="66" charset="-78"/>
              </a:rPr>
              <a:t>conc. </a:t>
            </a:r>
            <a:r>
              <a:rPr lang="en-US" sz="3200" b="1" dirty="0">
                <a:latin typeface="Arabic Typesetting" panose="03020402040406030203" pitchFamily="66" charset="-78"/>
                <a:cs typeface="Arabic Typesetting" panose="03020402040406030203" pitchFamily="66" charset="-78"/>
              </a:rPr>
              <a:t>of </a:t>
            </a:r>
            <a:r>
              <a:rPr lang="en-US" sz="3200" b="1" i="1" dirty="0" smtClean="0">
                <a:solidFill>
                  <a:srgbClr val="FF0000"/>
                </a:solidFill>
                <a:latin typeface="Arabic Typesetting" panose="03020402040406030203" pitchFamily="66" charset="-78"/>
                <a:cs typeface="Arabic Typesetting" panose="03020402040406030203" pitchFamily="66" charset="-78"/>
              </a:rPr>
              <a:t>(↓albumin), </a:t>
            </a:r>
            <a:endParaRPr lang="en-US" sz="3200" b="1" i="1" dirty="0">
              <a:solidFill>
                <a:srgbClr val="FF0000"/>
              </a:solidFill>
              <a:latin typeface="Arabic Typesetting" panose="03020402040406030203" pitchFamily="66" charset="-78"/>
              <a:cs typeface="Arabic Typesetting" panose="03020402040406030203" pitchFamily="66" charset="-78"/>
            </a:endParaRPr>
          </a:p>
          <a:p>
            <a:pPr marL="0" indent="0">
              <a:lnSpc>
                <a:spcPct val="150000"/>
              </a:lnSpc>
              <a:buNone/>
            </a:pPr>
            <a:r>
              <a:rPr lang="en-US" sz="3200" b="1" dirty="0">
                <a:latin typeface="Arabic Typesetting" panose="03020402040406030203" pitchFamily="66" charset="-78"/>
                <a:cs typeface="Arabic Typesetting" panose="03020402040406030203" pitchFamily="66" charset="-78"/>
              </a:rPr>
              <a:t>(2) Displacement of phenytoin from albumin binding sites by </a:t>
            </a:r>
            <a:r>
              <a:rPr lang="en-US" sz="3200" b="1" i="1" dirty="0">
                <a:solidFill>
                  <a:srgbClr val="FF0000"/>
                </a:solidFill>
                <a:latin typeface="Arabic Typesetting" panose="03020402040406030203" pitchFamily="66" charset="-78"/>
                <a:cs typeface="Arabic Typesetting" panose="03020402040406030203" pitchFamily="66" charset="-78"/>
              </a:rPr>
              <a:t>endogenous</a:t>
            </a:r>
            <a:r>
              <a:rPr lang="en-US" sz="3200" b="1" dirty="0">
                <a:latin typeface="Arabic Typesetting" panose="03020402040406030203" pitchFamily="66" charset="-78"/>
                <a:cs typeface="Arabic Typesetting" panose="03020402040406030203" pitchFamily="66" charset="-78"/>
              </a:rPr>
              <a:t> </a:t>
            </a:r>
            <a:r>
              <a:rPr lang="en-US" sz="3200" b="1" dirty="0" smtClean="0">
                <a:latin typeface="Arabic Typesetting" panose="03020402040406030203" pitchFamily="66" charset="-78"/>
                <a:cs typeface="Arabic Typesetting" panose="03020402040406030203" pitchFamily="66" charset="-78"/>
              </a:rPr>
              <a:t>compounds, </a:t>
            </a:r>
            <a:endParaRPr lang="en-US" sz="3200" b="1" dirty="0">
              <a:latin typeface="Arabic Typesetting" panose="03020402040406030203" pitchFamily="66" charset="-78"/>
              <a:cs typeface="Arabic Typesetting" panose="03020402040406030203" pitchFamily="66" charset="-78"/>
            </a:endParaRPr>
          </a:p>
          <a:p>
            <a:pPr marL="0" indent="0">
              <a:lnSpc>
                <a:spcPct val="150000"/>
              </a:lnSpc>
              <a:buNone/>
            </a:pPr>
            <a:r>
              <a:rPr lang="en-US" sz="3200" b="1" dirty="0">
                <a:latin typeface="Arabic Typesetting" panose="03020402040406030203" pitchFamily="66" charset="-78"/>
                <a:cs typeface="Arabic Typesetting" panose="03020402040406030203" pitchFamily="66" charset="-78"/>
              </a:rPr>
              <a:t>(3) Displacement of phenytoin from albumin binding sites by </a:t>
            </a:r>
            <a:r>
              <a:rPr lang="en-US" sz="3200" b="1" i="1" dirty="0">
                <a:solidFill>
                  <a:srgbClr val="FF0000"/>
                </a:solidFill>
                <a:latin typeface="Arabic Typesetting" panose="03020402040406030203" pitchFamily="66" charset="-78"/>
                <a:cs typeface="Arabic Typesetting" panose="03020402040406030203" pitchFamily="66" charset="-78"/>
              </a:rPr>
              <a:t>exogenous</a:t>
            </a:r>
            <a:r>
              <a:rPr lang="en-US" sz="3200" b="1" dirty="0">
                <a:solidFill>
                  <a:srgbClr val="FF0000"/>
                </a:solidFill>
                <a:latin typeface="Arabic Typesetting" panose="03020402040406030203" pitchFamily="66" charset="-78"/>
                <a:cs typeface="Arabic Typesetting" panose="03020402040406030203" pitchFamily="66" charset="-78"/>
              </a:rPr>
              <a:t> </a:t>
            </a:r>
            <a:r>
              <a:rPr lang="en-US" sz="3200" b="1" dirty="0">
                <a:latin typeface="Arabic Typesetting" panose="03020402040406030203" pitchFamily="66" charset="-78"/>
                <a:cs typeface="Arabic Typesetting" panose="03020402040406030203" pitchFamily="66" charset="-78"/>
              </a:rPr>
              <a:t>compounds </a:t>
            </a:r>
          </a:p>
        </p:txBody>
      </p:sp>
    </p:spTree>
    <p:extLst>
      <p:ext uri="{BB962C8B-B14F-4D97-AF65-F5344CB8AC3E}">
        <p14:creationId xmlns:p14="http://schemas.microsoft.com/office/powerpoint/2010/main" val="2951725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78933"/>
          </a:xfrm>
          <a:solidFill>
            <a:schemeClr val="accent1">
              <a:lumMod val="20000"/>
              <a:lumOff val="80000"/>
            </a:schemeClr>
          </a:solidFill>
          <a:ln>
            <a:solidFill>
              <a:schemeClr val="accent1"/>
            </a:solidFill>
          </a:ln>
        </p:spPr>
        <p:txBody>
          <a:bodyPr vert="horz" lIns="91440" tIns="45720" rIns="91440" bIns="45720" rtlCol="0" anchor="ctr">
            <a:normAutofit/>
          </a:bodyPr>
          <a:lstStyle/>
          <a:p>
            <a:pPr algn="ctr"/>
            <a:r>
              <a:rPr lang="en-US" sz="4000" b="1" dirty="0">
                <a:latin typeface="Baskerville Old Face" panose="02020602080505020303" pitchFamily="18" charset="0"/>
              </a:rPr>
              <a:t>Calculation steps:</a:t>
            </a:r>
          </a:p>
        </p:txBody>
      </p:sp>
      <p:sp>
        <p:nvSpPr>
          <p:cNvPr id="3" name="Content Placeholder 2"/>
          <p:cNvSpPr>
            <a:spLocks noGrp="1"/>
          </p:cNvSpPr>
          <p:nvPr>
            <p:ph idx="1"/>
          </p:nvPr>
        </p:nvSpPr>
        <p:spPr>
          <a:xfrm>
            <a:off x="838200" y="1663547"/>
            <a:ext cx="10515600" cy="4891488"/>
          </a:xfrm>
        </p:spPr>
        <p:txBody>
          <a:bodyPr>
            <a:noAutofit/>
          </a:bodyPr>
          <a:lstStyle/>
          <a:p>
            <a:pPr lvl="0"/>
            <a:r>
              <a:rPr lang="en-US" sz="3200" b="1" dirty="0" smtClean="0">
                <a:latin typeface="Arabic Typesetting" panose="03020402040406030203" pitchFamily="66" charset="-78"/>
                <a:cs typeface="Arabic Typesetting" panose="03020402040406030203" pitchFamily="66" charset="-78"/>
              </a:rPr>
              <a:t>To </a:t>
            </a:r>
            <a:r>
              <a:rPr lang="en-US" sz="3200" b="1" dirty="0">
                <a:latin typeface="Arabic Typesetting" panose="03020402040406030203" pitchFamily="66" charset="-78"/>
                <a:cs typeface="Arabic Typesetting" panose="03020402040406030203" pitchFamily="66" charset="-78"/>
              </a:rPr>
              <a:t>answer any question:</a:t>
            </a:r>
            <a:endParaRPr lang="en-US" sz="3200" dirty="0">
              <a:latin typeface="Arabic Typesetting" panose="03020402040406030203" pitchFamily="66" charset="-78"/>
              <a:cs typeface="Arabic Typesetting" panose="03020402040406030203" pitchFamily="66" charset="-78"/>
            </a:endParaRPr>
          </a:p>
          <a:p>
            <a:pPr marL="0" indent="0">
              <a:buNone/>
            </a:pPr>
            <a:r>
              <a:rPr lang="en-US" sz="3200" dirty="0">
                <a:latin typeface="Arabic Typesetting" panose="03020402040406030203" pitchFamily="66" charset="-78"/>
                <a:cs typeface="Arabic Typesetting" panose="03020402040406030203" pitchFamily="66" charset="-78"/>
              </a:rPr>
              <a:t>1- Multiply each dose by S before used in equation</a:t>
            </a:r>
          </a:p>
          <a:p>
            <a:pPr marL="0" indent="0">
              <a:buNone/>
            </a:pPr>
            <a:r>
              <a:rPr lang="en-US" sz="3200" dirty="0" smtClean="0">
                <a:latin typeface="Arabic Typesetting" panose="03020402040406030203" pitchFamily="66" charset="-78"/>
                <a:cs typeface="Arabic Typesetting" panose="03020402040406030203" pitchFamily="66" charset="-78"/>
              </a:rPr>
              <a:t>2- Calculate </a:t>
            </a:r>
            <a:r>
              <a:rPr lang="en-US" sz="3200" dirty="0">
                <a:latin typeface="Arabic Typesetting" panose="03020402040406030203" pitchFamily="66" charset="-78"/>
                <a:cs typeface="Arabic Typesetting" panose="03020402040406030203" pitchFamily="66" charset="-78"/>
              </a:rPr>
              <a:t>actual Km</a:t>
            </a:r>
          </a:p>
          <a:p>
            <a:r>
              <a:rPr lang="en-US" sz="3200" b="1" dirty="0">
                <a:latin typeface="Arabic Typesetting" panose="03020402040406030203" pitchFamily="66" charset="-78"/>
                <a:cs typeface="Arabic Typesetting" panose="03020402040406030203" pitchFamily="66" charset="-78"/>
              </a:rPr>
              <a:t>−Km = (MD1 − MD2) / [(MD1/Css1) − (MD2 / Css2)]</a:t>
            </a:r>
            <a:endParaRPr lang="en-US" sz="3200" dirty="0">
              <a:latin typeface="Arabic Typesetting" panose="03020402040406030203" pitchFamily="66" charset="-78"/>
              <a:cs typeface="Arabic Typesetting" panose="03020402040406030203" pitchFamily="66" charset="-78"/>
            </a:endParaRPr>
          </a:p>
          <a:p>
            <a:pPr marL="0" indent="0">
              <a:buNone/>
            </a:pPr>
            <a:r>
              <a:rPr lang="en-US" sz="3200" dirty="0" smtClean="0">
                <a:latin typeface="Arabic Typesetting" panose="03020402040406030203" pitchFamily="66" charset="-78"/>
                <a:cs typeface="Arabic Typesetting" panose="03020402040406030203" pitchFamily="66" charset="-78"/>
              </a:rPr>
              <a:t>3</a:t>
            </a:r>
            <a:r>
              <a:rPr lang="ar-IQ" sz="3200" dirty="0" smtClean="0">
                <a:latin typeface="Arabic Typesetting" panose="03020402040406030203" pitchFamily="66" charset="-78"/>
                <a:cs typeface="Arabic Typesetting" panose="03020402040406030203" pitchFamily="66" charset="-78"/>
              </a:rPr>
              <a:t> </a:t>
            </a:r>
            <a:r>
              <a:rPr lang="en-US" sz="3200" dirty="0" smtClean="0">
                <a:latin typeface="Arabic Typesetting" panose="03020402040406030203" pitchFamily="66" charset="-78"/>
                <a:cs typeface="Arabic Typesetting" panose="03020402040406030203" pitchFamily="66" charset="-78"/>
              </a:rPr>
              <a:t>- Calculate </a:t>
            </a:r>
            <a:r>
              <a:rPr lang="en-US" sz="3200" dirty="0">
                <a:latin typeface="Arabic Typesetting" panose="03020402040406030203" pitchFamily="66" charset="-78"/>
                <a:cs typeface="Arabic Typesetting" panose="03020402040406030203" pitchFamily="66" charset="-78"/>
              </a:rPr>
              <a:t>actual Vmax</a:t>
            </a:r>
          </a:p>
          <a:p>
            <a:r>
              <a:rPr lang="en-US" sz="3200" b="1" dirty="0">
                <a:latin typeface="Arabic Typesetting" panose="03020402040406030203" pitchFamily="66" charset="-78"/>
                <a:cs typeface="Arabic Typesetting" panose="03020402040406030203" pitchFamily="66" charset="-78"/>
              </a:rPr>
              <a:t>Vmax = MD + Km (MD / Css).</a:t>
            </a:r>
            <a:endParaRPr lang="en-US" sz="3200" dirty="0">
              <a:latin typeface="Arabic Typesetting" panose="03020402040406030203" pitchFamily="66" charset="-78"/>
              <a:cs typeface="Arabic Typesetting" panose="03020402040406030203" pitchFamily="66" charset="-78"/>
            </a:endParaRPr>
          </a:p>
          <a:p>
            <a:pPr marL="0" indent="0">
              <a:buNone/>
            </a:pPr>
            <a:r>
              <a:rPr lang="en-US" sz="3200" dirty="0">
                <a:latin typeface="Arabic Typesetting" panose="03020402040406030203" pitchFamily="66" charset="-78"/>
                <a:cs typeface="Arabic Typesetting" panose="03020402040406030203" pitchFamily="66" charset="-78"/>
              </a:rPr>
              <a:t>4</a:t>
            </a:r>
            <a:r>
              <a:rPr lang="ar-IQ" sz="3200" dirty="0">
                <a:latin typeface="Arabic Typesetting" panose="03020402040406030203" pitchFamily="66" charset="-78"/>
                <a:cs typeface="Arabic Typesetting" panose="03020402040406030203" pitchFamily="66" charset="-78"/>
              </a:rPr>
              <a:t>- </a:t>
            </a:r>
            <a:r>
              <a:rPr lang="en-US" sz="3200" dirty="0" smtClean="0">
                <a:latin typeface="Arabic Typesetting" panose="03020402040406030203" pitchFamily="66" charset="-78"/>
                <a:cs typeface="Arabic Typesetting" panose="03020402040406030203" pitchFamily="66" charset="-78"/>
              </a:rPr>
              <a:t> Use </a:t>
            </a:r>
            <a:r>
              <a:rPr lang="en-US" sz="3200" dirty="0">
                <a:latin typeface="Arabic Typesetting" panose="03020402040406030203" pitchFamily="66" charset="-78"/>
                <a:cs typeface="Arabic Typesetting" panose="03020402040406030203" pitchFamily="66" charset="-78"/>
              </a:rPr>
              <a:t>the actual Km &amp; Vmax to calculate new dose</a:t>
            </a:r>
          </a:p>
          <a:p>
            <a:r>
              <a:rPr lang="en-US" sz="3200" b="1" dirty="0">
                <a:latin typeface="Arabic Typesetting" panose="03020402040406030203" pitchFamily="66" charset="-78"/>
                <a:cs typeface="Arabic Typesetting" panose="03020402040406030203" pitchFamily="66" charset="-78"/>
              </a:rPr>
              <a:t>MD = (Vmax ⋅ Css) / [S (Km + Css)].</a:t>
            </a:r>
            <a:endParaRPr lang="en-US" sz="3200" dirty="0">
              <a:latin typeface="Arabic Typesetting" panose="03020402040406030203" pitchFamily="66" charset="-78"/>
              <a:cs typeface="Arabic Typesetting" panose="03020402040406030203" pitchFamily="66" charset="-78"/>
            </a:endParaRPr>
          </a:p>
          <a:p>
            <a:endParaRPr lang="en-US" sz="32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896155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631463"/>
          </a:xfrm>
          <a:ln>
            <a:solidFill>
              <a:schemeClr val="tx2"/>
            </a:solidFill>
          </a:ln>
        </p:spPr>
        <p:txBody>
          <a:bodyPr>
            <a:noAutofit/>
          </a:bodyPr>
          <a:lstStyle/>
          <a:p>
            <a:pPr algn="just"/>
            <a:r>
              <a:rPr lang="en-US" sz="2400" b="1" dirty="0">
                <a:latin typeface="Arabic Typesetting" panose="03020402040406030203" pitchFamily="66" charset="-78"/>
                <a:cs typeface="Arabic Typesetting" panose="03020402040406030203" pitchFamily="66" charset="-78"/>
              </a:rPr>
              <a:t>Example 5 </a:t>
            </a:r>
            <a:r>
              <a:rPr lang="en-US" sz="2400" dirty="0">
                <a:latin typeface="Arabic Typesetting" panose="03020402040406030203" pitchFamily="66" charset="-78"/>
                <a:cs typeface="Arabic Typesetting" panose="03020402040406030203" pitchFamily="66" charset="-78"/>
              </a:rPr>
              <a:t>TD is a 50-year-old, 75-kg (5 </a:t>
            </a:r>
            <a:r>
              <a:rPr lang="en-US" sz="2400" dirty="0" err="1">
                <a:latin typeface="Arabic Typesetting" panose="03020402040406030203" pitchFamily="66" charset="-78"/>
                <a:cs typeface="Arabic Typesetting" panose="03020402040406030203" pitchFamily="66" charset="-78"/>
              </a:rPr>
              <a:t>ft</a:t>
            </a:r>
            <a:r>
              <a:rPr lang="en-US" sz="2400" dirty="0">
                <a:latin typeface="Arabic Typesetting" panose="03020402040406030203" pitchFamily="66" charset="-78"/>
                <a:cs typeface="Arabic Typesetting" panose="03020402040406030203" pitchFamily="66" charset="-78"/>
              </a:rPr>
              <a:t> 10 in) male with simple partial </a:t>
            </a:r>
            <a:r>
              <a:rPr lang="en-US" sz="2400" dirty="0" smtClean="0">
                <a:latin typeface="Arabic Typesetting" panose="03020402040406030203" pitchFamily="66" charset="-78"/>
                <a:cs typeface="Arabic Typesetting" panose="03020402040406030203" pitchFamily="66" charset="-78"/>
              </a:rPr>
              <a:t>seizures who </a:t>
            </a:r>
            <a:r>
              <a:rPr lang="en-US" sz="2400" dirty="0">
                <a:latin typeface="Arabic Typesetting" panose="03020402040406030203" pitchFamily="66" charset="-78"/>
                <a:cs typeface="Arabic Typesetting" panose="03020402040406030203" pitchFamily="66" charset="-78"/>
              </a:rPr>
              <a:t>requires therapy with oral phenytoin. He has normal liver and renal function. </a:t>
            </a:r>
            <a:r>
              <a:rPr lang="en-US" sz="2400" dirty="0" smtClean="0">
                <a:latin typeface="Arabic Typesetting" panose="03020402040406030203" pitchFamily="66" charset="-78"/>
                <a:cs typeface="Arabic Typesetting" panose="03020402040406030203" pitchFamily="66" charset="-78"/>
              </a:rPr>
              <a:t>The patient </a:t>
            </a:r>
            <a:r>
              <a:rPr lang="en-US" sz="2400" dirty="0">
                <a:latin typeface="Arabic Typesetting" panose="03020402040406030203" pitchFamily="66" charset="-78"/>
                <a:cs typeface="Arabic Typesetting" panose="03020402040406030203" pitchFamily="66" charset="-78"/>
              </a:rPr>
              <a:t>was prescribed </a:t>
            </a:r>
            <a:r>
              <a:rPr lang="en-US" sz="2400" b="1" dirty="0">
                <a:solidFill>
                  <a:srgbClr val="C00000"/>
                </a:solidFill>
                <a:latin typeface="Arabic Typesetting" panose="03020402040406030203" pitchFamily="66" charset="-78"/>
                <a:cs typeface="Arabic Typesetting" panose="03020402040406030203" pitchFamily="66" charset="-78"/>
              </a:rPr>
              <a:t>400 mg/d </a:t>
            </a:r>
            <a:r>
              <a:rPr lang="en-US" sz="2400" dirty="0">
                <a:latin typeface="Arabic Typesetting" panose="03020402040406030203" pitchFamily="66" charset="-78"/>
                <a:cs typeface="Arabic Typesetting" panose="03020402040406030203" pitchFamily="66" charset="-78"/>
              </a:rPr>
              <a:t>of extended phenytoin sodium capsules for 1 month, </a:t>
            </a:r>
            <a:r>
              <a:rPr lang="en-US" sz="2400" dirty="0" smtClean="0">
                <a:latin typeface="Arabic Typesetting" panose="03020402040406030203" pitchFamily="66" charset="-78"/>
                <a:cs typeface="Arabic Typesetting" panose="03020402040406030203" pitchFamily="66" charset="-78"/>
              </a:rPr>
              <a:t>and the </a:t>
            </a:r>
            <a:r>
              <a:rPr lang="en-US" sz="2400" dirty="0">
                <a:latin typeface="Arabic Typesetting" panose="03020402040406030203" pitchFamily="66" charset="-78"/>
                <a:cs typeface="Arabic Typesetting" panose="03020402040406030203" pitchFamily="66" charset="-78"/>
              </a:rPr>
              <a:t>steady-state phenytoin total concentration equals </a:t>
            </a:r>
            <a:r>
              <a:rPr lang="en-US" sz="2400" b="1" dirty="0">
                <a:solidFill>
                  <a:srgbClr val="C00000"/>
                </a:solidFill>
                <a:latin typeface="Arabic Typesetting" panose="03020402040406030203" pitchFamily="66" charset="-78"/>
                <a:cs typeface="Arabic Typesetting" panose="03020402040406030203" pitchFamily="66" charset="-78"/>
              </a:rPr>
              <a:t>6.2 μg/</a:t>
            </a:r>
            <a:r>
              <a:rPr lang="en-US" sz="2400" b="1" dirty="0" err="1">
                <a:solidFill>
                  <a:srgbClr val="C00000"/>
                </a:solidFill>
                <a:latin typeface="Arabic Typesetting" panose="03020402040406030203" pitchFamily="66" charset="-78"/>
                <a:cs typeface="Arabic Typesetting" panose="03020402040406030203" pitchFamily="66" charset="-78"/>
              </a:rPr>
              <a:t>mL</a:t>
            </a:r>
            <a:r>
              <a:rPr lang="en-US" sz="2400" dirty="0" err="1">
                <a:latin typeface="Arabic Typesetting" panose="03020402040406030203" pitchFamily="66" charset="-78"/>
                <a:cs typeface="Arabic Typesetting" panose="03020402040406030203" pitchFamily="66" charset="-78"/>
              </a:rPr>
              <a:t>.</a:t>
            </a:r>
            <a:r>
              <a:rPr lang="en-US" sz="2400" dirty="0">
                <a:latin typeface="Arabic Typesetting" panose="03020402040406030203" pitchFamily="66" charset="-78"/>
                <a:cs typeface="Arabic Typesetting" panose="03020402040406030203" pitchFamily="66" charset="-78"/>
              </a:rPr>
              <a:t> The dosage was</a:t>
            </a:r>
            <a:br>
              <a:rPr lang="en-US" sz="2400" dirty="0">
                <a:latin typeface="Arabic Typesetting" panose="03020402040406030203" pitchFamily="66" charset="-78"/>
                <a:cs typeface="Arabic Typesetting" panose="03020402040406030203" pitchFamily="66" charset="-78"/>
              </a:rPr>
            </a:br>
            <a:r>
              <a:rPr lang="en-US" sz="2400" dirty="0">
                <a:latin typeface="Arabic Typesetting" panose="03020402040406030203" pitchFamily="66" charset="-78"/>
                <a:cs typeface="Arabic Typesetting" panose="03020402040406030203" pitchFamily="66" charset="-78"/>
              </a:rPr>
              <a:t>increased to </a:t>
            </a:r>
            <a:r>
              <a:rPr lang="en-US" sz="2400" b="1" dirty="0">
                <a:solidFill>
                  <a:srgbClr val="C00000"/>
                </a:solidFill>
                <a:latin typeface="Arabic Typesetting" panose="03020402040406030203" pitchFamily="66" charset="-78"/>
                <a:cs typeface="Arabic Typesetting" panose="03020402040406030203" pitchFamily="66" charset="-78"/>
              </a:rPr>
              <a:t>500 mg/d </a:t>
            </a:r>
            <a:r>
              <a:rPr lang="en-US" sz="2400" dirty="0">
                <a:latin typeface="Arabic Typesetting" panose="03020402040406030203" pitchFamily="66" charset="-78"/>
                <a:cs typeface="Arabic Typesetting" panose="03020402040406030203" pitchFamily="66" charset="-78"/>
              </a:rPr>
              <a:t>of extended phenytoin sodium capsules for another month, </a:t>
            </a:r>
            <a:r>
              <a:rPr lang="en-US" sz="2400" dirty="0" smtClean="0">
                <a:latin typeface="Arabic Typesetting" panose="03020402040406030203" pitchFamily="66" charset="-78"/>
                <a:cs typeface="Arabic Typesetting" panose="03020402040406030203" pitchFamily="66" charset="-78"/>
              </a:rPr>
              <a:t>the steady </a:t>
            </a:r>
            <a:r>
              <a:rPr lang="en-US" sz="2400" dirty="0">
                <a:latin typeface="Arabic Typesetting" panose="03020402040406030203" pitchFamily="66" charset="-78"/>
                <a:cs typeface="Arabic Typesetting" panose="03020402040406030203" pitchFamily="66" charset="-78"/>
              </a:rPr>
              <a:t>state phenytoin total concentration equals </a:t>
            </a:r>
            <a:r>
              <a:rPr lang="en-US" sz="2400" b="1" dirty="0">
                <a:solidFill>
                  <a:srgbClr val="C00000"/>
                </a:solidFill>
                <a:latin typeface="Arabic Typesetting" panose="03020402040406030203" pitchFamily="66" charset="-78"/>
                <a:cs typeface="Arabic Typesetting" panose="03020402040406030203" pitchFamily="66" charset="-78"/>
              </a:rPr>
              <a:t>22.0 μg/mL</a:t>
            </a:r>
            <a:r>
              <a:rPr lang="en-US" sz="2400" dirty="0">
                <a:latin typeface="Arabic Typesetting" panose="03020402040406030203" pitchFamily="66" charset="-78"/>
                <a:cs typeface="Arabic Typesetting" panose="03020402040406030203" pitchFamily="66" charset="-78"/>
              </a:rPr>
              <a:t>, and the patient has </a:t>
            </a:r>
            <a:r>
              <a:rPr lang="en-US" sz="2400" dirty="0" smtClean="0">
                <a:latin typeface="Arabic Typesetting" panose="03020402040406030203" pitchFamily="66" charset="-78"/>
                <a:cs typeface="Arabic Typesetting" panose="03020402040406030203" pitchFamily="66" charset="-78"/>
              </a:rPr>
              <a:t>some lateral-gaze </a:t>
            </a:r>
            <a:r>
              <a:rPr lang="en-US" sz="2400" dirty="0" err="1">
                <a:latin typeface="Arabic Typesetting" panose="03020402040406030203" pitchFamily="66" charset="-78"/>
                <a:cs typeface="Arabic Typesetting" panose="03020402040406030203" pitchFamily="66" charset="-78"/>
              </a:rPr>
              <a:t>nystagmus</a:t>
            </a:r>
            <a:r>
              <a:rPr lang="en-US" sz="2400" dirty="0">
                <a:latin typeface="Arabic Typesetting" panose="03020402040406030203" pitchFamily="66" charset="-78"/>
                <a:cs typeface="Arabic Typesetting" panose="03020402040406030203" pitchFamily="66" charset="-78"/>
              </a:rPr>
              <a:t>. The patient is assessed to be compliant with his dosage </a:t>
            </a:r>
            <a:r>
              <a:rPr lang="en-US" sz="2400" dirty="0" smtClean="0">
                <a:latin typeface="Arabic Typesetting" panose="03020402040406030203" pitchFamily="66" charset="-78"/>
                <a:cs typeface="Arabic Typesetting" panose="03020402040406030203" pitchFamily="66" charset="-78"/>
              </a:rPr>
              <a:t>regimen. Suggest </a:t>
            </a:r>
            <a:r>
              <a:rPr lang="en-US" sz="2400" dirty="0">
                <a:latin typeface="Arabic Typesetting" panose="03020402040406030203" pitchFamily="66" charset="-78"/>
                <a:cs typeface="Arabic Typesetting" panose="03020402040406030203" pitchFamily="66" charset="-78"/>
              </a:rPr>
              <a:t>a new phenytoin dosage regimen designed to achieve a steady-state </a:t>
            </a:r>
            <a:r>
              <a:rPr lang="en-US" sz="2400" dirty="0" smtClean="0">
                <a:latin typeface="Arabic Typesetting" panose="03020402040406030203" pitchFamily="66" charset="-78"/>
                <a:cs typeface="Arabic Typesetting" panose="03020402040406030203" pitchFamily="66" charset="-78"/>
              </a:rPr>
              <a:t>phenytoin concentration </a:t>
            </a:r>
            <a:r>
              <a:rPr lang="en-US" sz="2400" dirty="0">
                <a:latin typeface="Arabic Typesetting" panose="03020402040406030203" pitchFamily="66" charset="-78"/>
                <a:cs typeface="Arabic Typesetting" panose="03020402040406030203" pitchFamily="66" charset="-78"/>
              </a:rPr>
              <a:t>within the therapeutic range.</a:t>
            </a:r>
          </a:p>
        </p:txBody>
      </p:sp>
      <p:sp>
        <p:nvSpPr>
          <p:cNvPr id="3" name="Content Placeholder 2"/>
          <p:cNvSpPr>
            <a:spLocks noGrp="1"/>
          </p:cNvSpPr>
          <p:nvPr>
            <p:ph idx="1"/>
          </p:nvPr>
        </p:nvSpPr>
        <p:spPr>
          <a:xfrm>
            <a:off x="838200" y="3216925"/>
            <a:ext cx="10515600" cy="3294044"/>
          </a:xfrm>
        </p:spPr>
        <p:txBody>
          <a:bodyPr>
            <a:normAutofit/>
          </a:bodyPr>
          <a:lstStyle/>
          <a:p>
            <a:pPr marL="514350" indent="-514350">
              <a:buFont typeface="+mj-lt"/>
              <a:buAutoNum type="arabicPeriod"/>
            </a:pPr>
            <a:r>
              <a:rPr lang="en-US" b="1" dirty="0" smtClean="0">
                <a:latin typeface="Arabic Typesetting" panose="03020402040406030203" pitchFamily="66" charset="-78"/>
                <a:cs typeface="Arabic Typesetting" panose="03020402040406030203" pitchFamily="66" charset="-78"/>
              </a:rPr>
              <a:t>Multiply </a:t>
            </a:r>
            <a:r>
              <a:rPr lang="en-US" b="1" dirty="0">
                <a:latin typeface="Arabic Typesetting" panose="03020402040406030203" pitchFamily="66" charset="-78"/>
                <a:cs typeface="Arabic Typesetting" panose="03020402040406030203" pitchFamily="66" charset="-78"/>
              </a:rPr>
              <a:t>each dose by </a:t>
            </a:r>
            <a:r>
              <a:rPr lang="en-US" b="1" dirty="0">
                <a:solidFill>
                  <a:srgbClr val="002060"/>
                </a:solidFill>
                <a:latin typeface="Arabic Typesetting" panose="03020402040406030203" pitchFamily="66" charset="-78"/>
                <a:cs typeface="Arabic Typesetting" panose="03020402040406030203" pitchFamily="66" charset="-78"/>
              </a:rPr>
              <a:t>S</a:t>
            </a:r>
            <a:r>
              <a:rPr lang="en-US" b="1" dirty="0">
                <a:latin typeface="Arabic Typesetting" panose="03020402040406030203" pitchFamily="66" charset="-78"/>
                <a:cs typeface="Arabic Typesetting" panose="03020402040406030203" pitchFamily="66" charset="-78"/>
              </a:rPr>
              <a:t> before used in </a:t>
            </a:r>
            <a:r>
              <a:rPr lang="en-US" b="1" dirty="0" smtClean="0">
                <a:latin typeface="Arabic Typesetting" panose="03020402040406030203" pitchFamily="66" charset="-78"/>
                <a:cs typeface="Arabic Typesetting" panose="03020402040406030203" pitchFamily="66" charset="-78"/>
              </a:rPr>
              <a:t>equation:</a:t>
            </a:r>
          </a:p>
          <a:p>
            <a:r>
              <a:rPr lang="en-US" b="1" dirty="0" smtClean="0">
                <a:latin typeface="Baskerville Old Face" panose="02020602080505020303" pitchFamily="18" charset="0"/>
              </a:rPr>
              <a:t>Phenytoin dose 1 </a:t>
            </a:r>
            <a:r>
              <a:rPr lang="en-US" b="1" dirty="0">
                <a:latin typeface="Baskerville Old Face" panose="02020602080505020303" pitchFamily="18" charset="0"/>
              </a:rPr>
              <a:t>= 0.92 ⋅ phenytoin </a:t>
            </a:r>
            <a:r>
              <a:rPr lang="en-US" b="1" dirty="0" smtClean="0">
                <a:latin typeface="Baskerville Old Face" panose="02020602080505020303" pitchFamily="18" charset="0"/>
              </a:rPr>
              <a:t>sodium</a:t>
            </a:r>
          </a:p>
          <a:p>
            <a:pPr marL="0" indent="0">
              <a:buNone/>
            </a:pPr>
            <a:r>
              <a:rPr lang="en-US" b="1" dirty="0" smtClean="0">
                <a:latin typeface="Baskerville Old Face" panose="02020602080505020303" pitchFamily="18" charset="0"/>
              </a:rPr>
              <a:t>                               = </a:t>
            </a:r>
            <a:r>
              <a:rPr lang="en-US" b="1" dirty="0">
                <a:latin typeface="Baskerville Old Face" panose="02020602080505020303" pitchFamily="18" charset="0"/>
              </a:rPr>
              <a:t>0.92 ⋅ 400 mg/d = </a:t>
            </a:r>
            <a:r>
              <a:rPr lang="en-US" b="1" dirty="0">
                <a:solidFill>
                  <a:srgbClr val="C00000"/>
                </a:solidFill>
                <a:latin typeface="Baskerville Old Face" panose="02020602080505020303" pitchFamily="18" charset="0"/>
              </a:rPr>
              <a:t>368 mg/d</a:t>
            </a:r>
            <a:r>
              <a:rPr lang="en-US" b="1" dirty="0">
                <a:latin typeface="Baskerville Old Face" panose="02020602080505020303" pitchFamily="18" charset="0"/>
              </a:rPr>
              <a:t>, </a:t>
            </a:r>
            <a:endParaRPr lang="en-US" b="1" dirty="0" smtClean="0">
              <a:latin typeface="Baskerville Old Face" panose="02020602080505020303" pitchFamily="18" charset="0"/>
            </a:endParaRPr>
          </a:p>
          <a:p>
            <a:r>
              <a:rPr lang="en-US" b="1" dirty="0" smtClean="0">
                <a:latin typeface="Baskerville Old Face" panose="02020602080505020303" pitchFamily="18" charset="0"/>
              </a:rPr>
              <a:t>phenytoin dose 2 </a:t>
            </a:r>
            <a:r>
              <a:rPr lang="en-US" b="1" dirty="0">
                <a:latin typeface="Baskerville Old Face" panose="02020602080505020303" pitchFamily="18" charset="0"/>
              </a:rPr>
              <a:t>= 0.92 ⋅ phenytoin sodium </a:t>
            </a:r>
            <a:r>
              <a:rPr lang="en-US" b="1" dirty="0" smtClean="0">
                <a:latin typeface="Baskerville Old Face" panose="02020602080505020303" pitchFamily="18" charset="0"/>
              </a:rPr>
              <a:t>dose</a:t>
            </a:r>
          </a:p>
          <a:p>
            <a:pPr marL="0" indent="0">
              <a:buNone/>
            </a:pPr>
            <a:r>
              <a:rPr lang="en-US" b="1" dirty="0">
                <a:latin typeface="Baskerville Old Face" panose="02020602080505020303" pitchFamily="18" charset="0"/>
              </a:rPr>
              <a:t> </a:t>
            </a:r>
            <a:r>
              <a:rPr lang="en-US" b="1" dirty="0" smtClean="0">
                <a:latin typeface="Baskerville Old Face" panose="02020602080505020303" pitchFamily="18" charset="0"/>
              </a:rPr>
              <a:t>                                 </a:t>
            </a:r>
            <a:r>
              <a:rPr lang="en-US" b="1" dirty="0">
                <a:latin typeface="Baskerville Old Face" panose="02020602080505020303" pitchFamily="18" charset="0"/>
              </a:rPr>
              <a:t>= 0.92 ⋅ 500 mg/d </a:t>
            </a:r>
            <a:r>
              <a:rPr lang="en-US" b="1" dirty="0" smtClean="0">
                <a:latin typeface="Baskerville Old Face" panose="02020602080505020303" pitchFamily="18" charset="0"/>
              </a:rPr>
              <a:t>= </a:t>
            </a:r>
            <a:r>
              <a:rPr lang="en-US" b="1" dirty="0" smtClean="0">
                <a:solidFill>
                  <a:srgbClr val="C00000"/>
                </a:solidFill>
                <a:latin typeface="Baskerville Old Face" panose="02020602080505020303" pitchFamily="18" charset="0"/>
              </a:rPr>
              <a:t>460 </a:t>
            </a:r>
            <a:r>
              <a:rPr lang="en-US" b="1" dirty="0">
                <a:solidFill>
                  <a:srgbClr val="C00000"/>
                </a:solidFill>
                <a:latin typeface="Baskerville Old Face" panose="02020602080505020303" pitchFamily="18" charset="0"/>
              </a:rPr>
              <a:t>mg/d,</a:t>
            </a:r>
            <a:endParaRPr lang="en-US" b="1" dirty="0" smtClean="0">
              <a:solidFill>
                <a:srgbClr val="C00000"/>
              </a:solidFill>
              <a:latin typeface="Baskerville Old Face" panose="02020602080505020303" pitchFamily="18" charset="0"/>
              <a:cs typeface="Arabic Typesetting" panose="03020402040406030203" pitchFamily="66" charset="-78"/>
            </a:endParaRPr>
          </a:p>
          <a:p>
            <a:pPr marL="0" indent="0">
              <a:buNone/>
            </a:pPr>
            <a:endParaRPr lang="en-US" b="1" i="1" dirty="0" smtClean="0"/>
          </a:p>
          <a:p>
            <a:pPr marL="514350" indent="-514350">
              <a:buFont typeface="+mj-lt"/>
              <a:buAutoNum type="arabicPeriod"/>
            </a:pPr>
            <a:endParaRPr lang="en-US" b="1" dirty="0"/>
          </a:p>
        </p:txBody>
      </p:sp>
    </p:spTree>
    <p:extLst>
      <p:ext uri="{BB962C8B-B14F-4D97-AF65-F5344CB8AC3E}">
        <p14:creationId xmlns:p14="http://schemas.microsoft.com/office/powerpoint/2010/main" val="4094469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05928"/>
            <a:ext cx="10515600" cy="5571035"/>
          </a:xfrm>
        </p:spPr>
        <p:txBody>
          <a:bodyPr>
            <a:normAutofit fontScale="92500" lnSpcReduction="20000"/>
          </a:bodyPr>
          <a:lstStyle/>
          <a:p>
            <a:pPr marL="0" indent="0">
              <a:buNone/>
            </a:pPr>
            <a:r>
              <a:rPr lang="en-US" sz="3500" b="1" dirty="0" smtClean="0">
                <a:latin typeface="Arabic Typesetting" panose="03020402040406030203" pitchFamily="66" charset="-78"/>
                <a:cs typeface="Arabic Typesetting" panose="03020402040406030203" pitchFamily="66" charset="-78"/>
              </a:rPr>
              <a:t>2. Estimate actual Vmax </a:t>
            </a:r>
            <a:r>
              <a:rPr lang="en-US" sz="3500" b="1" dirty="0">
                <a:latin typeface="Arabic Typesetting" panose="03020402040406030203" pitchFamily="66" charset="-78"/>
                <a:cs typeface="Arabic Typesetting" panose="03020402040406030203" pitchFamily="66" charset="-78"/>
              </a:rPr>
              <a:t>and Km.</a:t>
            </a:r>
          </a:p>
          <a:p>
            <a:pPr marL="0" indent="0">
              <a:buNone/>
            </a:pPr>
            <a:r>
              <a:rPr lang="en-US" sz="3500" b="1" dirty="0">
                <a:latin typeface="Arabic Typesetting" panose="03020402040406030203" pitchFamily="66" charset="-78"/>
                <a:cs typeface="Arabic Typesetting" panose="03020402040406030203" pitchFamily="66" charset="-78"/>
              </a:rPr>
              <a:t>−Km = (MD1 − MD2) / [(MD1/Css1) − (MD2/Css2)] </a:t>
            </a:r>
            <a:r>
              <a:rPr lang="en-US" sz="3500" b="1" dirty="0" smtClean="0">
                <a:latin typeface="Arabic Typesetting" panose="03020402040406030203" pitchFamily="66" charset="-78"/>
                <a:cs typeface="Arabic Typesetting" panose="03020402040406030203" pitchFamily="66" charset="-78"/>
              </a:rPr>
              <a:t>   </a:t>
            </a:r>
            <a:r>
              <a:rPr lang="en-US" sz="3500" b="1" dirty="0" smtClean="0">
                <a:solidFill>
                  <a:srgbClr val="FF0000"/>
                </a:solidFill>
                <a:latin typeface="Arabic Typesetting" panose="03020402040406030203" pitchFamily="66" charset="-78"/>
                <a:cs typeface="Arabic Typesetting" panose="03020402040406030203" pitchFamily="66" charset="-78"/>
              </a:rPr>
              <a:t>1: refer to higher dose</a:t>
            </a:r>
            <a:endParaRPr lang="en-US" sz="3500" b="1" dirty="0">
              <a:solidFill>
                <a:srgbClr val="FF0000"/>
              </a:solidFill>
              <a:latin typeface="Arabic Typesetting" panose="03020402040406030203" pitchFamily="66" charset="-78"/>
              <a:cs typeface="Arabic Typesetting" panose="03020402040406030203" pitchFamily="66" charset="-78"/>
            </a:endParaRPr>
          </a:p>
          <a:p>
            <a:pPr marL="0" indent="0">
              <a:buNone/>
            </a:pPr>
            <a:r>
              <a:rPr lang="en-US" sz="3000" b="1" dirty="0">
                <a:latin typeface="Arabic Typesetting" panose="03020402040406030203" pitchFamily="66" charset="-78"/>
                <a:cs typeface="Arabic Typesetting" panose="03020402040406030203" pitchFamily="66" charset="-78"/>
              </a:rPr>
              <a:t>         = (460 mg/d − 368 mg/d) / [(460 mg/d / 22 mg/L) − (368 mg/d / 6.2 mg/L)]</a:t>
            </a:r>
          </a:p>
          <a:p>
            <a:pPr marL="0" indent="0">
              <a:buNone/>
            </a:pPr>
            <a:r>
              <a:rPr lang="en-US" sz="3000" b="1" dirty="0">
                <a:latin typeface="Arabic Typesetting" panose="03020402040406030203" pitchFamily="66" charset="-78"/>
                <a:cs typeface="Arabic Typesetting" panose="03020402040406030203" pitchFamily="66" charset="-78"/>
              </a:rPr>
              <a:t>         = −2.4 mg/L, </a:t>
            </a:r>
            <a:r>
              <a:rPr lang="en-US" sz="3000" b="1" dirty="0">
                <a:solidFill>
                  <a:srgbClr val="C00000"/>
                </a:solidFill>
                <a:latin typeface="Arabic Typesetting" panose="03020402040406030203" pitchFamily="66" charset="-78"/>
                <a:cs typeface="Arabic Typesetting" panose="03020402040406030203" pitchFamily="66" charset="-78"/>
              </a:rPr>
              <a:t>Km = 2.4 mg/L</a:t>
            </a:r>
            <a:r>
              <a:rPr lang="en-US" sz="3000" b="1" dirty="0">
                <a:latin typeface="Arabic Typesetting" panose="03020402040406030203" pitchFamily="66" charset="-78"/>
                <a:cs typeface="Arabic Typesetting" panose="03020402040406030203" pitchFamily="66" charset="-78"/>
              </a:rPr>
              <a:t>; </a:t>
            </a:r>
          </a:p>
          <a:p>
            <a:pPr marL="0" indent="0">
              <a:buNone/>
            </a:pPr>
            <a:r>
              <a:rPr lang="en-US" sz="3500" b="1" dirty="0">
                <a:latin typeface="Arabic Typesetting" panose="03020402040406030203" pitchFamily="66" charset="-78"/>
                <a:cs typeface="Arabic Typesetting" panose="03020402040406030203" pitchFamily="66" charset="-78"/>
              </a:rPr>
              <a:t>Vmax = MD + </a:t>
            </a:r>
            <a:r>
              <a:rPr lang="en-US" sz="3500" b="1" dirty="0" smtClean="0">
                <a:latin typeface="Arabic Typesetting" panose="03020402040406030203" pitchFamily="66" charset="-78"/>
                <a:cs typeface="Arabic Typesetting" panose="03020402040406030203" pitchFamily="66" charset="-78"/>
              </a:rPr>
              <a:t>Km (</a:t>
            </a:r>
            <a:r>
              <a:rPr lang="en-US" sz="3500" b="1" dirty="0">
                <a:latin typeface="Arabic Typesetting" panose="03020402040406030203" pitchFamily="66" charset="-78"/>
                <a:cs typeface="Arabic Typesetting" panose="03020402040406030203" pitchFamily="66" charset="-78"/>
              </a:rPr>
              <a:t>MD/Css</a:t>
            </a:r>
            <a:r>
              <a:rPr lang="en-US" sz="3500" b="1" dirty="0" smtClean="0">
                <a:latin typeface="Arabic Typesetting" panose="03020402040406030203" pitchFamily="66" charset="-78"/>
                <a:cs typeface="Arabic Typesetting" panose="03020402040406030203" pitchFamily="66" charset="-78"/>
              </a:rPr>
              <a:t>) </a:t>
            </a:r>
            <a:r>
              <a:rPr lang="ar-IQ" sz="3500" b="1" dirty="0" smtClean="0">
                <a:solidFill>
                  <a:srgbClr val="FF0000"/>
                </a:solidFill>
                <a:latin typeface="Arabic Typesetting" panose="03020402040406030203" pitchFamily="66" charset="-78"/>
                <a:cs typeface="Arabic Typesetting" panose="03020402040406030203" pitchFamily="66" charset="-78"/>
              </a:rPr>
              <a:t>(ممكن اختيار اي جرعة مع تركيزها)</a:t>
            </a:r>
            <a:endParaRPr lang="en-US" sz="3500" b="1" dirty="0">
              <a:solidFill>
                <a:srgbClr val="FF0000"/>
              </a:solidFill>
              <a:latin typeface="Arabic Typesetting" panose="03020402040406030203" pitchFamily="66" charset="-78"/>
              <a:cs typeface="Arabic Typesetting" panose="03020402040406030203" pitchFamily="66" charset="-78"/>
            </a:endParaRPr>
          </a:p>
          <a:p>
            <a:pPr marL="0" indent="0">
              <a:buNone/>
            </a:pPr>
            <a:r>
              <a:rPr lang="en-US" sz="3000" b="1" dirty="0">
                <a:latin typeface="Arabic Typesetting" panose="03020402040406030203" pitchFamily="66" charset="-78"/>
                <a:cs typeface="Arabic Typesetting" panose="03020402040406030203" pitchFamily="66" charset="-78"/>
              </a:rPr>
              <a:t>          = 368 mg/d + </a:t>
            </a:r>
            <a:r>
              <a:rPr lang="en-US" sz="3000" b="1" dirty="0" smtClean="0">
                <a:solidFill>
                  <a:srgbClr val="C00000"/>
                </a:solidFill>
                <a:latin typeface="Arabic Typesetting" panose="03020402040406030203" pitchFamily="66" charset="-78"/>
                <a:cs typeface="Arabic Typesetting" panose="03020402040406030203" pitchFamily="66" charset="-78"/>
              </a:rPr>
              <a:t>2.4</a:t>
            </a:r>
            <a:r>
              <a:rPr lang="en-US" sz="3000" b="1" dirty="0" smtClean="0">
                <a:latin typeface="Arabic Typesetting" panose="03020402040406030203" pitchFamily="66" charset="-78"/>
                <a:cs typeface="Arabic Typesetting" panose="03020402040406030203" pitchFamily="66" charset="-78"/>
              </a:rPr>
              <a:t> (</a:t>
            </a:r>
            <a:r>
              <a:rPr lang="en-US" sz="3000" b="1" dirty="0">
                <a:latin typeface="Arabic Typesetting" panose="03020402040406030203" pitchFamily="66" charset="-78"/>
                <a:cs typeface="Arabic Typesetting" panose="03020402040406030203" pitchFamily="66" charset="-78"/>
              </a:rPr>
              <a:t>368 mg/d / 6.2 mg/L</a:t>
            </a:r>
            <a:r>
              <a:rPr lang="en-US" sz="3000" b="1" dirty="0" smtClean="0">
                <a:latin typeface="Arabic Typesetting" panose="03020402040406030203" pitchFamily="66" charset="-78"/>
                <a:cs typeface="Arabic Typesetting" panose="03020402040406030203" pitchFamily="66" charset="-78"/>
              </a:rPr>
              <a:t>),    </a:t>
            </a:r>
            <a:r>
              <a:rPr lang="en-US" sz="3000" b="1" dirty="0" smtClean="0">
                <a:solidFill>
                  <a:srgbClr val="C00000"/>
                </a:solidFill>
                <a:latin typeface="Arabic Typesetting" panose="03020402040406030203" pitchFamily="66" charset="-78"/>
                <a:cs typeface="Arabic Typesetting" panose="03020402040406030203" pitchFamily="66" charset="-78"/>
              </a:rPr>
              <a:t>Vmax = </a:t>
            </a:r>
            <a:r>
              <a:rPr lang="en-US" sz="3000" b="1" dirty="0">
                <a:solidFill>
                  <a:srgbClr val="C00000"/>
                </a:solidFill>
                <a:latin typeface="Arabic Typesetting" panose="03020402040406030203" pitchFamily="66" charset="-78"/>
                <a:cs typeface="Arabic Typesetting" panose="03020402040406030203" pitchFamily="66" charset="-78"/>
              </a:rPr>
              <a:t>510 mg/d</a:t>
            </a:r>
            <a:r>
              <a:rPr lang="en-US" sz="3000" b="1" dirty="0">
                <a:latin typeface="Arabic Typesetting" panose="03020402040406030203" pitchFamily="66" charset="-78"/>
                <a:cs typeface="Arabic Typesetting" panose="03020402040406030203" pitchFamily="66" charset="-78"/>
              </a:rPr>
              <a:t>.</a:t>
            </a:r>
            <a:endParaRPr lang="en-US" sz="3000" b="1" i="1" dirty="0">
              <a:latin typeface="Arabic Typesetting" panose="03020402040406030203" pitchFamily="66" charset="-78"/>
              <a:cs typeface="Arabic Typesetting" panose="03020402040406030203" pitchFamily="66" charset="-78"/>
            </a:endParaRPr>
          </a:p>
          <a:p>
            <a:pPr marL="0" indent="0">
              <a:buNone/>
            </a:pPr>
            <a:endParaRPr lang="en-US" dirty="0" smtClean="0">
              <a:latin typeface="Arabic Typesetting" panose="03020402040406030203" pitchFamily="66" charset="-78"/>
              <a:cs typeface="Arabic Typesetting" panose="03020402040406030203" pitchFamily="66" charset="-78"/>
            </a:endParaRPr>
          </a:p>
          <a:p>
            <a:pPr marL="0" indent="0">
              <a:buNone/>
            </a:pPr>
            <a:endParaRPr lang="en-US" dirty="0">
              <a:latin typeface="Arabic Typesetting" panose="03020402040406030203" pitchFamily="66" charset="-78"/>
              <a:cs typeface="Arabic Typesetting" panose="03020402040406030203" pitchFamily="66" charset="-78"/>
            </a:endParaRPr>
          </a:p>
          <a:p>
            <a:pPr marL="0" indent="0">
              <a:buNone/>
            </a:pPr>
            <a:r>
              <a:rPr lang="en-US" b="1" dirty="0" smtClean="0">
                <a:latin typeface="Arabic Typesetting" panose="03020402040406030203" pitchFamily="66" charset="-78"/>
                <a:cs typeface="Arabic Typesetting" panose="03020402040406030203" pitchFamily="66" charset="-78"/>
              </a:rPr>
              <a:t>3. </a:t>
            </a:r>
            <a:r>
              <a:rPr lang="en-US" sz="3500" b="1" dirty="0" smtClean="0">
                <a:latin typeface="Arabic Typesetting" panose="03020402040406030203" pitchFamily="66" charset="-78"/>
                <a:cs typeface="Arabic Typesetting" panose="03020402040406030203" pitchFamily="66" charset="-78"/>
              </a:rPr>
              <a:t>Use </a:t>
            </a:r>
            <a:r>
              <a:rPr lang="en-US" sz="3500" b="1" dirty="0">
                <a:latin typeface="Arabic Typesetting" panose="03020402040406030203" pitchFamily="66" charset="-78"/>
                <a:cs typeface="Arabic Typesetting" panose="03020402040406030203" pitchFamily="66" charset="-78"/>
              </a:rPr>
              <a:t>the actual Km &amp; Vmax to calculate new dose</a:t>
            </a:r>
          </a:p>
          <a:p>
            <a:pPr marL="0" indent="0">
              <a:buNone/>
            </a:pPr>
            <a:r>
              <a:rPr lang="en-US" sz="3500" b="1" dirty="0">
                <a:latin typeface="Arabic Typesetting" panose="03020402040406030203" pitchFamily="66" charset="-78"/>
                <a:cs typeface="Arabic Typesetting" panose="03020402040406030203" pitchFamily="66" charset="-78"/>
              </a:rPr>
              <a:t>MD = (Vmax ⋅ Css) / [S (Km + Css</a:t>
            </a:r>
            <a:r>
              <a:rPr lang="en-US" sz="3500" b="1" dirty="0" smtClean="0">
                <a:latin typeface="Arabic Typesetting" panose="03020402040406030203" pitchFamily="66" charset="-78"/>
                <a:cs typeface="Arabic Typesetting" panose="03020402040406030203" pitchFamily="66" charset="-78"/>
              </a:rPr>
              <a:t>)].</a:t>
            </a:r>
          </a:p>
          <a:p>
            <a:pPr marL="0" indent="0">
              <a:buNone/>
            </a:pPr>
            <a:r>
              <a:rPr lang="en-US" sz="3500" b="1" dirty="0" smtClean="0">
                <a:latin typeface="Arabic Typesetting" panose="03020402040406030203" pitchFamily="66" charset="-78"/>
                <a:cs typeface="Arabic Typesetting" panose="03020402040406030203" pitchFamily="66" charset="-78"/>
              </a:rPr>
              <a:t>       = (510 . </a:t>
            </a:r>
            <a:r>
              <a:rPr lang="en-US" sz="3500" b="1" dirty="0" smtClean="0">
                <a:solidFill>
                  <a:srgbClr val="C00000"/>
                </a:solidFill>
                <a:latin typeface="Arabic Typesetting" panose="03020402040406030203" pitchFamily="66" charset="-78"/>
                <a:cs typeface="Arabic Typesetting" panose="03020402040406030203" pitchFamily="66" charset="-78"/>
              </a:rPr>
              <a:t>10</a:t>
            </a:r>
            <a:r>
              <a:rPr lang="en-US" sz="3500" b="1" dirty="0" smtClean="0">
                <a:latin typeface="Arabic Typesetting" panose="03020402040406030203" pitchFamily="66" charset="-78"/>
                <a:cs typeface="Arabic Typesetting" panose="03020402040406030203" pitchFamily="66" charset="-78"/>
              </a:rPr>
              <a:t>) / [0.92 (2.4 + </a:t>
            </a:r>
            <a:r>
              <a:rPr lang="en-US" sz="3500" b="1" dirty="0" smtClean="0">
                <a:solidFill>
                  <a:srgbClr val="C00000"/>
                </a:solidFill>
                <a:latin typeface="Arabic Typesetting" panose="03020402040406030203" pitchFamily="66" charset="-78"/>
                <a:cs typeface="Arabic Typesetting" panose="03020402040406030203" pitchFamily="66" charset="-78"/>
              </a:rPr>
              <a:t>10</a:t>
            </a:r>
            <a:r>
              <a:rPr lang="en-US" sz="3500" b="1" dirty="0" smtClean="0">
                <a:latin typeface="Arabic Typesetting" panose="03020402040406030203" pitchFamily="66" charset="-78"/>
                <a:cs typeface="Arabic Typesetting" panose="03020402040406030203" pitchFamily="66" charset="-78"/>
              </a:rPr>
              <a:t>)]</a:t>
            </a:r>
          </a:p>
          <a:p>
            <a:pPr marL="0" indent="0">
              <a:buNone/>
            </a:pPr>
            <a:r>
              <a:rPr lang="en-US" sz="3500" b="1" dirty="0" smtClean="0">
                <a:latin typeface="Arabic Typesetting" panose="03020402040406030203" pitchFamily="66" charset="-78"/>
                <a:cs typeface="Arabic Typesetting" panose="03020402040406030203" pitchFamily="66" charset="-78"/>
              </a:rPr>
              <a:t>MD = 447 rounded </a:t>
            </a:r>
            <a:r>
              <a:rPr lang="en-US" sz="3500" b="1" dirty="0">
                <a:latin typeface="Arabic Typesetting" panose="03020402040406030203" pitchFamily="66" charset="-78"/>
                <a:cs typeface="Arabic Typesetting" panose="03020402040406030203" pitchFamily="66" charset="-78"/>
              </a:rPr>
              <a:t>to </a:t>
            </a:r>
            <a:r>
              <a:rPr lang="en-US" sz="3500" b="1" dirty="0" smtClean="0">
                <a:latin typeface="Arabic Typesetting" panose="03020402040406030203" pitchFamily="66" charset="-78"/>
                <a:cs typeface="Arabic Typesetting" panose="03020402040406030203" pitchFamily="66" charset="-78"/>
              </a:rPr>
              <a:t>450mg/d </a:t>
            </a:r>
            <a:r>
              <a:rPr lang="en-US" sz="3500" b="1" dirty="0">
                <a:latin typeface="Arabic Typesetting" panose="03020402040406030203" pitchFamily="66" charset="-78"/>
                <a:cs typeface="Arabic Typesetting" panose="03020402040406030203" pitchFamily="66" charset="-78"/>
              </a:rPr>
              <a:t>of </a:t>
            </a:r>
            <a:r>
              <a:rPr lang="en-US" sz="3500" b="1" dirty="0" smtClean="0">
                <a:latin typeface="Arabic Typesetting" panose="03020402040406030203" pitchFamily="66" charset="-78"/>
                <a:cs typeface="Arabic Typesetting" panose="03020402040406030203" pitchFamily="66" charset="-78"/>
              </a:rPr>
              <a:t>phenytoin sodium</a:t>
            </a:r>
          </a:p>
          <a:p>
            <a:pPr marL="0" indent="0">
              <a:buNone/>
            </a:pPr>
            <a:endParaRPr lang="en-US" b="1" dirty="0">
              <a:latin typeface="Arabic Typesetting" panose="03020402040406030203" pitchFamily="66" charset="-78"/>
              <a:cs typeface="Arabic Typesetting" panose="03020402040406030203" pitchFamily="66" charset="-78"/>
            </a:endParaRPr>
          </a:p>
          <a:p>
            <a:pPr marL="0" indent="0">
              <a:buNone/>
            </a:pPr>
            <a:endParaRPr lang="en-US" dirty="0">
              <a:latin typeface="Arabic Typesetting" panose="03020402040406030203" pitchFamily="66" charset="-78"/>
              <a:cs typeface="Arabic Typesetting" panose="03020402040406030203" pitchFamily="66" charset="-78"/>
            </a:endParaRPr>
          </a:p>
          <a:p>
            <a:endParaRPr lang="en-US" dirty="0"/>
          </a:p>
        </p:txBody>
      </p:sp>
    </p:spTree>
    <p:extLst>
      <p:ext uri="{BB962C8B-B14F-4D97-AF65-F5344CB8AC3E}">
        <p14:creationId xmlns:p14="http://schemas.microsoft.com/office/powerpoint/2010/main" val="882604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barn(inVertical)">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barn(inVertical)">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barn(inVertical)">
                                      <p:cBhvr>
                                        <p:cTn id="47" dur="500"/>
                                        <p:tgtEl>
                                          <p:spTgt spid="3">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barn(inVertical)">
                                      <p:cBhvr>
                                        <p:cTn id="5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a:ln>
            <a:solidFill>
              <a:schemeClr val="accent1"/>
            </a:solidFill>
          </a:ln>
        </p:spPr>
        <p:txBody>
          <a:bodyPr vert="horz" lIns="91440" tIns="45720" rIns="91440" bIns="45720" rtlCol="0" anchor="ctr">
            <a:normAutofit/>
          </a:bodyPr>
          <a:lstStyle/>
          <a:p>
            <a:pPr algn="ctr"/>
            <a:r>
              <a:rPr lang="en-US" sz="4000" b="1" dirty="0">
                <a:latin typeface="Baskerville Old Face" panose="02020602080505020303" pitchFamily="18" charset="0"/>
              </a:rPr>
              <a:t>Use of Phenytoin Booster Doses to Immediately Increase Serum Concentrations</a:t>
            </a:r>
          </a:p>
        </p:txBody>
      </p:sp>
      <p:sp>
        <p:nvSpPr>
          <p:cNvPr id="3" name="Content Placeholder 2"/>
          <p:cNvSpPr>
            <a:spLocks noGrp="1"/>
          </p:cNvSpPr>
          <p:nvPr>
            <p:ph idx="1"/>
          </p:nvPr>
        </p:nvSpPr>
        <p:spPr>
          <a:xfrm>
            <a:off x="838200" y="1946811"/>
            <a:ext cx="10515600" cy="4586192"/>
          </a:xfrm>
        </p:spPr>
        <p:txBody>
          <a:bodyPr>
            <a:normAutofit/>
          </a:bodyPr>
          <a:lstStyle/>
          <a:p>
            <a:pPr lvl="0"/>
            <a:r>
              <a:rPr lang="en-US" sz="3000" b="1" dirty="0">
                <a:latin typeface="Arabic Typesetting" panose="03020402040406030203" pitchFamily="66" charset="-78"/>
                <a:cs typeface="Arabic Typesetting" panose="03020402040406030203" pitchFamily="66" charset="-78"/>
              </a:rPr>
              <a:t>If a patient has a sub-therapeutic phenytoin serum concentration in an acute situation, it may be desirable to increase the phenytoin concentration as quickly as possible. </a:t>
            </a:r>
          </a:p>
          <a:p>
            <a:pPr lvl="0"/>
            <a:r>
              <a:rPr lang="en-US" sz="3000" b="1" dirty="0">
                <a:latin typeface="Arabic Typesetting" panose="03020402040406030203" pitchFamily="66" charset="-78"/>
                <a:cs typeface="Arabic Typesetting" panose="03020402040406030203" pitchFamily="66" charset="-78"/>
              </a:rPr>
              <a:t>In this setting, it would not be acceptable to simply increase the maintenance dose and wait for therapeutic steady-state serum concentrations to be established in the patient.</a:t>
            </a:r>
          </a:p>
          <a:p>
            <a:pPr lvl="0"/>
            <a:r>
              <a:rPr lang="en-US" sz="3000" b="1" dirty="0">
                <a:latin typeface="Arabic Typesetting" panose="03020402040406030203" pitchFamily="66" charset="-78"/>
                <a:cs typeface="Arabic Typesetting" panose="03020402040406030203" pitchFamily="66" charset="-78"/>
              </a:rPr>
              <a:t>A modified loading dose equation is used to accomplish computation of the booster dose (BD) which takes into account the current phenytoin concentration present in the patient</a:t>
            </a:r>
            <a:r>
              <a:rPr lang="en-US" sz="3000" b="1" dirty="0" smtClean="0">
                <a:latin typeface="Arabic Typesetting" panose="03020402040406030203" pitchFamily="66" charset="-78"/>
                <a:cs typeface="Arabic Typesetting" panose="03020402040406030203" pitchFamily="66" charset="-78"/>
              </a:rPr>
              <a:t>:</a:t>
            </a:r>
            <a:endParaRPr lang="en-US" sz="3000" b="1" dirty="0">
              <a:latin typeface="Arabic Typesetting" panose="03020402040406030203" pitchFamily="66" charset="-78"/>
              <a:cs typeface="Arabic Typesetting" panose="03020402040406030203" pitchFamily="66" charset="-78"/>
            </a:endParaRPr>
          </a:p>
          <a:p>
            <a:pPr marL="0" indent="0">
              <a:buNone/>
            </a:pPr>
            <a:r>
              <a:rPr lang="en-US" b="1" dirty="0" smtClean="0"/>
              <a:t>                       </a:t>
            </a:r>
            <a:r>
              <a:rPr lang="en-US" b="1" dirty="0" smtClean="0">
                <a:solidFill>
                  <a:srgbClr val="C00000"/>
                </a:solidFill>
                <a:latin typeface="Baskerville Old Face" panose="02020602080505020303" pitchFamily="18" charset="0"/>
              </a:rPr>
              <a:t>BD </a:t>
            </a:r>
            <a:r>
              <a:rPr lang="en-US" b="1" dirty="0">
                <a:solidFill>
                  <a:srgbClr val="C00000"/>
                </a:solidFill>
                <a:latin typeface="Baskerville Old Face" panose="02020602080505020303" pitchFamily="18" charset="0"/>
              </a:rPr>
              <a:t>= [(C</a:t>
            </a:r>
            <a:r>
              <a:rPr lang="en-US" b="1" baseline="-25000" dirty="0">
                <a:solidFill>
                  <a:srgbClr val="C00000"/>
                </a:solidFill>
                <a:latin typeface="Baskerville Old Face" panose="02020602080505020303" pitchFamily="18" charset="0"/>
              </a:rPr>
              <a:t>desired</a:t>
            </a:r>
            <a:r>
              <a:rPr lang="en-US" b="1" dirty="0">
                <a:solidFill>
                  <a:srgbClr val="C00000"/>
                </a:solidFill>
                <a:latin typeface="Baskerville Old Face" panose="02020602080505020303" pitchFamily="18" charset="0"/>
              </a:rPr>
              <a:t> − C</a:t>
            </a:r>
            <a:r>
              <a:rPr lang="en-US" b="1" baseline="-25000" dirty="0">
                <a:solidFill>
                  <a:srgbClr val="C00000"/>
                </a:solidFill>
                <a:latin typeface="Baskerville Old Face" panose="02020602080505020303" pitchFamily="18" charset="0"/>
              </a:rPr>
              <a:t>actual</a:t>
            </a:r>
            <a:r>
              <a:rPr lang="en-US" b="1" dirty="0">
                <a:solidFill>
                  <a:srgbClr val="C00000"/>
                </a:solidFill>
                <a:latin typeface="Baskerville Old Face" panose="02020602080505020303" pitchFamily="18" charset="0"/>
              </a:rPr>
              <a:t>) V] / </a:t>
            </a:r>
            <a:r>
              <a:rPr lang="en-US" b="1" dirty="0" smtClean="0">
                <a:solidFill>
                  <a:srgbClr val="C00000"/>
                </a:solidFill>
                <a:latin typeface="Baskerville Old Face" panose="02020602080505020303" pitchFamily="18" charset="0"/>
              </a:rPr>
              <a:t>S</a:t>
            </a:r>
            <a:endParaRPr lang="en-US" dirty="0">
              <a:solidFill>
                <a:srgbClr val="C00000"/>
              </a:solidFill>
              <a:latin typeface="Baskerville Old Face" panose="02020602080505020303" pitchFamily="18" charset="0"/>
            </a:endParaRPr>
          </a:p>
          <a:p>
            <a:pPr lvl="0"/>
            <a:r>
              <a:rPr lang="en-US" b="1" dirty="0" smtClean="0">
                <a:latin typeface="Arabic Typesetting" panose="03020402040406030203" pitchFamily="66" charset="-78"/>
                <a:cs typeface="Arabic Typesetting" panose="03020402040406030203" pitchFamily="66" charset="-78"/>
              </a:rPr>
              <a:t>C</a:t>
            </a:r>
            <a:r>
              <a:rPr lang="en-US" b="1" baseline="-25000" dirty="0" smtClean="0">
                <a:latin typeface="Arabic Typesetting" panose="03020402040406030203" pitchFamily="66" charset="-78"/>
                <a:cs typeface="Arabic Typesetting" panose="03020402040406030203" pitchFamily="66" charset="-78"/>
              </a:rPr>
              <a:t>desired</a:t>
            </a:r>
            <a:r>
              <a:rPr lang="en-US" b="1" dirty="0" smtClean="0">
                <a:latin typeface="Arabic Typesetting" panose="03020402040406030203" pitchFamily="66" charset="-78"/>
                <a:cs typeface="Arabic Typesetting" panose="03020402040406030203" pitchFamily="66" charset="-78"/>
              </a:rPr>
              <a:t> </a:t>
            </a:r>
            <a:r>
              <a:rPr lang="en-US" dirty="0">
                <a:latin typeface="Arabic Typesetting" panose="03020402040406030203" pitchFamily="66" charset="-78"/>
                <a:cs typeface="Arabic Typesetting" panose="03020402040406030203" pitchFamily="66" charset="-78"/>
              </a:rPr>
              <a:t>is the desired phenytoin concentration,</a:t>
            </a:r>
          </a:p>
          <a:p>
            <a:pPr lvl="0"/>
            <a:r>
              <a:rPr lang="en-US" dirty="0">
                <a:latin typeface="Arabic Typesetting" panose="03020402040406030203" pitchFamily="66" charset="-78"/>
                <a:cs typeface="Arabic Typesetting" panose="03020402040406030203" pitchFamily="66" charset="-78"/>
              </a:rPr>
              <a:t> </a:t>
            </a:r>
            <a:r>
              <a:rPr lang="en-US" b="1" dirty="0">
                <a:latin typeface="Arabic Typesetting" panose="03020402040406030203" pitchFamily="66" charset="-78"/>
                <a:cs typeface="Arabic Typesetting" panose="03020402040406030203" pitchFamily="66" charset="-78"/>
              </a:rPr>
              <a:t>C</a:t>
            </a:r>
            <a:r>
              <a:rPr lang="en-US" b="1" baseline="-25000" dirty="0">
                <a:latin typeface="Arabic Typesetting" panose="03020402040406030203" pitchFamily="66" charset="-78"/>
                <a:cs typeface="Arabic Typesetting" panose="03020402040406030203" pitchFamily="66" charset="-78"/>
              </a:rPr>
              <a:t>actual</a:t>
            </a:r>
            <a:r>
              <a:rPr lang="en-US" baseline="-25000" dirty="0">
                <a:latin typeface="Arabic Typesetting" panose="03020402040406030203" pitchFamily="66" charset="-78"/>
                <a:cs typeface="Arabic Typesetting" panose="03020402040406030203" pitchFamily="66" charset="-78"/>
              </a:rPr>
              <a:t> </a:t>
            </a:r>
            <a:r>
              <a:rPr lang="en-US" dirty="0">
                <a:latin typeface="Arabic Typesetting" panose="03020402040406030203" pitchFamily="66" charset="-78"/>
                <a:cs typeface="Arabic Typesetting" panose="03020402040406030203" pitchFamily="66" charset="-78"/>
              </a:rPr>
              <a:t>is the actual current phenytoin concentration for the patient</a:t>
            </a:r>
          </a:p>
          <a:p>
            <a:endParaRPr lang="en-US" dirty="0"/>
          </a:p>
        </p:txBody>
      </p:sp>
    </p:spTree>
    <p:extLst>
      <p:ext uri="{BB962C8B-B14F-4D97-AF65-F5344CB8AC3E}">
        <p14:creationId xmlns:p14="http://schemas.microsoft.com/office/powerpoint/2010/main" val="3436548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400109"/>
          </a:xfrm>
          <a:ln>
            <a:solidFill>
              <a:srgbClr val="C00000"/>
            </a:solidFill>
          </a:ln>
        </p:spPr>
        <p:txBody>
          <a:bodyPr>
            <a:noAutofit/>
          </a:bodyPr>
          <a:lstStyle/>
          <a:p>
            <a:pPr algn="just"/>
            <a:r>
              <a:rPr lang="en-US" sz="2800" b="1" dirty="0">
                <a:latin typeface="Arabic Typesetting" panose="03020402040406030203" pitchFamily="66" charset="-78"/>
                <a:cs typeface="Arabic Typesetting" panose="03020402040406030203" pitchFamily="66" charset="-78"/>
              </a:rPr>
              <a:t>Example 1 </a:t>
            </a:r>
            <a:r>
              <a:rPr lang="en-US" sz="2800" dirty="0">
                <a:latin typeface="Arabic Typesetting" panose="03020402040406030203" pitchFamily="66" charset="-78"/>
                <a:cs typeface="Arabic Typesetting" panose="03020402040406030203" pitchFamily="66" charset="-78"/>
              </a:rPr>
              <a:t>BN is a 22-year-old, 85-kg (6 </a:t>
            </a:r>
            <a:r>
              <a:rPr lang="en-US" sz="2800" dirty="0" err="1">
                <a:latin typeface="Arabic Typesetting" panose="03020402040406030203" pitchFamily="66" charset="-78"/>
                <a:cs typeface="Arabic Typesetting" panose="03020402040406030203" pitchFamily="66" charset="-78"/>
              </a:rPr>
              <a:t>ft</a:t>
            </a:r>
            <a:r>
              <a:rPr lang="en-US" sz="2800" dirty="0">
                <a:latin typeface="Arabic Typesetting" panose="03020402040406030203" pitchFamily="66" charset="-78"/>
                <a:cs typeface="Arabic Typesetting" panose="03020402040406030203" pitchFamily="66" charset="-78"/>
              </a:rPr>
              <a:t> 2 in) male with complex partial seizures who is receiving therapy with </a:t>
            </a:r>
            <a:r>
              <a:rPr lang="en-US" sz="2800" b="1" dirty="0">
                <a:solidFill>
                  <a:srgbClr val="C00000"/>
                </a:solidFill>
                <a:latin typeface="Arabic Typesetting" panose="03020402040406030203" pitchFamily="66" charset="-78"/>
                <a:cs typeface="Arabic Typesetting" panose="03020402040406030203" pitchFamily="66" charset="-78"/>
              </a:rPr>
              <a:t>intravenous phenytoin</a:t>
            </a:r>
            <a:r>
              <a:rPr lang="en-US" sz="2800" dirty="0">
                <a:latin typeface="Arabic Typesetting" panose="03020402040406030203" pitchFamily="66" charset="-78"/>
                <a:cs typeface="Arabic Typesetting" panose="03020402040406030203" pitchFamily="66" charset="-78"/>
              </a:rPr>
              <a:t> sodium. He has normal liver and renal function. After receiving an initial loading dose of phenytoin sodium (1000 mg) and a maintenance dose of 300 mg/d of phenytoin sodium for 5 days, his phenytoin concentration is measured at </a:t>
            </a:r>
            <a:r>
              <a:rPr lang="en-US" sz="2800" b="1" dirty="0">
                <a:solidFill>
                  <a:srgbClr val="C00000"/>
                </a:solidFill>
                <a:latin typeface="Arabic Typesetting" panose="03020402040406030203" pitchFamily="66" charset="-78"/>
                <a:cs typeface="Arabic Typesetting" panose="03020402040406030203" pitchFamily="66" charset="-78"/>
              </a:rPr>
              <a:t>5.6 μg/mL </a:t>
            </a:r>
            <a:r>
              <a:rPr lang="en-US" sz="2800" dirty="0">
                <a:latin typeface="Arabic Typesetting" panose="03020402040406030203" pitchFamily="66" charset="-78"/>
                <a:cs typeface="Arabic Typesetting" panose="03020402040406030203" pitchFamily="66" charset="-78"/>
              </a:rPr>
              <a:t>immediately after seizure activity was observed. Compute a </a:t>
            </a:r>
            <a:r>
              <a:rPr lang="en-US" sz="2800" b="1" dirty="0">
                <a:solidFill>
                  <a:srgbClr val="C00000"/>
                </a:solidFill>
                <a:latin typeface="Arabic Typesetting" panose="03020402040406030203" pitchFamily="66" charset="-78"/>
                <a:cs typeface="Arabic Typesetting" panose="03020402040406030203" pitchFamily="66" charset="-78"/>
              </a:rPr>
              <a:t>booster dose </a:t>
            </a:r>
            <a:r>
              <a:rPr lang="en-US" sz="2800" dirty="0">
                <a:latin typeface="Arabic Typesetting" panose="03020402040406030203" pitchFamily="66" charset="-78"/>
                <a:cs typeface="Arabic Typesetting" panose="03020402040406030203" pitchFamily="66" charset="-78"/>
              </a:rPr>
              <a:t>of phenytoin to achieve a phenytoin concentration equal to </a:t>
            </a:r>
            <a:r>
              <a:rPr lang="en-US" sz="2800" b="1" dirty="0">
                <a:solidFill>
                  <a:srgbClr val="C00000"/>
                </a:solidFill>
                <a:latin typeface="Arabic Typesetting" panose="03020402040406030203" pitchFamily="66" charset="-78"/>
                <a:cs typeface="Arabic Typesetting" panose="03020402040406030203" pitchFamily="66" charset="-78"/>
              </a:rPr>
              <a:t>15 </a:t>
            </a:r>
            <a:r>
              <a:rPr lang="en-US" sz="2800" b="1" dirty="0" smtClean="0">
                <a:solidFill>
                  <a:srgbClr val="C00000"/>
                </a:solidFill>
                <a:latin typeface="Arabic Typesetting" panose="03020402040406030203" pitchFamily="66" charset="-78"/>
                <a:cs typeface="Arabic Typesetting" panose="03020402040406030203" pitchFamily="66" charset="-78"/>
              </a:rPr>
              <a:t>μg/mL</a:t>
            </a:r>
            <a:r>
              <a:rPr lang="en-US" sz="2800" dirty="0" smtClean="0">
                <a:latin typeface="Arabic Typesetting" panose="03020402040406030203" pitchFamily="66" charset="-78"/>
                <a:cs typeface="Arabic Typesetting" panose="03020402040406030203" pitchFamily="66" charset="-78"/>
              </a:rPr>
              <a:t>?</a:t>
            </a:r>
            <a:endParaRPr lang="en-US" sz="2800" dirty="0">
              <a:latin typeface="Arabic Typesetting" panose="03020402040406030203" pitchFamily="66" charset="-78"/>
              <a:cs typeface="Arabic Typesetting" panose="03020402040406030203" pitchFamily="66" charset="-78"/>
            </a:endParaRPr>
          </a:p>
        </p:txBody>
      </p:sp>
      <p:sp>
        <p:nvSpPr>
          <p:cNvPr id="3" name="Content Placeholder 2"/>
          <p:cNvSpPr>
            <a:spLocks noGrp="1"/>
          </p:cNvSpPr>
          <p:nvPr>
            <p:ph idx="1"/>
          </p:nvPr>
        </p:nvSpPr>
        <p:spPr>
          <a:xfrm>
            <a:off x="838200" y="2985571"/>
            <a:ext cx="10515600" cy="3635566"/>
          </a:xfrm>
        </p:spPr>
        <p:txBody>
          <a:bodyPr>
            <a:normAutofit/>
          </a:bodyPr>
          <a:lstStyle/>
          <a:p>
            <a:pPr marL="0" indent="0">
              <a:buNone/>
            </a:pPr>
            <a:r>
              <a:rPr lang="en-US" b="1" dirty="0" smtClean="0">
                <a:latin typeface="Arabic Typesetting" panose="03020402040406030203" pitchFamily="66" charset="-78"/>
                <a:cs typeface="Arabic Typesetting" panose="03020402040406030203" pitchFamily="66" charset="-78"/>
              </a:rPr>
              <a:t>1</a:t>
            </a:r>
            <a:r>
              <a:rPr lang="en-US" b="1" dirty="0">
                <a:latin typeface="Arabic Typesetting" panose="03020402040406030203" pitchFamily="66" charset="-78"/>
                <a:cs typeface="Arabic Typesetting" panose="03020402040406030203" pitchFamily="66" charset="-78"/>
              </a:rPr>
              <a:t>. </a:t>
            </a:r>
            <a:r>
              <a:rPr lang="en-US" dirty="0">
                <a:latin typeface="Arabic Typesetting" panose="03020402040406030203" pitchFamily="66" charset="-78"/>
                <a:cs typeface="Arabic Typesetting" panose="03020402040406030203" pitchFamily="66" charset="-78"/>
              </a:rPr>
              <a:t>Estimate volume of distribution according to disease states and conditions present in the patient</a:t>
            </a:r>
            <a:r>
              <a:rPr lang="en-US" dirty="0" smtClean="0">
                <a:latin typeface="Arabic Typesetting" panose="03020402040406030203" pitchFamily="66" charset="-78"/>
                <a:cs typeface="Arabic Typesetting" panose="03020402040406030203" pitchFamily="66" charset="-78"/>
              </a:rPr>
              <a:t>.</a:t>
            </a:r>
            <a:endParaRPr lang="en-US" dirty="0">
              <a:latin typeface="Arabic Typesetting" panose="03020402040406030203" pitchFamily="66" charset="-78"/>
              <a:cs typeface="Arabic Typesetting" panose="03020402040406030203" pitchFamily="66" charset="-78"/>
            </a:endParaRPr>
          </a:p>
          <a:p>
            <a:pPr marL="0" indent="0">
              <a:buNone/>
            </a:pPr>
            <a:r>
              <a:rPr lang="en-US" b="1" dirty="0">
                <a:latin typeface="Baskerville Old Face" panose="02020602080505020303" pitchFamily="18" charset="0"/>
                <a:cs typeface="Arabic Typesetting" panose="03020402040406030203" pitchFamily="66" charset="-78"/>
              </a:rPr>
              <a:t>V = 0.7 L/kg ⋅ 85 kg = 60 L</a:t>
            </a:r>
            <a:r>
              <a:rPr lang="en-US" b="1" dirty="0" smtClean="0">
                <a:latin typeface="Baskerville Old Face" panose="02020602080505020303" pitchFamily="18" charset="0"/>
                <a:cs typeface="Arabic Typesetting" panose="03020402040406030203" pitchFamily="66" charset="-78"/>
              </a:rPr>
              <a:t>.</a:t>
            </a:r>
            <a:r>
              <a:rPr lang="en-US" b="1" dirty="0">
                <a:latin typeface="Baskerville Old Face" panose="02020602080505020303" pitchFamily="18" charset="0"/>
                <a:cs typeface="Arabic Typesetting" panose="03020402040406030203" pitchFamily="66" charset="-78"/>
              </a:rPr>
              <a:t> </a:t>
            </a:r>
            <a:endParaRPr lang="en-US" b="1" dirty="0" smtClean="0">
              <a:latin typeface="Baskerville Old Face" panose="02020602080505020303" pitchFamily="18" charset="0"/>
              <a:cs typeface="Arabic Typesetting" panose="03020402040406030203" pitchFamily="66" charset="-78"/>
            </a:endParaRPr>
          </a:p>
          <a:p>
            <a:pPr marL="0" indent="0">
              <a:buNone/>
            </a:pPr>
            <a:endParaRPr lang="en-US" b="1" dirty="0" smtClean="0">
              <a:latin typeface="Baskerville Old Face" panose="02020602080505020303" pitchFamily="18" charset="0"/>
              <a:cs typeface="Arabic Typesetting" panose="03020402040406030203" pitchFamily="66" charset="-78"/>
            </a:endParaRPr>
          </a:p>
          <a:p>
            <a:pPr marL="0" indent="0">
              <a:buNone/>
            </a:pPr>
            <a:r>
              <a:rPr lang="en-US" dirty="0" smtClean="0">
                <a:latin typeface="Arabic Typesetting" panose="03020402040406030203" pitchFamily="66" charset="-78"/>
                <a:cs typeface="Arabic Typesetting" panose="03020402040406030203" pitchFamily="66" charset="-78"/>
              </a:rPr>
              <a:t>2</a:t>
            </a:r>
            <a:r>
              <a:rPr lang="en-US" dirty="0">
                <a:latin typeface="Arabic Typesetting" panose="03020402040406030203" pitchFamily="66" charset="-78"/>
                <a:cs typeface="Arabic Typesetting" panose="03020402040406030203" pitchFamily="66" charset="-78"/>
              </a:rPr>
              <a:t>. Compute booster dose.</a:t>
            </a:r>
          </a:p>
          <a:p>
            <a:pPr marL="0" indent="0">
              <a:buNone/>
            </a:pPr>
            <a:r>
              <a:rPr lang="en-US" b="1" dirty="0" smtClean="0">
                <a:latin typeface="Baskerville Old Face" panose="02020602080505020303" pitchFamily="18" charset="0"/>
                <a:cs typeface="Arabic Typesetting" panose="03020402040406030203" pitchFamily="66" charset="-78"/>
              </a:rPr>
              <a:t>BD </a:t>
            </a:r>
            <a:r>
              <a:rPr lang="en-US" b="1" dirty="0">
                <a:latin typeface="Baskerville Old Face" panose="02020602080505020303" pitchFamily="18" charset="0"/>
                <a:cs typeface="Arabic Typesetting" panose="03020402040406030203" pitchFamily="66" charset="-78"/>
              </a:rPr>
              <a:t>= [(C desired – C actual) V] /</a:t>
            </a:r>
            <a:r>
              <a:rPr lang="en-US" b="1" dirty="0" smtClean="0">
                <a:latin typeface="Baskerville Old Face" panose="02020602080505020303" pitchFamily="18" charset="0"/>
                <a:cs typeface="Arabic Typesetting" panose="03020402040406030203" pitchFamily="66" charset="-78"/>
              </a:rPr>
              <a:t>S</a:t>
            </a:r>
          </a:p>
          <a:p>
            <a:pPr marL="0" indent="0">
              <a:buNone/>
            </a:pPr>
            <a:r>
              <a:rPr lang="en-US" sz="3200" dirty="0" smtClean="0">
                <a:latin typeface="Arabic Typesetting" panose="03020402040406030203" pitchFamily="66" charset="-78"/>
                <a:cs typeface="Arabic Typesetting" panose="03020402040406030203" pitchFamily="66" charset="-78"/>
              </a:rPr>
              <a:t>       = [(</a:t>
            </a:r>
            <a:r>
              <a:rPr lang="en-US" sz="3200" dirty="0">
                <a:latin typeface="Arabic Typesetting" panose="03020402040406030203" pitchFamily="66" charset="-78"/>
                <a:cs typeface="Arabic Typesetting" panose="03020402040406030203" pitchFamily="66" charset="-78"/>
              </a:rPr>
              <a:t>15 mg/L − 5.6 mg/L) 60 L] / 0.92 = </a:t>
            </a:r>
            <a:r>
              <a:rPr lang="en-US" sz="3200" b="1" dirty="0">
                <a:latin typeface="Arabic Typesetting" panose="03020402040406030203" pitchFamily="66" charset="-78"/>
                <a:cs typeface="Arabic Typesetting" panose="03020402040406030203" pitchFamily="66" charset="-78"/>
              </a:rPr>
              <a:t>613 mg</a:t>
            </a:r>
            <a:r>
              <a:rPr lang="en-US" sz="3200" dirty="0">
                <a:latin typeface="Arabic Typesetting" panose="03020402040406030203" pitchFamily="66" charset="-78"/>
                <a:cs typeface="Arabic Typesetting" panose="03020402040406030203" pitchFamily="66" charset="-78"/>
              </a:rPr>
              <a:t>, rounded to 600 mg of Phenytoin sodium infused no faster than 50 mg/min. </a:t>
            </a:r>
          </a:p>
        </p:txBody>
      </p:sp>
    </p:spTree>
    <p:extLst>
      <p:ext uri="{BB962C8B-B14F-4D97-AF65-F5344CB8AC3E}">
        <p14:creationId xmlns:p14="http://schemas.microsoft.com/office/powerpoint/2010/main" val="2315427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1260586" y="0"/>
            <a:ext cx="9701198" cy="6858000"/>
          </a:xfrm>
          <a:prstGeom prst="rect">
            <a:avLst/>
          </a:prstGeom>
        </p:spPr>
      </p:pic>
    </p:spTree>
    <p:extLst>
      <p:ext uri="{BB962C8B-B14F-4D97-AF65-F5344CB8AC3E}">
        <p14:creationId xmlns:p14="http://schemas.microsoft.com/office/powerpoint/2010/main" val="8476982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379284" y="1045455"/>
            <a:ext cx="11552126" cy="4727384"/>
          </a:xfrm>
          <a:prstGeom prst="rect">
            <a:avLst/>
          </a:prstGeom>
        </p:spPr>
      </p:pic>
    </p:spTree>
    <p:extLst>
      <p:ext uri="{BB962C8B-B14F-4D97-AF65-F5344CB8AC3E}">
        <p14:creationId xmlns:p14="http://schemas.microsoft.com/office/powerpoint/2010/main" val="3806364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540793"/>
          </a:xfrm>
          <a:solidFill>
            <a:schemeClr val="accent1">
              <a:lumMod val="20000"/>
              <a:lumOff val="80000"/>
            </a:schemeClr>
          </a:solidFill>
          <a:ln>
            <a:solidFill>
              <a:schemeClr val="accent1"/>
            </a:solidFill>
          </a:ln>
        </p:spPr>
        <p:txBody>
          <a:bodyPr vert="horz" lIns="91440" tIns="45720" rIns="91440" bIns="45720" rtlCol="0" anchor="ctr">
            <a:normAutofit/>
          </a:bodyPr>
          <a:lstStyle/>
          <a:p>
            <a:pPr algn="ctr">
              <a:lnSpc>
                <a:spcPct val="100000"/>
              </a:lnSpc>
            </a:pPr>
            <a:r>
              <a:rPr lang="en-US" sz="4200" b="1" dirty="0" smtClean="0">
                <a:latin typeface="Baskerville Old Face" panose="02020602080505020303" pitchFamily="18" charset="0"/>
                <a:cs typeface="Andalus" panose="02020603050405020304" pitchFamily="18" charset="-78"/>
              </a:rPr>
              <a:t>Clinical Usefulness of Unbound Phenytoin</a:t>
            </a:r>
            <a:br>
              <a:rPr lang="en-US" sz="4200" b="1" dirty="0" smtClean="0">
                <a:latin typeface="Baskerville Old Face" panose="02020602080505020303" pitchFamily="18" charset="0"/>
                <a:cs typeface="Andalus" panose="02020603050405020304" pitchFamily="18" charset="-78"/>
              </a:rPr>
            </a:br>
            <a:r>
              <a:rPr lang="en-US" sz="4200" b="1" dirty="0" smtClean="0">
                <a:latin typeface="Baskerville Old Face" panose="02020602080505020303" pitchFamily="18" charset="0"/>
                <a:cs typeface="Andalus" panose="02020603050405020304" pitchFamily="18" charset="-78"/>
              </a:rPr>
              <a:t>Concentrations</a:t>
            </a:r>
            <a:endParaRPr lang="en-US" sz="4200" b="1" dirty="0">
              <a:latin typeface="Baskerville Old Face" panose="02020602080505020303" pitchFamily="18" charset="0"/>
              <a:cs typeface="Andalus" panose="02020603050405020304" pitchFamily="18" charset="-78"/>
            </a:endParaRPr>
          </a:p>
        </p:txBody>
      </p:sp>
      <p:sp>
        <p:nvSpPr>
          <p:cNvPr id="3" name="Content Placeholder 2"/>
          <p:cNvSpPr>
            <a:spLocks noGrp="1"/>
          </p:cNvSpPr>
          <p:nvPr>
            <p:ph idx="1"/>
          </p:nvPr>
        </p:nvSpPr>
        <p:spPr>
          <a:xfrm>
            <a:off x="665143" y="2214390"/>
            <a:ext cx="10861713" cy="3095740"/>
          </a:xfrm>
          <a:noFill/>
          <a:ln>
            <a:noFill/>
          </a:ln>
        </p:spPr>
        <p:txBody>
          <a:bodyPr vert="horz" lIns="91440" tIns="45720" rIns="91440" bIns="45720" rtlCol="0" anchor="ctr">
            <a:normAutofit/>
          </a:bodyPr>
          <a:lstStyle/>
          <a:p>
            <a:pPr>
              <a:lnSpc>
                <a:spcPct val="100000"/>
              </a:lnSpc>
              <a:spcBef>
                <a:spcPct val="0"/>
              </a:spcBef>
            </a:pPr>
            <a:r>
              <a:rPr lang="en-US" sz="4000" b="1" dirty="0">
                <a:latin typeface="Arabic Typesetting" panose="03020402040406030203" pitchFamily="66" charset="-78"/>
                <a:ea typeface="+mj-ea"/>
                <a:cs typeface="Arabic Typesetting" panose="03020402040406030203" pitchFamily="66" charset="-78"/>
              </a:rPr>
              <a:t>Unbound phenytoin concentrations are an extremely useful monitoring tool when used correctly. </a:t>
            </a:r>
          </a:p>
          <a:p>
            <a:pPr>
              <a:lnSpc>
                <a:spcPct val="100000"/>
              </a:lnSpc>
              <a:spcBef>
                <a:spcPct val="0"/>
              </a:spcBef>
            </a:pPr>
            <a:r>
              <a:rPr lang="en-US" sz="4000" b="1" dirty="0">
                <a:latin typeface="Arabic Typesetting" panose="03020402040406030203" pitchFamily="66" charset="-78"/>
                <a:ea typeface="+mj-ea"/>
                <a:cs typeface="Arabic Typesetting" panose="03020402040406030203" pitchFamily="66" charset="-78"/>
              </a:rPr>
              <a:t>The relationship between total concentration (C), unbound or “free” concentration </a:t>
            </a:r>
            <a:r>
              <a:rPr lang="en-US" sz="4000" b="1" dirty="0" smtClean="0">
                <a:latin typeface="Arabic Typesetting" panose="03020402040406030203" pitchFamily="66" charset="-78"/>
                <a:ea typeface="+mj-ea"/>
                <a:cs typeface="Arabic Typesetting" panose="03020402040406030203" pitchFamily="66" charset="-78"/>
              </a:rPr>
              <a:t>(</a:t>
            </a:r>
            <a:r>
              <a:rPr lang="en-US" sz="4000" b="1" dirty="0">
                <a:latin typeface="Arabic Typesetting" panose="03020402040406030203" pitchFamily="66" charset="-78"/>
                <a:cs typeface="Arabic Typesetting" panose="03020402040406030203" pitchFamily="66" charset="-78"/>
              </a:rPr>
              <a:t>C</a:t>
            </a:r>
            <a:r>
              <a:rPr lang="en-US" sz="4000" b="1" baseline="-25000" dirty="0">
                <a:latin typeface="Arabic Typesetting" panose="03020402040406030203" pitchFamily="66" charset="-78"/>
                <a:cs typeface="Arabic Typesetting" panose="03020402040406030203" pitchFamily="66" charset="-78"/>
              </a:rPr>
              <a:t>f</a:t>
            </a:r>
            <a:r>
              <a:rPr lang="en-US" sz="4000" b="1" dirty="0">
                <a:latin typeface="Arabic Typesetting" panose="03020402040406030203" pitchFamily="66" charset="-78"/>
                <a:cs typeface="Arabic Typesetting" panose="03020402040406030203" pitchFamily="66" charset="-78"/>
              </a:rPr>
              <a:t> </a:t>
            </a:r>
            <a:r>
              <a:rPr lang="en-US" sz="4000" b="1" dirty="0" smtClean="0">
                <a:latin typeface="Arabic Typesetting" panose="03020402040406030203" pitchFamily="66" charset="-78"/>
                <a:ea typeface="+mj-ea"/>
                <a:cs typeface="Arabic Typesetting" panose="03020402040406030203" pitchFamily="66" charset="-78"/>
              </a:rPr>
              <a:t>), </a:t>
            </a:r>
            <a:r>
              <a:rPr lang="en-US" sz="4000" b="1" dirty="0">
                <a:latin typeface="Arabic Typesetting" panose="03020402040406030203" pitchFamily="66" charset="-78"/>
                <a:ea typeface="+mj-ea"/>
                <a:cs typeface="Arabic Typesetting" panose="03020402040406030203" pitchFamily="66" charset="-78"/>
              </a:rPr>
              <a:t>and unbound or “free” fraction </a:t>
            </a:r>
            <a:r>
              <a:rPr lang="en-US" sz="4000" b="1" dirty="0" smtClean="0">
                <a:latin typeface="Arabic Typesetting" panose="03020402040406030203" pitchFamily="66" charset="-78"/>
                <a:ea typeface="+mj-ea"/>
                <a:cs typeface="Arabic Typesetting" panose="03020402040406030203" pitchFamily="66" charset="-78"/>
              </a:rPr>
              <a:t>(</a:t>
            </a:r>
            <a:r>
              <a:rPr lang="en-US" sz="4000" b="1" dirty="0">
                <a:latin typeface="Arabic Typesetting" panose="03020402040406030203" pitchFamily="66" charset="-78"/>
                <a:cs typeface="Arabic Typesetting" panose="03020402040406030203" pitchFamily="66" charset="-78"/>
              </a:rPr>
              <a:t>f</a:t>
            </a:r>
            <a:r>
              <a:rPr lang="en-US" sz="4000" b="1" baseline="-25000" dirty="0">
                <a:latin typeface="Arabic Typesetting" panose="03020402040406030203" pitchFamily="66" charset="-78"/>
                <a:cs typeface="Arabic Typesetting" panose="03020402040406030203" pitchFamily="66" charset="-78"/>
              </a:rPr>
              <a:t>B</a:t>
            </a:r>
            <a:r>
              <a:rPr lang="en-US" sz="4000" b="1" dirty="0" smtClean="0">
                <a:latin typeface="Arabic Typesetting" panose="03020402040406030203" pitchFamily="66" charset="-78"/>
                <a:ea typeface="+mj-ea"/>
                <a:cs typeface="Arabic Typesetting" panose="03020402040406030203" pitchFamily="66" charset="-78"/>
              </a:rPr>
              <a:t>) </a:t>
            </a:r>
            <a:r>
              <a:rPr lang="en-US" sz="4000" b="1" dirty="0">
                <a:latin typeface="Arabic Typesetting" panose="03020402040406030203" pitchFamily="66" charset="-78"/>
                <a:ea typeface="+mj-ea"/>
                <a:cs typeface="Arabic Typesetting" panose="03020402040406030203" pitchFamily="66" charset="-78"/>
              </a:rPr>
              <a:t>is:</a:t>
            </a:r>
          </a:p>
          <a:p>
            <a:pPr>
              <a:lnSpc>
                <a:spcPct val="100000"/>
              </a:lnSpc>
              <a:spcBef>
                <a:spcPct val="0"/>
              </a:spcBef>
              <a:buNone/>
            </a:pPr>
            <a:endParaRPr lang="en-US" sz="4000" b="1" dirty="0">
              <a:latin typeface="Arabic Typesetting" panose="03020402040406030203" pitchFamily="66" charset="-78"/>
              <a:ea typeface="+mj-ea"/>
              <a:cs typeface="Arabic Typesetting" panose="03020402040406030203" pitchFamily="66" charset="-78"/>
            </a:endParaRPr>
          </a:p>
        </p:txBody>
      </p:sp>
      <p:sp>
        <p:nvSpPr>
          <p:cNvPr id="9" name="Rectangle 8"/>
          <p:cNvSpPr/>
          <p:nvPr/>
        </p:nvSpPr>
        <p:spPr>
          <a:xfrm>
            <a:off x="3888953" y="5015295"/>
            <a:ext cx="3301285" cy="830997"/>
          </a:xfrm>
          <a:prstGeom prst="rect">
            <a:avLst/>
          </a:prstGeom>
          <a:ln>
            <a:solidFill>
              <a:schemeClr val="tx2"/>
            </a:solidFill>
          </a:ln>
        </p:spPr>
        <p:txBody>
          <a:bodyPr wrap="square">
            <a:spAutoFit/>
          </a:bodyPr>
          <a:lstStyle/>
          <a:p>
            <a:pPr algn="ctr"/>
            <a:r>
              <a:rPr lang="en-US" sz="4800" b="1" dirty="0">
                <a:latin typeface="Arabic Typesetting" panose="03020402040406030203" pitchFamily="66" charset="-78"/>
                <a:cs typeface="Arabic Typesetting" panose="03020402040406030203" pitchFamily="66" charset="-78"/>
              </a:rPr>
              <a:t> C</a:t>
            </a:r>
            <a:r>
              <a:rPr lang="en-US" sz="4800" b="1" baseline="-25000" dirty="0">
                <a:latin typeface="Arabic Typesetting" panose="03020402040406030203" pitchFamily="66" charset="-78"/>
                <a:cs typeface="Arabic Typesetting" panose="03020402040406030203" pitchFamily="66" charset="-78"/>
              </a:rPr>
              <a:t>f</a:t>
            </a:r>
            <a:r>
              <a:rPr lang="en-US" sz="4800" b="1" dirty="0">
                <a:latin typeface="Arabic Typesetting" panose="03020402040406030203" pitchFamily="66" charset="-78"/>
                <a:cs typeface="Arabic Typesetting" panose="03020402040406030203" pitchFamily="66" charset="-78"/>
              </a:rPr>
              <a:t> = </a:t>
            </a:r>
            <a:r>
              <a:rPr lang="en-US" sz="4800" b="1" dirty="0" smtClean="0">
                <a:latin typeface="Arabic Typesetting" panose="03020402040406030203" pitchFamily="66" charset="-78"/>
                <a:cs typeface="Arabic Typesetting" panose="03020402040406030203" pitchFamily="66" charset="-78"/>
              </a:rPr>
              <a:t>f</a:t>
            </a:r>
            <a:r>
              <a:rPr lang="en-US" sz="4800" b="1" baseline="-25000" dirty="0" smtClean="0">
                <a:latin typeface="Arabic Typesetting" panose="03020402040406030203" pitchFamily="66" charset="-78"/>
                <a:cs typeface="Arabic Typesetting" panose="03020402040406030203" pitchFamily="66" charset="-78"/>
              </a:rPr>
              <a:t>B</a:t>
            </a:r>
            <a:r>
              <a:rPr lang="en-US" sz="4800" b="1" baseline="-25000" dirty="0">
                <a:latin typeface="Arabic Typesetting" panose="03020402040406030203" pitchFamily="66" charset="-78"/>
                <a:cs typeface="Arabic Typesetting" panose="03020402040406030203" pitchFamily="66" charset="-78"/>
              </a:rPr>
              <a:t> </a:t>
            </a:r>
            <a:r>
              <a:rPr lang="en-US" sz="4800" b="1" dirty="0" smtClean="0">
                <a:latin typeface="Arabic Typesetting" panose="03020402040406030203" pitchFamily="66" charset="-78"/>
                <a:cs typeface="Arabic Typesetting" panose="03020402040406030203" pitchFamily="66" charset="-78"/>
              </a:rPr>
              <a:t>.C</a:t>
            </a:r>
            <a:endParaRPr lang="en-US" sz="4800" dirty="0"/>
          </a:p>
        </p:txBody>
      </p:sp>
    </p:spTree>
    <p:extLst>
      <p:ext uri="{BB962C8B-B14F-4D97-AF65-F5344CB8AC3E}">
        <p14:creationId xmlns:p14="http://schemas.microsoft.com/office/powerpoint/2010/main" val="1635697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518759"/>
          </a:xfrm>
          <a:solidFill>
            <a:schemeClr val="accent1">
              <a:lumMod val="20000"/>
              <a:lumOff val="80000"/>
            </a:schemeClr>
          </a:solidFill>
          <a:ln>
            <a:solidFill>
              <a:schemeClr val="accent1"/>
            </a:solidFill>
          </a:ln>
        </p:spPr>
        <p:txBody>
          <a:bodyPr vert="horz" lIns="91440" tIns="45720" rIns="91440" bIns="45720" rtlCol="0" anchor="ctr">
            <a:normAutofit/>
          </a:bodyPr>
          <a:lstStyle/>
          <a:p>
            <a:pPr algn="ctr">
              <a:lnSpc>
                <a:spcPct val="100000"/>
              </a:lnSpc>
            </a:pPr>
            <a:r>
              <a:rPr lang="en-US" b="1" dirty="0" smtClean="0">
                <a:latin typeface="Baskerville Old Face" panose="02020602080505020303" pitchFamily="18" charset="0"/>
                <a:cs typeface="Andalus" panose="02020603050405020304" pitchFamily="18" charset="-78"/>
              </a:rPr>
              <a:t>Therapeutic drug</a:t>
            </a:r>
            <a:r>
              <a:rPr lang="en-US" b="1" dirty="0">
                <a:latin typeface="Baskerville Old Face" panose="02020602080505020303" pitchFamily="18" charset="0"/>
                <a:cs typeface="Andalus" panose="02020603050405020304" pitchFamily="18" charset="-78"/>
              </a:rPr>
              <a:t/>
            </a:r>
            <a:br>
              <a:rPr lang="en-US" b="1" dirty="0">
                <a:latin typeface="Baskerville Old Face" panose="02020602080505020303" pitchFamily="18" charset="0"/>
                <a:cs typeface="Andalus" panose="02020603050405020304" pitchFamily="18" charset="-78"/>
              </a:rPr>
            </a:br>
            <a:r>
              <a:rPr lang="en-US" b="1" dirty="0">
                <a:latin typeface="Baskerville Old Face" panose="02020602080505020303" pitchFamily="18" charset="0"/>
                <a:cs typeface="Andalus" panose="02020603050405020304" pitchFamily="18" charset="-78"/>
              </a:rPr>
              <a:t>monitoring of phenytoin conc.</a:t>
            </a:r>
          </a:p>
        </p:txBody>
      </p:sp>
      <p:sp>
        <p:nvSpPr>
          <p:cNvPr id="3" name="Content Placeholder 2"/>
          <p:cNvSpPr>
            <a:spLocks noGrp="1"/>
          </p:cNvSpPr>
          <p:nvPr>
            <p:ph idx="1"/>
          </p:nvPr>
        </p:nvSpPr>
        <p:spPr>
          <a:xfrm>
            <a:off x="838200" y="2478795"/>
            <a:ext cx="10515600" cy="3698167"/>
          </a:xfrm>
        </p:spPr>
        <p:txBody>
          <a:bodyPr>
            <a:noAutofit/>
          </a:bodyPr>
          <a:lstStyle/>
          <a:p>
            <a:r>
              <a:rPr lang="en-US" sz="4000" b="1" dirty="0" smtClean="0">
                <a:solidFill>
                  <a:srgbClr val="002060"/>
                </a:solidFill>
                <a:latin typeface="Arabic Typesetting" panose="03020402040406030203" pitchFamily="66" charset="-78"/>
                <a:cs typeface="Arabic Typesetting" panose="03020402040406030203" pitchFamily="66" charset="-78"/>
              </a:rPr>
              <a:t>Total </a:t>
            </a:r>
            <a:r>
              <a:rPr lang="en-US" sz="4000" b="1" dirty="0">
                <a:solidFill>
                  <a:srgbClr val="002060"/>
                </a:solidFill>
                <a:latin typeface="Arabic Typesetting" panose="03020402040406030203" pitchFamily="66" charset="-78"/>
                <a:cs typeface="Arabic Typesetting" panose="03020402040406030203" pitchFamily="66" charset="-78"/>
              </a:rPr>
              <a:t>phenytoin serum concentrations </a:t>
            </a:r>
            <a:r>
              <a:rPr lang="en-US" sz="4000" b="1" dirty="0" smtClean="0">
                <a:solidFill>
                  <a:srgbClr val="002060"/>
                </a:solidFill>
                <a:latin typeface="Arabic Typesetting" panose="03020402040406030203" pitchFamily="66" charset="-78"/>
                <a:cs typeface="Arabic Typesetting" panose="03020402040406030203" pitchFamily="66" charset="-78"/>
              </a:rPr>
              <a:t>is the </a:t>
            </a:r>
            <a:r>
              <a:rPr lang="en-US" sz="4000" b="1" dirty="0">
                <a:solidFill>
                  <a:srgbClr val="002060"/>
                </a:solidFill>
                <a:latin typeface="Arabic Typesetting" panose="03020402040406030203" pitchFamily="66" charset="-78"/>
                <a:cs typeface="Arabic Typesetting" panose="03020402040406030203" pitchFamily="66" charset="-78"/>
              </a:rPr>
              <a:t>mainstream way </a:t>
            </a:r>
            <a:r>
              <a:rPr lang="en-US" sz="4000" b="1" dirty="0" smtClean="0">
                <a:solidFill>
                  <a:srgbClr val="002060"/>
                </a:solidFill>
                <a:latin typeface="Arabic Typesetting" panose="03020402040406030203" pitchFamily="66" charset="-78"/>
                <a:cs typeface="Arabic Typesetting" panose="03020402040406030203" pitchFamily="66" charset="-78"/>
              </a:rPr>
              <a:t>for </a:t>
            </a:r>
            <a:r>
              <a:rPr lang="en-US" sz="4000" b="1" dirty="0">
                <a:solidFill>
                  <a:srgbClr val="002060"/>
                </a:solidFill>
                <a:latin typeface="Arabic Typesetting" panose="03020402040406030203" pitchFamily="66" charset="-78"/>
                <a:cs typeface="Arabic Typesetting" panose="03020402040406030203" pitchFamily="66" charset="-78"/>
              </a:rPr>
              <a:t>routine therapeutic </a:t>
            </a:r>
            <a:r>
              <a:rPr lang="en-US" sz="4000" b="1" dirty="0" smtClean="0">
                <a:solidFill>
                  <a:srgbClr val="002060"/>
                </a:solidFill>
                <a:latin typeface="Arabic Typesetting" panose="03020402040406030203" pitchFamily="66" charset="-78"/>
                <a:cs typeface="Arabic Typesetting" panose="03020402040406030203" pitchFamily="66" charset="-78"/>
              </a:rPr>
              <a:t>drug monitoring purposes.</a:t>
            </a:r>
          </a:p>
          <a:p>
            <a:pPr marL="0" indent="0">
              <a:buNone/>
            </a:pPr>
            <a:endParaRPr lang="en-US" sz="3600" b="1" dirty="0" smtClean="0">
              <a:solidFill>
                <a:srgbClr val="002060"/>
              </a:solidFill>
              <a:latin typeface="Arabic Typesetting" panose="03020402040406030203" pitchFamily="66" charset="-78"/>
              <a:cs typeface="Arabic Typesetting" panose="03020402040406030203" pitchFamily="66" charset="-78"/>
            </a:endParaRPr>
          </a:p>
          <a:p>
            <a:r>
              <a:rPr lang="en-US" sz="4000" b="1" dirty="0">
                <a:solidFill>
                  <a:srgbClr val="002060"/>
                </a:solidFill>
                <a:latin typeface="Arabic Typesetting" panose="03020402040406030203" pitchFamily="66" charset="-78"/>
                <a:cs typeface="Arabic Typesetting" panose="03020402040406030203" pitchFamily="66" charset="-78"/>
              </a:rPr>
              <a:t>Unbound phenytoin serum concentration monitoring restricted to patients with known reasons to have altered drug plasma protein binding.</a:t>
            </a:r>
          </a:p>
        </p:txBody>
      </p:sp>
    </p:spTree>
    <p:extLst>
      <p:ext uri="{BB962C8B-B14F-4D97-AF65-F5344CB8AC3E}">
        <p14:creationId xmlns:p14="http://schemas.microsoft.com/office/powerpoint/2010/main" val="323681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0333" y="242374"/>
            <a:ext cx="10377889" cy="2115236"/>
          </a:xfrm>
          <a:solidFill>
            <a:schemeClr val="accent1">
              <a:lumMod val="20000"/>
              <a:lumOff val="80000"/>
            </a:schemeClr>
          </a:solidFill>
          <a:ln>
            <a:solidFill>
              <a:schemeClr val="accent1"/>
            </a:solidFill>
          </a:ln>
        </p:spPr>
        <p:txBody>
          <a:bodyPr vert="horz" lIns="91440" tIns="45720" rIns="91440" bIns="45720" rtlCol="0" anchor="ctr">
            <a:normAutofit/>
          </a:bodyPr>
          <a:lstStyle/>
          <a:p>
            <a:pPr marL="0" indent="0" algn="just"/>
            <a:r>
              <a:rPr lang="en-US" sz="3600" b="1" u="sng" dirty="0">
                <a:latin typeface="Arabic Typesetting" panose="03020402040406030203" pitchFamily="66" charset="-78"/>
                <a:cs typeface="Arabic Typesetting" panose="03020402040406030203" pitchFamily="66" charset="-78"/>
              </a:rPr>
              <a:t>For example</a:t>
            </a:r>
            <a:r>
              <a:rPr lang="en-US" sz="3200" b="1" dirty="0">
                <a:latin typeface="Arabic Typesetting" panose="03020402040406030203" pitchFamily="66" charset="-78"/>
                <a:cs typeface="Arabic Typesetting" panose="03020402040406030203" pitchFamily="66" charset="-78"/>
              </a:rPr>
              <a:t>, if l</a:t>
            </a:r>
            <a:r>
              <a:rPr lang="en-US" sz="3200" b="1" u="sng" dirty="0">
                <a:latin typeface="Arabic Typesetting" panose="03020402040406030203" pitchFamily="66" charset="-78"/>
                <a:cs typeface="Arabic Typesetting" panose="03020402040406030203" pitchFamily="66" charset="-78"/>
              </a:rPr>
              <a:t>ow</a:t>
            </a:r>
            <a:r>
              <a:rPr lang="en-US" sz="3200" b="1" dirty="0">
                <a:latin typeface="Arabic Typesetting" panose="03020402040406030203" pitchFamily="66" charset="-78"/>
                <a:cs typeface="Arabic Typesetting" panose="03020402040406030203" pitchFamily="66" charset="-78"/>
              </a:rPr>
              <a:t> total phenytoin concentration (C=5 μg/mL), and patient has a satisfactory anticonvulsant response, one possible reason would be abnormal plasma protein binding (f</a:t>
            </a:r>
            <a:r>
              <a:rPr lang="en-US" sz="3200" b="1" baseline="-25000" dirty="0">
                <a:latin typeface="Arabic Typesetting" panose="03020402040406030203" pitchFamily="66" charset="-78"/>
                <a:cs typeface="Arabic Typesetting" panose="03020402040406030203" pitchFamily="66" charset="-78"/>
              </a:rPr>
              <a:t>B</a:t>
            </a:r>
            <a:r>
              <a:rPr lang="en-US" sz="3200" b="1" dirty="0">
                <a:latin typeface="Arabic Typesetting" panose="03020402040406030203" pitchFamily="66" charset="-78"/>
                <a:cs typeface="Arabic Typesetting" panose="03020402040406030203" pitchFamily="66" charset="-78"/>
              </a:rPr>
              <a:t> = 20%) for some unidentified reason</a:t>
            </a:r>
            <a:r>
              <a:rPr lang="en-US" sz="3200" b="1" dirty="0" smtClean="0">
                <a:latin typeface="Arabic Typesetting" panose="03020402040406030203" pitchFamily="66" charset="-78"/>
                <a:cs typeface="Arabic Typesetting" panose="03020402040406030203" pitchFamily="66" charset="-78"/>
              </a:rPr>
              <a:t>…</a:t>
            </a:r>
            <a:endParaRPr lang="en-US" sz="3200" b="1" dirty="0">
              <a:latin typeface="Baskerville Old Face" panose="02020602080505020303" pitchFamily="18" charset="0"/>
              <a:cs typeface="Andalus" panose="02020603050405020304" pitchFamily="18" charset="-78"/>
            </a:endParaRPr>
          </a:p>
        </p:txBody>
      </p:sp>
      <p:sp>
        <p:nvSpPr>
          <p:cNvPr id="3" name="Content Placeholder 2"/>
          <p:cNvSpPr>
            <a:spLocks noGrp="1"/>
          </p:cNvSpPr>
          <p:nvPr>
            <p:ph idx="1"/>
          </p:nvPr>
        </p:nvSpPr>
        <p:spPr>
          <a:xfrm>
            <a:off x="870333" y="2754217"/>
            <a:ext cx="10377889" cy="3536414"/>
          </a:xfrm>
          <a:ln>
            <a:solidFill>
              <a:schemeClr val="accent1"/>
            </a:solidFill>
          </a:ln>
        </p:spPr>
        <p:txBody>
          <a:bodyPr>
            <a:normAutofit lnSpcReduction="10000"/>
          </a:bodyPr>
          <a:lstStyle/>
          <a:p>
            <a:pPr marL="0" indent="0">
              <a:lnSpc>
                <a:spcPct val="100000"/>
              </a:lnSpc>
              <a:buNone/>
            </a:pPr>
            <a:r>
              <a:rPr lang="en-US" sz="3600" b="1" dirty="0" smtClean="0">
                <a:latin typeface="Arabic Typesetting" panose="03020402040406030203" pitchFamily="66" charset="-78"/>
                <a:cs typeface="Arabic Typesetting" panose="03020402040406030203" pitchFamily="66" charset="-78"/>
              </a:rPr>
              <a:t>         </a:t>
            </a:r>
          </a:p>
          <a:p>
            <a:pPr marL="0" indent="0">
              <a:lnSpc>
                <a:spcPct val="100000"/>
              </a:lnSpc>
              <a:buNone/>
            </a:pPr>
            <a:r>
              <a:rPr lang="en-US" sz="3600" b="1" dirty="0">
                <a:latin typeface="Arabic Typesetting" panose="03020402040406030203" pitchFamily="66" charset="-78"/>
                <a:cs typeface="Arabic Typesetting" panose="03020402040406030203" pitchFamily="66" charset="-78"/>
              </a:rPr>
              <a:t> </a:t>
            </a:r>
            <a:endParaRPr lang="en-US" sz="3600" b="1" dirty="0" smtClean="0">
              <a:latin typeface="Arabic Typesetting" panose="03020402040406030203" pitchFamily="66" charset="-78"/>
              <a:cs typeface="Arabic Typesetting" panose="03020402040406030203" pitchFamily="66" charset="-78"/>
            </a:endParaRPr>
          </a:p>
          <a:p>
            <a:pPr marL="0" indent="0">
              <a:lnSpc>
                <a:spcPct val="100000"/>
              </a:lnSpc>
              <a:buNone/>
            </a:pPr>
            <a:endParaRPr lang="en-US" sz="3600" b="1" dirty="0">
              <a:latin typeface="Arabic Typesetting" panose="03020402040406030203" pitchFamily="66" charset="-78"/>
              <a:cs typeface="Arabic Typesetting" panose="03020402040406030203" pitchFamily="66" charset="-78"/>
            </a:endParaRPr>
          </a:p>
          <a:p>
            <a:pPr marL="0" indent="0">
              <a:lnSpc>
                <a:spcPct val="100000"/>
              </a:lnSpc>
              <a:buNone/>
            </a:pPr>
            <a:r>
              <a:rPr lang="en-US" sz="4400" b="1" dirty="0" smtClean="0">
                <a:latin typeface="Arabic Typesetting" panose="03020402040406030203" pitchFamily="66" charset="-78"/>
                <a:cs typeface="Arabic Typesetting" panose="03020402040406030203" pitchFamily="66" charset="-78"/>
              </a:rPr>
              <a:t>   C</a:t>
            </a:r>
            <a:r>
              <a:rPr lang="en-US" sz="4400" b="1" baseline="-25000" dirty="0" smtClean="0">
                <a:latin typeface="Arabic Typesetting" panose="03020402040406030203" pitchFamily="66" charset="-78"/>
                <a:cs typeface="Arabic Typesetting" panose="03020402040406030203" pitchFamily="66" charset="-78"/>
              </a:rPr>
              <a:t>f</a:t>
            </a:r>
            <a:r>
              <a:rPr lang="en-US" sz="4400" b="1" dirty="0" smtClean="0">
                <a:latin typeface="Arabic Typesetting" panose="03020402040406030203" pitchFamily="66" charset="-78"/>
                <a:cs typeface="Arabic Typesetting" panose="03020402040406030203" pitchFamily="66" charset="-78"/>
              </a:rPr>
              <a:t>  = 0.2 . </a:t>
            </a:r>
            <a:r>
              <a:rPr lang="en-US" sz="4800" b="1" dirty="0" smtClean="0">
                <a:latin typeface="Arabic Typesetting" panose="03020402040406030203" pitchFamily="66" charset="-78"/>
                <a:cs typeface="Arabic Typesetting" panose="03020402040406030203" pitchFamily="66" charset="-78"/>
              </a:rPr>
              <a:t>5</a:t>
            </a:r>
            <a:r>
              <a:rPr lang="el-GR" sz="4400" b="1" dirty="0" smtClean="0">
                <a:cs typeface="Arabic Typesetting" panose="03020402040406030203" pitchFamily="66" charset="-78"/>
              </a:rPr>
              <a:t> </a:t>
            </a:r>
            <a:r>
              <a:rPr lang="en-US" sz="4400" b="1" dirty="0" smtClean="0">
                <a:cs typeface="Arabic Typesetting" panose="03020402040406030203" pitchFamily="66" charset="-78"/>
              </a:rPr>
              <a:t> </a:t>
            </a:r>
            <a:r>
              <a:rPr lang="en-US" sz="4000" b="1" dirty="0" smtClean="0">
                <a:solidFill>
                  <a:srgbClr val="FF0000"/>
                </a:solidFill>
                <a:latin typeface="Arabic Typesetting" panose="03020402040406030203" pitchFamily="66" charset="-78"/>
                <a:cs typeface="Arabic Typesetting" panose="03020402040406030203" pitchFamily="66" charset="-78"/>
              </a:rPr>
              <a:t>←------ not within therapeutic range</a:t>
            </a:r>
            <a:endParaRPr lang="en-US" sz="4000" b="1" dirty="0" smtClean="0">
              <a:latin typeface="Arabic Typesetting" panose="03020402040406030203" pitchFamily="66" charset="-78"/>
              <a:cs typeface="Arabic Typesetting" panose="03020402040406030203" pitchFamily="66" charset="-78"/>
            </a:endParaRPr>
          </a:p>
          <a:p>
            <a:pPr marL="0" indent="0">
              <a:lnSpc>
                <a:spcPct val="100000"/>
              </a:lnSpc>
              <a:buNone/>
            </a:pPr>
            <a:r>
              <a:rPr lang="en-US" sz="4000" b="1" dirty="0" smtClean="0">
                <a:latin typeface="Arabic Typesetting" panose="03020402040406030203" pitchFamily="66" charset="-78"/>
                <a:cs typeface="Arabic Typesetting" panose="03020402040406030203" pitchFamily="66" charset="-78"/>
              </a:rPr>
              <a:t>   C</a:t>
            </a:r>
            <a:r>
              <a:rPr lang="en-US" sz="4000" b="1" baseline="-25000" dirty="0" smtClean="0">
                <a:latin typeface="Arabic Typesetting" panose="03020402040406030203" pitchFamily="66" charset="-78"/>
                <a:cs typeface="Arabic Typesetting" panose="03020402040406030203" pitchFamily="66" charset="-78"/>
              </a:rPr>
              <a:t>f</a:t>
            </a:r>
            <a:r>
              <a:rPr lang="en-US" sz="4000" b="1" dirty="0" smtClean="0">
                <a:latin typeface="Arabic Typesetting" panose="03020402040406030203" pitchFamily="66" charset="-78"/>
                <a:cs typeface="Arabic Typesetting" panose="03020402040406030203" pitchFamily="66" charset="-78"/>
              </a:rPr>
              <a:t> </a:t>
            </a:r>
            <a:r>
              <a:rPr lang="en-US" sz="4400" b="1" dirty="0">
                <a:latin typeface="Arabic Typesetting" panose="03020402040406030203" pitchFamily="66" charset="-78"/>
                <a:cs typeface="Arabic Typesetting" panose="03020402040406030203" pitchFamily="66" charset="-78"/>
              </a:rPr>
              <a:t>= 1 </a:t>
            </a:r>
            <a:r>
              <a:rPr lang="el-GR" sz="4400" b="1" dirty="0">
                <a:cs typeface="Arabic Typesetting" panose="03020402040406030203" pitchFamily="66" charset="-78"/>
              </a:rPr>
              <a:t>μ</a:t>
            </a:r>
            <a:r>
              <a:rPr lang="en-US" sz="4400" b="1" dirty="0" smtClean="0">
                <a:latin typeface="Arabic Typesetting" panose="03020402040406030203" pitchFamily="66" charset="-78"/>
                <a:cs typeface="Arabic Typesetting" panose="03020402040406030203" pitchFamily="66" charset="-78"/>
              </a:rPr>
              <a:t>g/mL </a:t>
            </a:r>
            <a:r>
              <a:rPr lang="en-US" sz="4000" b="1" dirty="0" smtClean="0">
                <a:solidFill>
                  <a:srgbClr val="FF0000"/>
                </a:solidFill>
                <a:latin typeface="Arabic Typesetting" panose="03020402040406030203" pitchFamily="66" charset="-78"/>
                <a:cs typeface="Arabic Typesetting" panose="03020402040406030203" pitchFamily="66" charset="-78"/>
              </a:rPr>
              <a:t>←------ within therapeutic range</a:t>
            </a:r>
            <a:endParaRPr lang="en-US" sz="4000" b="1" dirty="0">
              <a:solidFill>
                <a:srgbClr val="FF0000"/>
              </a:solidFill>
              <a:latin typeface="Arabic Typesetting" panose="03020402040406030203" pitchFamily="66" charset="-78"/>
              <a:cs typeface="Arabic Typesetting" panose="03020402040406030203" pitchFamily="66" charset="-78"/>
            </a:endParaRPr>
          </a:p>
        </p:txBody>
      </p:sp>
      <p:sp>
        <p:nvSpPr>
          <p:cNvPr id="4" name="Rectangle 3"/>
          <p:cNvSpPr/>
          <p:nvPr/>
        </p:nvSpPr>
        <p:spPr>
          <a:xfrm>
            <a:off x="1178802" y="3102024"/>
            <a:ext cx="3301285" cy="923330"/>
          </a:xfrm>
          <a:prstGeom prst="rect">
            <a:avLst/>
          </a:prstGeom>
          <a:ln>
            <a:solidFill>
              <a:schemeClr val="tx2"/>
            </a:solidFill>
          </a:ln>
        </p:spPr>
        <p:txBody>
          <a:bodyPr wrap="square">
            <a:spAutoFit/>
          </a:bodyPr>
          <a:lstStyle/>
          <a:p>
            <a:pPr algn="ctr"/>
            <a:r>
              <a:rPr lang="en-US" sz="5400" b="1" dirty="0" smtClean="0">
                <a:latin typeface="Arabic Typesetting" panose="03020402040406030203" pitchFamily="66" charset="-78"/>
                <a:cs typeface="Arabic Typesetting" panose="03020402040406030203" pitchFamily="66" charset="-78"/>
              </a:rPr>
              <a:t> C</a:t>
            </a:r>
            <a:r>
              <a:rPr lang="en-US" sz="5400" b="1" baseline="-25000" dirty="0" smtClean="0">
                <a:latin typeface="Arabic Typesetting" panose="03020402040406030203" pitchFamily="66" charset="-78"/>
                <a:cs typeface="Arabic Typesetting" panose="03020402040406030203" pitchFamily="66" charset="-78"/>
              </a:rPr>
              <a:t>f</a:t>
            </a:r>
            <a:r>
              <a:rPr lang="en-US" sz="5400" b="1" dirty="0" smtClean="0">
                <a:latin typeface="Arabic Typesetting" panose="03020402040406030203" pitchFamily="66" charset="-78"/>
                <a:cs typeface="Arabic Typesetting" panose="03020402040406030203" pitchFamily="66" charset="-78"/>
              </a:rPr>
              <a:t> = f</a:t>
            </a:r>
            <a:r>
              <a:rPr lang="en-US" sz="5400" b="1" baseline="-25000" dirty="0" smtClean="0">
                <a:latin typeface="Arabic Typesetting" panose="03020402040406030203" pitchFamily="66" charset="-78"/>
                <a:cs typeface="Arabic Typesetting" panose="03020402040406030203" pitchFamily="66" charset="-78"/>
              </a:rPr>
              <a:t>B </a:t>
            </a:r>
            <a:r>
              <a:rPr lang="en-US" sz="5400" b="1" dirty="0" smtClean="0">
                <a:latin typeface="Arabic Typesetting" panose="03020402040406030203" pitchFamily="66" charset="-78"/>
                <a:cs typeface="Arabic Typesetting" panose="03020402040406030203" pitchFamily="66" charset="-78"/>
              </a:rPr>
              <a:t>.C</a:t>
            </a:r>
            <a:endParaRPr lang="en-US" sz="5400" dirty="0"/>
          </a:p>
        </p:txBody>
      </p:sp>
    </p:spTree>
    <p:extLst>
      <p:ext uri="{BB962C8B-B14F-4D97-AF65-F5344CB8AC3E}">
        <p14:creationId xmlns:p14="http://schemas.microsoft.com/office/powerpoint/2010/main" val="1695575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3733</TotalTime>
  <Words>3740</Words>
  <Application>Microsoft Office PowerPoint</Application>
  <PresentationFormat>Widescreen</PresentationFormat>
  <Paragraphs>305</Paragraphs>
  <Slides>55</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55</vt:i4>
      </vt:variant>
    </vt:vector>
  </HeadingPairs>
  <TitlesOfParts>
    <vt:vector size="67" baseType="lpstr">
      <vt:lpstr>Batang</vt:lpstr>
      <vt:lpstr>Andalus</vt:lpstr>
      <vt:lpstr>Arabic Typesetting</vt:lpstr>
      <vt:lpstr>Arial</vt:lpstr>
      <vt:lpstr>Baskerville Old Face</vt:lpstr>
      <vt:lpstr>Calibri</vt:lpstr>
      <vt:lpstr>Calibri Light</vt:lpstr>
      <vt:lpstr>Symbol</vt:lpstr>
      <vt:lpstr>Times New Roman</vt:lpstr>
      <vt:lpstr>Times-Roman</vt:lpstr>
      <vt:lpstr>Wingdings</vt:lpstr>
      <vt:lpstr>Office Theme</vt:lpstr>
      <vt:lpstr>PowerPoint Presentation</vt:lpstr>
      <vt:lpstr>Phenytoin is  high protein bound (~90%) </vt:lpstr>
      <vt:lpstr>Therapeutic serum concentrations</vt:lpstr>
      <vt:lpstr>Adverse effects related to serum conc.</vt:lpstr>
      <vt:lpstr>Since phenytoin is highly bound to albumin, you need to know factors cause its displacement from binding site-------which lead to increase unbound fraction (↑fB)</vt:lpstr>
      <vt:lpstr>PowerPoint Presentation</vt:lpstr>
      <vt:lpstr>Clinical Usefulness of Unbound Phenytoin Concentrations</vt:lpstr>
      <vt:lpstr>Therapeutic drug monitoring of phenytoin conc.</vt:lpstr>
      <vt:lpstr>For example, if low total phenytoin concentration (C=5 μg/mL), and patient has a satisfactory anticonvulsant response, one possible reason would be abnormal plasma protein binding (fB = 20%) for some unidentified reason…</vt:lpstr>
      <vt:lpstr>Conversely,,,,</vt:lpstr>
      <vt:lpstr>Methods to estimate unbound phenytoin concentrations (Cf)</vt:lpstr>
      <vt:lpstr>PowerPoint Presentation</vt:lpstr>
      <vt:lpstr>Example 1 JM is an epileptic patient being treated with phenytoin. He has hypoalbuminemia (albumin = 2.2 g/dL) and normal renal function (creatinine clearance = 90 mL/min). His total phenytoin concentration is 7.5 μg/mL. Assuming that any unbound concentrations performed by the clinical laboratory will be conducted at 25°C, compute an estimated normalized phenytoin concentration for this patient.</vt:lpstr>
      <vt:lpstr>Example 2 PM is an epileptic patient being treated with phenytoin and valproic acid. He has a normal albumin concentration (albumin = 4.2 g/dL) and normal renal function (creatinine clearance = 90 mL/min). His steady-state total phenytoin and valproic acid concentrations are 7.5 μg/mL and 100 μg/mL, respectively. Compute an estimated unbound phenytoin concentration for this patient.</vt:lpstr>
      <vt:lpstr>Dosage forms</vt:lpstr>
      <vt:lpstr>PowerPoint Presentation</vt:lpstr>
      <vt:lpstr>The clinical implication of  Michaelis-Menten pharmacokinetics</vt:lpstr>
      <vt:lpstr>1- Clearance of phenytoin</vt:lpstr>
      <vt:lpstr>2- Volume of Distribution Estimate</vt:lpstr>
      <vt:lpstr>Example.. phenytoin follows saturable pharmacokinetics with average Michaelis-Menten constants of Vmax = 500 mg/d and Km = 4 mg/L. Find the clearance of the therapeutic range of phenytoin (10–20μg/mL). </vt:lpstr>
      <vt:lpstr>Then find Vd, t1/2 for a 70-kg person… </vt:lpstr>
      <vt:lpstr>Return to child pough score and interactions</vt:lpstr>
      <vt:lpstr>PowerPoint Presentation</vt:lpstr>
      <vt:lpstr>And the Result…</vt:lpstr>
      <vt:lpstr>Concomitant use with valproic acid</vt:lpstr>
      <vt:lpstr>PowerPoint Presentation</vt:lpstr>
      <vt:lpstr>INITIAL DOSAGE DETERMINATION METHODS</vt:lpstr>
      <vt:lpstr>Pharmacokinetic Dosing Method</vt:lpstr>
      <vt:lpstr>1- Estimates Vmax &amp; Km</vt:lpstr>
      <vt:lpstr>2-Volume of distribution</vt:lpstr>
      <vt:lpstr>3-Steady-state Concentration Selection</vt:lpstr>
      <vt:lpstr>4-Selection of Appropriate Pharmacokinetic Model and Equations</vt:lpstr>
      <vt:lpstr>Example 1 TD is a 50-year-old, 75-kg (5 ft 10 in) male with simple partial seizures who requires therapy with oral phenytoin. He has normal liver and renal function. Suggest an initial phenytoin dosage regimen designed to achieve a steady-state phenytoin concentration equal to 12 μg/mL.</vt:lpstr>
      <vt:lpstr>Same patient but need IV phenytoin</vt:lpstr>
      <vt:lpstr>Example 2 UO is a 10-year-old, 40-kg male with simple partial seizures who requires therapy with oral phenytoin. He has normal liver and renal function. Suggest an initial phenytoin dosage regimen designed to achieve a steady-state phenytoin concentration equal to 12 μg/mL.</vt:lpstr>
      <vt:lpstr>Literature-Based Recommended Dosing</vt:lpstr>
      <vt:lpstr>Example 1 TD is a 50-year-old, 75-kg (5 ft 10 in) male with simple partial seizures who requires therapy with oral phenytoin. He has normal liver and renal function. Suggest an initial phenytoin dosage regimen designed to achieve a steady-state phenytoin concentration equal to 12 μg/mL.</vt:lpstr>
      <vt:lpstr>Repeat it with IV phenytoin dosage </vt:lpstr>
      <vt:lpstr>Use of Phenytoin Serum Concentrations  to Alter Doses</vt:lpstr>
      <vt:lpstr>PowerPoint Presentation</vt:lpstr>
      <vt:lpstr>1- Empiric Dosing Method</vt:lpstr>
      <vt:lpstr>Example 1 TD is a 50-year-old, 75-kg (5 ft 10 in) male with simple partial seizures who requires therapy with oral phenytoin. He has normal liver and renal function. The patient was prescribed 400 mg/d of extended phenytoin sodium capsules for 1 month, and the steady-state phenytoin total concentration equals 6.2 μg/mL. The patient is assessed to be compliant with his dosage regimen. Suggest an initial phenytoin dosage regimen designed to achieve a steady-state phenytoin concentration within the therapeutic range.</vt:lpstr>
      <vt:lpstr>2- Pseudolinear Pharmacokinetic Method</vt:lpstr>
      <vt:lpstr>Example 3 TD is a 50-year-old, 75-kg (5 ft 10 in) male with simple partial seizures who requires therapy with oral phenytoin. He has normal liver and renal function. The patient was prescribed 400 mg/d of extended phenytoin sodium capsules for 1 month, and the steady-state phenytoin total concentration equals 6.2 μg/mL. The patient is assessed to be compliant with his dosage regimen. Suggest phenytoin dosage regimen to achieve a steady-state phenytoin concentration within the therapeutic range.</vt:lpstr>
      <vt:lpstr>3- Graves-Cloyd Method</vt:lpstr>
      <vt:lpstr>Example 5 TD is a 50-year-old, 75-kg (5 ft 10 in) male with simple partial seizures who requires therapy with oral phenytoin. He has normal liver and renal function. The patient was prescribed 400 mg/d of extended phenytoin sodium capsules for 1 month, and the steady-state phenytoin total concentration equals 6.2 μg/mL. The patient is assessed to be compliant with his dosage regimen. Suggest an initial phenytoin dosage regimen designed to achieve a steady-state phenytoin concentration within the therapeutic range.</vt:lpstr>
      <vt:lpstr>Adjust phenytoin doses with two steady-state concentrations</vt:lpstr>
      <vt:lpstr>Example 1 TD is a 50-year-old, 75-kg (5 ft 10 in) male with simple partial seizures who requires therapy with oral phenytoin. He has normal liver and renal function. The patient was prescribed 400 mg/d of extended phenytoin sodium capsules for 1 month, and the steady-state phenytoin total concentration equals 6.2 mg/mL. The dosage was increased to 500 mg/d of extended phenytoin sodium capsules for another month, the steady state phenytoin total concentration equals 22.0 mg/mL, and the patient has some lateral-gaze nystagmus. The patient is assessed to be compliant with his dosage regimen. Suggest a new phenytoin dosage regimen designed to achieve a steady-state phenytoin concentration within the mid-to-upper end of the therapeutic range.</vt:lpstr>
      <vt:lpstr>2- Ludden Method</vt:lpstr>
      <vt:lpstr>Calculation steps:</vt:lpstr>
      <vt:lpstr>Example 5 TD is a 50-year-old, 75-kg (5 ft 10 in) male with simple partial seizures who requires therapy with oral phenytoin. He has normal liver and renal function. The patient was prescribed 400 mg/d of extended phenytoin sodium capsules for 1 month, and the steady-state phenytoin total concentration equals 6.2 μg/mL. The dosage was increased to 500 mg/d of extended phenytoin sodium capsules for another month, the steady state phenytoin total concentration equals 22.0 μg/mL, and the patient has some lateral-gaze nystagmus. The patient is assessed to be compliant with his dosage regimen. Suggest a new phenytoin dosage regimen designed to achieve a steady-state phenytoin concentration within the therapeutic range.</vt:lpstr>
      <vt:lpstr>PowerPoint Presentation</vt:lpstr>
      <vt:lpstr>Use of Phenytoin Booster Doses to Immediately Increase Serum Concentrations</vt:lpstr>
      <vt:lpstr>Example 1 BN is a 22-year-old, 85-kg (6 ft 2 in) male with complex partial seizures who is receiving therapy with intravenous phenytoin sodium. He has normal liver and renal function. After receiving an initial loading dose of phenytoin sodium (1000 mg) and a maintenance dose of 300 mg/d of phenytoin sodium for 5 days, his phenytoin concentration is measured at 5.6 μg/mL immediately after seizure activity was observed. Compute a booster dose of phenytoin to achieve a phenytoin concentration equal to 15 μg/mL?</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PHENYTOIN</dc:title>
  <dc:creator>HP HADEEL</dc:creator>
  <cp:lastModifiedBy>HP HADEEL</cp:lastModifiedBy>
  <cp:revision>169</cp:revision>
  <dcterms:created xsi:type="dcterms:W3CDTF">2019-04-20T13:40:58Z</dcterms:created>
  <dcterms:modified xsi:type="dcterms:W3CDTF">2021-06-27T10:29:20Z</dcterms:modified>
</cp:coreProperties>
</file>