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300" r:id="rId2"/>
    <p:sldId id="256" r:id="rId3"/>
    <p:sldId id="301" r:id="rId4"/>
    <p:sldId id="257" r:id="rId5"/>
    <p:sldId id="258" r:id="rId6"/>
    <p:sldId id="303" r:id="rId7"/>
    <p:sldId id="260" r:id="rId8"/>
    <p:sldId id="261" r:id="rId9"/>
    <p:sldId id="304" r:id="rId10"/>
    <p:sldId id="290" r:id="rId11"/>
    <p:sldId id="291" r:id="rId12"/>
    <p:sldId id="262" r:id="rId13"/>
    <p:sldId id="263" r:id="rId14"/>
    <p:sldId id="264" r:id="rId15"/>
    <p:sldId id="265" r:id="rId16"/>
    <p:sldId id="276" r:id="rId17"/>
    <p:sldId id="287" r:id="rId18"/>
    <p:sldId id="288" r:id="rId19"/>
    <p:sldId id="289" r:id="rId20"/>
    <p:sldId id="267" r:id="rId21"/>
    <p:sldId id="268" r:id="rId22"/>
    <p:sldId id="269" r:id="rId23"/>
    <p:sldId id="270" r:id="rId24"/>
    <p:sldId id="272" r:id="rId25"/>
    <p:sldId id="273" r:id="rId26"/>
    <p:sldId id="274" r:id="rId27"/>
    <p:sldId id="275" r:id="rId28"/>
    <p:sldId id="283" r:id="rId29"/>
    <p:sldId id="285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307" r:id="rId38"/>
    <p:sldId id="308" r:id="rId39"/>
    <p:sldId id="306" r:id="rId40"/>
    <p:sldId id="309" r:id="rId41"/>
    <p:sldId id="310" r:id="rId42"/>
    <p:sldId id="313" r:id="rId43"/>
    <p:sldId id="311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2" r:id="rId61"/>
    <p:sldId id="330" r:id="rId62"/>
    <p:sldId id="336" r:id="rId63"/>
    <p:sldId id="331" r:id="rId64"/>
    <p:sldId id="333" r:id="rId65"/>
    <p:sldId id="334" r:id="rId66"/>
    <p:sldId id="335" r:id="rId67"/>
    <p:sldId id="286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06120-498F-43B4-849A-B1F902454D2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CD423-FA3F-46D6-B5AF-B37D9278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82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CD423-FA3F-46D6-B5AF-B37D9278B7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6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6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9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7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8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8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7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5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9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9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7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7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FB4-FDD4-430F-8BEA-96E1FCB7DC4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6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13994" y="1388961"/>
            <a:ext cx="7986533" cy="2165252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Chapter 4</a:t>
            </a:r>
            <a:endParaRPr lang="en-US" sz="9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453" y="4112832"/>
            <a:ext cx="671331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-Roman"/>
              </a:rPr>
              <a:t>REFERENCE: APPLIED </a:t>
            </a:r>
            <a:r>
              <a:rPr lang="en-US" sz="2400" b="1" dirty="0">
                <a:solidFill>
                  <a:srgbClr val="C00000"/>
                </a:solidFill>
                <a:latin typeface="Times-Roman"/>
              </a:rPr>
              <a:t>CLINICAL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-Roman"/>
              </a:rPr>
              <a:t>PHARMACOKINETICS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-Roman"/>
              </a:rPr>
              <a:t>Prepared by: lecturer HADEEL DELMAN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6046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Trough steady-state concentrations</a:t>
            </a:r>
            <a:b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Css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min)   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5575"/>
            <a:ext cx="10515600" cy="4164377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44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Predose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or </a:t>
            </a: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minimum concentrations 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usually obtained </a:t>
            </a: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within 30 minutes of the next 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dose </a:t>
            </a:r>
            <a:endParaRPr lang="ar-IQ" sz="44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71500" indent="-571500"/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Trough steady-state </a:t>
            </a: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 of aminoglycosides determined according to:</a:t>
            </a:r>
            <a:r>
              <a:rPr lang="ar-IQ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تعطى في </a:t>
            </a:r>
            <a:r>
              <a:rPr lang="ar-IQ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السؤال 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71500" indent="-571500">
              <a:buFontTx/>
              <a:buChar char="-"/>
            </a:pP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type of infection (severe, moderate, ….) </a:t>
            </a:r>
            <a:endParaRPr lang="ar-IQ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71500" indent="-571500">
              <a:buFontTx/>
              <a:buChar char="-"/>
            </a:pP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type of AB (Gentamycin, Amikacin, …)</a:t>
            </a:r>
          </a:p>
          <a:p>
            <a:endParaRPr lang="en-US" sz="44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96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06187"/>
            <a:ext cx="10515600" cy="297077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/>
              <a:t>The conventional </a:t>
            </a:r>
            <a:r>
              <a:rPr lang="en-US" sz="4000" b="1" dirty="0" smtClean="0"/>
              <a:t>method</a:t>
            </a:r>
          </a:p>
          <a:p>
            <a:pPr>
              <a:lnSpc>
                <a:spcPct val="150000"/>
              </a:lnSpc>
            </a:pPr>
            <a:r>
              <a:rPr lang="en-US" sz="4000" b="1" dirty="0"/>
              <a:t>Extended-interval dosing</a:t>
            </a:r>
            <a:endParaRPr lang="en-US" sz="4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356041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Aminoglycoside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antibiotics are given by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two methods: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82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3035"/>
            <a:ext cx="10515600" cy="4450815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conventional method 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administer multiple daily doses 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(usually every 8 hours) </a:t>
            </a:r>
            <a:endParaRPr lang="en-US" sz="1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Steady-state </a:t>
            </a:r>
            <a:r>
              <a:rPr lang="en-US" sz="32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 concentration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endParaRPr lang="en-US" sz="3200" b="1" i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l-GR" sz="3200" b="1" dirty="0">
                <a:cs typeface="Arabic Typesetting" panose="03020402040406030203" pitchFamily="66" charset="-78"/>
              </a:rPr>
              <a:t>5–10 μ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gentamicin, tobramycin, or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netilmicin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r>
              <a:rPr lang="el-GR" sz="3200" b="1" dirty="0">
                <a:cs typeface="Arabic Typesetting" panose="03020402040406030203" pitchFamily="66" charset="-78"/>
              </a:rPr>
              <a:t>15–30 μ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amikacin</a:t>
            </a:r>
            <a:r>
              <a:rPr lang="en-US" sz="3200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Steady-state trough concentration: </a:t>
            </a:r>
          </a:p>
          <a:p>
            <a:r>
              <a:rPr lang="el-GR" sz="3200" b="1" dirty="0">
                <a:cs typeface="Arabic Typesetting" panose="03020402040406030203" pitchFamily="66" charset="-78"/>
              </a:rPr>
              <a:t>&lt; 2 μ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gentamicin, tobramycin or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netilmicin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l-GR" sz="3200" b="1" dirty="0">
                <a:cs typeface="Arabic Typesetting" panose="03020402040406030203" pitchFamily="66" charset="-78"/>
              </a:rPr>
              <a:t>&lt; 5 μ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amikacin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The conventional method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231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42488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Toxicity of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Aminoglycoside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2019"/>
            <a:ext cx="10515600" cy="4204944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/>
            <a:endParaRPr lang="en-US" sz="18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/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 steady-state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(&gt;</a:t>
            </a: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12–14 </a:t>
            </a:r>
            <a:r>
              <a:rPr lang="en-US" sz="32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μg/mL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gentamicin and others) and (&gt;</a:t>
            </a: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35–40 </a:t>
            </a:r>
            <a:r>
              <a:rPr lang="en-US" sz="32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μg/mL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Amikacin) leads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an increased risk of </a:t>
            </a:r>
            <a:r>
              <a:rPr lang="en-US" sz="32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OTOTOXICITY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</a:p>
          <a:p>
            <a:pPr marL="0" indent="0" algn="just">
              <a:buNone/>
            </a:pP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/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TROUGH steady-state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(&gt;</a:t>
            </a: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2–3 </a:t>
            </a:r>
            <a:r>
              <a:rPr lang="en-US" sz="32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μg/mL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gentamicin and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others) and (&gt;</a:t>
            </a: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10 μg/mL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Amikacin)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predispose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patients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an increased risk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of NEPHROTOXICITY.</a:t>
            </a:r>
          </a:p>
        </p:txBody>
      </p:sp>
    </p:spTree>
    <p:extLst>
      <p:ext uri="{BB962C8B-B14F-4D97-AF65-F5344CB8AC3E}">
        <p14:creationId xmlns:p14="http://schemas.microsoft.com/office/powerpoint/2010/main" val="30038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6142"/>
            <a:ext cx="10515600" cy="1163291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Extended-interval dosing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7302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Extended-interval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dosing (usually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total daily dose given </a:t>
            </a:r>
            <a:r>
              <a:rPr lang="en-US" sz="4000" b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once per day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Take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advantage of concentration-dependent bacterial killing and the post antibiotic effect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/>
              <a:t>Steady-state </a:t>
            </a:r>
            <a:r>
              <a:rPr lang="en-US" b="1" dirty="0" smtClean="0"/>
              <a:t>peak concentration:</a:t>
            </a:r>
            <a:endParaRPr lang="en-US" dirty="0"/>
          </a:p>
          <a:p>
            <a:r>
              <a:rPr lang="el-GR" b="1" dirty="0"/>
              <a:t>20–30 μ</a:t>
            </a:r>
            <a:r>
              <a:rPr lang="en-US" b="1" dirty="0"/>
              <a:t>g/mL </a:t>
            </a:r>
            <a:r>
              <a:rPr lang="en-US" dirty="0"/>
              <a:t>for gentamicin, tobramycin, or </a:t>
            </a:r>
            <a:r>
              <a:rPr lang="en-US" dirty="0" err="1"/>
              <a:t>netilmicin</a:t>
            </a:r>
            <a:r>
              <a:rPr lang="en-US" dirty="0"/>
              <a:t> </a:t>
            </a:r>
          </a:p>
          <a:p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Steady-state </a:t>
            </a:r>
            <a:r>
              <a:rPr lang="en-US" b="1" dirty="0"/>
              <a:t>trough </a:t>
            </a:r>
            <a:r>
              <a:rPr lang="en-US" b="1" dirty="0" smtClean="0"/>
              <a:t>concentration</a:t>
            </a:r>
            <a:endParaRPr lang="en-US" dirty="0"/>
          </a:p>
          <a:p>
            <a:r>
              <a:rPr lang="el-GR" b="1" dirty="0"/>
              <a:t>&lt; 1 μ</a:t>
            </a:r>
            <a:r>
              <a:rPr lang="en-US" b="1" dirty="0"/>
              <a:t>g/mL</a:t>
            </a:r>
          </a:p>
        </p:txBody>
      </p:sp>
    </p:spTree>
    <p:extLst>
      <p:ext uri="{BB962C8B-B14F-4D97-AF65-F5344CB8AC3E}">
        <p14:creationId xmlns:p14="http://schemas.microsoft.com/office/powerpoint/2010/main" val="8716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3388"/>
            <a:ext cx="10515600" cy="155337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Toxicity does not increase in </a:t>
            </a:r>
            <a:r>
              <a:rPr lang="en-US" sz="4000" b="1" dirty="0"/>
              <a:t>patients </a:t>
            </a:r>
            <a:r>
              <a:rPr lang="en-US" sz="4000" b="1" dirty="0" smtClean="0"/>
              <a:t>with extended-interval dosing of aminoglycosides!?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3036"/>
            <a:ext cx="10515600" cy="4384713"/>
          </a:xfr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1-The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dosage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interval is prolonged, so aminoglycoside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concentrations are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low for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a long period of time and may allow for diffusion of drug out of tissue and into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blood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which avoids drug accumulation in the ear and kidney.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2-The uptake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mechanisms into the ear and kidney may be saturable, so that high peak serum concentrations of aminoglycosides may not result in high renal or ear tissue concentrations. </a:t>
            </a:r>
          </a:p>
        </p:txBody>
      </p:sp>
    </p:spTree>
    <p:extLst>
      <p:ext uri="{BB962C8B-B14F-4D97-AF65-F5344CB8AC3E}">
        <p14:creationId xmlns:p14="http://schemas.microsoft.com/office/powerpoint/2010/main" val="41295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16" y="1564395"/>
            <a:ext cx="10515600" cy="3426245"/>
          </a:xfr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b="1" dirty="0"/>
              <a:t>EFFECTS OF DISEASE STATES AND CONDITIONS ON</a:t>
            </a:r>
            <a:br>
              <a:rPr lang="en-US" b="1" dirty="0"/>
            </a:br>
            <a:r>
              <a:rPr lang="en-US" b="1" dirty="0"/>
              <a:t>AMINOGLYCOSIDE PHARMACOKINETICS AND DOSING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159" y="0"/>
            <a:ext cx="9375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7" y="0"/>
            <a:ext cx="9683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63" y="50952"/>
            <a:ext cx="10795492" cy="686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101" y="2027104"/>
            <a:ext cx="9144000" cy="2280490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Algerian" panose="04020705040A02060702" pitchFamily="82" charset="0"/>
              </a:rPr>
              <a:t>THE AMINOGLYCOSIDE</a:t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>ANTIBIOTICS</a:t>
            </a:r>
          </a:p>
        </p:txBody>
      </p:sp>
    </p:spTree>
    <p:extLst>
      <p:ext uri="{BB962C8B-B14F-4D97-AF65-F5344CB8AC3E}">
        <p14:creationId xmlns:p14="http://schemas.microsoft.com/office/powerpoint/2010/main" val="35917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Methods to initiate aminoglycoside therapy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1507"/>
            <a:ext cx="10515600" cy="388545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pharmacokinetic dosing method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Hull and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Sarubbi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nomogram</a:t>
            </a:r>
            <a:endParaRPr lang="en-US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Hartford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nomogram</a:t>
            </a:r>
            <a:endParaRPr lang="en-US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Literature-based 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recommended dosing</a:t>
            </a:r>
          </a:p>
        </p:txBody>
      </p:sp>
    </p:spTree>
    <p:extLst>
      <p:ext uri="{BB962C8B-B14F-4D97-AF65-F5344CB8AC3E}">
        <p14:creationId xmlns:p14="http://schemas.microsoft.com/office/powerpoint/2010/main" val="36170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8316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Method 1</a:t>
            </a:r>
            <a:b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pharmacokinetic dosing method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67777"/>
            <a:ext cx="10515600" cy="370918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1- Most flexible.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It allows for individualized target serum concentrations to be chosen for a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patient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2- It can be used for </a:t>
            </a:r>
            <a:r>
              <a:rPr lang="en-US" b="1" u="sng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both conventional and extended-interval dosing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41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18759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calculate </a:t>
            </a:r>
            <a:r>
              <a:rPr lang="en-US" sz="48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initial dose </a:t>
            </a:r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by pharmacokinetic dosing method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1677"/>
            <a:ext cx="10515600" cy="3775286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I- </a:t>
            </a:r>
            <a:r>
              <a:rPr lang="en-US" b="1" dirty="0"/>
              <a:t>calculating the estimated pharmacokinetic parameter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/>
              <a:t>A- Elimination rate constant estimate (</a:t>
            </a:r>
            <a:r>
              <a:rPr lang="en-US" i="1" dirty="0" smtClean="0"/>
              <a:t>Ke)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/>
              <a:t>B-Volume of distribution estimate (</a:t>
            </a:r>
            <a:r>
              <a:rPr lang="en-US" i="1" dirty="0" smtClean="0"/>
              <a:t>Vd)</a:t>
            </a:r>
            <a:endParaRPr lang="en-US" i="1" dirty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II- Selection of pharmacokinetic model and </a:t>
            </a:r>
            <a:r>
              <a:rPr lang="en-US" b="1" dirty="0" smtClean="0"/>
              <a:t>equations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III-Steady-state concentration </a:t>
            </a:r>
            <a:r>
              <a:rPr lang="en-US" b="1" dirty="0" smtClean="0"/>
              <a:t>selection and dose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3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520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i="1" dirty="0" smtClean="0"/>
              <a:t>A-Elimination rate constant estimate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120" y="1850834"/>
            <a:ext cx="7888077" cy="89236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 smtClean="0"/>
              <a:t>Ke (in </a:t>
            </a:r>
            <a:r>
              <a:rPr lang="en-US" sz="3200" b="1" dirty="0"/>
              <a:t>h</a:t>
            </a:r>
            <a:r>
              <a:rPr lang="en-US" sz="3200" b="1" baseline="30000" dirty="0"/>
              <a:t>−</a:t>
            </a:r>
            <a:r>
              <a:rPr lang="en-US" sz="3200" b="1" baseline="30000" dirty="0" smtClean="0"/>
              <a:t>1</a:t>
            </a:r>
            <a:r>
              <a:rPr lang="en-US" sz="3200" b="1" dirty="0" smtClean="0"/>
              <a:t>) = 0.00293(CrCl in mL/min) + 0.014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728" y="2779876"/>
            <a:ext cx="7159245" cy="40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198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i="1" dirty="0" smtClean="0"/>
              <a:t>B-Volume of distribution estimate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894" y="1759523"/>
            <a:ext cx="10950766" cy="4564159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22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normal patient: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Cystic fibrosis: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Obese patient (&gt;</a:t>
            </a:r>
            <a:r>
              <a:rPr lang="en-US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30</a:t>
            </a: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%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above </a:t>
            </a:r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IBW):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ü"/>
            </a:pPr>
            <a:endParaRPr lang="en-US" sz="1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✓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O</a:t>
            </a:r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verhydrated 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or </a:t>
            </a:r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ascites:</a:t>
            </a:r>
            <a:endParaRPr lang="en-US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19461" y="2017023"/>
            <a:ext cx="3249975" cy="6169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</a:t>
            </a:r>
            <a:r>
              <a:rPr lang="en-US" sz="24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en-US" sz="32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= 0.26 L/kg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74813" y="4194827"/>
            <a:ext cx="5216489" cy="6775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</a:t>
            </a:r>
            <a:r>
              <a:rPr lang="en-US" sz="20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= </a:t>
            </a:r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0.26 [</a:t>
            </a:r>
            <a:r>
              <a:rPr lang="en-US" sz="28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IBW + </a:t>
            </a:r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0.4(TBW</a:t>
            </a:r>
            <a:r>
              <a:rPr lang="ar-IQ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IBW</a:t>
            </a:r>
            <a:r>
              <a:rPr lang="en-US" sz="28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)]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19460" y="3016383"/>
            <a:ext cx="3249975" cy="6169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</a:t>
            </a:r>
            <a:r>
              <a:rPr lang="en-US" sz="24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en-US" sz="32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= </a:t>
            </a:r>
            <a:r>
              <a:rPr lang="en-US" sz="32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0.35 </a:t>
            </a:r>
            <a:r>
              <a:rPr lang="en-US" sz="32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L/kg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74114" y="5446181"/>
            <a:ext cx="5431317" cy="6224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 = (0.26 ⋅ DBW</a:t>
            </a:r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 + (</a:t>
            </a:r>
            <a:r>
              <a:rPr lang="en-US" sz="28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TBW − DBW)</a:t>
            </a:r>
          </a:p>
        </p:txBody>
      </p:sp>
    </p:spTree>
    <p:extLst>
      <p:ext uri="{BB962C8B-B14F-4D97-AF65-F5344CB8AC3E}">
        <p14:creationId xmlns:p14="http://schemas.microsoft.com/office/powerpoint/2010/main" val="22438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6" y="766847"/>
            <a:ext cx="12179144" cy="525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910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NOTE: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4053"/>
            <a:ext cx="10515600" cy="427454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choice of equations depend on renal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function of the patient so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use: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(intermittent intravenous infusion for creatinine clearances &gt;30 mL/min,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Intravenous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bolus for creatinine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clearance ≤ 30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mL/min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▪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 general……. Intermittent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intravenous infusion equations can be used for all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patients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regardless of renal function.</a:t>
            </a:r>
          </a:p>
        </p:txBody>
      </p:sp>
    </p:spTree>
    <p:extLst>
      <p:ext uri="{BB962C8B-B14F-4D97-AF65-F5344CB8AC3E}">
        <p14:creationId xmlns:p14="http://schemas.microsoft.com/office/powerpoint/2010/main" val="32229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III-Steady-state </a:t>
            </a:r>
            <a:r>
              <a:rPr lang="en-US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 selection</a:t>
            </a:r>
            <a:endParaRPr lang="en-US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6255"/>
            <a:ext cx="10515600" cy="414234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When </a:t>
            </a:r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using conventional </a:t>
            </a: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dosing: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Pneumonia, septicemia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pseudomonas </a:t>
            </a:r>
            <a:r>
              <a:rPr lang="en-US" sz="36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aeruginosa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marL="0" indent="0">
              <a:buNone/>
            </a:pPr>
            <a:endParaRPr lang="en-US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u="sng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 steady-state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serum concentrations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will be: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l-GR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8–10 μ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for gentamicin, tobramycin, or 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netilmicin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l-GR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25–30 μ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</a:t>
            </a:r>
            <a:r>
              <a:rPr lang="en-US" sz="40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amikacin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1176"/>
            <a:ext cx="10515600" cy="514487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Moderate </a:t>
            </a:r>
            <a:r>
              <a:rPr lang="en-US" sz="32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infections (intra-abdominal </a:t>
            </a: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infections)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steady-state serum 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concentration:</a:t>
            </a:r>
            <a:endParaRPr lang="en-US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l-G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5–7</a:t>
            </a:r>
            <a:r>
              <a:rPr lang="el-GR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μ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(gentamicin, tobramycin, or 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netilmicin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r>
              <a:rPr lang="el-G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15–25</a:t>
            </a:r>
            <a:r>
              <a:rPr lang="el-GR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μ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(Amikacin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combination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with penicillins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 other antibiotics for the treatment of gram positive infections such as infective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endocarditis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steady-state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 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concentrations:</a:t>
            </a:r>
            <a:endParaRPr lang="en-US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l-G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3–5 </a:t>
            </a:r>
            <a:r>
              <a:rPr lang="el-GR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μ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for gentamicin, tobramycin, or 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netilmicin</a:t>
            </a:r>
            <a:endParaRPr lang="en-US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l-G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12–15</a:t>
            </a:r>
            <a:r>
              <a:rPr lang="el-GR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μ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for 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amikacin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43941"/>
            <a:ext cx="10515600" cy="1000965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/>
              <a:t>Steady-state concentration </a:t>
            </a:r>
            <a:r>
              <a:rPr lang="en-US" b="1" dirty="0" smtClean="0"/>
              <a:t>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4901"/>
            <a:ext cx="10515600" cy="428206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u="sng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Steady-state trough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 should be maintained: (For </a:t>
            </a:r>
            <a:r>
              <a:rPr lang="en-US" sz="32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conventional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dosing)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200" b="1" dirty="0">
                <a:cs typeface="Arabic Typesetting" panose="03020402040406030203" pitchFamily="66" charset="-78"/>
              </a:rPr>
              <a:t>&lt;2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μg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/mL for tobramycin, gentamicin, and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netilmicin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or</a:t>
            </a:r>
          </a:p>
          <a:p>
            <a:r>
              <a:rPr lang="el-GR" sz="3200" b="1" dirty="0">
                <a:cs typeface="Arabic Typesetting" panose="03020402040406030203" pitchFamily="66" charset="-78"/>
              </a:rPr>
              <a:t>&lt;5–7 μ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for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amikacin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Steady-state trough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 should be: (For </a:t>
            </a: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extended-interval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dosing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r>
              <a:rPr lang="el-GR" sz="3200" b="1" dirty="0">
                <a:cs typeface="Arabic Typesetting" panose="03020402040406030203" pitchFamily="66" charset="-78"/>
              </a:rPr>
              <a:t>&lt;1 μ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for gentamicin, tobramycin, and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netilmicin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503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/>
              <a:t>Steady-state concentration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140" y="1825624"/>
            <a:ext cx="4806529" cy="480652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ABOUT AMINOGLYCOSIDE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90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274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US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Example 1</a:t>
            </a:r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 JM is a 50-year-old, 70-kg (5 </a:t>
            </a:r>
            <a:r>
              <a:rPr lang="en-US" sz="24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ft</a:t>
            </a:r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 10 in) male with gram-negative </a:t>
            </a:r>
            <a:r>
              <a:rPr lang="en-US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pneumonia. His </a:t>
            </a:r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current serum creatinine is 0.9 mg/</a:t>
            </a:r>
            <a:r>
              <a:rPr lang="en-US" sz="24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dL</a:t>
            </a:r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, and it has been stable over the last 5 </a:t>
            </a:r>
            <a:r>
              <a:rPr lang="en-US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days since </a:t>
            </a:r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admission. Compute a gentamicin dose for this patient using conventional dosing.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95074"/>
            <a:ext cx="10515600" cy="358541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en-US" b="1" i="1" dirty="0"/>
              <a:t>Estimate creatinine clearance</a:t>
            </a:r>
            <a:r>
              <a:rPr lang="en-US" b="1" dirty="0"/>
              <a:t>.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stable 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serum </a:t>
            </a:r>
            <a:r>
              <a:rPr lang="en-US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creatinine + not 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obese. </a:t>
            </a:r>
            <a:endParaRPr lang="en-US" sz="3200" b="1" dirty="0" smtClean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Cockcroft-</a:t>
            </a:r>
            <a:r>
              <a:rPr lang="en-US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Gault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equation can 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be used to estimate </a:t>
            </a:r>
            <a:r>
              <a:rPr lang="en-US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CrCl:</a:t>
            </a:r>
          </a:p>
          <a:p>
            <a:endParaRPr lang="en-US" sz="1200" dirty="0"/>
          </a:p>
          <a:p>
            <a:r>
              <a:rPr lang="en-US" dirty="0"/>
              <a:t>CrClest = [(140 − age)BW] / (72 ⋅ </a:t>
            </a:r>
            <a:r>
              <a:rPr lang="en-US" dirty="0" err="1"/>
              <a:t>SCr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              = </a:t>
            </a:r>
            <a:r>
              <a:rPr lang="en-US" dirty="0"/>
              <a:t>[(140 − 50 y)70 kg] / (72 ⋅ 0.9 mg/</a:t>
            </a:r>
            <a:r>
              <a:rPr lang="en-US" dirty="0" err="1"/>
              <a:t>dL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   CrClest </a:t>
            </a:r>
            <a:r>
              <a:rPr lang="en-US" dirty="0"/>
              <a:t>= 97 mL/min</a:t>
            </a:r>
          </a:p>
        </p:txBody>
      </p:sp>
    </p:spTree>
    <p:extLst>
      <p:ext uri="{BB962C8B-B14F-4D97-AF65-F5344CB8AC3E}">
        <p14:creationId xmlns:p14="http://schemas.microsoft.com/office/powerpoint/2010/main" val="29356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272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200" b="1" dirty="0"/>
              <a:t>2. </a:t>
            </a:r>
            <a:r>
              <a:rPr lang="en-US" sz="3200" b="1" i="1" dirty="0"/>
              <a:t>Estimate elimination rate constant (ke) and half-life (t1/2</a:t>
            </a:r>
            <a:r>
              <a:rPr lang="en-US" sz="3200" b="1" i="1" dirty="0" smtClean="0"/>
              <a:t>).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elimination rate constant versus creatinine clearance relationship is used to </a:t>
            </a:r>
            <a:r>
              <a:rPr lang="en-US" dirty="0" smtClean="0"/>
              <a:t>estimate the </a:t>
            </a:r>
            <a:r>
              <a:rPr lang="en-US" dirty="0"/>
              <a:t>gentamicin elimination rate for this patient</a:t>
            </a:r>
            <a:r>
              <a:rPr lang="en-US" dirty="0" smtClean="0"/>
              <a:t>:</a:t>
            </a:r>
            <a:endParaRPr lang="en-US" dirty="0"/>
          </a:p>
          <a:p>
            <a:r>
              <a:rPr lang="sv-SE" b="1" dirty="0" smtClean="0"/>
              <a:t>ke </a:t>
            </a:r>
            <a:r>
              <a:rPr lang="sv-SE" dirty="0"/>
              <a:t>= 0.00293(CrCl) + </a:t>
            </a:r>
            <a:r>
              <a:rPr lang="sv-SE" dirty="0" smtClean="0"/>
              <a:t>0.014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  = </a:t>
            </a:r>
            <a:r>
              <a:rPr lang="sv-SE" dirty="0"/>
              <a:t>0.00293(97 mL/min) + </a:t>
            </a:r>
            <a:r>
              <a:rPr lang="sv-SE" dirty="0" smtClean="0"/>
              <a:t>0.014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  </a:t>
            </a:r>
            <a:r>
              <a:rPr lang="sv-SE" dirty="0"/>
              <a:t>= 0.298 </a:t>
            </a:r>
            <a:r>
              <a:rPr lang="en-US" dirty="0"/>
              <a:t>h</a:t>
            </a:r>
            <a:r>
              <a:rPr lang="en-US" baseline="30000" dirty="0"/>
              <a:t>−</a:t>
            </a:r>
            <a:r>
              <a:rPr lang="en-US" baseline="30000" dirty="0" smtClean="0"/>
              <a:t>1</a:t>
            </a:r>
            <a:endParaRPr lang="sv-SE" dirty="0"/>
          </a:p>
          <a:p>
            <a:r>
              <a:rPr lang="de-DE" b="1" dirty="0"/>
              <a:t>t1/2</a:t>
            </a:r>
            <a:r>
              <a:rPr lang="de-DE" dirty="0"/>
              <a:t> = </a:t>
            </a:r>
            <a:r>
              <a:rPr lang="de-DE" dirty="0" smtClean="0"/>
              <a:t>0.693/ke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</a:t>
            </a:r>
            <a:r>
              <a:rPr lang="de-DE" dirty="0"/>
              <a:t>= 0.693/0.298 </a:t>
            </a:r>
            <a:r>
              <a:rPr lang="en-US" dirty="0"/>
              <a:t>h</a:t>
            </a:r>
            <a:r>
              <a:rPr lang="en-US" baseline="30000" dirty="0"/>
              <a:t>−</a:t>
            </a:r>
            <a:r>
              <a:rPr lang="en-US" baseline="30000" dirty="0" smtClean="0"/>
              <a:t>1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</a:t>
            </a:r>
            <a:r>
              <a:rPr lang="de-DE" dirty="0"/>
              <a:t>= 2.3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57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/>
              <a:t>3. </a:t>
            </a:r>
            <a:r>
              <a:rPr lang="en-US" b="1" i="1" dirty="0"/>
              <a:t>Estimate volume of distribution (V)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i="1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patient has no disease states or conditions that would alter the volume of </a:t>
            </a:r>
            <a:r>
              <a:rPr lang="en-US" sz="3200" dirty="0" smtClean="0"/>
              <a:t>distribution from </a:t>
            </a:r>
            <a:r>
              <a:rPr lang="en-US" sz="3200" dirty="0"/>
              <a:t>the normal value of 0.26 L/kg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nn-NO" sz="3200" dirty="0"/>
              <a:t>V = 0.26 L/kg (70 kg</a:t>
            </a:r>
            <a:r>
              <a:rPr lang="nn-NO" sz="3200" dirty="0" smtClean="0"/>
              <a:t>)</a:t>
            </a:r>
          </a:p>
          <a:p>
            <a:pPr marL="0" indent="0">
              <a:buNone/>
            </a:pPr>
            <a:r>
              <a:rPr lang="nn-NO" sz="3200" dirty="0"/>
              <a:t> </a:t>
            </a:r>
            <a:r>
              <a:rPr lang="nn-NO" sz="3200" dirty="0" smtClean="0"/>
              <a:t>     </a:t>
            </a:r>
            <a:r>
              <a:rPr lang="nn-NO" sz="3200" dirty="0"/>
              <a:t>= 18.2 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71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085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b="1" dirty="0"/>
              <a:t>4. </a:t>
            </a:r>
            <a:r>
              <a:rPr lang="en-US" sz="3600" b="1" i="1" dirty="0"/>
              <a:t>Choose desired steady-state serum concentrations</a:t>
            </a:r>
            <a:r>
              <a:rPr lang="en-US" sz="3600" b="1" i="1" dirty="0" smtClean="0"/>
              <a:t>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Gram-negative </a:t>
            </a:r>
            <a:r>
              <a:rPr lang="en-US" dirty="0"/>
              <a:t>pneumonia patients treated with aminoglycoside antibiotics </a:t>
            </a:r>
            <a:r>
              <a:rPr lang="en-US" dirty="0" smtClean="0"/>
              <a:t>require:</a:t>
            </a:r>
          </a:p>
          <a:p>
            <a:r>
              <a:rPr lang="en-US" dirty="0" smtClean="0"/>
              <a:t>steady-state </a:t>
            </a:r>
            <a:r>
              <a:rPr lang="en-US" dirty="0"/>
              <a:t>peak concentrations (</a:t>
            </a:r>
            <a:r>
              <a:rPr lang="en-US" dirty="0" err="1" smtClean="0"/>
              <a:t>C</a:t>
            </a:r>
            <a:r>
              <a:rPr lang="en-US" sz="2400" dirty="0" err="1" smtClean="0"/>
              <a:t>ss</a:t>
            </a:r>
            <a:r>
              <a:rPr lang="en-US" sz="2400" dirty="0" smtClean="0"/>
              <a:t> </a:t>
            </a:r>
            <a:r>
              <a:rPr lang="en-US" dirty="0" smtClean="0"/>
              <a:t>max</a:t>
            </a:r>
            <a:r>
              <a:rPr lang="en-US" dirty="0"/>
              <a:t>) equal to 8–10 μg/mL</a:t>
            </a:r>
            <a:r>
              <a:rPr lang="en-US" dirty="0" smtClean="0"/>
              <a:t>;</a:t>
            </a:r>
          </a:p>
          <a:p>
            <a:r>
              <a:rPr lang="en-US" dirty="0" smtClean="0"/>
              <a:t>steady-state trough (</a:t>
            </a:r>
            <a:r>
              <a:rPr lang="en-US" dirty="0" err="1" smtClean="0"/>
              <a:t>C</a:t>
            </a:r>
            <a:r>
              <a:rPr lang="en-US" sz="2400" dirty="0" err="1" smtClean="0"/>
              <a:t>ss</a:t>
            </a:r>
            <a:r>
              <a:rPr lang="en-US" sz="2400" dirty="0" smtClean="0"/>
              <a:t> </a:t>
            </a:r>
            <a:r>
              <a:rPr lang="en-US" dirty="0" smtClean="0"/>
              <a:t>min</a:t>
            </a:r>
            <a:r>
              <a:rPr lang="en-US" dirty="0"/>
              <a:t>) concentrations should be &lt;2 μg/mL to avoid toxicity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b="1" dirty="0" smtClean="0"/>
              <a:t>Set: </a:t>
            </a:r>
            <a:r>
              <a:rPr lang="en-US" b="1" dirty="0" err="1"/>
              <a:t>C</a:t>
            </a:r>
            <a:r>
              <a:rPr lang="en-US" sz="2400" b="1" dirty="0" err="1"/>
              <a:t>ss</a:t>
            </a:r>
            <a:r>
              <a:rPr lang="en-US" b="1" dirty="0" err="1"/>
              <a:t>max</a:t>
            </a:r>
            <a:r>
              <a:rPr lang="en-US" b="1" dirty="0"/>
              <a:t> = 9 </a:t>
            </a:r>
            <a:r>
              <a:rPr lang="en-US" b="1" dirty="0" err="1"/>
              <a:t>μg</a:t>
            </a:r>
            <a:r>
              <a:rPr lang="en-US" b="1" dirty="0"/>
              <a:t>/mL and</a:t>
            </a:r>
          </a:p>
          <a:p>
            <a:r>
              <a:rPr lang="en-US" b="1" dirty="0" smtClean="0"/>
              <a:t>       </a:t>
            </a:r>
            <a:r>
              <a:rPr lang="en-US" b="1" dirty="0" err="1" smtClean="0"/>
              <a:t>C</a:t>
            </a:r>
            <a:r>
              <a:rPr lang="en-US" sz="2400" b="1" dirty="0" err="1" smtClean="0"/>
              <a:t>ss</a:t>
            </a:r>
            <a:r>
              <a:rPr lang="en-US" b="1" dirty="0" err="1" smtClean="0"/>
              <a:t>min</a:t>
            </a:r>
            <a:r>
              <a:rPr lang="en-US" b="1" dirty="0" smtClean="0"/>
              <a:t> </a:t>
            </a:r>
            <a:r>
              <a:rPr lang="en-US" b="1" dirty="0"/>
              <a:t>= 1 </a:t>
            </a:r>
            <a:r>
              <a:rPr lang="el-GR" b="1" dirty="0"/>
              <a:t>μ</a:t>
            </a:r>
            <a:r>
              <a:rPr lang="en-US" b="1" dirty="0"/>
              <a:t>g/</a:t>
            </a:r>
            <a:r>
              <a:rPr lang="en-US" b="1" dirty="0" err="1"/>
              <a:t>mL.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87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600" b="1" i="1" dirty="0"/>
              <a:t>5-Use intermittent intravenous infusion equations to compute dose (Table 4-2</a:t>
            </a:r>
            <a:r>
              <a:rPr lang="en-US" sz="3600" b="1" i="1" dirty="0" smtClean="0"/>
              <a:t>).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3495"/>
            <a:ext cx="10515600" cy="4373406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Calculate </a:t>
            </a:r>
            <a:r>
              <a:rPr lang="en-US" dirty="0"/>
              <a:t>required dosage interval (τ) using a 1-hour infusion:</a:t>
            </a:r>
          </a:p>
          <a:p>
            <a:r>
              <a:rPr lang="el-GR" dirty="0"/>
              <a:t>τ = [(</a:t>
            </a:r>
            <a:r>
              <a:rPr lang="en-US" dirty="0" err="1"/>
              <a:t>ln</a:t>
            </a:r>
            <a:r>
              <a:rPr lang="en-US" dirty="0"/>
              <a:t> </a:t>
            </a:r>
            <a:r>
              <a:rPr lang="en-US" dirty="0" err="1"/>
              <a:t>Css</a:t>
            </a:r>
            <a:r>
              <a:rPr lang="en-US" sz="2000" dirty="0" err="1"/>
              <a:t>max</a:t>
            </a:r>
            <a:r>
              <a:rPr lang="en-US" dirty="0"/>
              <a:t> − </a:t>
            </a:r>
            <a:r>
              <a:rPr lang="en-US" dirty="0" err="1"/>
              <a:t>ln</a:t>
            </a:r>
            <a:r>
              <a:rPr lang="en-US" dirty="0"/>
              <a:t> </a:t>
            </a:r>
            <a:r>
              <a:rPr lang="en-US" dirty="0" err="1"/>
              <a:t>Css</a:t>
            </a:r>
            <a:r>
              <a:rPr lang="en-US" sz="2000" dirty="0" err="1"/>
              <a:t>min</a:t>
            </a:r>
            <a:r>
              <a:rPr lang="en-US" dirty="0"/>
              <a:t>) / k</a:t>
            </a:r>
            <a:r>
              <a:rPr lang="en-US" sz="2000" dirty="0"/>
              <a:t>e</a:t>
            </a:r>
            <a:r>
              <a:rPr lang="en-US" dirty="0"/>
              <a:t>] + t</a:t>
            </a:r>
            <a:r>
              <a:rPr lang="en-US" dirty="0" smtClean="0"/>
              <a:t>′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/>
              <a:t>= [(</a:t>
            </a:r>
            <a:r>
              <a:rPr lang="en-US" dirty="0" err="1"/>
              <a:t>ln</a:t>
            </a:r>
            <a:r>
              <a:rPr lang="en-US" dirty="0"/>
              <a:t> 9 </a:t>
            </a:r>
            <a:r>
              <a:rPr lang="el-GR" dirty="0"/>
              <a:t>μ</a:t>
            </a:r>
            <a:r>
              <a:rPr lang="en-US" dirty="0"/>
              <a:t>g/mL − </a:t>
            </a:r>
            <a:r>
              <a:rPr lang="en-US" dirty="0" err="1"/>
              <a:t>ln</a:t>
            </a:r>
            <a:r>
              <a:rPr lang="en-US" dirty="0"/>
              <a:t> 1 </a:t>
            </a:r>
            <a:r>
              <a:rPr lang="el-GR" dirty="0"/>
              <a:t>μ</a:t>
            </a:r>
            <a:r>
              <a:rPr lang="en-US" dirty="0"/>
              <a:t>g/mL) / 0.298 h−1] + 1 </a:t>
            </a:r>
            <a:r>
              <a:rPr lang="en-US" dirty="0" smtClean="0"/>
              <a:t>h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/>
              <a:t>= 8.4 </a:t>
            </a:r>
            <a:r>
              <a:rPr lang="en-US" dirty="0" smtClean="0"/>
              <a:t>h                   8 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k</a:t>
            </a:r>
            <a:r>
              <a:rPr lang="en-US" sz="2000" dirty="0"/>
              <a:t>0</a:t>
            </a:r>
            <a:r>
              <a:rPr lang="en-US" dirty="0"/>
              <a:t> = </a:t>
            </a:r>
            <a:r>
              <a:rPr lang="en-US" dirty="0" err="1" smtClean="0"/>
              <a:t>Css</a:t>
            </a:r>
            <a:r>
              <a:rPr lang="en-US" sz="2000" dirty="0" err="1" smtClean="0"/>
              <a:t>max</a:t>
            </a:r>
            <a:r>
              <a:rPr lang="en-US" sz="2000" dirty="0" smtClean="0"/>
              <a:t> </a:t>
            </a:r>
            <a:r>
              <a:rPr lang="en-US" dirty="0" smtClean="0"/>
              <a:t>k</a:t>
            </a:r>
            <a:r>
              <a:rPr lang="en-US" sz="2000" dirty="0" smtClean="0"/>
              <a:t>e </a:t>
            </a:r>
            <a:r>
              <a:rPr lang="en-US" dirty="0" smtClean="0"/>
              <a:t>V</a:t>
            </a:r>
            <a:r>
              <a:rPr lang="en-US" dirty="0"/>
              <a:t>[(1 − e</a:t>
            </a:r>
            <a:r>
              <a:rPr lang="en-US" baseline="30000" dirty="0"/>
              <a:t>−ke</a:t>
            </a:r>
            <a:r>
              <a:rPr lang="el-GR" baseline="30000" dirty="0"/>
              <a:t>τ</a:t>
            </a:r>
            <a:r>
              <a:rPr lang="el-GR" dirty="0"/>
              <a:t>) / (1 − </a:t>
            </a:r>
            <a:r>
              <a:rPr lang="en-US" dirty="0"/>
              <a:t>e</a:t>
            </a:r>
            <a:r>
              <a:rPr lang="en-US" baseline="30000" dirty="0"/>
              <a:t>−</a:t>
            </a:r>
            <a:r>
              <a:rPr lang="en-US" baseline="30000" dirty="0" err="1"/>
              <a:t>ket</a:t>
            </a:r>
            <a:r>
              <a:rPr lang="en-US" baseline="30000" dirty="0"/>
              <a:t>′</a:t>
            </a:r>
            <a:r>
              <a:rPr lang="en-US" dirty="0"/>
              <a:t>)]</a:t>
            </a:r>
          </a:p>
          <a:p>
            <a:pPr marL="0" indent="0">
              <a:buNone/>
            </a:pPr>
            <a:r>
              <a:rPr lang="en-US" dirty="0" smtClean="0"/>
              <a:t>   k</a:t>
            </a:r>
            <a:r>
              <a:rPr lang="en-US" sz="2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= (9 </a:t>
            </a:r>
            <a:r>
              <a:rPr lang="en-US" dirty="0" smtClean="0"/>
              <a:t>⋅ </a:t>
            </a:r>
            <a:r>
              <a:rPr lang="en-US" dirty="0"/>
              <a:t>0.298 h</a:t>
            </a:r>
            <a:r>
              <a:rPr lang="en-US" baseline="30000" dirty="0"/>
              <a:t>−1</a:t>
            </a:r>
            <a:r>
              <a:rPr lang="en-US" dirty="0"/>
              <a:t> ⋅ 18.2 L){[1 − e</a:t>
            </a:r>
            <a:r>
              <a:rPr lang="en-US" baseline="30000" dirty="0"/>
              <a:t>−(0.298 h−1)(8 </a:t>
            </a:r>
            <a:r>
              <a:rPr lang="en-US" baseline="30000" dirty="0" smtClean="0"/>
              <a:t>h)</a:t>
            </a:r>
            <a:r>
              <a:rPr lang="en-US" dirty="0" smtClean="0"/>
              <a:t>] </a:t>
            </a:r>
            <a:r>
              <a:rPr lang="en-US" dirty="0"/>
              <a:t>/ [1 − </a:t>
            </a:r>
            <a:r>
              <a:rPr lang="en-US" dirty="0" smtClean="0"/>
              <a:t>e]}</a:t>
            </a:r>
            <a:r>
              <a:rPr lang="en-US" baseline="30000" dirty="0" smtClean="0"/>
              <a:t> </a:t>
            </a:r>
            <a:r>
              <a:rPr lang="en-US" baseline="30000" dirty="0"/>
              <a:t>−(0.298 h−1)(1 h)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/>
              <a:t>= 172 </a:t>
            </a:r>
            <a:r>
              <a:rPr lang="en-US" dirty="0" smtClean="0"/>
              <a:t>mg                170 mg  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005497" y="5692331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569270" y="3650597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7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895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3600" b="1" dirty="0">
                <a:latin typeface="Times-Roman"/>
              </a:rPr>
              <a:t>The prescribed maintenance dose would be 170 mg every 8 hours.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08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5599"/>
            <a:ext cx="10515600" cy="1078664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6. </a:t>
            </a:r>
            <a:r>
              <a:rPr lang="en-US" i="1" dirty="0"/>
              <a:t>Compute loading dose (LD), if needed.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3179"/>
            <a:ext cx="10515600" cy="420378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LD = k0/(1 − e</a:t>
            </a:r>
            <a:r>
              <a:rPr lang="en-US" baseline="30000" dirty="0"/>
              <a:t>−ke</a:t>
            </a:r>
            <a:r>
              <a:rPr lang="el-GR" baseline="30000" dirty="0"/>
              <a:t>τ</a:t>
            </a:r>
            <a:r>
              <a:rPr lang="el-GR" sz="3200" dirty="0" smtClean="0"/>
              <a:t>)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</a:t>
            </a:r>
            <a:r>
              <a:rPr lang="el-GR" sz="3200" dirty="0" smtClean="0"/>
              <a:t> </a:t>
            </a:r>
            <a:r>
              <a:rPr lang="el-GR" sz="3200" dirty="0"/>
              <a:t>= 170 </a:t>
            </a:r>
            <a:r>
              <a:rPr lang="en-US" sz="3200" dirty="0"/>
              <a:t>mg / [1 − e</a:t>
            </a:r>
            <a:r>
              <a:rPr lang="en-US" baseline="30000" dirty="0"/>
              <a:t>−(0.298 h−1)(8 h</a:t>
            </a:r>
            <a:r>
              <a:rPr lang="en-US" baseline="30000" dirty="0" smtClean="0"/>
              <a:t>) </a:t>
            </a:r>
            <a:r>
              <a:rPr lang="en-US" dirty="0" smtClean="0"/>
              <a:t>]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</a:t>
            </a:r>
            <a:r>
              <a:rPr lang="en-US" sz="3200" dirty="0"/>
              <a:t>= 187 </a:t>
            </a:r>
            <a:r>
              <a:rPr lang="en-US" sz="3200" dirty="0" smtClean="0"/>
              <a:t>mg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As noted, this loading dose is only about 10% greater than the maintenance dose </a:t>
            </a:r>
            <a:r>
              <a:rPr lang="en-US" sz="3200" dirty="0" smtClean="0"/>
              <a:t>and wouldn’t </a:t>
            </a:r>
            <a:r>
              <a:rPr lang="en-US" sz="3200" dirty="0"/>
              <a:t>be given to the patient. Since the expected half-life is 2.3 hours, the </a:t>
            </a:r>
            <a:r>
              <a:rPr lang="en-US" sz="3200" dirty="0" smtClean="0"/>
              <a:t>patient should </a:t>
            </a:r>
            <a:r>
              <a:rPr lang="en-US" sz="3200" dirty="0"/>
              <a:t>be at steady state after the second dose is given.</a:t>
            </a:r>
          </a:p>
        </p:txBody>
      </p:sp>
    </p:spTree>
    <p:extLst>
      <p:ext uri="{BB962C8B-B14F-4D97-AF65-F5344CB8AC3E}">
        <p14:creationId xmlns:p14="http://schemas.microsoft.com/office/powerpoint/2010/main" val="5215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7947"/>
            <a:ext cx="10515600" cy="409827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is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quick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efficient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way to apply pharmacokinetic dosing concepts without using complicated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pharmacokinetic equations.</a:t>
            </a:r>
            <a:endParaRPr lang="en-US" sz="36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patients who do not have disease states or conditions that alter volume of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distribution, the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only two patient-specific factors that change when using the pharmacokinetic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dosing method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patient </a:t>
            </a:r>
            <a:r>
              <a:rPr lang="en-US" sz="36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weight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</a:t>
            </a:r>
            <a:r>
              <a:rPr lang="en-US" sz="36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creatinine </a:t>
            </a:r>
            <a:r>
              <a:rPr lang="en-US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clearance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10039"/>
            <a:ext cx="10515600" cy="2025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Method 2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The Hull and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Sarubbi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nomogram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conventional </a:t>
            </a:r>
            <a:r>
              <a:rPr lang="en-US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dosing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8833" y="5519450"/>
            <a:ext cx="10014333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Applied for uncomplicated </a:t>
            </a:r>
            <a:r>
              <a:rPr lang="en-US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patients with a standard volume of distribution</a:t>
            </a:r>
          </a:p>
        </p:txBody>
      </p:sp>
    </p:spTree>
    <p:extLst>
      <p:ext uri="{BB962C8B-B14F-4D97-AF65-F5344CB8AC3E}">
        <p14:creationId xmlns:p14="http://schemas.microsoft.com/office/powerpoint/2010/main" val="19802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0114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With a simple modification, it can also be used for </a:t>
            </a: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obese patients…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6761"/>
            <a:ext cx="10515600" cy="386692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If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patient is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≥ </a:t>
            </a: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30%)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above ideal body weight, an adjusted body weight (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ABW) can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 calculated and used as the weight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factor</a:t>
            </a:r>
          </a:p>
          <a:p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Salazar and Corcoran method of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estimating creatinine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clearance in obese patients should be used to compute renal function in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these individuals…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other wise use Cockcroft-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Gault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method.</a:t>
            </a:r>
          </a:p>
          <a:p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1672" y="3624550"/>
            <a:ext cx="5629619" cy="6279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ABW (in kg) = IBW + 0.4(TBW − IBW)</a:t>
            </a:r>
          </a:p>
        </p:txBody>
      </p:sp>
    </p:spTree>
    <p:extLst>
      <p:ext uri="{BB962C8B-B14F-4D97-AF65-F5344CB8AC3E}">
        <p14:creationId xmlns:p14="http://schemas.microsoft.com/office/powerpoint/2010/main" val="7078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/>
              <a:t>Calculation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0323"/>
            <a:ext cx="10515600" cy="400663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1. Compute patient’s creatinine clearance (CrCl) using Cockcroft-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Gault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method: CrCl = [(140 − age)BW] /(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SCr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× 72).</a:t>
            </a:r>
          </a:p>
          <a:p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Multiply by 0.85 for females.</a:t>
            </a:r>
          </a:p>
          <a:p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Use Salazar-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Cocoran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method if weight &gt;30% above IBW.</a:t>
            </a:r>
          </a:p>
          <a:p>
            <a:pPr marL="0" indent="0">
              <a:buNone/>
            </a:pP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2. Use patient’s weight if within 30% of IBW, otherwise use adjusted dosing weight = IBW + [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0.40(TBW−IBW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)]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70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Concentration-efficacy relationships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0765"/>
            <a:ext cx="10515600" cy="396619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34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pharmacodynamic</a:t>
            </a:r>
            <a:r>
              <a:rPr lang="en-US" sz="3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properties of aminoglycosides are: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Concentration-dependent </a:t>
            </a:r>
            <a:r>
              <a:rPr lang="en-US" sz="36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killing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Significant </a:t>
            </a:r>
            <a:r>
              <a:rPr lang="en-US" sz="36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post-antibiotic effect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46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2129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Select </a:t>
            </a:r>
            <a:r>
              <a:rPr lang="en-US" sz="5400" u="sng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loading dose </a:t>
            </a:r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 mg/kg to provide peak serum concentrations in range listed below for the desired aminoglycoside </a:t>
            </a:r>
            <a:r>
              <a:rPr lang="en-US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antibiotic:</a:t>
            </a:r>
            <a:endParaRPr lang="en-US" sz="5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128790"/>
            <a:ext cx="10515600" cy="308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3136"/>
            <a:ext cx="10515600" cy="2634637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4. Select </a:t>
            </a:r>
            <a:r>
              <a:rPr lang="en-US" b="1" u="sng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maintenance dose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(as percentage of loading dose) to continue peak serum concentrations 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indicated above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according to desired dosage interval and the patient’s creatinine clearance. To maintain 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usual peak/trough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ratio, use dosage intervals in clear areas.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12683"/>
            <a:ext cx="10515600" cy="246427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558" y="95686"/>
            <a:ext cx="7725386" cy="676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1197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Example 1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JM is a 50-year-old, 70-kg (5 </a:t>
            </a:r>
            <a:r>
              <a:rPr lang="en-US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ft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10 in) male with gram-negative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pneumonia. His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current serum creatinine is 0.9 mg/</a:t>
            </a:r>
            <a:r>
              <a:rPr lang="en-US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dL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and it has been stable over the last 5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days since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admission. Compute a gentamicin dose for this patient using conventional dosing.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18621"/>
            <a:ext cx="10515600" cy="3158341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en-US" i="1" dirty="0"/>
              <a:t>Estimate creatinine clearance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i="1" dirty="0"/>
              <a:t>Choose desired steady-state serum concentrations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i="1" dirty="0"/>
              <a:t>Select loading dose (Table 4-3</a:t>
            </a:r>
            <a:r>
              <a:rPr lang="en-US" i="1" dirty="0" smtClean="0"/>
              <a:t>).</a:t>
            </a:r>
          </a:p>
          <a:p>
            <a:pPr marL="0" indent="0">
              <a:buNone/>
            </a:pPr>
            <a:r>
              <a:rPr lang="en-US" b="1" dirty="0"/>
              <a:t>4. </a:t>
            </a:r>
            <a:r>
              <a:rPr lang="en-US" i="1" dirty="0"/>
              <a:t>Determine estimated half-life, maintenance dose, and dosage interval.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/>
              <a:t>1. </a:t>
            </a:r>
            <a:r>
              <a:rPr lang="en-US" i="1" dirty="0"/>
              <a:t>Estimate creatinine clearance</a:t>
            </a:r>
            <a:r>
              <a:rPr lang="en-US" i="1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5407"/>
            <a:ext cx="10515600" cy="39515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patient has a stable serum creatinine and is not obese. </a:t>
            </a: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Cockcroft-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Gault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equation can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 used to estimate creatinine clearance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marL="0" indent="0"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CrClest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97 mL/min</a:t>
            </a:r>
          </a:p>
        </p:txBody>
      </p:sp>
    </p:spTree>
    <p:extLst>
      <p:ext uri="{BB962C8B-B14F-4D97-AF65-F5344CB8AC3E}">
        <p14:creationId xmlns:p14="http://schemas.microsoft.com/office/powerpoint/2010/main" val="21874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025"/>
            <a:ext cx="10515600" cy="106706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600" b="1" dirty="0"/>
              <a:t>2. </a:t>
            </a:r>
            <a:r>
              <a:rPr lang="en-US" sz="3600" b="1" i="1" dirty="0"/>
              <a:t>Choose desired steady-state serum concentrations.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0496"/>
            <a:ext cx="10515600" cy="454646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Gram-negative pneumonia patients treated with aminoglycoside antibiotics require</a:t>
            </a:r>
          </a:p>
          <a:p>
            <a:r>
              <a:rPr lang="en-US" dirty="0"/>
              <a:t>steady-state peak concentrations (</a:t>
            </a:r>
            <a:r>
              <a:rPr lang="en-US" dirty="0" err="1"/>
              <a:t>Cssmax</a:t>
            </a:r>
            <a:r>
              <a:rPr lang="en-US" dirty="0"/>
              <a:t>) equal to 8–10 μg/</a:t>
            </a:r>
            <a:r>
              <a:rPr lang="en-US" dirty="0" err="1"/>
              <a:t>mL</a:t>
            </a:r>
            <a:r>
              <a:rPr lang="en-US" dirty="0" err="1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b="1" dirty="0"/>
              <a:t>3. </a:t>
            </a:r>
            <a:r>
              <a:rPr lang="en-US" sz="3600" i="1" dirty="0"/>
              <a:t>Select loading dose (Table 4-3).</a:t>
            </a:r>
          </a:p>
          <a:p>
            <a:r>
              <a:rPr lang="en-US" dirty="0"/>
              <a:t>A loading dose (LD) of 2 mg/kg will provide a peak concentration of 8–10 μg/</a:t>
            </a:r>
            <a:r>
              <a:rPr lang="en-US" dirty="0" err="1"/>
              <a:t>mL.</a:t>
            </a:r>
            <a:endParaRPr lang="en-US" dirty="0"/>
          </a:p>
          <a:p>
            <a:r>
              <a:rPr lang="en-US" dirty="0"/>
              <a:t>LD = 2 mg/kg(70 kg) = 140 mg</a:t>
            </a:r>
          </a:p>
        </p:txBody>
      </p:sp>
    </p:spTree>
    <p:extLst>
      <p:ext uri="{BB962C8B-B14F-4D97-AF65-F5344CB8AC3E}">
        <p14:creationId xmlns:p14="http://schemas.microsoft.com/office/powerpoint/2010/main" val="24082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4. </a:t>
            </a:r>
            <a:r>
              <a:rPr lang="en-US" sz="3600" b="1" i="1" dirty="0"/>
              <a:t>Determine estimated half-life, maintenance dose, and dosage interval</a:t>
            </a:r>
            <a:r>
              <a:rPr lang="en-US" sz="3600" b="1" i="1" dirty="0" smtClean="0"/>
              <a:t>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1001"/>
            <a:ext cx="10515600" cy="4215961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From </a:t>
            </a:r>
            <a:r>
              <a:rPr lang="en-US" dirty="0"/>
              <a:t>the </a:t>
            </a:r>
            <a:r>
              <a:rPr lang="en-US" dirty="0" smtClean="0"/>
              <a:t>nomogram: </a:t>
            </a:r>
          </a:p>
          <a:p>
            <a:r>
              <a:rPr lang="en-US" dirty="0" smtClean="0"/>
              <a:t>the </a:t>
            </a:r>
            <a:r>
              <a:rPr lang="en-US" dirty="0"/>
              <a:t>estimated half-life is 2–3 hours,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maintenance </a:t>
            </a:r>
            <a:r>
              <a:rPr lang="en-US" dirty="0" smtClean="0"/>
              <a:t>dose (MD</a:t>
            </a:r>
            <a:r>
              <a:rPr lang="en-US" dirty="0"/>
              <a:t>) is 90% of the loading </a:t>
            </a:r>
            <a:r>
              <a:rPr lang="en-US" dirty="0" smtClean="0"/>
              <a:t>dose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/>
              <a:t>MD = 0.90(140 mg) = 126 mg], and the dosage </a:t>
            </a:r>
            <a:r>
              <a:rPr lang="en-US" dirty="0" smtClean="0"/>
              <a:t>interval is </a:t>
            </a:r>
            <a:r>
              <a:rPr lang="en-US" dirty="0"/>
              <a:t>8 hours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~ 125 mg/ 8 hrs.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99133"/>
            <a:ext cx="10515600" cy="347783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most widely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used extended-interval aminoglycoside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dose for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patients with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renal dysfunction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the Hartford nomogram which uses a 7-mg/kg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dose.</a:t>
            </a:r>
          </a:p>
          <a:p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dosage interval is set according to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patient’s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creatinine clearance (Table 4-4).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058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Method 3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Hartford Nomogram Method </a:t>
            </a:r>
            <a:b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Extended-Interval Dosing</a:t>
            </a:r>
          </a:p>
        </p:txBody>
      </p:sp>
    </p:spTree>
    <p:extLst>
      <p:ext uri="{BB962C8B-B14F-4D97-AF65-F5344CB8AC3E}">
        <p14:creationId xmlns:p14="http://schemas.microsoft.com/office/powerpoint/2010/main" val="30350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6051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Calculations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802" y="1619480"/>
            <a:ext cx="10652393" cy="495759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Administer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7-mg/kg gentamicin with initial dosage interval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marL="742950" indent="-742950">
              <a:buAutoNum type="arabicPeriod"/>
            </a:pP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1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Obtain timed serum concentration, 6–14 hours after dose (ideally first dose).</a:t>
            </a:r>
          </a:p>
          <a:p>
            <a:pPr marL="0" indent="0"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Alter dosage interval to that indicated by the nomogram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zone. 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219413"/>
            <a:ext cx="10515601" cy="20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441414" cy="923848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nomogram 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zone: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036" y="1724015"/>
            <a:ext cx="7071819" cy="454894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127913" y="2126255"/>
            <a:ext cx="1432194" cy="11237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75810" y="827050"/>
            <a:ext cx="4886899" cy="12000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Above </a:t>
            </a:r>
            <a:r>
              <a:rPr lang="en-US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q48 h zone, monitor serial concentrations, and administer next dose when &lt;1 </a:t>
            </a:r>
            <a:r>
              <a:rPr lang="en-US" sz="20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μ</a:t>
            </a:r>
            <a:r>
              <a:rPr lang="en-US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Post-antibiotic effect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6591"/>
            <a:ext cx="10515600" cy="4070371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post antibiotic effect is the phenomenon of </a:t>
            </a:r>
            <a:r>
              <a:rPr lang="en-US" b="1" u="sng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continued bacterial killing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even though serum concentrations have fallen below the minimum inhibitory concentration (MIC).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Because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the post antibiotic effect is concentration-dependent for the aminoglycosides, </a:t>
            </a:r>
            <a:r>
              <a:rPr lang="en-US" b="1" u="sng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higher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drug concentrations lead to a </a:t>
            </a:r>
            <a:r>
              <a:rPr lang="en-US" b="1" u="sng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longer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post antibiotic effect. </a:t>
            </a:r>
          </a:p>
          <a:p>
            <a:pPr>
              <a:lnSpc>
                <a:spcPct val="150000"/>
              </a:lnSpc>
            </a:pP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97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54217"/>
            <a:ext cx="10515600" cy="342274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1. </a:t>
            </a:r>
            <a:r>
              <a:rPr lang="en-US" sz="36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Estimate creatinine clearance</a:t>
            </a:r>
            <a:r>
              <a:rPr lang="en-US" sz="3600" b="1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decide the initial dosage interval</a:t>
            </a:r>
          </a:p>
          <a:p>
            <a:pPr marL="0" indent="0">
              <a:buNone/>
            </a:pPr>
            <a:endParaRPr lang="en-US" sz="3600" b="1" i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CrClest = 97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mL/min -----------  </a:t>
            </a:r>
            <a:r>
              <a:rPr lang="en-US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i.e. </a:t>
            </a:r>
            <a:r>
              <a:rPr lang="en-US" sz="3600" b="1" i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initial dosage </a:t>
            </a:r>
            <a:r>
              <a:rPr lang="en-US" sz="3600" b="1" i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interval q24 h. </a:t>
            </a:r>
            <a:endParaRPr lang="en-US" sz="3600" b="1" i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0788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Example 1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JM is a 50-year-old, 70-kg (5 </a:t>
            </a:r>
            <a:r>
              <a:rPr lang="en-US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ft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10 in) male with gram-negative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pneumonia. His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current serum creatinine is 0.9 mg/</a:t>
            </a:r>
            <a:r>
              <a:rPr lang="en-US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dL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and it has been stable over the last 5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days since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admission. Compute a gentamicin dose for this patient using extended-interval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dosing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39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2. </a:t>
            </a:r>
            <a:r>
              <a:rPr lang="en-US" b="1" i="1" dirty="0"/>
              <a:t>Compute initial dose and dosage </a:t>
            </a:r>
            <a:r>
              <a:rPr lang="en-US" b="1" i="1" dirty="0" smtClean="0"/>
              <a:t>interval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6255"/>
            <a:ext cx="10515600" cy="405070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 = 7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mg/kg </a:t>
            </a:r>
            <a:endParaRPr lang="en-US" sz="4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nn-NO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 </a:t>
            </a:r>
            <a:r>
              <a:rPr lang="nn-NO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7 </a:t>
            </a:r>
            <a:r>
              <a:rPr lang="nn-NO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70 kg </a:t>
            </a:r>
            <a:r>
              <a:rPr lang="nn-NO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490 </a:t>
            </a:r>
            <a:r>
              <a:rPr lang="nn-NO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mg  ~  500 mg</a:t>
            </a:r>
          </a:p>
          <a:p>
            <a:pPr marL="0" indent="0">
              <a:buNone/>
            </a:pPr>
            <a:endParaRPr lang="nn-NO" sz="4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prescribed maintenance dose would be 500 mg every 24 hours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nn-NO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91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78075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gentamicin serum concentration measured </a:t>
            </a:r>
            <a:r>
              <a:rPr lang="en-US" sz="4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10 hours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after the dose equals </a:t>
            </a:r>
            <a:r>
              <a:rPr lang="en-US" sz="4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 μg/</a:t>
            </a:r>
            <a:r>
              <a:rPr lang="en-US" sz="4000" b="1" dirty="0" err="1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mL</a:t>
            </a:r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Determine 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exact dosage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interval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en-US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466" y="3051672"/>
            <a:ext cx="10211627" cy="3260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Based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on the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nomogram,</a:t>
            </a:r>
          </a:p>
          <a:p>
            <a:pPr marL="0" indent="0">
              <a:buNone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dosage interval of 24 hours </a:t>
            </a:r>
            <a:endParaRPr lang="en-US" sz="4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correct value and does </a:t>
            </a:r>
            <a:endParaRPr lang="en-US" sz="4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not need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be altered.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228" y="2914343"/>
            <a:ext cx="5281865" cy="33975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51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6215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ar-IQ" dirty="0" smtClean="0"/>
              <a:t>مثال اخر في الكتاب.....</a:t>
            </a:r>
            <a:br>
              <a:rPr lang="ar-IQ" dirty="0" smtClean="0"/>
            </a:b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Same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patient profile as in example 1, but </a:t>
            </a:r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S.Cr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=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3.5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mg/</a:t>
            </a:r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dL</a:t>
            </a:r>
            <a:r>
              <a:rPr lang="ar-IQ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indicating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renal impairment.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7947"/>
            <a:ext cx="10515600" cy="388895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1.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CrClest = 25 mL/min</a:t>
            </a:r>
            <a:r>
              <a:rPr lang="ar-IQ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بعد الحساب ................... </a:t>
            </a:r>
          </a:p>
          <a:p>
            <a:pPr marL="0" indent="0">
              <a:buNone/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2. initial dosage interval q48 h.</a:t>
            </a:r>
            <a:endParaRPr lang="ar-IQ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The prescribed maintenance dose would be 500 mg every 48 hours.</a:t>
            </a:r>
          </a:p>
          <a:p>
            <a:pPr marL="0" indent="0">
              <a:buNone/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4. If gentamicin serum concentration measured 13 hours after the dose equals 9 μg/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mL.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marL="0" indent="0">
              <a:buNone/>
            </a:pP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5.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Based on the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nomogram…….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dosage interval of 48 hours is </a:t>
            </a:r>
            <a:r>
              <a:rPr lang="en-US" sz="36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too short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serial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 should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 monitored.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108"/>
            <a:ext cx="10515600" cy="143062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How we know when </a:t>
            </a:r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gentamicin serum concentration </a:t>
            </a:r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drop </a:t>
            </a:r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below 1 </a:t>
            </a:r>
            <a:r>
              <a:rPr lang="el-GR" sz="4800" b="1" dirty="0">
                <a:cs typeface="Arabic Typesetting" panose="03020402040406030203" pitchFamily="66" charset="-78"/>
              </a:rPr>
              <a:t>μ</a:t>
            </a:r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g/mL?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2019"/>
            <a:ext cx="10515600" cy="452443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Based on the patient’s estimated elimination rate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constant: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0.00293(CrCl) + 0.014 = 0.00293(25 mL/min) +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0.014 =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0.087 h</a:t>
            </a:r>
            <a:r>
              <a:rPr lang="en-US" sz="4000" baseline="30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−1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; </a:t>
            </a:r>
          </a:p>
          <a:p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1/2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=0.693/ke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0.693 / 0.087 h−1 = </a:t>
            </a:r>
            <a:r>
              <a:rPr lang="en-US" sz="4000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8 </a:t>
            </a:r>
            <a:r>
              <a:rPr lang="en-US" sz="4000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</a:p>
          <a:p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it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will take approximately 3–4 half-lives or about</a:t>
            </a:r>
          </a:p>
          <a:p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 additional 24–32 hours after the gentamicin serum concentration for the value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drop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below 1 </a:t>
            </a:r>
            <a:r>
              <a:rPr lang="el-GR" sz="4000" dirty="0">
                <a:cs typeface="Arabic Typesetting" panose="03020402040406030203" pitchFamily="66" charset="-78"/>
              </a:rPr>
              <a:t>μ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</a:t>
            </a:r>
            <a:r>
              <a:rPr lang="en-US" sz="4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mL.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01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6082"/>
            <a:ext cx="10515600" cy="38669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Conventional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dosing </a:t>
            </a:r>
          </a:p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3-5 mg/ kg /day for gentamycin, </a:t>
            </a:r>
          </a:p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15 mg/ kg /day for </a:t>
            </a:r>
            <a:r>
              <a:rPr lang="en-US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amikicin</a:t>
            </a:r>
            <a:endParaRPr lang="en-US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1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Extended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interval dosing </a:t>
            </a:r>
          </a:p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4-7 mg/kg/day for gentamycin </a:t>
            </a:r>
          </a:p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11-20 mg/kg/ day for 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amikacin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047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Method 4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Literature-based recommended dosing</a:t>
            </a:r>
          </a:p>
        </p:txBody>
      </p:sp>
    </p:spTree>
    <p:extLst>
      <p:ext uri="{BB962C8B-B14F-4D97-AF65-F5344CB8AC3E}">
        <p14:creationId xmlns:p14="http://schemas.microsoft.com/office/powerpoint/2010/main" val="41078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56889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USE OF AMINOGLYCOSIDE SERUM CONCENTRATIONS TO ALTER DOSAGES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670" y="2996588"/>
            <a:ext cx="9948231" cy="318037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6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1- Linear pharmacokinetics</a:t>
            </a:r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marL="0" indent="0">
              <a:buNone/>
            </a:pPr>
            <a:r>
              <a:rPr lang="en-US" sz="6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2- </a:t>
            </a:r>
            <a:r>
              <a:rPr lang="en-US" sz="60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sz="6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3644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Linear Pharmacokinetics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Method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2019"/>
            <a:ext cx="10515600" cy="430759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OR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the dose, 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is the steady-state peak or trough concentration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75263" y="2172187"/>
            <a:ext cx="6841474" cy="9825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Dnew / </a:t>
            </a:r>
            <a:r>
              <a:rPr lang="en-US" sz="4800" b="1" dirty="0" err="1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Css,new</a:t>
            </a:r>
            <a:r>
              <a:rPr lang="en-US" sz="48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= D old / </a:t>
            </a:r>
            <a:r>
              <a:rPr lang="en-US" sz="4800" b="1" dirty="0" err="1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Css,old</a:t>
            </a:r>
            <a:endParaRPr lang="en-US" sz="48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75263" y="3823627"/>
            <a:ext cx="6841474" cy="9805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Dnew = (</a:t>
            </a:r>
            <a:r>
              <a:rPr lang="en-US" sz="4800" b="1" dirty="0" err="1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Css,new</a:t>
            </a:r>
            <a:r>
              <a:rPr lang="en-US" sz="48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/ </a:t>
            </a:r>
            <a:r>
              <a:rPr lang="en-US" sz="4800" b="1" dirty="0" err="1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Css,old</a:t>
            </a:r>
            <a:r>
              <a:rPr lang="en-US" sz="48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 </a:t>
            </a:r>
            <a:r>
              <a:rPr lang="en-US" sz="4800" b="1" dirty="0" err="1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Dold</a:t>
            </a:r>
            <a:endParaRPr lang="en-US" sz="48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18795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956"/>
            <a:ext cx="10515600" cy="246621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Example 1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JM is a 50-year-old, 70-kg (5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ft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10 in) male with gram-negative </a:t>
            </a:r>
            <a:r>
              <a:rPr lang="en-US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pneumonia. His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current serum creatinine is 0.9 mg/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dL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and it has been stable over the last 5 </a:t>
            </a:r>
            <a:r>
              <a:rPr lang="en-US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days since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admission. </a:t>
            </a:r>
            <a:r>
              <a:rPr lang="en-US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gentamicin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dose of 170 mg every 8 hours was prescribed </a:t>
            </a:r>
            <a:r>
              <a:rPr lang="en-US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expected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achieve steady-state peak and trough concentrations equal to 9 μg/mL </a:t>
            </a:r>
            <a:r>
              <a:rPr lang="en-US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1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μg/mL, respectively. After the third dose, steady-state peak and trough </a:t>
            </a:r>
            <a:r>
              <a:rPr lang="en-US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 were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measured and were 12 μg/mL and 1.4 μg/mL, respectively. Calculate a new </a:t>
            </a:r>
            <a:r>
              <a:rPr lang="en-US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gentamicin dose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that would provide a steady-state peak of 9 μg/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mL.</a:t>
            </a:r>
            <a:endPara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75403"/>
            <a:ext cx="10515600" cy="3602516"/>
          </a:xfrm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1- calculate the new dose: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new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(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ss,new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/ </a:t>
            </a:r>
            <a:r>
              <a:rPr lang="en-US" sz="32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</a:t>
            </a:r>
            <a:r>
              <a:rPr lang="en-US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ss,old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r>
              <a:rPr lang="en-US" sz="32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</a:t>
            </a:r>
            <a:r>
              <a:rPr lang="en-US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old</a:t>
            </a:r>
            <a:endParaRPr lang="en-US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=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(9 μg/mL / 12 μg/mL) 170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128 mg, round to 130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mg every 8 hrs.</a:t>
            </a:r>
          </a:p>
          <a:p>
            <a:pPr marL="0" indent="0">
              <a:buNone/>
            </a:pP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2- Check steady-state trough concentration for new dosage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regimen: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Css,new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= (Dnew /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Dold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Css,old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(130 mg / 170 mg) 1.4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μg/mL</a:t>
            </a:r>
          </a:p>
          <a:p>
            <a:pPr marL="0" indent="0">
              <a:buNone/>
            </a:pP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1.1 μg/mL</a:t>
            </a:r>
          </a:p>
        </p:txBody>
      </p:sp>
    </p:spTree>
    <p:extLst>
      <p:ext uri="{BB962C8B-B14F-4D97-AF65-F5344CB8AC3E}">
        <p14:creationId xmlns:p14="http://schemas.microsoft.com/office/powerpoint/2010/main" val="42141410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Sawchuk-Zaske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5069"/>
            <a:ext cx="10515600" cy="4171893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A- The standard 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method</a:t>
            </a:r>
          </a:p>
          <a:p>
            <a:pPr marL="0" indent="0">
              <a:buNone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B- The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modified 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methods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marL="0" indent="0">
              <a:buNone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I- Peak/Trough Version at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state</a:t>
            </a:r>
          </a:p>
          <a:p>
            <a:pPr marL="0" indent="0">
              <a:buNone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II- Steady-state </a:t>
            </a:r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Method: Two Post-dose              Concentrations Version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637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7480"/>
            <a:ext cx="7721906" cy="43513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Aminoglycoside </a:t>
            </a: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antibiotics are given as short-term 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infusions (over 30 min):</a:t>
            </a:r>
          </a:p>
          <a:p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</a:t>
            </a: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ollow </a:t>
            </a:r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3-compartment </a:t>
            </a: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model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D</a:t>
            </a: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istribution </a:t>
            </a:r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phase not </a:t>
            </a: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observed and ɣ-phase </a:t>
            </a:r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begins </a:t>
            </a: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~16 </a:t>
            </a:r>
            <a:r>
              <a:rPr lang="en-US" sz="44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hrs</a:t>
            </a: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post </a:t>
            </a: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infusion.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7068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Administration</a:t>
            </a: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022" y="1657110"/>
            <a:ext cx="2467778" cy="47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731" y="1761547"/>
            <a:ext cx="7943161" cy="500831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6269"/>
            <a:ext cx="10515600" cy="1266941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 The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standard 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23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 The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standard 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918"/>
            <a:ext cx="10515600" cy="4627084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version of the 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method </a:t>
            </a:r>
            <a:r>
              <a:rPr lang="en-US" sz="3600" b="1" u="sng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does </a:t>
            </a:r>
            <a:r>
              <a:rPr lang="en-US" sz="3600" b="1" u="sng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not require steady-state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conditions. </a:t>
            </a: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method uses a trough (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min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), peak (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max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), and 2 additional post-dose concentrations (C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C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).</a:t>
            </a: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 and trough concentrations are used to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calculate actual Vd</a:t>
            </a: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postdose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concentrations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(C3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C4) are used to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compute ke and half-life.</a:t>
            </a: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Vd and t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1/2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used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compute the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exact dose needed to achieve desired aminoglycoside concentrations.</a:t>
            </a:r>
          </a:p>
        </p:txBody>
      </p:sp>
    </p:spTree>
    <p:extLst>
      <p:ext uri="{BB962C8B-B14F-4D97-AF65-F5344CB8AC3E}">
        <p14:creationId xmlns:p14="http://schemas.microsoft.com/office/powerpoint/2010/main" val="42583893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9489"/>
            <a:ext cx="10515600" cy="5857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1- Ke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(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ln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C1 −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ln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C2) / </a:t>
            </a:r>
            <a:r>
              <a:rPr lang="el-GR" sz="3200" b="1" dirty="0">
                <a:cs typeface="Arabic Typesetting" panose="03020402040406030203" pitchFamily="66" charset="-78"/>
              </a:rPr>
              <a:t>Δ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</a:t>
            </a:r>
          </a:p>
          <a:p>
            <a:pPr marL="0" indent="0">
              <a:buNone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2- t1/2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0.693 /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3- actual Vd---------------</a:t>
            </a:r>
          </a:p>
          <a:p>
            <a:pPr marL="0" indent="0">
              <a:buNone/>
            </a:pPr>
            <a:endParaRPr lang="en-US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4-Use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actual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Vd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Ke to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calculate new dosage regimen after determination of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Cmax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Cmin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according to the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question.</a:t>
            </a:r>
          </a:p>
          <a:p>
            <a:endParaRPr lang="en-US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274" y="980502"/>
            <a:ext cx="4924540" cy="118807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441" y="3614424"/>
            <a:ext cx="7006728" cy="292586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941505" y="1487833"/>
            <a:ext cx="978408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772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ii- Peak/Trough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Version at steady state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523" y="1964956"/>
            <a:ext cx="7836954" cy="472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406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7827"/>
            <a:ext cx="10515600" cy="4619242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method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uses a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 state peak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Cssmax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 and trough (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Cssmin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 concentration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pair.</a:t>
            </a:r>
          </a:p>
          <a:p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patient here is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at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 state </a:t>
            </a:r>
            <a:r>
              <a:rPr lang="en-US" sz="40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(may need to calculate t1/2 to ensure reaching the steady state)</a:t>
            </a:r>
          </a:p>
          <a:p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Cssmax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</a:t>
            </a:r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Cssmin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are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used to calculate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Vd, ke and t1/2.</a:t>
            </a:r>
          </a:p>
          <a:p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from Vd and ke compute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exact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dose needed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achieve desired aminoglycoside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concentrations.  </a:t>
            </a:r>
            <a:r>
              <a:rPr lang="ar-IQ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وبنفس الطريقة السابقة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Peak/Trough Version at steady state</a:t>
            </a:r>
          </a:p>
        </p:txBody>
      </p:sp>
    </p:spTree>
    <p:extLst>
      <p:ext uri="{BB962C8B-B14F-4D97-AF65-F5344CB8AC3E}">
        <p14:creationId xmlns:p14="http://schemas.microsoft.com/office/powerpoint/2010/main" val="12801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ii- Steady-state 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Method: Two Post-dose              Concentrations Version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8939" y="1845253"/>
            <a:ext cx="6954121" cy="43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60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3205"/>
            <a:ext cx="10515600" cy="4373696"/>
          </a:xfrm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method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uses two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post</a:t>
            </a:r>
            <a:r>
              <a:rPr lang="ar-IQ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dose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 (C1 and C2) to individualize aminoglycoside therapy.</a:t>
            </a:r>
          </a:p>
          <a:p>
            <a:pPr marL="0" indent="0">
              <a:buNone/>
            </a:pP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1- Use C1, C2 to determine </a:t>
            </a:r>
            <a:r>
              <a:rPr lang="en-US" sz="40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Cssmax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</a:t>
            </a:r>
            <a:r>
              <a:rPr lang="en-US" sz="40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Cssmin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values </a:t>
            </a:r>
          </a:p>
          <a:p>
            <a:pPr marL="0" indent="0">
              <a:buNone/>
            </a:pPr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max =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C1 / (e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−</a:t>
            </a:r>
            <a:r>
              <a:rPr lang="en-US" sz="36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ket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 ------- </a:t>
            </a:r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min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C2e−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ket</a:t>
            </a:r>
          </a:p>
          <a:p>
            <a:pPr marL="0" indent="0">
              <a:buNone/>
            </a:pP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2- use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C1 </a:t>
            </a:r>
            <a:r>
              <a:rPr lang="en-US" sz="4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nd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C2 to calculate 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 = (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ln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C1 − 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ln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C2) / 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Δt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3- use </a:t>
            </a:r>
            <a:r>
              <a:rPr lang="en-US" sz="4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Cssmax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4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Cssmin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to calculate actual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Vd</a:t>
            </a:r>
          </a:p>
          <a:p>
            <a:pPr marL="0" indent="0">
              <a:buNone/>
            </a:pP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4- Use the actual Vd and Ke to calculate new dosage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regimen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3675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Steady-state 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Method: Two Post-dose              Concentrations Version</a:t>
            </a:r>
          </a:p>
        </p:txBody>
      </p:sp>
    </p:spTree>
    <p:extLst>
      <p:ext uri="{BB962C8B-B14F-4D97-AF65-F5344CB8AC3E}">
        <p14:creationId xmlns:p14="http://schemas.microsoft.com/office/powerpoint/2010/main" val="20941960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402" y="2392228"/>
            <a:ext cx="10515600" cy="177214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ar-IQ" b="1" dirty="0" smtClean="0"/>
              <a:t>ملاحظة </a:t>
            </a:r>
            <a:r>
              <a:rPr lang="ar-IQ" b="1" dirty="0"/>
              <a:t>: يجب مراجعة جميع امثلة الكتاب </a:t>
            </a:r>
            <a:r>
              <a:rPr lang="ar-IQ" b="1" dirty="0" smtClean="0"/>
              <a:t>والاسئلة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702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046" y="197331"/>
            <a:ext cx="11590273" cy="64454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88925" y="517792"/>
            <a:ext cx="3635567" cy="14432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1\2 </a:t>
            </a:r>
            <a:r>
              <a:rPr lang="en-US" sz="3600" b="1" dirty="0" err="1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hr</a:t>
            </a:r>
            <a:r>
              <a:rPr lang="en-US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infusion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 compartment model</a:t>
            </a:r>
            <a:endParaRPr lang="en-US" sz="36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12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897" y="81023"/>
            <a:ext cx="11398321" cy="677697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73260" y="716097"/>
            <a:ext cx="3224958" cy="550842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Gentamycin 120 mg 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577950" y="1266939"/>
            <a:ext cx="892364" cy="6499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549966" y="3259013"/>
            <a:ext cx="1530414" cy="784177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199057" y="2642068"/>
            <a:ext cx="5467109" cy="1233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1-hour infusion</a:t>
            </a:r>
            <a:r>
              <a:rPr lang="en-US" b="1" i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b="1" i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distribution </a:t>
            </a:r>
            <a:r>
              <a:rPr lang="en-US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occur </a:t>
            </a: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during the infusion </a:t>
            </a:r>
            <a:r>
              <a:rPr lang="en-US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time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peak </a:t>
            </a: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concentrations can be obtained immediately.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32401" y="339029"/>
            <a:ext cx="4263523" cy="2060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1/2-hour infusion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serum </a:t>
            </a: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tissues are not in </a:t>
            </a:r>
            <a:r>
              <a:rPr lang="en-US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equilibrium</a:t>
            </a:r>
            <a:endParaRPr lang="en-US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</a:t>
            </a: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1/2-hour waiting time for aminoglycoside distribution to tissues is allowed before peak concentrations are measured.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7282" y="2533880"/>
            <a:ext cx="10435727" cy="3866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 </a:t>
            </a:r>
            <a:r>
              <a:rPr lang="en-US" sz="4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steady-state concentration always measured </a:t>
            </a:r>
            <a:r>
              <a:rPr lang="en-US" sz="4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after </a:t>
            </a:r>
            <a:r>
              <a:rPr lang="en-US" sz="4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 </a:t>
            </a:r>
            <a:r>
              <a:rPr lang="en-US" sz="4400" b="1" dirty="0" err="1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hr</a:t>
            </a:r>
            <a:endParaRPr lang="en-US" sz="4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 steady-state </a:t>
            </a:r>
            <a:r>
              <a:rPr lang="en-US" sz="4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 of aminoglycosides determined according to:</a:t>
            </a:r>
            <a:r>
              <a:rPr lang="ar-IQ" sz="4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تعطى في </a:t>
            </a:r>
            <a:r>
              <a:rPr lang="ar-IQ" sz="4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السؤال</a:t>
            </a:r>
            <a:endParaRPr lang="en-US" sz="4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71500" indent="-571500">
              <a:buFontTx/>
              <a:buChar char="-"/>
            </a:pPr>
            <a:r>
              <a:rPr lang="en-US" sz="4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type of infection (severe, moderate, ….) </a:t>
            </a:r>
            <a:endParaRPr lang="ar-IQ" sz="4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71500" indent="-571500">
              <a:buFontTx/>
              <a:buChar char="-"/>
            </a:pPr>
            <a:r>
              <a:rPr lang="en-US" sz="4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type of AB (Gentamycin, Amikacin, …)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7409" y="519361"/>
            <a:ext cx="10515600" cy="17390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Peak steady-state concentrations</a:t>
            </a:r>
          </a:p>
          <a:p>
            <a:pPr algn="ctr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</a:t>
            </a:r>
            <a:r>
              <a:rPr lang="en-US" sz="36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ss</a:t>
            </a:r>
            <a:r>
              <a:rPr lang="en-US" sz="3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max)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00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6851</TotalTime>
  <Words>2958</Words>
  <Application>Microsoft Office PowerPoint</Application>
  <PresentationFormat>Widescreen</PresentationFormat>
  <Paragraphs>312</Paragraphs>
  <Slides>67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Aharoni</vt:lpstr>
      <vt:lpstr>Algerian</vt:lpstr>
      <vt:lpstr>Andalus</vt:lpstr>
      <vt:lpstr>Arabic Typesetting</vt:lpstr>
      <vt:lpstr>Arial</vt:lpstr>
      <vt:lpstr>Calibri</vt:lpstr>
      <vt:lpstr>Calibri Light</vt:lpstr>
      <vt:lpstr>Times New Roman</vt:lpstr>
      <vt:lpstr>Times-Roman</vt:lpstr>
      <vt:lpstr>Wingdings</vt:lpstr>
      <vt:lpstr>Office Theme</vt:lpstr>
      <vt:lpstr>Chapter 4</vt:lpstr>
      <vt:lpstr>THE AMINOGLYCOSIDE ANTIBIOTICS</vt:lpstr>
      <vt:lpstr>ABOUT AMINOGLYCOSIDE</vt:lpstr>
      <vt:lpstr>Concentration-efficacy relationships </vt:lpstr>
      <vt:lpstr>Post-antibiotic effect </vt:lpstr>
      <vt:lpstr> Administration  </vt:lpstr>
      <vt:lpstr>PowerPoint Presentation</vt:lpstr>
      <vt:lpstr>Gentamycin 120 mg </vt:lpstr>
      <vt:lpstr>PowerPoint Presentation</vt:lpstr>
      <vt:lpstr>Trough steady-state concentrations (Css min)   </vt:lpstr>
      <vt:lpstr>Aminoglycoside antibiotics are given by two methods:</vt:lpstr>
      <vt:lpstr>The conventional method</vt:lpstr>
      <vt:lpstr>Toxicity of Aminoglycoside</vt:lpstr>
      <vt:lpstr>Extended-interval dosing</vt:lpstr>
      <vt:lpstr>Toxicity does not increase in patients with extended-interval dosing of aminoglycosides!? </vt:lpstr>
      <vt:lpstr>EFFECTS OF DISEASE STATES AND CONDITIONS ON AMINOGLYCOSIDE PHARMACOKINETICS AND DOSING</vt:lpstr>
      <vt:lpstr>PowerPoint Presentation</vt:lpstr>
      <vt:lpstr>PowerPoint Presentation</vt:lpstr>
      <vt:lpstr>PowerPoint Presentation</vt:lpstr>
      <vt:lpstr>Methods to initiate aminoglycoside therapy</vt:lpstr>
      <vt:lpstr>Method 1 The pharmacokinetic dosing method</vt:lpstr>
      <vt:lpstr>To calculate initial dose by pharmacokinetic dosing method</vt:lpstr>
      <vt:lpstr>A-Elimination rate constant estimate</vt:lpstr>
      <vt:lpstr>B-Volume of distribution estimate</vt:lpstr>
      <vt:lpstr>PowerPoint Presentation</vt:lpstr>
      <vt:lpstr>NOTE:</vt:lpstr>
      <vt:lpstr>III-Steady-state concentration selection</vt:lpstr>
      <vt:lpstr>Steady-state concentration selection</vt:lpstr>
      <vt:lpstr>Steady-state concentration selection</vt:lpstr>
      <vt:lpstr>Example 1 JM is a 50-year-old, 70-kg (5 ft 10 in) male with gram-negative pneumonia. His current serum creatinine is 0.9 mg/dL, and it has been stable over the last 5 days since admission. Compute a gentamicin dose for this patient using conventional dosing.</vt:lpstr>
      <vt:lpstr>2. Estimate elimination rate constant (ke) and half-life (t1/2).</vt:lpstr>
      <vt:lpstr>3. Estimate volume of distribution (V)</vt:lpstr>
      <vt:lpstr>4. Choose desired steady-state serum concentrations.</vt:lpstr>
      <vt:lpstr>5-Use intermittent intravenous infusion equations to compute dose (Table 4-2).</vt:lpstr>
      <vt:lpstr>So…</vt:lpstr>
      <vt:lpstr>6. Compute loading dose (LD), if needed.</vt:lpstr>
      <vt:lpstr>PowerPoint Presentation</vt:lpstr>
      <vt:lpstr>With a simple modification, it can also be used for obese patients…</vt:lpstr>
      <vt:lpstr>Calculation method</vt:lpstr>
      <vt:lpstr>3. Select loading dose in mg/kg to provide peak serum concentrations in range listed below for the desired aminoglycoside antibiotic:</vt:lpstr>
      <vt:lpstr>4. Select maintenance dose (as percentage of loading dose) to continue peak serum concentrations indicated above according to desired dosage interval and the patient’s creatinine clearance. To maintain usual peak/trough ratio, use dosage intervals in clear areas.</vt:lpstr>
      <vt:lpstr>PowerPoint Presentation</vt:lpstr>
      <vt:lpstr>Example 1 JM is a 50-year-old, 70-kg (5 ft 10 in) male with gram-negative pneumonia. His current serum creatinine is 0.9 mg/dL, and it has been stable over the last 5 days since admission. Compute a gentamicin dose for this patient using conventional dosing.</vt:lpstr>
      <vt:lpstr>1. Estimate creatinine clearance.</vt:lpstr>
      <vt:lpstr>2. Choose desired steady-state serum concentrations.</vt:lpstr>
      <vt:lpstr>4. Determine estimated half-life, maintenance dose, and dosage interval.</vt:lpstr>
      <vt:lpstr>Method 3 Hartford Nomogram Method  for Extended-Interval Dosing</vt:lpstr>
      <vt:lpstr>Calculations: </vt:lpstr>
      <vt:lpstr>The nomogram zone:</vt:lpstr>
      <vt:lpstr>Example 1 JM is a 50-year-old, 70-kg (5 ft 10 in) male with gram-negative pneumonia. His current serum creatinine is 0.9 mg/dL, and it has been stable over the last 5 days since admission. Compute a gentamicin dose for this patient using extended-interval dosing.</vt:lpstr>
      <vt:lpstr>2. Compute initial dose and dosage interval</vt:lpstr>
      <vt:lpstr>A gentamicin serum concentration measured 10 hours after the dose equals 3 μg/mL. 3. Determine the exact dosage interval.</vt:lpstr>
      <vt:lpstr>مثال اخر في الكتاب..... Same patient profile as in example 1, but S.Cr = 3.5 mg/dL indicating renal impairment.</vt:lpstr>
      <vt:lpstr>How we know when gentamicin serum concentration drop below 1 μg/mL?</vt:lpstr>
      <vt:lpstr>Method 4 Literature-based recommended dosing</vt:lpstr>
      <vt:lpstr>USE OF AMINOGLYCOSIDE SERUM CONCENTRATIONS TO ALTER DOSAGES</vt:lpstr>
      <vt:lpstr>Linear Pharmacokinetics Method</vt:lpstr>
      <vt:lpstr>Example 1 JM is a 50-year-old, 70-kg (5 ft 10 in) male with gram-negative pneumonia. His current serum creatinine is 0.9 mg/dL, and it has been stable over the last 5 days since admission. A gentamicin dose of 170 mg every 8 hours was prescribed and expected to achieve steady-state peak and trough concentrations equal to 9 μg/mL and 1 μg/mL, respectively. After the third dose, steady-state peak and trough concentrations were measured and were 12 μg/mL and 1.4 μg/mL, respectively. Calculate a new gentamicin dose that would provide a steady-state peak of 9 μg/mL.</vt:lpstr>
      <vt:lpstr>Sawchuk-Zaske Method</vt:lpstr>
      <vt:lpstr>i- The standard Sawchuk-Zaske method</vt:lpstr>
      <vt:lpstr>i- The standard Sawchuk-Zaske method</vt:lpstr>
      <vt:lpstr>PowerPoint Presentation</vt:lpstr>
      <vt:lpstr>ii- Peak/Trough Version at steady state</vt:lpstr>
      <vt:lpstr>Peak/Trough Version at steady state</vt:lpstr>
      <vt:lpstr>iii- Steady-state Sawchuk-Zaske Method: Two Post-dose              Concentrations Version</vt:lpstr>
      <vt:lpstr>Steady-state Sawchuk-Zaske Method: Two Post-dose              Concentrations Version</vt:lpstr>
      <vt:lpstr>ملاحظة : يجب مراجعة جميع امثلة الكتاب والاسئلة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AMINOGLYCOSIDE ANTIBIOTICS</dc:title>
  <dc:creator>HP HADEEL</dc:creator>
  <cp:lastModifiedBy>HP HADEEL</cp:lastModifiedBy>
  <cp:revision>130</cp:revision>
  <dcterms:created xsi:type="dcterms:W3CDTF">2019-03-09T14:34:31Z</dcterms:created>
  <dcterms:modified xsi:type="dcterms:W3CDTF">2021-06-08T15:29:57Z</dcterms:modified>
</cp:coreProperties>
</file>