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9" r:id="rId3"/>
    <p:sldId id="270" r:id="rId4"/>
    <p:sldId id="275" r:id="rId5"/>
    <p:sldId id="272" r:id="rId6"/>
    <p:sldId id="273" r:id="rId7"/>
    <p:sldId id="274" r:id="rId8"/>
    <p:sldId id="276" r:id="rId9"/>
    <p:sldId id="277" r:id="rId10"/>
    <p:sldId id="278" r:id="rId11"/>
    <p:sldId id="279" r:id="rId12"/>
    <p:sldId id="294"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78182" y="802299"/>
            <a:ext cx="5536652"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478182" y="3531205"/>
            <a:ext cx="5536652"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7/6/2021</a:t>
            </a:fld>
            <a:endParaRPr lang="en-US"/>
          </a:p>
        </p:txBody>
      </p:sp>
      <p:sp>
        <p:nvSpPr>
          <p:cNvPr id="5" name="Footer Placeholder 4"/>
          <p:cNvSpPr>
            <a:spLocks noGrp="1"/>
          </p:cNvSpPr>
          <p:nvPr>
            <p:ph type="ftr" sz="quarter" idx="11"/>
          </p:nvPr>
        </p:nvSpPr>
        <p:spPr>
          <a:xfrm>
            <a:off x="2478181" y="329308"/>
            <a:ext cx="3004429"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B6F15528-21DE-4FAA-801E-634DDDAF4B2B}" type="slidenum">
              <a:rPr lang="en-US" smtClean="0"/>
              <a:pPr/>
              <a:t>‹#›</a:t>
            </a:fld>
            <a:endParaRPr lang="en-US"/>
          </a:p>
        </p:txBody>
      </p:sp>
      <p:cxnSp>
        <p:nvCxnSpPr>
          <p:cNvPr id="8" name="Straight Connector 7"/>
          <p:cNvCxnSpPr/>
          <p:nvPr/>
        </p:nvCxnSpPr>
        <p:spPr>
          <a:xfrm>
            <a:off x="2316514" y="798973"/>
            <a:ext cx="0" cy="254475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81965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1969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881269"/>
            <a:ext cx="1103027" cy="4577594"/>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5413" y="881269"/>
            <a:ext cx="5209173" cy="457759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H="1">
            <a:off x="6918028" y="719273"/>
            <a:ext cx="1096806"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41610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32558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5411" y="1756130"/>
            <a:ext cx="5525081"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535412" y="3806196"/>
            <a:ext cx="5525081"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6363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5413" y="804890"/>
            <a:ext cx="6479421"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5412" y="2013936"/>
            <a:ext cx="3079690"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35143" y="2013936"/>
            <a:ext cx="3079690"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99682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5413" y="804164"/>
            <a:ext cx="6479422"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5413" y="2019550"/>
            <a:ext cx="3079690"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535413" y="2824270"/>
            <a:ext cx="3079690"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35142" y="2023004"/>
            <a:ext cx="3079691"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35142" y="2821491"/>
            <a:ext cx="3079691"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37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7/6/2021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05052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0262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5356" y="798973"/>
            <a:ext cx="2329635"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5413" y="3205492"/>
            <a:ext cx="2330998"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27594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6201" y="1129513"/>
            <a:ext cx="3152882"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535412" y="3145992"/>
            <a:ext cx="3148365"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535412" y="5469857"/>
            <a:ext cx="3153672" cy="320123"/>
          </a:xfrm>
        </p:spPr>
        <p:txBody>
          <a:bodyPr/>
          <a:lstStyle>
            <a:lvl1pPr algn="l">
              <a:defRPr/>
            </a:lvl1pPr>
          </a:lstStyle>
          <a:p>
            <a:fld id="{1D8BD707-D9CF-40AE-B4C6-C98DA3205C09}" type="datetimeFigureOut">
              <a:rPr lang="en-US" smtClean="0"/>
              <a:pPr/>
              <a:t>7/6/2021</a:t>
            </a:fld>
            <a:endParaRPr lang="en-US"/>
          </a:p>
        </p:txBody>
      </p:sp>
      <p:sp>
        <p:nvSpPr>
          <p:cNvPr id="6" name="Footer Placeholder 5"/>
          <p:cNvSpPr>
            <a:spLocks noGrp="1"/>
          </p:cNvSpPr>
          <p:nvPr>
            <p:ph type="ftr" sz="quarter" idx="11"/>
          </p:nvPr>
        </p:nvSpPr>
        <p:spPr>
          <a:xfrm>
            <a:off x="1536252" y="318641"/>
            <a:ext cx="3152831" cy="320931"/>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2" name="Straight Connector 11"/>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0826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14732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873" b="-2873"/>
          <a:stretch/>
        </p:blipFill>
        <p:spPr>
          <a:xfrm>
            <a:off x="0" y="6163056"/>
            <a:ext cx="9144000" cy="715502"/>
          </a:xfrm>
          <a:prstGeom prst="rect">
            <a:avLst/>
          </a:prstGeom>
        </p:spPr>
      </p:pic>
      <p:sp>
        <p:nvSpPr>
          <p:cNvPr id="2" name="Title Placeholder 1"/>
          <p:cNvSpPr>
            <a:spLocks noGrp="1"/>
          </p:cNvSpPr>
          <p:nvPr>
            <p:ph type="title"/>
          </p:nvPr>
        </p:nvSpPr>
        <p:spPr>
          <a:xfrm>
            <a:off x="1535413" y="804520"/>
            <a:ext cx="6479421"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5413" y="2015733"/>
            <a:ext cx="6479421"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D8BD707-D9CF-40AE-B4C6-C98DA3205C09}" type="datetimeFigureOut">
              <a:rPr lang="en-US" smtClean="0"/>
              <a:pPr/>
              <a:t>7/6/2021</a:t>
            </a:fld>
            <a:endParaRPr lang="en-US"/>
          </a:p>
        </p:txBody>
      </p:sp>
      <p:sp>
        <p:nvSpPr>
          <p:cNvPr id="5" name="Footer Placeholder 4"/>
          <p:cNvSpPr>
            <a:spLocks noGrp="1"/>
          </p:cNvSpPr>
          <p:nvPr>
            <p:ph type="ftr" sz="quarter" idx="3"/>
          </p:nvPr>
        </p:nvSpPr>
        <p:spPr>
          <a:xfrm>
            <a:off x="1535413" y="329308"/>
            <a:ext cx="3942082"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B6F15528-21DE-4FAA-801E-634DDDAF4B2B}" type="slidenum">
              <a:rPr lang="en-US" smtClean="0"/>
              <a:pPr/>
              <a:t>‹#›</a:t>
            </a:fld>
            <a:endParaRPr lang="en-US"/>
          </a:p>
        </p:txBody>
      </p:sp>
      <p:cxnSp>
        <p:nvCxnSpPr>
          <p:cNvPr id="12" name="Straight Connector 11"/>
          <p:cNvCxnSpPr/>
          <p:nvPr/>
        </p:nvCxnSpPr>
        <p:spPr>
          <a:xfrm>
            <a:off x="0" y="6171272"/>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02886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13B8020-A015-4A29-93C3-9778C2059FE4}"/>
              </a:ext>
            </a:extLst>
          </p:cNvPr>
          <p:cNvSpPr/>
          <p:nvPr/>
        </p:nvSpPr>
        <p:spPr>
          <a:xfrm>
            <a:off x="0" y="152400"/>
            <a:ext cx="9144000" cy="5715000"/>
          </a:xfrm>
          <a:prstGeom prst="ellipse">
            <a:avLst/>
          </a:prstGeom>
          <a:solidFill>
            <a:schemeClr val="accent6">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ambria" panose="02040503050406030204" pitchFamily="18" charset="0"/>
              </a:rPr>
              <a:t>Cost benefit analysis II</a:t>
            </a:r>
          </a:p>
          <a:p>
            <a:pPr algn="ctr"/>
            <a:r>
              <a:rPr lang="en-US" sz="5400" dirty="0">
                <a:latin typeface="Cambria" panose="02040503050406030204" pitchFamily="18" charset="0"/>
              </a:rPr>
              <a:t>Lecturer </a:t>
            </a:r>
            <a:r>
              <a:rPr lang="en-US" sz="5400" dirty="0" err="1">
                <a:latin typeface="Cambria" panose="02040503050406030204" pitchFamily="18" charset="0"/>
              </a:rPr>
              <a:t>Zahraa</a:t>
            </a:r>
            <a:r>
              <a:rPr lang="en-US" sz="5400" dirty="0">
                <a:latin typeface="Cambria" panose="02040503050406030204" pitchFamily="18" charset="0"/>
              </a:rPr>
              <a:t> Abdul Ghani</a:t>
            </a:r>
          </a:p>
        </p:txBody>
      </p:sp>
    </p:spTree>
    <p:extLst>
      <p:ext uri="{BB962C8B-B14F-4D97-AF65-F5344CB8AC3E}">
        <p14:creationId xmlns:p14="http://schemas.microsoft.com/office/powerpoint/2010/main" val="2909314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77244C-F16F-4D1F-BB9B-BEA51488FA66}"/>
              </a:ext>
            </a:extLst>
          </p:cNvPr>
          <p:cNvSpPr/>
          <p:nvPr/>
        </p:nvSpPr>
        <p:spPr>
          <a:xfrm>
            <a:off x="304800" y="207445"/>
            <a:ext cx="8534400" cy="4317207"/>
          </a:xfrm>
          <a:prstGeom prst="rect">
            <a:avLst/>
          </a:prstGeom>
        </p:spPr>
        <p:txBody>
          <a:bodyPr wrap="square">
            <a:spAutoFit/>
          </a:bodyPr>
          <a:lstStyle/>
          <a:p>
            <a:pPr algn="just">
              <a:lnSpc>
                <a:spcPct val="115000"/>
              </a:lnSpc>
            </a:pPr>
            <a:r>
              <a:rPr lang="en-US" sz="20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Bidding Game </a:t>
            </a:r>
            <a:r>
              <a:rPr lang="en-US" sz="2000" dirty="0">
                <a:latin typeface="Times New Roman" panose="02020603050405020304" pitchFamily="18" charset="0"/>
                <a:ea typeface="Calibri" panose="020F0502020204030204" pitchFamily="34" charset="0"/>
                <a:cs typeface="Arial" panose="020B0604020202020204" pitchFamily="34" charset="0"/>
              </a:rPr>
              <a:t>The bidding game resembles an </a:t>
            </a:r>
            <a:r>
              <a:rPr lang="en-US" sz="2000" b="1" i="1" dirty="0">
                <a:latin typeface="Times New Roman" panose="02020603050405020304" pitchFamily="18" charset="0"/>
                <a:ea typeface="Calibri" panose="020F0502020204030204" pitchFamily="34" charset="0"/>
                <a:cs typeface="Arial" panose="020B0604020202020204" pitchFamily="34" charset="0"/>
              </a:rPr>
              <a:t>auction</a:t>
            </a:r>
            <a:r>
              <a:rPr lang="en-US" sz="2000" dirty="0">
                <a:latin typeface="Times New Roman" panose="02020603050405020304" pitchFamily="18" charset="0"/>
                <a:ea typeface="Calibri" panose="020F0502020204030204" pitchFamily="34" charset="0"/>
                <a:cs typeface="Arial" panose="020B0604020202020204" pitchFamily="34" charset="0"/>
              </a:rPr>
              <a:t> in that several bids are offered to reach a person's maximum WTP. Before soliciting a second response, the bids are adjusted based on the first response. This iteration could go on a number of times, but it is suggested that three times is optimal. Here is an example:</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US" sz="2000" b="1" i="1" dirty="0">
                <a:latin typeface="Times New Roman" panose="02020603050405020304" pitchFamily="18" charset="0"/>
                <a:ea typeface="Calibri" panose="020F0502020204030204" pitchFamily="34" charset="0"/>
                <a:cs typeface="Arial" panose="020B0604020202020204" pitchFamily="34" charset="0"/>
              </a:rPr>
              <a:t>Would you be willing to pay $60 for a 1-hour consultation with a pharmacist?</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US" sz="2000" dirty="0">
                <a:latin typeface="Times New Roman" panose="02020603050405020304" pitchFamily="18" charset="0"/>
                <a:ea typeface="Calibri" panose="020F0502020204030204" pitchFamily="34" charset="0"/>
                <a:cs typeface="Arial" panose="020B0604020202020204" pitchFamily="34" charset="0"/>
              </a:rPr>
              <a:t>__________________ If yes, ask: "Would you be willing to pay $80?"</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US" sz="2000" dirty="0">
                <a:latin typeface="Times New Roman" panose="02020603050405020304" pitchFamily="18" charset="0"/>
                <a:ea typeface="Calibri" panose="020F0502020204030204" pitchFamily="34" charset="0"/>
                <a:cs typeface="Arial" panose="020B0604020202020204" pitchFamily="34" charset="0"/>
              </a:rPr>
              <a:t>__________________ If no, ask: "Would you be willing to pay $40?"</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US" sz="2000" dirty="0">
                <a:latin typeface="Times New Roman" panose="02020603050405020304" pitchFamily="18" charset="0"/>
                <a:ea typeface="Calibri" panose="020F0502020204030204" pitchFamily="34" charset="0"/>
                <a:cs typeface="Arial" panose="020B0604020202020204" pitchFamily="34" charset="0"/>
              </a:rPr>
              <a:t>This method is useful to try to arrive at a person's maximum WTP value. It is time consuming and is best conducted via a face-to-face interview or over the Internet. In addition, the WTP values can be biased depending on how high (or low) the first bid is. This is called "starting point bias".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18676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2A7B16-443F-46CF-8923-72282F6859D7}"/>
              </a:ext>
            </a:extLst>
          </p:cNvPr>
          <p:cNvSpPr/>
          <p:nvPr/>
        </p:nvSpPr>
        <p:spPr>
          <a:xfrm>
            <a:off x="228600" y="24618"/>
            <a:ext cx="8382000" cy="6002349"/>
          </a:xfrm>
          <a:prstGeom prst="rect">
            <a:avLst/>
          </a:prstGeom>
        </p:spPr>
        <p:txBody>
          <a:bodyPr wrap="square">
            <a:spAutoFit/>
          </a:bodyPr>
          <a:lstStyle/>
          <a:p>
            <a:pPr algn="just">
              <a:lnSpc>
                <a:spcPct val="115000"/>
              </a:lnSpc>
            </a:pPr>
            <a:r>
              <a:rPr lang="en-US" sz="2400" b="1" dirty="0">
                <a:solidFill>
                  <a:srgbClr val="FF0000"/>
                </a:solidFill>
                <a:latin typeface="Cambria" panose="02040503050406030204" pitchFamily="18" charset="0"/>
                <a:ea typeface="Calibri" panose="020F0502020204030204" pitchFamily="34" charset="0"/>
                <a:cs typeface="Arial" panose="020B0604020202020204" pitchFamily="34" charset="0"/>
              </a:rPr>
              <a:t>Payment Card </a:t>
            </a:r>
          </a:p>
          <a:p>
            <a:pPr algn="just">
              <a:lnSpc>
                <a:spcPct val="115000"/>
              </a:lnSpc>
            </a:pPr>
            <a:r>
              <a:rPr lang="en-US" sz="2400" dirty="0">
                <a:latin typeface="Cambria" panose="02040503050406030204" pitchFamily="18" charset="0"/>
                <a:ea typeface="Calibri" panose="020F0502020204030204" pitchFamily="34" charset="0"/>
                <a:cs typeface="Arial" panose="020B0604020202020204" pitchFamily="34" charset="0"/>
              </a:rPr>
              <a:t>`</a:t>
            </a:r>
          </a:p>
          <a:p>
            <a:pPr indent="360045" algn="just">
              <a:lnSpc>
                <a:spcPct val="115000"/>
              </a:lnSpc>
            </a:pPr>
            <a:r>
              <a:rPr lang="en-US" sz="2400" dirty="0">
                <a:latin typeface="Cambria" panose="02040503050406030204" pitchFamily="18" charset="0"/>
                <a:ea typeface="Calibri" panose="020F0502020204030204" pitchFamily="34" charset="0"/>
                <a:cs typeface="Arial" panose="020B0604020202020204" pitchFamily="34" charset="0"/>
              </a:rPr>
              <a:t>This method is very easy to use and it provides respondents with a range of values to choose from. The advantages of the method can also result in disadvantages: </a:t>
            </a:r>
          </a:p>
          <a:p>
            <a:pPr indent="360045" algn="just">
              <a:lnSpc>
                <a:spcPct val="115000"/>
              </a:lnSpc>
            </a:pPr>
            <a:r>
              <a:rPr lang="en-US" sz="2400" dirty="0">
                <a:latin typeface="Cambria" panose="02040503050406030204" pitchFamily="18" charset="0"/>
                <a:ea typeface="Calibri" panose="020F0502020204030204" pitchFamily="34" charset="0"/>
                <a:cs typeface="Arial" panose="020B0604020202020204" pitchFamily="34" charset="0"/>
              </a:rPr>
              <a:t>Providing respondents with a range of values can bias their WTP values. The range provided can "suggest" the value of the intervention and can influence what respondents say. </a:t>
            </a:r>
          </a:p>
          <a:p>
            <a:pPr indent="360045" algn="just">
              <a:lnSpc>
                <a:spcPct val="115000"/>
              </a:lnSpc>
            </a:pPr>
            <a:r>
              <a:rPr lang="en-US" sz="2400" dirty="0">
                <a:latin typeface="Cambria" panose="02040503050406030204" pitchFamily="18" charset="0"/>
                <a:ea typeface="Calibri" panose="020F0502020204030204" pitchFamily="34" charset="0"/>
                <a:cs typeface="Arial" panose="020B0604020202020204" pitchFamily="34" charset="0"/>
              </a:rPr>
              <a:t>Also, "range bias" can influence the WTP amount. </a:t>
            </a:r>
          </a:p>
          <a:p>
            <a:pPr indent="360045" algn="just">
              <a:lnSpc>
                <a:spcPct val="115000"/>
              </a:lnSpc>
            </a:pPr>
            <a:r>
              <a:rPr lang="en-US" sz="2400" b="1" i="1" dirty="0">
                <a:latin typeface="Cambria" panose="02040503050406030204" pitchFamily="18" charset="0"/>
                <a:ea typeface="Calibri" panose="020F0502020204030204" pitchFamily="34" charset="0"/>
                <a:cs typeface="Arial" panose="020B0604020202020204" pitchFamily="34" charset="0"/>
              </a:rPr>
              <a:t>For example</a:t>
            </a:r>
            <a:r>
              <a:rPr lang="en-US" sz="2400" dirty="0">
                <a:latin typeface="Cambria" panose="02040503050406030204" pitchFamily="18" charset="0"/>
                <a:ea typeface="Calibri" panose="020F0502020204030204" pitchFamily="34" charset="0"/>
                <a:cs typeface="Arial" panose="020B0604020202020204" pitchFamily="34" charset="0"/>
              </a:rPr>
              <a:t>, if the range of values was from $0 to $75 versus $0 to $150, the respondents' WTP amount can vary depending on which range or starting point was provided.</a:t>
            </a:r>
          </a:p>
          <a:p>
            <a:pPr algn="just">
              <a:lnSpc>
                <a:spcPct val="115000"/>
              </a:lnSpc>
            </a:pPr>
            <a:r>
              <a:rPr lang="en-US" sz="2400" b="1" dirty="0">
                <a:latin typeface="Cambria" panose="02040503050406030204" pitchFamily="18" charset="0"/>
                <a:ea typeface="Calibri" panose="020F0502020204030204" pitchFamily="34" charset="0"/>
                <a:cs typeface="Arial" panose="020B0604020202020204" pitchFamily="34" charset="0"/>
              </a:rPr>
              <a:t> </a:t>
            </a:r>
            <a:endParaRPr lang="en-US" sz="2400" dirty="0">
              <a:latin typeface="Cambria" panose="02040503050406030204" pitchFamily="18" charset="0"/>
              <a:ea typeface="Calibri" panose="020F0502020204030204" pitchFamily="34" charset="0"/>
              <a:cs typeface="Arial" panose="020B0604020202020204" pitchFamily="34" charset="0"/>
            </a:endParaRPr>
          </a:p>
          <a:p>
            <a:pPr indent="360045" algn="just">
              <a:lnSpc>
                <a:spcPct val="115000"/>
              </a:lnSpc>
            </a:pPr>
            <a:endParaRPr lang="en-US" sz="2400" dirty="0">
              <a:latin typeface="Cambria" panose="0204050305040603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18556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8DD7BE-E21D-40C1-8A8A-6AE1E7D0D239}"/>
              </a:ext>
            </a:extLst>
          </p:cNvPr>
          <p:cNvSpPr/>
          <p:nvPr/>
        </p:nvSpPr>
        <p:spPr>
          <a:xfrm>
            <a:off x="152400" y="228600"/>
            <a:ext cx="8839200" cy="4663456"/>
          </a:xfrm>
          <a:prstGeom prst="rect">
            <a:avLst/>
          </a:prstGeom>
        </p:spPr>
        <p:txBody>
          <a:bodyPr wrap="square">
            <a:spAutoFit/>
          </a:bodyPr>
          <a:lstStyle/>
          <a:p>
            <a:pPr algn="just">
              <a:lnSpc>
                <a:spcPct val="115000"/>
              </a:lnSpc>
            </a:pPr>
            <a:r>
              <a:rPr lang="en-US" sz="2000" b="1" dirty="0">
                <a:latin typeface="Cambria" panose="02040503050406030204" pitchFamily="18" charset="0"/>
                <a:ea typeface="Calibri" panose="020F0502020204030204" pitchFamily="34" charset="0"/>
                <a:cs typeface="Arial" panose="020B0604020202020204" pitchFamily="34" charset="0"/>
              </a:rPr>
              <a:t>Advantages and Disadvantages of the Willingness-to-Pay Method</a:t>
            </a:r>
          </a:p>
          <a:p>
            <a:pPr algn="just">
              <a:lnSpc>
                <a:spcPct val="115000"/>
              </a:lnSpc>
            </a:pPr>
            <a:endParaRPr lang="en-US" sz="2000" b="1" dirty="0">
              <a:latin typeface="Cambria" panose="02040503050406030204" pitchFamily="18" charset="0"/>
              <a:ea typeface="Calibri" panose="020F0502020204030204" pitchFamily="34" charset="0"/>
              <a:cs typeface="Arial" panose="020B0604020202020204" pitchFamily="34" charset="0"/>
            </a:endParaRPr>
          </a:p>
          <a:p>
            <a:pPr algn="just">
              <a:lnSpc>
                <a:spcPct val="115000"/>
              </a:lnSpc>
            </a:pPr>
            <a:endParaRPr lang="en-US" sz="2000" dirty="0">
              <a:latin typeface="Cambria" panose="02040503050406030204" pitchFamily="18" charset="0"/>
              <a:ea typeface="Calibri" panose="020F0502020204030204" pitchFamily="34" charset="0"/>
              <a:cs typeface="Arial" panose="020B0604020202020204" pitchFamily="34" charset="0"/>
            </a:endParaRPr>
          </a:p>
          <a:p>
            <a:pPr indent="360045" algn="just">
              <a:lnSpc>
                <a:spcPct val="115000"/>
              </a:lnSpc>
            </a:pPr>
            <a:r>
              <a:rPr lang="en-US" sz="2000" dirty="0">
                <a:latin typeface="Cambria" panose="02040503050406030204" pitchFamily="18" charset="0"/>
                <a:ea typeface="Calibri" panose="020F0502020204030204" pitchFamily="34" charset="0"/>
                <a:cs typeface="Arial" panose="020B0604020202020204" pitchFamily="34" charset="0"/>
              </a:rPr>
              <a:t>The main </a:t>
            </a:r>
            <a:r>
              <a:rPr lang="en-US" sz="2000" b="1" i="1" dirty="0">
                <a:latin typeface="Cambria" panose="02040503050406030204" pitchFamily="18" charset="0"/>
                <a:ea typeface="Calibri" panose="020F0502020204030204" pitchFamily="34" charset="0"/>
                <a:cs typeface="Arial" panose="020B0604020202020204" pitchFamily="34" charset="0"/>
              </a:rPr>
              <a:t>advantage</a:t>
            </a:r>
            <a:r>
              <a:rPr lang="en-US" sz="2000" dirty="0">
                <a:latin typeface="Cambria" panose="02040503050406030204" pitchFamily="18" charset="0"/>
                <a:ea typeface="Calibri" panose="020F0502020204030204" pitchFamily="34" charset="0"/>
                <a:cs typeface="Arial" panose="020B0604020202020204" pitchFamily="34" charset="0"/>
              </a:rPr>
              <a:t> of the WTP approach is that it is a method to place a dollar value on </a:t>
            </a:r>
            <a:r>
              <a:rPr lang="en-US" sz="2000" b="1" dirty="0">
                <a:latin typeface="Cambria" panose="02040503050406030204" pitchFamily="18" charset="0"/>
                <a:ea typeface="Calibri" panose="020F0502020204030204" pitchFamily="34" charset="0"/>
                <a:cs typeface="Arial" panose="020B0604020202020204" pitchFamily="34" charset="0"/>
              </a:rPr>
              <a:t>intangible benefits</a:t>
            </a:r>
            <a:r>
              <a:rPr lang="en-US" sz="2000" dirty="0">
                <a:latin typeface="Cambria" panose="02040503050406030204" pitchFamily="18" charset="0"/>
                <a:ea typeface="Calibri" panose="020F0502020204030204" pitchFamily="34" charset="0"/>
                <a:cs typeface="Arial" panose="020B0604020202020204" pitchFamily="34" charset="0"/>
              </a:rPr>
              <a:t>.</a:t>
            </a:r>
          </a:p>
          <a:p>
            <a:pPr indent="360045" algn="just">
              <a:lnSpc>
                <a:spcPct val="115000"/>
              </a:lnSpc>
            </a:pPr>
            <a:r>
              <a:rPr lang="en-US" sz="2000" dirty="0">
                <a:latin typeface="Cambria" panose="02040503050406030204" pitchFamily="18" charset="0"/>
                <a:ea typeface="Calibri" panose="020F0502020204030204" pitchFamily="34" charset="0"/>
                <a:cs typeface="Arial" panose="020B0604020202020204" pitchFamily="34" charset="0"/>
              </a:rPr>
              <a:t>However, there are several </a:t>
            </a:r>
            <a:r>
              <a:rPr lang="en-US" sz="2000" b="1" i="1" dirty="0">
                <a:latin typeface="Cambria" panose="02040503050406030204" pitchFamily="18" charset="0"/>
                <a:ea typeface="Calibri" panose="020F0502020204030204" pitchFamily="34" charset="0"/>
                <a:cs typeface="Arial" panose="020B0604020202020204" pitchFamily="34" charset="0"/>
              </a:rPr>
              <a:t>disadvantages</a:t>
            </a:r>
            <a:r>
              <a:rPr lang="en-US" sz="2000" dirty="0">
                <a:latin typeface="Cambria" panose="02040503050406030204" pitchFamily="18" charset="0"/>
                <a:ea typeface="Calibri" panose="020F0502020204030204" pitchFamily="34" charset="0"/>
                <a:cs typeface="Arial" panose="020B0604020202020204" pitchFamily="34" charset="0"/>
              </a:rPr>
              <a:t> to the WTP methodology. It is difficult for people to place a dollar value on a health benefit or an increase in health-related quality of life or satisfaction.</a:t>
            </a:r>
          </a:p>
          <a:p>
            <a:pPr indent="360045" algn="just">
              <a:lnSpc>
                <a:spcPct val="115000"/>
              </a:lnSpc>
            </a:pPr>
            <a:endParaRPr lang="en-US" sz="2000" dirty="0">
              <a:latin typeface="Cambria" panose="02040503050406030204" pitchFamily="18" charset="0"/>
              <a:ea typeface="Calibri" panose="020F0502020204030204" pitchFamily="34" charset="0"/>
              <a:cs typeface="Arial" panose="020B0604020202020204" pitchFamily="34" charset="0"/>
            </a:endParaRPr>
          </a:p>
          <a:p>
            <a:pPr indent="360045" algn="just">
              <a:lnSpc>
                <a:spcPct val="115000"/>
              </a:lnSpc>
            </a:pPr>
            <a:r>
              <a:rPr lang="en-US" sz="2000" dirty="0">
                <a:latin typeface="Cambria" panose="02040503050406030204" pitchFamily="18" charset="0"/>
                <a:ea typeface="Calibri" panose="020F0502020204030204" pitchFamily="34" charset="0"/>
                <a:cs typeface="Arial" panose="020B0604020202020204" pitchFamily="34" charset="0"/>
              </a:rPr>
              <a:t>Because a "hypothetical" or artificial scenario is presented, it is possible that respondents might give a "hypothetical response" or that the respondent!" may not understand the value of the market (e.g., pharmaceutical care program" being presented).</a:t>
            </a:r>
          </a:p>
        </p:txBody>
      </p:sp>
    </p:spTree>
    <p:extLst>
      <p:ext uri="{BB962C8B-B14F-4D97-AF65-F5344CB8AC3E}">
        <p14:creationId xmlns:p14="http://schemas.microsoft.com/office/powerpoint/2010/main" val="1972988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24DACD-2397-4D7A-8149-A445FC3D19A9}"/>
              </a:ext>
            </a:extLst>
          </p:cNvPr>
          <p:cNvSpPr/>
          <p:nvPr/>
        </p:nvSpPr>
        <p:spPr>
          <a:xfrm>
            <a:off x="228600" y="228600"/>
            <a:ext cx="8610600" cy="6002349"/>
          </a:xfrm>
          <a:prstGeom prst="rect">
            <a:avLst/>
          </a:prstGeom>
        </p:spPr>
        <p:txBody>
          <a:bodyPr wrap="square">
            <a:spAutoFit/>
          </a:bodyPr>
          <a:lstStyle/>
          <a:p>
            <a:pPr algn="just">
              <a:lnSpc>
                <a:spcPct val="115000"/>
              </a:lnSpc>
            </a:pPr>
            <a:r>
              <a:rPr lang="en-US" sz="2400" b="1" dirty="0">
                <a:solidFill>
                  <a:srgbClr val="17365D"/>
                </a:solidFill>
                <a:latin typeface="Cambria" panose="02040503050406030204" pitchFamily="18" charset="0"/>
                <a:ea typeface="Calibri" panose="020F0502020204030204" pitchFamily="34" charset="0"/>
                <a:cs typeface="Arial" panose="020B0604020202020204" pitchFamily="34" charset="0"/>
              </a:rPr>
              <a:t>Calculating Results of Costs and Benefits</a:t>
            </a:r>
            <a:endParaRPr lang="en-US" sz="2400" dirty="0">
              <a:latin typeface="Cambria" panose="02040503050406030204" pitchFamily="18" charset="0"/>
              <a:ea typeface="Calibri" panose="020F0502020204030204" pitchFamily="34" charset="0"/>
              <a:cs typeface="Arial" panose="020B0604020202020204" pitchFamily="34" charset="0"/>
            </a:endParaRPr>
          </a:p>
          <a:p>
            <a:pPr indent="360045" algn="just">
              <a:lnSpc>
                <a:spcPct val="115000"/>
              </a:lnSpc>
            </a:pPr>
            <a:r>
              <a:rPr lang="en-US" sz="2400" dirty="0">
                <a:latin typeface="Cambria" panose="02040503050406030204" pitchFamily="18" charset="0"/>
                <a:ea typeface="Calibri" panose="020F0502020204030204" pitchFamily="34" charset="0"/>
                <a:cs typeface="Arial" panose="020B0604020202020204" pitchFamily="34" charset="0"/>
              </a:rPr>
              <a:t>After all costs and benefits have been identified and quantified, the results of the analysis must be presented in ways that help decision makers understand the value of the program or intervention.</a:t>
            </a:r>
          </a:p>
          <a:p>
            <a:pPr indent="360045" algn="just">
              <a:lnSpc>
                <a:spcPct val="115000"/>
              </a:lnSpc>
            </a:pPr>
            <a:r>
              <a:rPr lang="en-US" sz="2400" dirty="0">
                <a:latin typeface="Cambria" panose="02040503050406030204" pitchFamily="18" charset="0"/>
                <a:ea typeface="Calibri" panose="020F0502020204030204" pitchFamily="34" charset="0"/>
                <a:cs typeface="Arial" panose="020B0604020202020204" pitchFamily="34" charset="0"/>
              </a:rPr>
              <a:t>CBA can be presented in the following three formats: </a:t>
            </a:r>
          </a:p>
          <a:p>
            <a:pPr indent="360045" algn="just">
              <a:lnSpc>
                <a:spcPct val="115000"/>
              </a:lnSpc>
            </a:pPr>
            <a:r>
              <a:rPr lang="en-US" sz="2400" b="1" dirty="0">
                <a:latin typeface="Cambria" panose="02040503050406030204" pitchFamily="18" charset="0"/>
                <a:ea typeface="Calibri" panose="020F0502020204030204" pitchFamily="34" charset="0"/>
                <a:cs typeface="Arial" panose="020B0604020202020204" pitchFamily="34" charset="0"/>
              </a:rPr>
              <a:t>net benefit calculations</a:t>
            </a:r>
            <a:r>
              <a:rPr lang="en-US" sz="2400" dirty="0">
                <a:latin typeface="Cambria" panose="02040503050406030204" pitchFamily="18" charset="0"/>
                <a:ea typeface="Calibri" panose="020F0502020204030204" pitchFamily="34" charset="0"/>
                <a:cs typeface="Arial" panose="020B0604020202020204" pitchFamily="34" charset="0"/>
              </a:rPr>
              <a:t>, </a:t>
            </a:r>
          </a:p>
          <a:p>
            <a:pPr indent="360045" algn="just">
              <a:lnSpc>
                <a:spcPct val="115000"/>
              </a:lnSpc>
            </a:pPr>
            <a:r>
              <a:rPr lang="en-US" sz="2400" b="1" dirty="0">
                <a:latin typeface="Cambria" panose="02040503050406030204" pitchFamily="18" charset="0"/>
                <a:ea typeface="Calibri" panose="020F0502020204030204" pitchFamily="34" charset="0"/>
                <a:cs typeface="Arial" panose="020B0604020202020204" pitchFamily="34" charset="0"/>
              </a:rPr>
              <a:t>benefit-to-cost ratios</a:t>
            </a:r>
            <a:r>
              <a:rPr lang="en-US" sz="2400" dirty="0">
                <a:latin typeface="Cambria" panose="02040503050406030204" pitchFamily="18" charset="0"/>
                <a:ea typeface="Calibri" panose="020F0502020204030204" pitchFamily="34" charset="0"/>
                <a:cs typeface="Arial" panose="020B0604020202020204" pitchFamily="34" charset="0"/>
              </a:rPr>
              <a:t>, and </a:t>
            </a:r>
          </a:p>
          <a:p>
            <a:pPr indent="360045" algn="just">
              <a:lnSpc>
                <a:spcPct val="115000"/>
              </a:lnSpc>
            </a:pPr>
            <a:r>
              <a:rPr lang="en-US" sz="2400" b="1" dirty="0">
                <a:latin typeface="Cambria" panose="02040503050406030204" pitchFamily="18" charset="0"/>
                <a:ea typeface="Calibri" panose="020F0502020204030204" pitchFamily="34" charset="0"/>
                <a:cs typeface="Arial" panose="020B0604020202020204" pitchFamily="34" charset="0"/>
              </a:rPr>
              <a:t>internal rates of return (IRR).</a:t>
            </a:r>
            <a:endParaRPr lang="en-US" sz="2400" dirty="0">
              <a:latin typeface="Cambria" panose="02040503050406030204" pitchFamily="18" charset="0"/>
              <a:ea typeface="Calibri" panose="020F0502020204030204" pitchFamily="34" charset="0"/>
              <a:cs typeface="Arial" panose="020B0604020202020204" pitchFamily="34" charset="0"/>
            </a:endParaRPr>
          </a:p>
          <a:p>
            <a:pPr indent="360045" algn="just">
              <a:lnSpc>
                <a:spcPct val="115000"/>
              </a:lnSpc>
            </a:pPr>
            <a:r>
              <a:rPr lang="en-US" sz="2400" dirty="0">
                <a:latin typeface="Cambria" panose="02040503050406030204" pitchFamily="18" charset="0"/>
                <a:ea typeface="Calibri" panose="020F0502020204030204" pitchFamily="34" charset="0"/>
                <a:cs typeface="Arial" panose="020B0604020202020204" pitchFamily="34" charset="0"/>
              </a:rPr>
              <a:t>When evaluating interventions, it is important to consider the </a:t>
            </a:r>
            <a:r>
              <a:rPr lang="en-US" sz="2400" b="1" i="1" dirty="0">
                <a:latin typeface="Cambria" panose="02040503050406030204" pitchFamily="18" charset="0"/>
                <a:ea typeface="Calibri" panose="020F0502020204030204" pitchFamily="34" charset="0"/>
                <a:cs typeface="Arial" panose="020B0604020202020204" pitchFamily="34" charset="0"/>
              </a:rPr>
              <a:t>time horizon</a:t>
            </a:r>
            <a:r>
              <a:rPr lang="en-US" sz="2400" dirty="0">
                <a:latin typeface="Cambria" panose="02040503050406030204" pitchFamily="18" charset="0"/>
                <a:ea typeface="Calibri" panose="020F0502020204030204" pitchFamily="34" charset="0"/>
                <a:cs typeface="Arial" panose="020B0604020202020204" pitchFamily="34" charset="0"/>
              </a:rPr>
              <a:t> for the project. If retrospective data are collected for more than 1 year or if the project inputs or outcomes are estimated for more than 1 year into the future, it is important to adjust or discount these costs one point in time.</a:t>
            </a:r>
            <a:endParaRPr lang="en-US" sz="2400" dirty="0">
              <a:effectLst/>
              <a:latin typeface="Cambria" panose="0204050305040603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58518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592277-9601-46B5-B041-00BE4922A599}"/>
              </a:ext>
            </a:extLst>
          </p:cNvPr>
          <p:cNvSpPr/>
          <p:nvPr/>
        </p:nvSpPr>
        <p:spPr>
          <a:xfrm>
            <a:off x="114300" y="0"/>
            <a:ext cx="8915400" cy="6851812"/>
          </a:xfrm>
          <a:prstGeom prst="rect">
            <a:avLst/>
          </a:prstGeom>
        </p:spPr>
        <p:txBody>
          <a:bodyPr wrap="square">
            <a:spAutoFit/>
          </a:bodyPr>
          <a:lstStyle/>
          <a:p>
            <a:pPr algn="just">
              <a:lnSpc>
                <a:spcPct val="115000"/>
              </a:lnSpc>
            </a:pPr>
            <a:r>
              <a:rPr lang="en-US" sz="2400" b="1" dirty="0">
                <a:solidFill>
                  <a:srgbClr val="17365D"/>
                </a:solidFill>
                <a:latin typeface="Cambria" panose="02040503050406030204" pitchFamily="18" charset="0"/>
                <a:ea typeface="Calibri" panose="020F0502020204030204" pitchFamily="34" charset="0"/>
                <a:cs typeface="Arial" panose="020B0604020202020204" pitchFamily="34" charset="0"/>
              </a:rPr>
              <a:t>Net Benefit (or Net Cost) Calculations</a:t>
            </a:r>
            <a:r>
              <a:rPr lang="en-US" sz="2400" dirty="0">
                <a:latin typeface="Cambria" panose="02040503050406030204" pitchFamily="18" charset="0"/>
                <a:ea typeface="Calibri" panose="020F0502020204030204" pitchFamily="34" charset="0"/>
                <a:cs typeface="Arial" panose="020B0604020202020204" pitchFamily="34" charset="0"/>
              </a:rPr>
              <a:t>.</a:t>
            </a:r>
          </a:p>
          <a:p>
            <a:pPr indent="360045" algn="just">
              <a:lnSpc>
                <a:spcPct val="115000"/>
              </a:lnSpc>
            </a:pPr>
            <a:r>
              <a:rPr lang="en-US" sz="2400" dirty="0">
                <a:latin typeface="Cambria" panose="02040503050406030204" pitchFamily="18" charset="0"/>
                <a:ea typeface="Calibri" panose="020F0502020204030204" pitchFamily="34" charset="0"/>
                <a:cs typeface="Arial" panose="020B0604020202020204" pitchFamily="34" charset="0"/>
              </a:rPr>
              <a:t>The net benefit (or net cost) calculation simply presents the difference between the total costs and benefits. </a:t>
            </a:r>
          </a:p>
          <a:p>
            <a:pPr indent="360045" algn="just">
              <a:lnSpc>
                <a:spcPct val="115000"/>
              </a:lnSpc>
            </a:pPr>
            <a:r>
              <a:rPr lang="en-US" sz="2400" dirty="0">
                <a:latin typeface="Cambria" panose="02040503050406030204" pitchFamily="18" charset="0"/>
                <a:ea typeface="Calibri" panose="020F0502020204030204" pitchFamily="34" charset="0"/>
                <a:cs typeface="Arial" panose="020B0604020202020204" pitchFamily="34" charset="0"/>
              </a:rPr>
              <a:t>Net benefit = total benefits — total costs; </a:t>
            </a:r>
          </a:p>
          <a:p>
            <a:pPr indent="360045" algn="just">
              <a:lnSpc>
                <a:spcPct val="115000"/>
              </a:lnSpc>
            </a:pPr>
            <a:r>
              <a:rPr lang="en-US" sz="2400" dirty="0">
                <a:latin typeface="Cambria" panose="02040503050406030204" pitchFamily="18" charset="0"/>
                <a:ea typeface="Calibri" panose="020F0502020204030204" pitchFamily="34" charset="0"/>
                <a:cs typeface="Arial" panose="020B0604020202020204" pitchFamily="34" charset="0"/>
              </a:rPr>
              <a:t>Net cost = total costs — total benefits. </a:t>
            </a:r>
          </a:p>
          <a:p>
            <a:pPr algn="just">
              <a:lnSpc>
                <a:spcPct val="115000"/>
              </a:lnSpc>
            </a:pPr>
            <a:r>
              <a:rPr lang="en-US" sz="2400" dirty="0">
                <a:latin typeface="Cambria" panose="02040503050406030204" pitchFamily="18" charset="0"/>
                <a:ea typeface="Calibri" panose="020F0502020204030204" pitchFamily="34" charset="0"/>
                <a:cs typeface="Arial" panose="020B0604020202020204" pitchFamily="34" charset="0"/>
              </a:rPr>
              <a:t>Interventions would be considered to be cost beneficial if:</a:t>
            </a:r>
          </a:p>
          <a:p>
            <a:pPr algn="just">
              <a:lnSpc>
                <a:spcPct val="115000"/>
              </a:lnSpc>
            </a:pPr>
            <a:r>
              <a:rPr lang="en-US" sz="2400" dirty="0">
                <a:latin typeface="Cambria" panose="02040503050406030204" pitchFamily="18" charset="0"/>
                <a:ea typeface="Calibri" panose="020F0502020204030204" pitchFamily="34" charset="0"/>
                <a:cs typeface="Arial" panose="020B0604020202020204" pitchFamily="34" charset="0"/>
              </a:rPr>
              <a:t>Net Benefit &gt; 0 or Net Cost &lt; 0</a:t>
            </a:r>
          </a:p>
          <a:p>
            <a:pPr algn="just">
              <a:lnSpc>
                <a:spcPct val="115000"/>
              </a:lnSpc>
            </a:pPr>
            <a:r>
              <a:rPr lang="en-US" sz="2400" b="1" dirty="0">
                <a:latin typeface="Cambria" panose="02040503050406030204" pitchFamily="18" charset="0"/>
                <a:ea typeface="Calibri" panose="020F0502020204030204" pitchFamily="34" charset="0"/>
                <a:cs typeface="Arial" panose="020B0604020202020204" pitchFamily="34" charset="0"/>
              </a:rPr>
              <a:t> </a:t>
            </a:r>
            <a:endParaRPr lang="en-US" sz="2400" dirty="0">
              <a:latin typeface="Cambria" panose="02040503050406030204" pitchFamily="18" charset="0"/>
              <a:ea typeface="Calibri" panose="020F0502020204030204" pitchFamily="34" charset="0"/>
              <a:cs typeface="Arial" panose="020B0604020202020204" pitchFamily="34" charset="0"/>
            </a:endParaRPr>
          </a:p>
          <a:p>
            <a:pPr algn="just">
              <a:lnSpc>
                <a:spcPct val="115000"/>
              </a:lnSpc>
            </a:pPr>
            <a:r>
              <a:rPr lang="en-US" sz="2400" b="1" dirty="0">
                <a:solidFill>
                  <a:srgbClr val="17365D"/>
                </a:solidFill>
                <a:latin typeface="Cambria" panose="02040503050406030204" pitchFamily="18" charset="0"/>
                <a:ea typeface="Calibri" panose="020F0502020204030204" pitchFamily="34" charset="0"/>
                <a:cs typeface="Arial" panose="020B0604020202020204" pitchFamily="34" charset="0"/>
              </a:rPr>
              <a:t>Benefit-to-Cost (or Cost-to-Benefit) Ratio Calculations</a:t>
            </a:r>
            <a:r>
              <a:rPr lang="en-US" sz="2400" dirty="0">
                <a:solidFill>
                  <a:srgbClr val="17365D"/>
                </a:solidFill>
                <a:latin typeface="Cambria" panose="02040503050406030204" pitchFamily="18" charset="0"/>
                <a:ea typeface="Calibri" panose="020F0502020204030204" pitchFamily="34" charset="0"/>
                <a:cs typeface="Arial" panose="020B0604020202020204" pitchFamily="34" charset="0"/>
              </a:rPr>
              <a:t>.</a:t>
            </a:r>
            <a:endParaRPr lang="en-US" sz="2400" dirty="0">
              <a:latin typeface="Cambria" panose="02040503050406030204" pitchFamily="18" charset="0"/>
              <a:ea typeface="Calibri" panose="020F0502020204030204" pitchFamily="34" charset="0"/>
              <a:cs typeface="Arial" panose="020B0604020202020204" pitchFamily="34" charset="0"/>
            </a:endParaRPr>
          </a:p>
          <a:p>
            <a:pPr indent="360045" algn="just">
              <a:lnSpc>
                <a:spcPct val="115000"/>
              </a:lnSpc>
            </a:pPr>
            <a:r>
              <a:rPr lang="en-US" sz="2400" dirty="0">
                <a:latin typeface="Cambria" panose="02040503050406030204" pitchFamily="18" charset="0"/>
                <a:ea typeface="Calibri" panose="020F0502020204030204" pitchFamily="34" charset="0"/>
                <a:cs typeface="Arial" panose="020B0604020202020204" pitchFamily="34" charset="0"/>
              </a:rPr>
              <a:t>CBA results can also be calculated by summing up the total benefits and dividing by the total costs. The ratio may be expressed as a benefit-to-cost ratio or a cost to-benefit ratio. Depending on how the ratio is calculated, interventions are cost beneficial if:</a:t>
            </a:r>
          </a:p>
          <a:p>
            <a:pPr algn="just">
              <a:lnSpc>
                <a:spcPct val="115000"/>
              </a:lnSpc>
            </a:pPr>
            <a:r>
              <a:rPr lang="en-US" sz="2400" dirty="0">
                <a:latin typeface="Cambria" panose="02040503050406030204" pitchFamily="18" charset="0"/>
                <a:ea typeface="Calibri" panose="020F0502020204030204" pitchFamily="34" charset="0"/>
                <a:cs typeface="Arial" panose="020B0604020202020204" pitchFamily="34" charset="0"/>
              </a:rPr>
              <a:t>Benefit-to-cost &gt; 1 or Cost-to-benefit &lt; 1</a:t>
            </a:r>
          </a:p>
          <a:p>
            <a:pPr algn="just">
              <a:lnSpc>
                <a:spcPct val="115000"/>
              </a:lnSpc>
            </a:pPr>
            <a:r>
              <a:rPr lang="en-US" sz="2400" dirty="0">
                <a:latin typeface="Cambria" panose="02040503050406030204" pitchFamily="18" charset="0"/>
                <a:ea typeface="Calibri" panose="020F0502020204030204" pitchFamily="34" charset="0"/>
                <a:cs typeface="Arial" panose="020B0604020202020204" pitchFamily="34" charset="0"/>
              </a:rPr>
              <a:t> </a:t>
            </a:r>
          </a:p>
          <a:p>
            <a:pPr algn="just">
              <a:lnSpc>
                <a:spcPct val="115000"/>
              </a:lnSpc>
            </a:pPr>
            <a:endParaRPr lang="en-US" sz="2400" dirty="0">
              <a:effectLst/>
              <a:latin typeface="Cambria" panose="0204050305040603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37420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3931D5-EE98-46D3-A050-10ABE95EA15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8763000" cy="3429000"/>
          </a:xfrm>
          <a:prstGeom prst="rect">
            <a:avLst/>
          </a:prstGeom>
          <a:noFill/>
          <a:ln>
            <a:noFill/>
          </a:ln>
        </p:spPr>
      </p:pic>
      <p:sp>
        <p:nvSpPr>
          <p:cNvPr id="3" name="Rectangle 2">
            <a:extLst>
              <a:ext uri="{FF2B5EF4-FFF2-40B4-BE49-F238E27FC236}">
                <a16:creationId xmlns:a16="http://schemas.microsoft.com/office/drawing/2014/main" id="{4DE1746A-0B8E-41AE-A19D-1FE29BE6CC0C}"/>
              </a:ext>
            </a:extLst>
          </p:cNvPr>
          <p:cNvSpPr/>
          <p:nvPr/>
        </p:nvSpPr>
        <p:spPr>
          <a:xfrm>
            <a:off x="266700" y="152400"/>
            <a:ext cx="8610600" cy="1665328"/>
          </a:xfrm>
          <a:prstGeom prst="rect">
            <a:avLst/>
          </a:prstGeom>
        </p:spPr>
        <p:txBody>
          <a:bodyPr wrap="square">
            <a:spAutoFit/>
          </a:bodyPr>
          <a:lstStyle/>
          <a:p>
            <a:pPr algn="just">
              <a:lnSpc>
                <a:spcPct val="115000"/>
              </a:lnSpc>
            </a:pPr>
            <a:r>
              <a:rPr lang="en-US" b="1" dirty="0">
                <a:solidFill>
                  <a:srgbClr val="17365D"/>
                </a:solidFill>
                <a:latin typeface="Times New Roman" panose="02020603050405020304" pitchFamily="18" charset="0"/>
                <a:ea typeface="Calibri" panose="020F0502020204030204" pitchFamily="34" charset="0"/>
                <a:cs typeface="Arial" panose="020B0604020202020204" pitchFamily="34" charset="0"/>
              </a:rPr>
              <a:t>Example Using Different Calculation Techniques</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US" dirty="0">
                <a:latin typeface="Times New Roman" panose="02020603050405020304" pitchFamily="18" charset="0"/>
                <a:ea typeface="Calibri" panose="020F0502020204030204" pitchFamily="34" charset="0"/>
                <a:cs typeface="Arial" panose="020B0604020202020204" pitchFamily="34" charset="0"/>
              </a:rPr>
              <a:t>Suppose a decision maker had to choose between two proposals for implementation. Also assume that the projects are for 1 year, so discounting is not needed.</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US" dirty="0">
                <a:latin typeface="Times New Roman" panose="02020603050405020304" pitchFamily="18" charset="0"/>
                <a:ea typeface="Calibri" panose="020F0502020204030204" pitchFamily="34" charset="0"/>
                <a:cs typeface="Arial" panose="020B0604020202020204" pitchFamily="34" charset="0"/>
              </a:rPr>
              <a:t>Proposal A: Cost = $1000; Benefit = $2000</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US" dirty="0">
                <a:latin typeface="Times New Roman" panose="02020603050405020304" pitchFamily="18" charset="0"/>
                <a:ea typeface="Calibri" panose="020F0502020204030204" pitchFamily="34" charset="0"/>
                <a:cs typeface="Arial" panose="020B0604020202020204" pitchFamily="34" charset="0"/>
              </a:rPr>
              <a:t>Proposal B: Cost = $5000; Benefit = $7500</a:t>
            </a:r>
            <a:endParaRPr lang="en-US" dirty="0"/>
          </a:p>
        </p:txBody>
      </p:sp>
    </p:spTree>
    <p:extLst>
      <p:ext uri="{BB962C8B-B14F-4D97-AF65-F5344CB8AC3E}">
        <p14:creationId xmlns:p14="http://schemas.microsoft.com/office/powerpoint/2010/main" val="3006295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62EAF8-52E6-44DE-B44A-16B57CDBF0E2}"/>
              </a:ext>
            </a:extLst>
          </p:cNvPr>
          <p:cNvSpPr/>
          <p:nvPr/>
        </p:nvSpPr>
        <p:spPr>
          <a:xfrm>
            <a:off x="228600" y="152400"/>
            <a:ext cx="8610600" cy="6338881"/>
          </a:xfrm>
          <a:prstGeom prst="rect">
            <a:avLst/>
          </a:prstGeom>
        </p:spPr>
        <p:txBody>
          <a:bodyPr wrap="square">
            <a:spAutoFit/>
          </a:bodyPr>
          <a:lstStyle/>
          <a:p>
            <a:pPr indent="360045" algn="just">
              <a:lnSpc>
                <a:spcPct val="115000"/>
              </a:lnSpc>
            </a:pPr>
            <a:r>
              <a:rPr lang="en-US" dirty="0">
                <a:latin typeface="Times New Roman" panose="02020603050405020304" pitchFamily="18" charset="0"/>
                <a:ea typeface="Calibri" panose="020F0502020204030204" pitchFamily="34" charset="0"/>
                <a:cs typeface="Arial" panose="020B0604020202020204" pitchFamily="34" charset="0"/>
              </a:rPr>
              <a:t>Table 7.4 shows the net and ratio calculations for both proposals. Although four calculations are shown in the table, the benefit-to-cost ratio (when compared with the cost-to-benefit ratio) and the net benefit calculation (when compared with the net cost calculation) are used most often because the higher the result, the more cost beneficial an option becomes.</a:t>
            </a:r>
            <a:endParaRPr lang="en-US" sz="1400" dirty="0">
              <a:latin typeface="Calibri" panose="020F0502020204030204" pitchFamily="34" charset="0"/>
              <a:ea typeface="Calibri" panose="020F0502020204030204" pitchFamily="34" charset="0"/>
              <a:cs typeface="Arial" panose="020B0604020202020204" pitchFamily="34" charset="0"/>
            </a:endParaRPr>
          </a:p>
          <a:p>
            <a:pPr indent="360045" algn="just">
              <a:lnSpc>
                <a:spcPct val="115000"/>
              </a:lnSpc>
            </a:pPr>
            <a:r>
              <a:rPr lang="en-US" dirty="0">
                <a:latin typeface="Times New Roman" panose="02020603050405020304" pitchFamily="18" charset="0"/>
                <a:ea typeface="Calibri" panose="020F0502020204030204" pitchFamily="34" charset="0"/>
                <a:cs typeface="Arial" panose="020B0604020202020204" pitchFamily="34" charset="0"/>
              </a:rPr>
              <a:t>Using the criteria outlined above for cost-beneficial programs, it is apparent that both programs are cost beneficial using both the net and ratio methods of calculations. However, when comparing net calculations, proposal B is more cost beneficial than proposal A (net benefit = $2500 versus $1000), but proposal A is more cost beneficial than proposal B (benefit-to-cost ratio = 2.0 versus 1.5) when using ratio calculations.</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US" dirty="0">
                <a:latin typeface="Times New Roman" panose="02020603050405020304" pitchFamily="18" charset="0"/>
                <a:ea typeface="Calibri" panose="020F0502020204030204" pitchFamily="34" charset="0"/>
                <a:cs typeface="Arial" panose="020B0604020202020204" pitchFamily="34" charset="0"/>
              </a:rPr>
              <a:t>In this example, in which both proposals are cost beneficial, the decision maker may consider other issues, such as the </a:t>
            </a:r>
            <a:r>
              <a:rPr lang="en-US" b="1" dirty="0">
                <a:latin typeface="Times New Roman" panose="02020603050405020304" pitchFamily="18" charset="0"/>
                <a:ea typeface="Calibri" panose="020F0502020204030204" pitchFamily="34" charset="0"/>
                <a:cs typeface="Arial" panose="020B0604020202020204" pitchFamily="34" charset="0"/>
              </a:rPr>
              <a:t>amount of money available for investment. </a:t>
            </a:r>
            <a:r>
              <a:rPr lang="en-US" dirty="0">
                <a:latin typeface="Times New Roman" panose="02020603050405020304" pitchFamily="18" charset="0"/>
                <a:ea typeface="Calibri" panose="020F0502020204030204" pitchFamily="34" charset="0"/>
                <a:cs typeface="Arial" panose="020B0604020202020204" pitchFamily="34" charset="0"/>
              </a:rPr>
              <a:t>Whereas A would require $1000 input costs, proposal B would require $5000.</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US" dirty="0">
                <a:latin typeface="Times New Roman" panose="02020603050405020304" pitchFamily="18" charset="0"/>
                <a:ea typeface="Calibri" panose="020F0502020204030204" pitchFamily="34" charset="0"/>
                <a:cs typeface="Arial" panose="020B0604020202020204" pitchFamily="34" charset="0"/>
              </a:rPr>
              <a:t>Another consideration may involve </a:t>
            </a:r>
            <a:r>
              <a:rPr lang="en-US" b="1" dirty="0">
                <a:latin typeface="Times New Roman" panose="02020603050405020304" pitchFamily="18" charset="0"/>
                <a:ea typeface="Calibri" panose="020F0502020204030204" pitchFamily="34" charset="0"/>
                <a:cs typeface="Arial" panose="020B0604020202020204" pitchFamily="34" charset="0"/>
              </a:rPr>
              <a:t>the return on investment</a:t>
            </a:r>
            <a:r>
              <a:rPr lang="en-US" dirty="0">
                <a:latin typeface="Times New Roman" panose="02020603050405020304" pitchFamily="18" charset="0"/>
                <a:ea typeface="Calibri" panose="020F0502020204030204" pitchFamily="34" charset="0"/>
                <a:cs typeface="Arial" panose="020B0604020202020204" pitchFamily="34" charset="0"/>
              </a:rPr>
              <a:t>. Proposal A, with a 2:1 benefit-to-cost ratio, has a higher return than proposal B (i.e., 1.5:1 benefit-to-cost ratio).</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pPr>
            <a:r>
              <a:rPr lang="ar-SA" dirty="0">
                <a:latin typeface="Calibri" panose="020F0502020204030204" pitchFamily="34" charset="0"/>
                <a:ea typeface="Calibri" panose="020F0502020204030204" pitchFamily="34" charset="0"/>
                <a:cs typeface="Times New Roman" panose="02020603050405020304" pitchFamily="18" charset="0"/>
              </a:rPr>
              <a:t>اي ان الدولار الواحد المصروف على </a:t>
            </a:r>
            <a:r>
              <a:rPr lang="en-US" dirty="0">
                <a:latin typeface="Times New Roman" panose="02020603050405020304" pitchFamily="18" charset="0"/>
                <a:ea typeface="Calibri" panose="020F0502020204030204" pitchFamily="34" charset="0"/>
                <a:cs typeface="Arial" panose="020B0604020202020204" pitchFamily="34" charset="0"/>
              </a:rPr>
              <a:t>Proposal A </a:t>
            </a:r>
            <a:r>
              <a:rPr lang="ar-SA" dirty="0">
                <a:latin typeface="Calibri" panose="020F0502020204030204" pitchFamily="34" charset="0"/>
                <a:ea typeface="Calibri" panose="020F0502020204030204" pitchFamily="34" charset="0"/>
                <a:cs typeface="Times New Roman" panose="02020603050405020304" pitchFamily="18" charset="0"/>
              </a:rPr>
              <a:t>  يعود دولارين</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pPr>
            <a:r>
              <a:rPr lang="ar-SA" dirty="0">
                <a:latin typeface="Calibri" panose="020F0502020204030204" pitchFamily="34" charset="0"/>
                <a:ea typeface="Calibri" panose="020F0502020204030204" pitchFamily="34" charset="0"/>
                <a:cs typeface="Times New Roman" panose="02020603050405020304" pitchFamily="18" charset="0"/>
              </a:rPr>
              <a:t>وان الدولار الواحد المصروف على  </a:t>
            </a:r>
            <a:r>
              <a:rPr lang="en-US" dirty="0">
                <a:latin typeface="Times New Roman" panose="02020603050405020304" pitchFamily="18" charset="0"/>
                <a:ea typeface="Calibri" panose="020F0502020204030204" pitchFamily="34" charset="0"/>
                <a:cs typeface="Arial" panose="020B0604020202020204" pitchFamily="34" charset="0"/>
              </a:rPr>
              <a:t>Proposal B </a:t>
            </a:r>
            <a:r>
              <a:rPr lang="ar-SA" dirty="0">
                <a:latin typeface="Calibri" panose="020F0502020204030204" pitchFamily="34" charset="0"/>
                <a:ea typeface="Calibri" panose="020F0502020204030204" pitchFamily="34" charset="0"/>
                <a:cs typeface="Times New Roman" panose="02020603050405020304" pitchFamily="18" charset="0"/>
              </a:rPr>
              <a:t>  يعود دولار ونصف</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US" dirty="0">
                <a:latin typeface="Times New Roman" panose="02020603050405020304" pitchFamily="18" charset="0"/>
                <a:ea typeface="Calibri" panose="020F0502020204030204" pitchFamily="34" charset="0"/>
                <a:cs typeface="Arial" panose="020B0604020202020204" pitchFamily="34" charset="0"/>
              </a:rPr>
              <a:t>A third consideration </a:t>
            </a:r>
            <a:r>
              <a:rPr lang="en-US" b="1" dirty="0">
                <a:latin typeface="Times New Roman" panose="02020603050405020304" pitchFamily="18" charset="0"/>
                <a:ea typeface="Calibri" panose="020F0502020204030204" pitchFamily="34" charset="0"/>
                <a:cs typeface="Arial" panose="020B0604020202020204" pitchFamily="34" charset="0"/>
              </a:rPr>
              <a:t>is the actual net benefit amount. </a:t>
            </a:r>
            <a:r>
              <a:rPr lang="en-US" dirty="0">
                <a:latin typeface="Times New Roman" panose="02020603050405020304" pitchFamily="18" charset="0"/>
                <a:ea typeface="Calibri" panose="020F0502020204030204" pitchFamily="34" charset="0"/>
                <a:cs typeface="Arial" panose="020B0604020202020204" pitchFamily="34" charset="0"/>
              </a:rPr>
              <a:t>Proposal B has a higher net benefit than proposal A ($2500 versus $1000).</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68048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3BF0F0-A724-4C21-82F2-D018C05F983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382000" cy="5181600"/>
          </a:xfrm>
          <a:prstGeom prst="rect">
            <a:avLst/>
          </a:prstGeom>
          <a:noFill/>
          <a:ln>
            <a:noFill/>
          </a:ln>
        </p:spPr>
      </p:pic>
    </p:spTree>
    <p:extLst>
      <p:ext uri="{BB962C8B-B14F-4D97-AF65-F5344CB8AC3E}">
        <p14:creationId xmlns:p14="http://schemas.microsoft.com/office/powerpoint/2010/main" val="3149919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A937F1-C4FB-40A5-8431-81C9851CBAB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458200" cy="5486400"/>
          </a:xfrm>
          <a:prstGeom prst="rect">
            <a:avLst/>
          </a:prstGeom>
          <a:noFill/>
          <a:ln>
            <a:noFill/>
          </a:ln>
        </p:spPr>
      </p:pic>
    </p:spTree>
    <p:extLst>
      <p:ext uri="{BB962C8B-B14F-4D97-AF65-F5344CB8AC3E}">
        <p14:creationId xmlns:p14="http://schemas.microsoft.com/office/powerpoint/2010/main" val="2939896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D67B12-8D4F-4F49-9F75-34D9EB21713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5943600"/>
          </a:xfrm>
          <a:prstGeom prst="rect">
            <a:avLst/>
          </a:prstGeom>
          <a:noFill/>
          <a:ln>
            <a:noFill/>
          </a:ln>
        </p:spPr>
      </p:pic>
    </p:spTree>
    <p:extLst>
      <p:ext uri="{BB962C8B-B14F-4D97-AF65-F5344CB8AC3E}">
        <p14:creationId xmlns:p14="http://schemas.microsoft.com/office/powerpoint/2010/main" val="534897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260272-DBFB-4519-AB2A-8448F222D3F8}"/>
              </a:ext>
            </a:extLst>
          </p:cNvPr>
          <p:cNvSpPr/>
          <p:nvPr/>
        </p:nvSpPr>
        <p:spPr>
          <a:xfrm>
            <a:off x="571500" y="1143000"/>
            <a:ext cx="8001000" cy="4924425"/>
          </a:xfrm>
          <a:prstGeom prst="rect">
            <a:avLst/>
          </a:prstGeom>
        </p:spPr>
        <p:txBody>
          <a:bodyPr wrap="square">
            <a:spAutoFit/>
          </a:bodyPr>
          <a:lstStyle/>
          <a:p>
            <a:pPr algn="just">
              <a:lnSpc>
                <a:spcPct val="115000"/>
              </a:lnSpc>
              <a:spcAft>
                <a:spcPts val="1000"/>
              </a:spcAft>
            </a:pPr>
            <a:r>
              <a:rPr lang="en-US" sz="2000" b="1" dirty="0">
                <a:latin typeface="Times New Roman" panose="02020603050405020304" pitchFamily="18" charset="0"/>
                <a:ea typeface="Calibri" panose="020F0502020204030204" pitchFamily="34" charset="0"/>
                <a:cs typeface="Arial" panose="020B0604020202020204" pitchFamily="34" charset="0"/>
              </a:rPr>
              <a:t>Advantages and Disadvantages of the Human Capital Method</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US" sz="2000" dirty="0">
                <a:latin typeface="Times New Roman" panose="02020603050405020304" pitchFamily="18" charset="0"/>
                <a:ea typeface="Calibri" panose="020F0502020204030204" pitchFamily="34" charset="0"/>
                <a:cs typeface="Arial" panose="020B0604020202020204" pitchFamily="34" charset="0"/>
              </a:rPr>
              <a:t>Measuring indirect benefits using the HC approach has several </a:t>
            </a:r>
            <a:r>
              <a:rPr lang="en-US" sz="2000" b="1" dirty="0">
                <a:latin typeface="Times New Roman" panose="02020603050405020304" pitchFamily="18" charset="0"/>
                <a:ea typeface="Calibri" panose="020F0502020204030204" pitchFamily="34" charset="0"/>
                <a:cs typeface="Arial" panose="020B0604020202020204" pitchFamily="34" charset="0"/>
              </a:rPr>
              <a:t>advantages</a:t>
            </a:r>
            <a:r>
              <a:rPr lang="en-US" sz="2000" dirty="0">
                <a:latin typeface="Times New Roman" panose="02020603050405020304" pitchFamily="18"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en-US" sz="2000" dirty="0">
                <a:latin typeface="Times New Roman" panose="02020603050405020304" pitchFamily="18" charset="0"/>
              </a:rPr>
              <a:t>It is fairly straightforward and easy to measure. </a:t>
            </a:r>
            <a:endParaRPr lang="en-US" sz="2000" dirty="0"/>
          </a:p>
          <a:p>
            <a:pPr marL="342900" lvl="0" indent="-342900" algn="just">
              <a:buFont typeface="Symbol" panose="05050102010706020507" pitchFamily="18" charset="2"/>
              <a:buChar char=""/>
            </a:pPr>
            <a:r>
              <a:rPr lang="en-US" sz="2000" dirty="0">
                <a:latin typeface="Times New Roman" panose="02020603050405020304" pitchFamily="18" charset="0"/>
              </a:rPr>
              <a:t>Income estimates can be obtained or estimated from publicly available sources.</a:t>
            </a:r>
            <a:endParaRPr lang="en-US" sz="2000" dirty="0"/>
          </a:p>
          <a:p>
            <a:pPr marL="342900" lvl="0" indent="-342900" algn="just">
              <a:buFont typeface="Symbol" panose="05050102010706020507" pitchFamily="18" charset="2"/>
              <a:buChar char=""/>
            </a:pPr>
            <a:r>
              <a:rPr lang="en-US" sz="2000" dirty="0">
                <a:latin typeface="Times New Roman" panose="02020603050405020304" pitchFamily="18" charset="0"/>
              </a:rPr>
              <a:t>Days lost from illness can be readily obtained from the patient or another secondary source.</a:t>
            </a:r>
            <a:endParaRPr lang="en-US" sz="2000" dirty="0"/>
          </a:p>
          <a:p>
            <a:pPr algn="just">
              <a:lnSpc>
                <a:spcPct val="115000"/>
              </a:lnSpc>
              <a:spcAft>
                <a:spcPts val="1000"/>
              </a:spcAft>
            </a:pPr>
            <a:r>
              <a:rPr lang="en-US" sz="2000" dirty="0">
                <a:latin typeface="Times New Roman" panose="02020603050405020304" pitchFamily="18" charset="0"/>
                <a:ea typeface="Calibri" panose="020F0502020204030204" pitchFamily="34" charset="0"/>
                <a:cs typeface="Arial" panose="020B0604020202020204" pitchFamily="34" charset="0"/>
              </a:rPr>
              <a:t>The HC approach also has several </a:t>
            </a:r>
            <a:r>
              <a:rPr lang="en-US" sz="2000" b="1" dirty="0">
                <a:latin typeface="Times New Roman" panose="02020603050405020304" pitchFamily="18" charset="0"/>
                <a:ea typeface="Calibri" panose="020F0502020204030204" pitchFamily="34" charset="0"/>
                <a:cs typeface="Arial" panose="020B0604020202020204" pitchFamily="34" charset="0"/>
              </a:rPr>
              <a:t>disadvantages:</a:t>
            </a:r>
            <a:r>
              <a:rPr lang="en-US" sz="2000" dirty="0">
                <a:latin typeface="Times New Roman" panose="02020603050405020304" pitchFamily="18" charset="0"/>
                <a:ea typeface="Calibri" panose="020F0502020204030204" pitchFamily="34" charset="0"/>
                <a:cs typeface="Arial" panose="020B0604020202020204" pitchFamily="34"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en-US" sz="2000" dirty="0">
                <a:latin typeface="Times New Roman" panose="02020603050405020304" pitchFamily="18" charset="0"/>
              </a:rPr>
              <a:t>The primary concern with using the HC approach is that it may be biased against specific groups of people, namely unemployed individuals. </a:t>
            </a:r>
            <a:endParaRPr lang="en-US" sz="2000" dirty="0"/>
          </a:p>
          <a:p>
            <a:pPr marL="342900" lvl="0" indent="-342900" algn="just">
              <a:buFont typeface="Wingdings" panose="05000000000000000000" pitchFamily="2" charset="2"/>
              <a:buChar char=""/>
            </a:pPr>
            <a:r>
              <a:rPr lang="en-US" sz="2000" dirty="0">
                <a:latin typeface="Times New Roman" panose="02020603050405020304" pitchFamily="18" charset="0"/>
              </a:rPr>
              <a:t>It assumes that if a person is not working, he or she has little or no economic benefit.</a:t>
            </a:r>
            <a:endParaRPr lang="en-US" sz="2000" dirty="0"/>
          </a:p>
          <a:p>
            <a:pPr marL="342900" lvl="0" indent="-342900" algn="just">
              <a:buFont typeface="Wingdings" panose="05000000000000000000" pitchFamily="2" charset="2"/>
              <a:buChar char=""/>
            </a:pPr>
            <a:r>
              <a:rPr lang="en-US" sz="2000" dirty="0">
                <a:latin typeface="Times New Roman" panose="02020603050405020304" pitchFamily="18" charset="0"/>
              </a:rPr>
              <a:t> Children and unemployed elderly individuals are two groups with which bias can occur.</a:t>
            </a:r>
            <a:endParaRPr lang="en-US" sz="2000" dirty="0">
              <a:effectLst/>
            </a:endParaRPr>
          </a:p>
        </p:txBody>
      </p:sp>
    </p:spTree>
    <p:extLst>
      <p:ext uri="{BB962C8B-B14F-4D97-AF65-F5344CB8AC3E}">
        <p14:creationId xmlns:p14="http://schemas.microsoft.com/office/powerpoint/2010/main" val="3519745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EA6BAF-C7DC-498A-887B-DB2678980F6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91600" cy="5867400"/>
          </a:xfrm>
          <a:prstGeom prst="rect">
            <a:avLst/>
          </a:prstGeom>
          <a:noFill/>
          <a:ln>
            <a:noFill/>
          </a:ln>
        </p:spPr>
      </p:pic>
    </p:spTree>
    <p:extLst>
      <p:ext uri="{BB962C8B-B14F-4D97-AF65-F5344CB8AC3E}">
        <p14:creationId xmlns:p14="http://schemas.microsoft.com/office/powerpoint/2010/main" val="4101699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A0EBE9-1305-4068-89BE-BC2B4ED3DBB2}"/>
              </a:ext>
            </a:extLst>
          </p:cNvPr>
          <p:cNvSpPr/>
          <p:nvPr/>
        </p:nvSpPr>
        <p:spPr>
          <a:xfrm>
            <a:off x="0" y="228600"/>
            <a:ext cx="8991600" cy="5371342"/>
          </a:xfrm>
          <a:prstGeom prst="rect">
            <a:avLst/>
          </a:prstGeom>
        </p:spPr>
        <p:txBody>
          <a:bodyPr wrap="square">
            <a:spAutoFit/>
          </a:bodyPr>
          <a:lstStyle/>
          <a:p>
            <a:pPr algn="just">
              <a:lnSpc>
                <a:spcPct val="115000"/>
              </a:lnSpc>
            </a:pPr>
            <a:r>
              <a:rPr lang="en-US" sz="2000" b="1" dirty="0">
                <a:solidFill>
                  <a:srgbClr val="17365D"/>
                </a:solidFill>
                <a:latin typeface="Cambria" panose="02040503050406030204" pitchFamily="18" charset="0"/>
                <a:ea typeface="Calibri" panose="020F0502020204030204" pitchFamily="34" charset="0"/>
                <a:cs typeface="Arial" panose="020B0604020202020204" pitchFamily="34" charset="0"/>
              </a:rPr>
              <a:t>Using cost-benefit analysis to allocate resources to different services</a:t>
            </a:r>
            <a:endParaRPr lang="en-US" sz="2000" dirty="0">
              <a:latin typeface="Cambria" panose="02040503050406030204" pitchFamily="18" charset="0"/>
              <a:ea typeface="Calibri" panose="020F0502020204030204" pitchFamily="34" charset="0"/>
              <a:cs typeface="Arial" panose="020B0604020202020204" pitchFamily="34" charset="0"/>
            </a:endParaRPr>
          </a:p>
          <a:p>
            <a:pPr indent="360045" algn="just">
              <a:lnSpc>
                <a:spcPct val="115000"/>
              </a:lnSpc>
            </a:pPr>
            <a:r>
              <a:rPr lang="en-US" sz="2000" dirty="0">
                <a:latin typeface="Cambria" panose="02040503050406030204" pitchFamily="18" charset="0"/>
                <a:ea typeface="Calibri" panose="020F0502020204030204" pitchFamily="34" charset="0"/>
                <a:cs typeface="Arial" panose="020B0604020202020204" pitchFamily="34" charset="0"/>
              </a:rPr>
              <a:t>Worked example 7.1 shows how WTP can be used in a CBA to generate net benefit. However, in that example we were trying to decide between two ways of treating the same illness. We could also have used a common outcome such as the presence of anemia, and the resulting economic evaluation would have been a CEA (see 5, worked examples).</a:t>
            </a:r>
          </a:p>
          <a:p>
            <a:pPr indent="360045" algn="just">
              <a:lnSpc>
                <a:spcPct val="115000"/>
              </a:lnSpc>
            </a:pPr>
            <a:r>
              <a:rPr lang="en-US" sz="2000" dirty="0">
                <a:latin typeface="Cambria" panose="02040503050406030204" pitchFamily="18" charset="0"/>
                <a:ea typeface="Calibri" panose="020F0502020204030204" pitchFamily="34" charset="0"/>
                <a:cs typeface="Arial" panose="020B0604020202020204" pitchFamily="34" charset="0"/>
              </a:rPr>
              <a:t>It is more difficult to compare two healthcare interventions that do not have comparable outcome measures. </a:t>
            </a:r>
          </a:p>
          <a:p>
            <a:pPr indent="360045" algn="just">
              <a:lnSpc>
                <a:spcPct val="115000"/>
              </a:lnSpc>
            </a:pPr>
            <a:r>
              <a:rPr lang="en-US" sz="2000" dirty="0">
                <a:latin typeface="Cambria" panose="02040503050406030204" pitchFamily="18" charset="0"/>
                <a:ea typeface="Calibri" panose="020F0502020204030204" pitchFamily="34" charset="0"/>
                <a:cs typeface="Arial" panose="020B0604020202020204" pitchFamily="34" charset="0"/>
              </a:rPr>
              <a:t>CEA cannot be used in this situation, and we have to use an outcome measure that can be used across different diseases, such as WTP. CBA can be used to generate net benefit in different disease areas, and so diseases with different clinical outcomes can be compared.</a:t>
            </a:r>
          </a:p>
          <a:p>
            <a:pPr indent="360045" algn="just">
              <a:lnSpc>
                <a:spcPct val="115000"/>
              </a:lnSpc>
            </a:pPr>
            <a:r>
              <a:rPr lang="en-US" sz="2000" dirty="0">
                <a:latin typeface="Cambria" panose="02040503050406030204" pitchFamily="18" charset="0"/>
                <a:ea typeface="Calibri" panose="020F0502020204030204" pitchFamily="34" charset="0"/>
                <a:cs typeface="Arial" panose="020B0604020202020204" pitchFamily="34" charset="0"/>
              </a:rPr>
              <a:t> This means that CBA can be used to allocate resources to different services. Worked example 7.2 illustrates how this can be carried out.</a:t>
            </a:r>
          </a:p>
          <a:p>
            <a:pPr algn="just">
              <a:lnSpc>
                <a:spcPct val="115000"/>
              </a:lnSpc>
            </a:pPr>
            <a:r>
              <a:rPr lang="en-US" sz="2000" dirty="0">
                <a:latin typeface="Cambria" panose="02040503050406030204" pitchFamily="18" charset="0"/>
                <a:ea typeface="Calibri" panose="020F0502020204030204" pitchFamily="34" charset="0"/>
                <a:cs typeface="Arial" panose="020B0604020202020204" pitchFamily="34" charset="0"/>
              </a:rPr>
              <a:t> </a:t>
            </a:r>
            <a:endParaRPr lang="en-US" sz="2000" dirty="0">
              <a:effectLst/>
              <a:latin typeface="Cambria" panose="0204050305040603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88182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1C14BA-00EC-434A-854C-DA3B4837189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8600" y="523875"/>
            <a:ext cx="8763000" cy="5038725"/>
          </a:xfrm>
          <a:prstGeom prst="rect">
            <a:avLst/>
          </a:prstGeom>
          <a:noFill/>
          <a:ln>
            <a:noFill/>
          </a:ln>
        </p:spPr>
      </p:pic>
    </p:spTree>
    <p:extLst>
      <p:ext uri="{BB962C8B-B14F-4D97-AF65-F5344CB8AC3E}">
        <p14:creationId xmlns:p14="http://schemas.microsoft.com/office/powerpoint/2010/main" val="4245471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83BF09-ED21-49E1-B080-BF9988888B4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0500" y="152400"/>
            <a:ext cx="8763000" cy="5615940"/>
          </a:xfrm>
          <a:prstGeom prst="rect">
            <a:avLst/>
          </a:prstGeom>
          <a:noFill/>
          <a:ln>
            <a:noFill/>
          </a:ln>
        </p:spPr>
      </p:pic>
    </p:spTree>
    <p:extLst>
      <p:ext uri="{BB962C8B-B14F-4D97-AF65-F5344CB8AC3E}">
        <p14:creationId xmlns:p14="http://schemas.microsoft.com/office/powerpoint/2010/main" val="1871148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B9C121-7B1B-48C2-B93A-027DA8F4224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763000" cy="5479415"/>
          </a:xfrm>
          <a:prstGeom prst="rect">
            <a:avLst/>
          </a:prstGeom>
          <a:noFill/>
          <a:ln>
            <a:noFill/>
          </a:ln>
        </p:spPr>
      </p:pic>
    </p:spTree>
    <p:extLst>
      <p:ext uri="{BB962C8B-B14F-4D97-AF65-F5344CB8AC3E}">
        <p14:creationId xmlns:p14="http://schemas.microsoft.com/office/powerpoint/2010/main" val="3857295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160DC5-4A7D-453E-A71F-F071FDA2452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5562600"/>
          </a:xfrm>
          <a:prstGeom prst="rect">
            <a:avLst/>
          </a:prstGeom>
          <a:noFill/>
          <a:ln>
            <a:noFill/>
          </a:ln>
        </p:spPr>
      </p:pic>
    </p:spTree>
    <p:extLst>
      <p:ext uri="{BB962C8B-B14F-4D97-AF65-F5344CB8AC3E}">
        <p14:creationId xmlns:p14="http://schemas.microsoft.com/office/powerpoint/2010/main" val="3113644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0837C859-0F8F-4D90-AAA2-C9F17F9C6271}"/>
              </a:ext>
            </a:extLst>
          </p:cNvPr>
          <p:cNvSpPr/>
          <p:nvPr/>
        </p:nvSpPr>
        <p:spPr>
          <a:xfrm>
            <a:off x="0" y="304800"/>
            <a:ext cx="8991600" cy="4876800"/>
          </a:xfrm>
          <a:prstGeom prst="wedgeRoundRect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dirty="0">
                <a:ln w="0"/>
                <a:solidFill>
                  <a:schemeClr val="tx1"/>
                </a:solidFill>
                <a:effectLst>
                  <a:outerShdw blurRad="38100" dist="19050" dir="2700000" algn="tl" rotWithShape="0">
                    <a:schemeClr val="dk1">
                      <a:alpha val="40000"/>
                    </a:schemeClr>
                  </a:outerShdw>
                </a:effectLst>
              </a:rPr>
              <a:t>THANK YOU FOR YOUR LISTENING </a:t>
            </a:r>
          </a:p>
        </p:txBody>
      </p:sp>
    </p:spTree>
    <p:extLst>
      <p:ext uri="{BB962C8B-B14F-4D97-AF65-F5344CB8AC3E}">
        <p14:creationId xmlns:p14="http://schemas.microsoft.com/office/powerpoint/2010/main" val="3463682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377E41-CBB9-4085-98DE-9053A118A7B9}"/>
              </a:ext>
            </a:extLst>
          </p:cNvPr>
          <p:cNvSpPr/>
          <p:nvPr/>
        </p:nvSpPr>
        <p:spPr>
          <a:xfrm>
            <a:off x="304800" y="228600"/>
            <a:ext cx="8534400" cy="6296083"/>
          </a:xfrm>
          <a:prstGeom prst="rect">
            <a:avLst/>
          </a:prstGeom>
        </p:spPr>
        <p:txBody>
          <a:bodyPr wrap="square">
            <a:spAutoFit/>
          </a:bodyPr>
          <a:lstStyle/>
          <a:p>
            <a:pPr marL="342900" lvl="0" indent="-342900" algn="just">
              <a:buFont typeface="Symbol" panose="05050102010706020507" pitchFamily="18" charset="2"/>
              <a:buChar char=""/>
            </a:pPr>
            <a:r>
              <a:rPr lang="en-US" sz="2400" dirty="0">
                <a:latin typeface="Times New Roman" panose="02020603050405020304" pitchFamily="18" charset="0"/>
              </a:rPr>
              <a:t>The HC assumption that the value of health benefits equals the economic productivity they permit may also be biased. The earnings for some individuals may not equal the value of their output. </a:t>
            </a:r>
            <a:endParaRPr lang="en-US" sz="2400" dirty="0"/>
          </a:p>
          <a:p>
            <a:pPr algn="just">
              <a:lnSpc>
                <a:spcPct val="115000"/>
              </a:lnSpc>
              <a:spcAft>
                <a:spcPts val="1000"/>
              </a:spcAft>
            </a:pPr>
            <a:r>
              <a:rPr lang="en-US" sz="2400" b="1" dirty="0">
                <a:latin typeface="Times New Roman" panose="02020603050405020304" pitchFamily="18" charset="0"/>
                <a:ea typeface="Calibri" panose="020F0502020204030204" pitchFamily="34" charset="0"/>
                <a:cs typeface="Arial" panose="020B0604020202020204" pitchFamily="34" charset="0"/>
              </a:rPr>
              <a:t>For example</a:t>
            </a:r>
            <a:r>
              <a:rPr lang="en-US" sz="2400" dirty="0">
                <a:latin typeface="Times New Roman" panose="02020603050405020304" pitchFamily="18" charset="0"/>
                <a:ea typeface="Calibri" panose="020F0502020204030204" pitchFamily="34" charset="0"/>
                <a:cs typeface="Arial" panose="020B0604020202020204" pitchFamily="34" charset="0"/>
              </a:rPr>
              <a:t>, there is a large difference between the daily wage rates of a professional football player compared with that of an elementary school teacher.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Wingdings" panose="05000000000000000000" pitchFamily="2" charset="2"/>
              <a:buChar char=""/>
            </a:pPr>
            <a:r>
              <a:rPr lang="en-US" sz="2400" dirty="0">
                <a:latin typeface="Times New Roman" panose="02020603050405020304" pitchFamily="18" charset="0"/>
              </a:rPr>
              <a:t>Some contend that because the </a:t>
            </a:r>
            <a:r>
              <a:rPr lang="en-US" sz="2400" b="1" i="1" dirty="0">
                <a:latin typeface="Times New Roman" panose="02020603050405020304" pitchFamily="18" charset="0"/>
              </a:rPr>
              <a:t>underlying goal of using CBA is to measure the effect of an intervention on society</a:t>
            </a:r>
            <a:r>
              <a:rPr lang="en-US" sz="2400" dirty="0">
                <a:latin typeface="Times New Roman" panose="02020603050405020304" pitchFamily="18" charset="0"/>
              </a:rPr>
              <a:t>, the HC approach is meant </a:t>
            </a:r>
            <a:r>
              <a:rPr lang="en-US" sz="2400" b="1" i="1" dirty="0">
                <a:latin typeface="Times New Roman" panose="02020603050405020304" pitchFamily="18" charset="0"/>
              </a:rPr>
              <a:t>to measure the loss of productivity to society</a:t>
            </a:r>
            <a:r>
              <a:rPr lang="en-US" sz="2400" dirty="0">
                <a:latin typeface="Times New Roman" panose="02020603050405020304" pitchFamily="18" charset="0"/>
              </a:rPr>
              <a:t>. </a:t>
            </a:r>
            <a:endParaRPr lang="en-US" sz="2400" dirty="0"/>
          </a:p>
          <a:p>
            <a:pPr marL="342900" lvl="0" indent="-342900" algn="just">
              <a:buFont typeface="Wingdings" panose="05000000000000000000" pitchFamily="2" charset="2"/>
              <a:buChar char=""/>
            </a:pPr>
            <a:r>
              <a:rPr lang="en-US" sz="2400" dirty="0">
                <a:latin typeface="Times New Roman" panose="02020603050405020304" pitchFamily="18" charset="0"/>
              </a:rPr>
              <a:t>Thus, wage rates should be based on those of the average population, not the specific patients included in a study. </a:t>
            </a:r>
            <a:endParaRPr lang="en-US" sz="2400" dirty="0"/>
          </a:p>
          <a:p>
            <a:pPr marL="342900" lvl="0" indent="-342900" algn="just">
              <a:buFont typeface="Wingdings" panose="05000000000000000000" pitchFamily="2" charset="2"/>
              <a:buChar char=""/>
            </a:pPr>
            <a:r>
              <a:rPr lang="en-US" sz="2400" dirty="0">
                <a:latin typeface="Times New Roman" panose="02020603050405020304" pitchFamily="18" charset="0"/>
              </a:rPr>
              <a:t>Although using general wage rates would not represent actual productivity losses or benefits to a specific group of patients, it would decrease some of the limitations of inequity already mentioned.</a:t>
            </a:r>
            <a:endParaRPr lang="en-US" sz="2400" dirty="0"/>
          </a:p>
        </p:txBody>
      </p:sp>
    </p:spTree>
    <p:extLst>
      <p:ext uri="{BB962C8B-B14F-4D97-AF65-F5344CB8AC3E}">
        <p14:creationId xmlns:p14="http://schemas.microsoft.com/office/powerpoint/2010/main" val="3065102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97215E-8A00-423B-B146-B570D71E9582}"/>
              </a:ext>
            </a:extLst>
          </p:cNvPr>
          <p:cNvSpPr/>
          <p:nvPr/>
        </p:nvSpPr>
        <p:spPr>
          <a:xfrm>
            <a:off x="304800" y="474345"/>
            <a:ext cx="8305800" cy="6001643"/>
          </a:xfrm>
          <a:prstGeom prst="rect">
            <a:avLst/>
          </a:prstGeom>
        </p:spPr>
        <p:txBody>
          <a:bodyPr wrap="square">
            <a:spAutoFit/>
          </a:bodyPr>
          <a:lstStyle/>
          <a:p>
            <a:pPr marL="342900" lvl="0" indent="-342900" algn="just">
              <a:buFont typeface="Symbol" panose="05050102010706020507" pitchFamily="18" charset="2"/>
              <a:buChar char=""/>
            </a:pPr>
            <a:r>
              <a:rPr lang="en-US" sz="2400" dirty="0">
                <a:latin typeface="Times New Roman" panose="02020603050405020304" pitchFamily="18" charset="0"/>
              </a:rPr>
              <a:t>The HC method also does not incorporate values for pain and suffering if these values do not impact productivity. There may be certain disease states or conditions (e.g., menopause, hair loss) that may not impact productivity but do have an impact on a person's health-related quality of life. </a:t>
            </a:r>
          </a:p>
          <a:p>
            <a:pPr marL="342900" lvl="0" indent="-342900" algn="just">
              <a:buFont typeface="Symbol" panose="05050102010706020507" pitchFamily="18" charset="2"/>
              <a:buChar char=""/>
            </a:pPr>
            <a:endParaRPr lang="en-US" sz="2400" b="1" dirty="0">
              <a:latin typeface="Times New Roman" panose="02020603050405020304" pitchFamily="18" charset="0"/>
            </a:endParaRPr>
          </a:p>
          <a:p>
            <a:pPr marL="342900" lvl="0" indent="-342900" algn="just">
              <a:buFont typeface="Symbol" panose="05050102010706020507" pitchFamily="18" charset="2"/>
              <a:buChar char=""/>
            </a:pPr>
            <a:r>
              <a:rPr lang="en-US" sz="2400" b="1" dirty="0">
                <a:latin typeface="Times New Roman" panose="02020603050405020304" pitchFamily="18" charset="0"/>
              </a:rPr>
              <a:t>For example</a:t>
            </a:r>
            <a:r>
              <a:rPr lang="en-US" sz="2400" dirty="0">
                <a:latin typeface="Times New Roman" panose="02020603050405020304" pitchFamily="18" charset="0"/>
              </a:rPr>
              <a:t>: </a:t>
            </a:r>
            <a:endParaRPr lang="en-US" sz="2400" dirty="0"/>
          </a:p>
          <a:p>
            <a:pPr marL="342900" lvl="0" indent="-342900" algn="just">
              <a:buFont typeface="Wingdings" panose="05000000000000000000" pitchFamily="2" charset="2"/>
              <a:buChar char=""/>
            </a:pPr>
            <a:r>
              <a:rPr lang="en-US" sz="2400" dirty="0">
                <a:latin typeface="Times New Roman" panose="02020603050405020304" pitchFamily="18" charset="0"/>
              </a:rPr>
              <a:t>Many women experience problems with menopause, including moodiness, hot flashes, and irregular cycles. </a:t>
            </a:r>
            <a:endParaRPr lang="en-US" sz="2400" dirty="0"/>
          </a:p>
          <a:p>
            <a:pPr marL="342900" lvl="0" indent="-342900" algn="just">
              <a:buFont typeface="Wingdings" panose="05000000000000000000" pitchFamily="2" charset="2"/>
              <a:buChar char=""/>
            </a:pPr>
            <a:r>
              <a:rPr lang="en-US" sz="2400" dirty="0">
                <a:latin typeface="Times New Roman" panose="02020603050405020304" pitchFamily="18" charset="0"/>
              </a:rPr>
              <a:t>Although this condition may have a significant impact on quality of life, most women do not miss many days of work because of complications from menopause. </a:t>
            </a:r>
            <a:endParaRPr lang="en-US" sz="2400" dirty="0"/>
          </a:p>
          <a:p>
            <a:pPr marL="342900" lvl="0" indent="-342900" algn="just">
              <a:buFont typeface="Wingdings" panose="05000000000000000000" pitchFamily="2" charset="2"/>
              <a:buChar char=""/>
            </a:pPr>
            <a:r>
              <a:rPr lang="en-US" sz="2400" dirty="0">
                <a:latin typeface="Times New Roman" panose="02020603050405020304" pitchFamily="18" charset="0"/>
              </a:rPr>
              <a:t>Thus, the HC method would not be sensitive enough to capture the benefits of a pharmacist-provided menopause clinic. </a:t>
            </a:r>
            <a:endParaRPr lang="en-US" sz="2400" dirty="0"/>
          </a:p>
          <a:p>
            <a:pPr marL="342900" lvl="0" indent="-342900" algn="just">
              <a:buFont typeface="Wingdings" panose="05000000000000000000" pitchFamily="2" charset="2"/>
              <a:buChar char=""/>
            </a:pPr>
            <a:r>
              <a:rPr lang="en-US" sz="2400" dirty="0">
                <a:latin typeface="Times New Roman" panose="02020603050405020304" pitchFamily="18" charset="0"/>
              </a:rPr>
              <a:t>But although biases exist with this method, it is the most commonly used method to measure indirect benefits.</a:t>
            </a:r>
            <a:endParaRPr lang="en-US" sz="2400" dirty="0"/>
          </a:p>
        </p:txBody>
      </p:sp>
    </p:spTree>
    <p:extLst>
      <p:ext uri="{BB962C8B-B14F-4D97-AF65-F5344CB8AC3E}">
        <p14:creationId xmlns:p14="http://schemas.microsoft.com/office/powerpoint/2010/main" val="1602990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7B9BBE-92F5-4616-926C-16572A3B59E8}"/>
              </a:ext>
            </a:extLst>
          </p:cNvPr>
          <p:cNvSpPr/>
          <p:nvPr/>
        </p:nvSpPr>
        <p:spPr>
          <a:xfrm>
            <a:off x="0" y="533400"/>
            <a:ext cx="9144000" cy="5446619"/>
          </a:xfrm>
          <a:prstGeom prst="rect">
            <a:avLst/>
          </a:prstGeom>
        </p:spPr>
        <p:txBody>
          <a:bodyPr wrap="square">
            <a:spAutoFit/>
          </a:bodyPr>
          <a:lstStyle/>
          <a:p>
            <a:pPr algn="just">
              <a:lnSpc>
                <a:spcPct val="115000"/>
              </a:lnSpc>
              <a:spcAft>
                <a:spcPts val="1000"/>
              </a:spcAft>
            </a:pPr>
            <a:r>
              <a:rPr lang="en-US" sz="2400" b="1" dirty="0">
                <a:solidFill>
                  <a:srgbClr val="00B050"/>
                </a:solidFill>
                <a:latin typeface="Times New Roman" panose="02020603050405020304" pitchFamily="18" charset="0"/>
                <a:ea typeface="Calibri" panose="020F0502020204030204" pitchFamily="34" charset="0"/>
                <a:cs typeface="Arial" panose="020B0604020202020204" pitchFamily="34" charset="0"/>
              </a:rPr>
              <a:t>2.Willingness to Pay Method</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en-US" sz="2400" dirty="0">
                <a:latin typeface="Times New Roman" panose="02020603050405020304" pitchFamily="18" charset="0"/>
              </a:rPr>
              <a:t>The WTP method can value both the indirect and intangible aspects of a disease or condition. </a:t>
            </a:r>
            <a:endParaRPr lang="en-US" sz="2400" dirty="0"/>
          </a:p>
          <a:p>
            <a:pPr marL="342900" lvl="0" indent="-342900" algn="just">
              <a:buFont typeface="Symbol" panose="05050102010706020507" pitchFamily="18" charset="2"/>
              <a:buChar char=""/>
            </a:pPr>
            <a:r>
              <a:rPr lang="en-US" sz="2400" dirty="0">
                <a:latin typeface="Times New Roman" panose="02020603050405020304" pitchFamily="18" charset="0"/>
              </a:rPr>
              <a:t>The WTP method determines </a:t>
            </a:r>
            <a:r>
              <a:rPr lang="en-US" sz="2400" b="1" i="1" dirty="0">
                <a:latin typeface="Times New Roman" panose="02020603050405020304" pitchFamily="18" charset="0"/>
              </a:rPr>
              <a:t>how much people are willing to pay to reduce the chance of an </a:t>
            </a:r>
            <a:r>
              <a:rPr lang="en-US" sz="2400" b="1" i="1" dirty="0" err="1">
                <a:latin typeface="Times New Roman" panose="02020603050405020304" pitchFamily="18" charset="0"/>
              </a:rPr>
              <a:t>adversAZe</a:t>
            </a:r>
            <a:r>
              <a:rPr lang="en-US" sz="2400" b="1" i="1" dirty="0">
                <a:latin typeface="Times New Roman" panose="02020603050405020304" pitchFamily="18" charset="0"/>
              </a:rPr>
              <a:t> health outcome.</a:t>
            </a:r>
            <a:r>
              <a:rPr lang="en-US" sz="2400" dirty="0">
                <a:latin typeface="Times New Roman" panose="02020603050405020304" pitchFamily="18" charset="0"/>
              </a:rPr>
              <a:t> </a:t>
            </a:r>
            <a:endParaRPr lang="en-US" sz="2400" dirty="0"/>
          </a:p>
          <a:p>
            <a:pPr lvl="0"/>
            <a:r>
              <a:rPr lang="en-US" sz="2400" dirty="0">
                <a:latin typeface="Times New Roman" panose="02020603050405020304" pitchFamily="18" charset="0"/>
                <a:ea typeface="Calibri" panose="020F0502020204030204" pitchFamily="34" charset="0"/>
              </a:rPr>
              <a:t>The WTP method is grounded in welfare economic theory, and it incorporates patient preferences and intangible benefits such as quality of life differences  </a:t>
            </a:r>
            <a:r>
              <a:rPr lang="en-US" sz="2400" dirty="0"/>
              <a:t>WTP values can be collected through face-to-face interviews, mail, telephone, or via the Internet. </a:t>
            </a:r>
          </a:p>
          <a:p>
            <a:pPr lvl="0"/>
            <a:r>
              <a:rPr lang="en-US" sz="2400" dirty="0"/>
              <a:t>Respondents are then asked to value the health care intervention in a dollar amount. </a:t>
            </a:r>
          </a:p>
          <a:p>
            <a:pPr lvl="0"/>
            <a:r>
              <a:rPr lang="en-US" sz="2400" dirty="0"/>
              <a:t>Measuring WTP should include two general elements, a hypothetical scenario and a bidding vehicle.</a:t>
            </a:r>
          </a:p>
          <a:p>
            <a:endParaRPr lang="en-US" sz="2400" dirty="0"/>
          </a:p>
        </p:txBody>
      </p:sp>
    </p:spTree>
    <p:extLst>
      <p:ext uri="{BB962C8B-B14F-4D97-AF65-F5344CB8AC3E}">
        <p14:creationId xmlns:p14="http://schemas.microsoft.com/office/powerpoint/2010/main" val="2024276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240C6B-999F-4858-96A0-4CCFD90BCE5F}"/>
              </a:ext>
            </a:extLst>
          </p:cNvPr>
          <p:cNvSpPr/>
          <p:nvPr/>
        </p:nvSpPr>
        <p:spPr>
          <a:xfrm>
            <a:off x="152400" y="381000"/>
            <a:ext cx="8839200" cy="5922262"/>
          </a:xfrm>
          <a:prstGeom prst="rect">
            <a:avLst/>
          </a:prstGeom>
        </p:spPr>
        <p:txBody>
          <a:bodyPr wrap="square">
            <a:spAutoFit/>
          </a:bodyPr>
          <a:lstStyle/>
          <a:p>
            <a:pPr marL="342900" lvl="0" indent="-342900" algn="just">
              <a:lnSpc>
                <a:spcPct val="115000"/>
              </a:lnSpc>
              <a:spcAft>
                <a:spcPts val="1000"/>
              </a:spcAft>
              <a:buFont typeface="+mj-lt"/>
              <a:buAutoNum type="alphaUcPeriod"/>
            </a:pPr>
            <a:r>
              <a:rPr lang="en-US" sz="2800" b="1" dirty="0">
                <a:solidFill>
                  <a:srgbClr val="E36C0A"/>
                </a:solidFill>
                <a:latin typeface="Times New Roman" panose="02020603050405020304" pitchFamily="18" charset="0"/>
                <a:ea typeface="Calibri" panose="020F0502020204030204" pitchFamily="34" charset="0"/>
                <a:cs typeface="Arial" panose="020B0604020202020204" pitchFamily="34" charset="0"/>
              </a:rPr>
              <a:t>Hypothetical Scenario</a:t>
            </a:r>
            <a:endParaRPr lang="en-US"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en-US" sz="2800" dirty="0">
                <a:latin typeface="Times New Roman" panose="02020603050405020304" pitchFamily="18" charset="0"/>
              </a:rPr>
              <a:t>The hypothetical scenario should include a description of the health care program or intervention (e.g., medication therapy, management program, or new drug therapy). </a:t>
            </a:r>
            <a:endParaRPr lang="en-US" sz="2800" dirty="0"/>
          </a:p>
          <a:p>
            <a:pPr marL="342900" lvl="0" indent="-342900" algn="just">
              <a:buFont typeface="Symbol" panose="05050102010706020507" pitchFamily="18" charset="2"/>
              <a:buChar char=""/>
            </a:pPr>
            <a:r>
              <a:rPr lang="en-US" sz="2800" dirty="0">
                <a:latin typeface="Times New Roman" panose="02020603050405020304" pitchFamily="18" charset="0"/>
              </a:rPr>
              <a:t>The aim of the scenario is to provide the respondent with an accurate description of the service that he or she is being asked to value. In addition, the scenario should detail the amount of time the person should expect to spend, as well as the benefit (e.g., percent improvement in the condition) of the intervention. </a:t>
            </a:r>
            <a:endParaRPr lang="en-US" sz="2800" dirty="0"/>
          </a:p>
          <a:p>
            <a:pPr marL="342900" lvl="0" indent="-342900" algn="just">
              <a:buFont typeface="Symbol" panose="05050102010706020507" pitchFamily="18" charset="2"/>
              <a:buChar char=""/>
            </a:pPr>
            <a:r>
              <a:rPr lang="en-US" sz="2800" dirty="0">
                <a:latin typeface="Times New Roman" panose="02020603050405020304" pitchFamily="18" charset="0"/>
              </a:rPr>
              <a:t>An example of a hypothetical scenario for the asthma clinic might read:</a:t>
            </a:r>
            <a:endParaRPr lang="en-US" sz="2800" dirty="0"/>
          </a:p>
          <a:p>
            <a:pPr algn="just">
              <a:lnSpc>
                <a:spcPct val="115000"/>
              </a:lnSpc>
              <a:spcAft>
                <a:spcPts val="1000"/>
              </a:spcAft>
            </a:pP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5133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0052EE-CAC1-45DA-B628-C9E6EC2AE522}"/>
              </a:ext>
            </a:extLst>
          </p:cNvPr>
          <p:cNvSpPr/>
          <p:nvPr/>
        </p:nvSpPr>
        <p:spPr>
          <a:xfrm>
            <a:off x="0" y="381001"/>
            <a:ext cx="9067800" cy="5678478"/>
          </a:xfrm>
          <a:prstGeom prst="rect">
            <a:avLst/>
          </a:prstGeom>
        </p:spPr>
        <p:txBody>
          <a:bodyPr wrap="square">
            <a:spAutoFit/>
          </a:bodyPr>
          <a:lstStyle/>
          <a:p>
            <a:pPr algn="just">
              <a:lnSpc>
                <a:spcPct val="115000"/>
              </a:lnSpc>
              <a:spcAft>
                <a:spcPts val="1000"/>
              </a:spcAft>
            </a:pPr>
            <a:r>
              <a:rPr lang="en-US" sz="2000" b="1" dirty="0">
                <a:latin typeface="Times New Roman" panose="02020603050405020304" pitchFamily="18" charset="0"/>
                <a:ea typeface="Calibri" panose="020F0502020204030204" pitchFamily="34" charset="0"/>
                <a:cs typeface="Arial" panose="020B0604020202020204" pitchFamily="34" charset="0"/>
              </a:rPr>
              <a:t>Asthma Clinic Scenario</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US" sz="2000" dirty="0">
                <a:latin typeface="Times New Roman" panose="02020603050405020304" pitchFamily="18" charset="0"/>
                <a:ea typeface="Calibri" panose="020F0502020204030204" pitchFamily="34" charset="0"/>
                <a:cs typeface="Arial" panose="020B0604020202020204" pitchFamily="34" charset="0"/>
              </a:rPr>
              <a:t>Patients with asthma have improved their condition by learning more about their disease and by taking their medications as directed. Pharmacists can help people with asthma understand their condition and the medications used to treat it. In addition, they can:</a:t>
            </a:r>
          </a:p>
          <a:p>
            <a:r>
              <a:rPr lang="en-US" sz="2000" b="1" dirty="0"/>
              <a:t>1-Help you learn how to use a peak flow meter and an inhaler.</a:t>
            </a:r>
            <a:endParaRPr lang="en-US" sz="2000" dirty="0"/>
          </a:p>
          <a:p>
            <a:r>
              <a:rPr lang="en-US" sz="2000" b="1" dirty="0"/>
              <a:t>2-Help you better manage the medications used to treat asthma.</a:t>
            </a:r>
            <a:endParaRPr lang="en-US" sz="2000" dirty="0"/>
          </a:p>
          <a:p>
            <a:r>
              <a:rPr lang="en-US" sz="2000" b="1" dirty="0"/>
              <a:t>3-Help you recognize and handle situations when asthma attacks occur.</a:t>
            </a:r>
            <a:endParaRPr lang="en-US" sz="2000" dirty="0"/>
          </a:p>
          <a:p>
            <a:r>
              <a:rPr lang="en-US" sz="2000" b="1" dirty="0"/>
              <a:t>4-Monitor your asthma by keeping a record on file and following up with you-on a regular basis to assess your progress.</a:t>
            </a:r>
            <a:endParaRPr lang="en-US" sz="2000" dirty="0"/>
          </a:p>
          <a:p>
            <a:r>
              <a:rPr lang="en-US" sz="2000" b="1" dirty="0"/>
              <a:t>5-Contact your doctor and report any changes in your health.</a:t>
            </a:r>
            <a:endParaRPr lang="en-US" sz="2000" dirty="0"/>
          </a:p>
          <a:p>
            <a:pPr algn="just">
              <a:lnSpc>
                <a:spcPct val="115000"/>
              </a:lnSpc>
              <a:spcAft>
                <a:spcPts val="1000"/>
              </a:spcAft>
            </a:pPr>
            <a:endParaRPr lang="en-US" sz="2000" b="1" dirty="0">
              <a:latin typeface="Times New Roman" panose="02020603050405020304" pitchFamily="18" charset="0"/>
              <a:ea typeface="Calibri" panose="020F0502020204030204" pitchFamily="34" charset="0"/>
              <a:cs typeface="Arial" panose="020B0604020202020204" pitchFamily="34" charset="0"/>
            </a:endParaRPr>
          </a:p>
          <a:p>
            <a:r>
              <a:rPr lang="en-US" sz="2000" dirty="0">
                <a:latin typeface="Times New Roman" panose="02020603050405020304" pitchFamily="18" charset="0"/>
                <a:ea typeface="Calibri" panose="020F0502020204030204" pitchFamily="34" charset="0"/>
              </a:rPr>
              <a:t>An initial visit with your pharmacist would include an educational program on managing your disease state. This type of service is available by appointment only and would last approximately </a:t>
            </a:r>
            <a:r>
              <a:rPr lang="en-US" sz="2000" b="1" dirty="0">
                <a:latin typeface="Times New Roman" panose="02020603050405020304" pitchFamily="18" charset="0"/>
                <a:ea typeface="Calibri" panose="020F0502020204030204" pitchFamily="34" charset="0"/>
              </a:rPr>
              <a:t>1 hour</a:t>
            </a:r>
            <a:r>
              <a:rPr lang="en-US" sz="2000" dirty="0">
                <a:latin typeface="Times New Roman" panose="02020603050405020304" pitchFamily="18" charset="0"/>
                <a:ea typeface="Calibri" panose="020F0502020204030204" pitchFamily="34" charset="0"/>
              </a:rPr>
              <a:t>. Assume that the program would result in a 50% improvement in your asthma</a:t>
            </a:r>
            <a:endParaRPr lang="en-US" sz="2000" dirty="0"/>
          </a:p>
        </p:txBody>
      </p:sp>
    </p:spTree>
    <p:extLst>
      <p:ext uri="{BB962C8B-B14F-4D97-AF65-F5344CB8AC3E}">
        <p14:creationId xmlns:p14="http://schemas.microsoft.com/office/powerpoint/2010/main" val="703150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BC9C22-03A3-45B6-8353-FC57DAA42F3C}"/>
              </a:ext>
            </a:extLst>
          </p:cNvPr>
          <p:cNvSpPr/>
          <p:nvPr/>
        </p:nvSpPr>
        <p:spPr>
          <a:xfrm>
            <a:off x="76200" y="0"/>
            <a:ext cx="8877300" cy="5491568"/>
          </a:xfrm>
          <a:prstGeom prst="rect">
            <a:avLst/>
          </a:prstGeom>
        </p:spPr>
        <p:txBody>
          <a:bodyPr wrap="square">
            <a:spAutoFit/>
          </a:bodyPr>
          <a:lstStyle/>
          <a:p>
            <a:pPr algn="just">
              <a:lnSpc>
                <a:spcPct val="115000"/>
              </a:lnSpc>
              <a:spcAft>
                <a:spcPts val="1000"/>
              </a:spcAft>
            </a:pPr>
            <a:r>
              <a:rPr lang="en-US" b="1" dirty="0" err="1">
                <a:solidFill>
                  <a:srgbClr val="E36C0A"/>
                </a:solidFill>
                <a:latin typeface="Times New Roman" panose="02020603050405020304" pitchFamily="18" charset="0"/>
                <a:ea typeface="Calibri" panose="020F0502020204030204" pitchFamily="34" charset="0"/>
                <a:cs typeface="Arial" panose="020B0604020202020204" pitchFamily="34" charset="0"/>
              </a:rPr>
              <a:t>B.Bidding</a:t>
            </a:r>
            <a:r>
              <a:rPr lang="en-US" b="1" dirty="0">
                <a:solidFill>
                  <a:srgbClr val="E36C0A"/>
                </a:solidFill>
                <a:latin typeface="Times New Roman" panose="02020603050405020304" pitchFamily="18" charset="0"/>
                <a:ea typeface="Calibri" panose="020F0502020204030204" pitchFamily="34" charset="0"/>
                <a:cs typeface="Arial" panose="020B0604020202020204" pitchFamily="34" charset="0"/>
              </a:rPr>
              <a:t> Vehicles</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US" dirty="0">
                <a:latin typeface="Times New Roman" panose="02020603050405020304" pitchFamily="18" charset="0"/>
                <a:ea typeface="Calibri" panose="020F0502020204030204" pitchFamily="34" charset="0"/>
                <a:cs typeface="Arial" panose="020B0604020202020204" pitchFamily="34" charset="0"/>
              </a:rPr>
              <a:t>After the program or intervention has been adequately described, respondents are then asked to "bid," or place a value on the program or intervention. Bids can be obtained through a variety of formats, such as open-ended questions, closed-ended questions, a bidding game, or a payment card. Below is a brief description of each of the methods.</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Open-Ended Questions </a:t>
            </a:r>
            <a:r>
              <a:rPr lang="en-US" dirty="0">
                <a:latin typeface="Times New Roman" panose="02020603050405020304" pitchFamily="18" charset="0"/>
                <a:ea typeface="Calibri" panose="020F0502020204030204" pitchFamily="34" charset="0"/>
                <a:cs typeface="Arial" panose="020B0604020202020204" pitchFamily="34" charset="0"/>
              </a:rPr>
              <a:t>Open-ended questions simply ask respondents how much— they would be willing to pay for the program or intervention. This question would immediately follow the hypothetical scenario. Here is an example:</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US" dirty="0">
                <a:latin typeface="Times New Roman" panose="02020603050405020304" pitchFamily="18" charset="0"/>
                <a:ea typeface="Calibri" panose="020F0502020204030204" pitchFamily="34" charset="0"/>
                <a:cs typeface="Arial" panose="020B0604020202020204" pitchFamily="34" charset="0"/>
              </a:rPr>
              <a:t>What is the maximum amount that you would be willing to pay for a 1-hour consultation with a pharmacist?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US" dirty="0">
                <a:latin typeface="Times New Roman" panose="02020603050405020304" pitchFamily="18" charset="0"/>
                <a:ea typeface="Calibri" panose="020F0502020204030204" pitchFamily="34" charset="0"/>
                <a:cs typeface="Arial" panose="020B0604020202020204" pitchFamily="34" charset="0"/>
              </a:rPr>
              <a:t>The respondent would then write in their maximum WTP amount.</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US" dirty="0">
                <a:latin typeface="Times New Roman" panose="02020603050405020304" pitchFamily="18" charset="0"/>
                <a:ea typeface="Calibri" panose="020F0502020204030204" pitchFamily="34" charset="0"/>
                <a:cs typeface="Arial" panose="020B0604020202020204" pitchFamily="34" charset="0"/>
              </a:rPr>
              <a:t>This method is used the least because it results in WTP values that vary widely. Many people do not know how to value health care programs because they do not normally pay the full amount out of pocket. The other methods provide respondents with more guidance in determining their maximum WTP.</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45055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2A06FB-6183-4FD9-9B31-97ABF5215E63}"/>
              </a:ext>
            </a:extLst>
          </p:cNvPr>
          <p:cNvSpPr/>
          <p:nvPr/>
        </p:nvSpPr>
        <p:spPr>
          <a:xfrm>
            <a:off x="0" y="207445"/>
            <a:ext cx="8991600" cy="5586979"/>
          </a:xfrm>
          <a:prstGeom prst="rect">
            <a:avLst/>
          </a:prstGeom>
        </p:spPr>
        <p:txBody>
          <a:bodyPr wrap="square">
            <a:spAutoFit/>
          </a:bodyPr>
          <a:lstStyle/>
          <a:p>
            <a:pPr algn="just">
              <a:lnSpc>
                <a:spcPct val="115000"/>
              </a:lnSpc>
            </a:pP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Closed-Ended Questions </a:t>
            </a:r>
            <a:r>
              <a:rPr lang="en-US" sz="2400" dirty="0">
                <a:latin typeface="Times New Roman" panose="02020603050405020304" pitchFamily="18" charset="0"/>
                <a:ea typeface="Calibri" panose="020F0502020204030204" pitchFamily="34" charset="0"/>
                <a:cs typeface="Arial" panose="020B0604020202020204" pitchFamily="34" charset="0"/>
              </a:rPr>
              <a:t>Closed-ended questions are also called "take-it-or-leave-it" questions. Respondents are asked whether or not they will pay a specified dollar amount for the program or intervention. </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Here is an example: </a:t>
            </a:r>
            <a:r>
              <a:rPr lang="en-US" sz="2400" b="1" i="1" dirty="0">
                <a:latin typeface="Times New Roman" panose="02020603050405020304" pitchFamily="18" charset="0"/>
                <a:ea typeface="Calibri" panose="020F0502020204030204" pitchFamily="34" charset="0"/>
                <a:cs typeface="Arial" panose="020B0604020202020204" pitchFamily="34" charset="0"/>
              </a:rPr>
              <a:t>Would you be willing to pay $60 for a 1-hour consultation with a pharmacist?</a:t>
            </a:r>
            <a:r>
              <a:rPr lang="en-US" sz="2400" b="1" dirty="0">
                <a:latin typeface="Times New Roman" panose="02020603050405020304" pitchFamily="18" charset="0"/>
                <a:ea typeface="Calibri" panose="020F0502020204030204" pitchFamily="34" charset="0"/>
                <a:cs typeface="Arial" panose="020B0604020202020204" pitchFamily="34" charset="0"/>
              </a:rPr>
              <a:t> </a:t>
            </a:r>
            <a:r>
              <a:rPr lang="en-US" sz="2400" dirty="0">
                <a:latin typeface="Times New Roman" panose="02020603050405020304" pitchFamily="18" charset="0"/>
                <a:ea typeface="Calibri" panose="020F0502020204030204" pitchFamily="34" charset="0"/>
                <a:cs typeface="Arial" panose="020B0604020202020204" pitchFamily="34" charset="0"/>
              </a:rPr>
              <a:t>_________________ </a:t>
            </a:r>
            <a:r>
              <a:rPr lang="en-US" sz="2400" b="1" dirty="0">
                <a:latin typeface="Times New Roman" panose="02020603050405020304" pitchFamily="18" charset="0"/>
                <a:ea typeface="Calibri" panose="020F0502020204030204" pitchFamily="34" charset="0"/>
                <a:cs typeface="Arial" panose="020B0604020202020204" pitchFamily="34" charset="0"/>
              </a:rPr>
              <a:t>.Yes </a:t>
            </a:r>
            <a:r>
              <a:rPr lang="en-US" sz="24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  or</a:t>
            </a:r>
            <a:r>
              <a:rPr lang="en-US" sz="2400" b="1" dirty="0">
                <a:latin typeface="Times New Roman" panose="02020603050405020304" pitchFamily="18" charset="0"/>
                <a:ea typeface="Calibri" panose="020F0502020204030204" pitchFamily="34" charset="0"/>
                <a:cs typeface="Arial" panose="020B0604020202020204" pitchFamily="34" charset="0"/>
              </a:rPr>
              <a:t>   No</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US" sz="2400" b="1" dirty="0">
                <a:latin typeface="Times New Roman" panose="02020603050405020304" pitchFamily="18" charset="0"/>
                <a:ea typeface="Calibri" panose="020F0502020204030204" pitchFamily="34" charset="0"/>
                <a:cs typeface="Arial" panose="020B0604020202020204" pitchFamily="34" charset="0"/>
              </a:rPr>
              <a:t> </a:t>
            </a:r>
            <a:endParaRPr lang="en-US" sz="2400" dirty="0">
              <a:latin typeface="Calibri" panose="020F0502020204030204" pitchFamily="34" charset="0"/>
              <a:ea typeface="Calibri" panose="020F0502020204030204" pitchFamily="34" charset="0"/>
              <a:cs typeface="Arial" panose="020B0604020202020204" pitchFamily="34" charset="0"/>
            </a:endParaRPr>
          </a:p>
          <a:p>
            <a:pPr indent="360045"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This method more closely resembles the marketplace. When consumers shop for products, they must decide based on the price of the product whether to "take-it-or-leave-it." </a:t>
            </a:r>
            <a:endParaRPr lang="en-US" sz="2400" dirty="0">
              <a:latin typeface="Calibri" panose="020F0502020204030204" pitchFamily="34" charset="0"/>
              <a:ea typeface="Calibri" panose="020F0502020204030204" pitchFamily="34" charset="0"/>
              <a:cs typeface="Arial" panose="020B0604020202020204" pitchFamily="34" charset="0"/>
            </a:endParaRPr>
          </a:p>
          <a:p>
            <a:pPr indent="360045"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One drawback to this method is that only one question is asked, so only one WTP value can be elicited from a respondent. Thus, a very large sample would be required to determine the overall WTP value.</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US" sz="2400" b="1" dirty="0">
                <a:latin typeface="Times New Roman" panose="02020603050405020304" pitchFamily="18"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3650138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docProps/app.xml><?xml version="1.0" encoding="utf-8"?>
<Properties xmlns="http://schemas.openxmlformats.org/officeDocument/2006/extended-properties" xmlns:vt="http://schemas.openxmlformats.org/officeDocument/2006/docPropsVTypes">
  <Template>Gallery</Template>
  <TotalTime>2527</TotalTime>
  <Words>2298</Words>
  <Application>Microsoft Office PowerPoint</Application>
  <PresentationFormat>On-screen Show (4:3)</PresentationFormat>
  <Paragraphs>109</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Cambria</vt:lpstr>
      <vt:lpstr>Palatino Linotype</vt:lpstr>
      <vt:lpstr>Symbol</vt:lpstr>
      <vt:lpstr>Times New Roman</vt:lpstr>
      <vt:lpstr>Wingdings</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19</cp:revision>
  <dcterms:created xsi:type="dcterms:W3CDTF">2006-08-16T00:00:00Z</dcterms:created>
  <dcterms:modified xsi:type="dcterms:W3CDTF">2021-07-06T07:34:40Z</dcterms:modified>
</cp:coreProperties>
</file>