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2" r:id="rId6"/>
    <p:sldId id="263" r:id="rId7"/>
    <p:sldId id="264" r:id="rId8"/>
    <p:sldId id="265" r:id="rId9"/>
    <p:sldId id="266" r:id="rId10"/>
    <p:sldId id="275"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53.35938" units="1/cm"/>
          <inkml:channelProperty channel="Y" name="resolution" value="53.33333" units="1/cm"/>
          <inkml:channelProperty channel="T" name="resolution" value="1" units="1/dev"/>
        </inkml:channelProperties>
      </inkml:inkSource>
      <inkml:timestamp xml:id="ts0" timeString="2021-05-26T07:19:50.928"/>
    </inkml:context>
    <inkml:brush xml:id="br0">
      <inkml:brushProperty name="width" value="0.08819" units="cm"/>
      <inkml:brushProperty name="height" value="0.35278" units="cm"/>
      <inkml:brushProperty name="color" value="#C00000"/>
      <inkml:brushProperty name="tip" value="rectangle"/>
      <inkml:brushProperty name="rasterOp" value="maskPen"/>
    </inkml:brush>
  </inkml:definitions>
  <inkml:trace contextRef="#ctx0" brushRef="#br0">19702 10116 0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ustomXml" Target="../ink/ink1.xml"/><Relationship Id="rId1" Type="http://schemas.openxmlformats.org/officeDocument/2006/relationships/slideLayout" Target="../slideLayouts/slideLayout7.xml"/><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7346"/>
            <a:ext cx="8915400" cy="6247864"/>
          </a:xfrm>
          <a:prstGeom prst="rect">
            <a:avLst/>
          </a:prstGeom>
        </p:spPr>
        <p:txBody>
          <a:bodyPr wrap="square">
            <a:spAutoFit/>
          </a:bodyPr>
          <a:lstStyle/>
          <a:p>
            <a:r>
              <a:rPr lang="en-US" sz="2000" b="1" dirty="0">
                <a:latin typeface="Cambria" panose="02040503050406030204" pitchFamily="18" charset="0"/>
              </a:rPr>
              <a:t>Step 3: Choose Subjects Who Will Determine Utilities</a:t>
            </a:r>
            <a:endParaRPr lang="en-US" sz="2000" dirty="0">
              <a:latin typeface="Cambria" panose="02040503050406030204" pitchFamily="18" charset="0"/>
            </a:endParaRPr>
          </a:p>
          <a:p>
            <a:r>
              <a:rPr lang="en-US" sz="2000" dirty="0">
                <a:latin typeface="Cambria" panose="02040503050406030204" pitchFamily="18" charset="0"/>
              </a:rPr>
              <a:t>Utility values can be obtained from healthcare </a:t>
            </a:r>
            <a:r>
              <a:rPr lang="en-US" sz="2000" b="1" dirty="0">
                <a:latin typeface="Cambria" panose="02040503050406030204" pitchFamily="18" charset="0"/>
              </a:rPr>
              <a:t>professionals</a:t>
            </a:r>
            <a:r>
              <a:rPr lang="en-US" sz="2000" dirty="0">
                <a:latin typeface="Cambria" panose="02040503050406030204" pitchFamily="18" charset="0"/>
              </a:rPr>
              <a:t>, </a:t>
            </a:r>
            <a:r>
              <a:rPr lang="en-US" sz="2000" b="1" dirty="0">
                <a:latin typeface="Cambria" panose="02040503050406030204" pitchFamily="18" charset="0"/>
              </a:rPr>
              <a:t>patients </a:t>
            </a:r>
            <a:r>
              <a:rPr lang="en-US" sz="2000" dirty="0">
                <a:latin typeface="Cambria" panose="02040503050406030204" pitchFamily="18" charset="0"/>
              </a:rPr>
              <a:t>and </a:t>
            </a:r>
            <a:r>
              <a:rPr lang="en-US" sz="2000" b="1" dirty="0">
                <a:latin typeface="Cambria" panose="02040503050406030204" pitchFamily="18" charset="0"/>
              </a:rPr>
              <a:t>the general public</a:t>
            </a:r>
            <a:r>
              <a:rPr lang="en-US" sz="2000" dirty="0">
                <a:latin typeface="Cambria" panose="02040503050406030204" pitchFamily="18" charset="0"/>
              </a:rPr>
              <a:t>. There are advantages and disadvantages associated with each group.</a:t>
            </a:r>
          </a:p>
          <a:p>
            <a:r>
              <a:rPr lang="en-US" sz="2000" dirty="0">
                <a:latin typeface="Cambria" panose="02040503050406030204" pitchFamily="18" charset="0"/>
              </a:rPr>
              <a:t>• </a:t>
            </a:r>
            <a:r>
              <a:rPr lang="en-US" sz="2000" b="1" dirty="0">
                <a:latin typeface="Cambria" panose="02040503050406030204" pitchFamily="18" charset="0"/>
              </a:rPr>
              <a:t>Healthcare professionals </a:t>
            </a:r>
            <a:r>
              <a:rPr lang="en-US" sz="2000" dirty="0">
                <a:latin typeface="Cambria" panose="02040503050406030204" pitchFamily="18" charset="0"/>
              </a:rPr>
              <a:t>are more informed about the health states and interventions but may provide a biased value owing to their continued exposure to that illness or intervention. </a:t>
            </a:r>
            <a:r>
              <a:rPr lang="en-US" sz="2000" b="1" dirty="0">
                <a:latin typeface="Cambria" panose="02040503050406030204" pitchFamily="18" charset="0"/>
              </a:rPr>
              <a:t>Healthcare professionals have been shown to assign lower ratings than patients or the general public.</a:t>
            </a:r>
            <a:endParaRPr lang="en-US" sz="2000" dirty="0">
              <a:latin typeface="Cambria" panose="02040503050406030204" pitchFamily="18" charset="0"/>
            </a:endParaRPr>
          </a:p>
          <a:p>
            <a:r>
              <a:rPr lang="en-US" sz="2000" dirty="0">
                <a:latin typeface="Cambria" panose="02040503050406030204" pitchFamily="18" charset="0"/>
              </a:rPr>
              <a:t>• </a:t>
            </a:r>
            <a:r>
              <a:rPr lang="en-US" sz="2000" b="1" dirty="0">
                <a:latin typeface="Cambria" panose="02040503050406030204" pitchFamily="18" charset="0"/>
              </a:rPr>
              <a:t>Patients </a:t>
            </a:r>
            <a:r>
              <a:rPr lang="en-US" sz="2000" dirty="0">
                <a:latin typeface="Cambria" panose="02040503050406030204" pitchFamily="18" charset="0"/>
              </a:rPr>
              <a:t>are informed about the health status and interventions that they have experienced. They will not be informed about interventions they have not experienced. </a:t>
            </a:r>
            <a:r>
              <a:rPr lang="en-US" sz="2000" b="1" dirty="0">
                <a:latin typeface="Cambria" panose="02040503050406030204" pitchFamily="18" charset="0"/>
              </a:rPr>
              <a:t>Patients tend to attach higher value of health status than do healthcare professionals and the general public</a:t>
            </a:r>
            <a:r>
              <a:rPr lang="en-US" sz="2000" dirty="0">
                <a:latin typeface="Cambria" panose="02040503050406030204" pitchFamily="18" charset="0"/>
              </a:rPr>
              <a:t>. This may be because people in a health state gradually develop ways of dealing or coping with that health state, whereas the </a:t>
            </a:r>
            <a:r>
              <a:rPr lang="en-US" sz="2000" b="1" dirty="0">
                <a:latin typeface="Cambria" panose="02040503050406030204" pitchFamily="18" charset="0"/>
              </a:rPr>
              <a:t>general public</a:t>
            </a:r>
            <a:r>
              <a:rPr lang="en-US" sz="2000" dirty="0">
                <a:latin typeface="Cambria" panose="02040503050406030204" pitchFamily="18" charset="0"/>
              </a:rPr>
              <a:t> are less informed or are valuing their fear of experiencing that he state.</a:t>
            </a:r>
          </a:p>
          <a:p>
            <a:r>
              <a:rPr lang="en-US" sz="2000" dirty="0">
                <a:latin typeface="Cambria" panose="02040503050406030204" pitchFamily="18" charset="0"/>
              </a:rPr>
              <a:t>• Sometimes the health state has to be valued by </a:t>
            </a:r>
            <a:r>
              <a:rPr lang="en-US" sz="2000" b="1" dirty="0">
                <a:latin typeface="Cambria" panose="02040503050406030204" pitchFamily="18" charset="0"/>
              </a:rPr>
              <a:t>proxy</a:t>
            </a:r>
            <a:r>
              <a:rPr lang="en-US" sz="2000" dirty="0">
                <a:latin typeface="Cambria" panose="02040503050406030204" pitchFamily="18" charset="0"/>
              </a:rPr>
              <a:t>, such as the health state of a </a:t>
            </a:r>
            <a:r>
              <a:rPr lang="en-US" sz="2000" b="1" dirty="0">
                <a:latin typeface="Cambria" panose="02040503050406030204" pitchFamily="18" charset="0"/>
              </a:rPr>
              <a:t>newborn baby </a:t>
            </a:r>
            <a:r>
              <a:rPr lang="en-US" sz="2000" dirty="0">
                <a:latin typeface="Cambria" panose="02040503050406030204" pitchFamily="18" charset="0"/>
              </a:rPr>
              <a:t>or a person with advanced </a:t>
            </a:r>
            <a:r>
              <a:rPr lang="en-US" sz="2000" b="1" dirty="0">
                <a:latin typeface="Cambria" panose="02040503050406030204" pitchFamily="18" charset="0"/>
              </a:rPr>
              <a:t>Alzheimer's disease</a:t>
            </a:r>
            <a:r>
              <a:rPr lang="en-US" sz="2000" dirty="0">
                <a:latin typeface="Cambria" panose="02040503050406030204" pitchFamily="18" charset="0"/>
              </a:rPr>
              <a:t>. Therefore, it is important to remember -proxy values may be lower than the patient's values would have.</a:t>
            </a:r>
          </a:p>
          <a:p>
            <a:endParaRPr lang="en-US" sz="2000" dirty="0">
              <a:latin typeface="Cambria" panose="02040503050406030204" pitchFamily="18" charset="0"/>
            </a:endParaRPr>
          </a:p>
        </p:txBody>
      </p:sp>
    </p:spTree>
    <p:extLst>
      <p:ext uri="{BB962C8B-B14F-4D97-AF65-F5344CB8AC3E}">
        <p14:creationId xmlns:p14="http://schemas.microsoft.com/office/powerpoint/2010/main" val="1353308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0BEE14-4C4F-4917-BC7D-45C2225A727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534400" cy="1600200"/>
          </a:xfrm>
          <a:prstGeom prst="rect">
            <a:avLst/>
          </a:prstGeom>
          <a:noFill/>
          <a:ln>
            <a:noFill/>
          </a:ln>
        </p:spPr>
      </p:pic>
      <p:pic>
        <p:nvPicPr>
          <p:cNvPr id="3" name="Picture 2">
            <a:extLst>
              <a:ext uri="{FF2B5EF4-FFF2-40B4-BE49-F238E27FC236}">
                <a16:creationId xmlns:a16="http://schemas.microsoft.com/office/drawing/2014/main" id="{BD29CF6E-BF35-4846-BA45-783F015DA87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8686800" cy="3962400"/>
          </a:xfrm>
          <a:prstGeom prst="rect">
            <a:avLst/>
          </a:prstGeom>
          <a:noFill/>
          <a:ln>
            <a:noFill/>
          </a:ln>
        </p:spPr>
      </p:pic>
    </p:spTree>
    <p:extLst>
      <p:ext uri="{BB962C8B-B14F-4D97-AF65-F5344CB8AC3E}">
        <p14:creationId xmlns:p14="http://schemas.microsoft.com/office/powerpoint/2010/main" val="3126937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60080"/>
            <a:ext cx="8305800" cy="6124754"/>
          </a:xfrm>
          <a:prstGeom prst="rect">
            <a:avLst/>
          </a:prstGeom>
        </p:spPr>
        <p:txBody>
          <a:bodyPr wrap="square">
            <a:spAutoFit/>
          </a:bodyPr>
          <a:lstStyle/>
          <a:p>
            <a:r>
              <a:rPr lang="en-US" sz="2800" dirty="0"/>
              <a:t>The practice has to decide whether to reduce emergency admissions due to asthma by 10 a year and save £1,000, or reduce emergency admissions due to chest pain by 25 a year at no change in costs to the practice.</a:t>
            </a:r>
          </a:p>
          <a:p>
            <a:r>
              <a:rPr lang="en-US" sz="2800" dirty="0"/>
              <a:t> </a:t>
            </a:r>
          </a:p>
          <a:p>
            <a:r>
              <a:rPr lang="en-US" sz="2800" b="1" dirty="0"/>
              <a:t>How can the GP objectively compare and choose between improving the health of asthma and IHD patients?</a:t>
            </a:r>
          </a:p>
          <a:p>
            <a:endParaRPr lang="en-US" sz="2800" b="1" dirty="0"/>
          </a:p>
          <a:p>
            <a:endParaRPr lang="en-US" sz="2800" b="1" dirty="0"/>
          </a:p>
          <a:p>
            <a:endParaRPr lang="en-US" sz="2800" b="1" dirty="0"/>
          </a:p>
          <a:p>
            <a:endParaRPr lang="en-US" sz="2800" b="1" dirty="0"/>
          </a:p>
          <a:p>
            <a:endParaRPr lang="en-US" sz="2800" dirty="0"/>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CB56CB65-ECA1-477B-9948-2C67B8E2DC7B}"/>
                  </a:ext>
                </a:extLst>
              </p14:cNvPr>
              <p14:cNvContentPartPr/>
              <p14:nvPr/>
            </p14:nvContentPartPr>
            <p14:xfrm>
              <a:off x="7092720" y="3641760"/>
              <a:ext cx="360" cy="360"/>
            </p14:xfrm>
          </p:contentPart>
        </mc:Choice>
        <mc:Fallback xmlns="">
          <p:pic>
            <p:nvPicPr>
              <p:cNvPr id="3" name="Ink 2">
                <a:extLst>
                  <a:ext uri="{FF2B5EF4-FFF2-40B4-BE49-F238E27FC236}">
                    <a16:creationId xmlns:a16="http://schemas.microsoft.com/office/drawing/2014/main" id="{CB56CB65-ECA1-477B-9948-2C67B8E2DC7B}"/>
                  </a:ext>
                </a:extLst>
              </p:cNvPr>
              <p:cNvPicPr/>
              <p:nvPr/>
            </p:nvPicPr>
            <p:blipFill>
              <a:blip r:embed="rId5"/>
              <a:stretch>
                <a:fillRect/>
              </a:stretch>
            </p:blipFill>
            <p:spPr>
              <a:xfrm>
                <a:off x="7076880" y="3578400"/>
                <a:ext cx="31680" cy="127080"/>
              </a:xfrm>
              <a:prstGeom prst="rect">
                <a:avLst/>
              </a:prstGeom>
            </p:spPr>
          </p:pic>
        </mc:Fallback>
      </mc:AlternateContent>
    </p:spTree>
    <p:extLst>
      <p:ext uri="{BB962C8B-B14F-4D97-AF65-F5344CB8AC3E}">
        <p14:creationId xmlns:p14="http://schemas.microsoft.com/office/powerpoint/2010/main" val="2100118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04636778"/>
              </p:ext>
            </p:extLst>
          </p:nvPr>
        </p:nvGraphicFramePr>
        <p:xfrm>
          <a:off x="152400" y="3455489"/>
          <a:ext cx="8839200" cy="3358771"/>
        </p:xfrm>
        <a:graphic>
          <a:graphicData uri="http://schemas.openxmlformats.org/drawingml/2006/table">
            <a:tbl>
              <a:tblPr firstRow="1" firstCol="1" bandRow="1">
                <a:tableStyleId>{5C22544A-7EE6-4342-B048-85BDC9FD1C3A}</a:tableStyleId>
              </a:tblPr>
              <a:tblGrid>
                <a:gridCol w="4228752">
                  <a:extLst>
                    <a:ext uri="{9D8B030D-6E8A-4147-A177-3AD203B41FA5}">
                      <a16:colId xmlns:a16="http://schemas.microsoft.com/office/drawing/2014/main" val="20000"/>
                    </a:ext>
                  </a:extLst>
                </a:gridCol>
                <a:gridCol w="2206169">
                  <a:extLst>
                    <a:ext uri="{9D8B030D-6E8A-4147-A177-3AD203B41FA5}">
                      <a16:colId xmlns:a16="http://schemas.microsoft.com/office/drawing/2014/main" val="20001"/>
                    </a:ext>
                  </a:extLst>
                </a:gridCol>
                <a:gridCol w="2404279">
                  <a:extLst>
                    <a:ext uri="{9D8B030D-6E8A-4147-A177-3AD203B41FA5}">
                      <a16:colId xmlns:a16="http://schemas.microsoft.com/office/drawing/2014/main" val="20002"/>
                    </a:ext>
                  </a:extLst>
                </a:gridCol>
              </a:tblGrid>
              <a:tr h="786684">
                <a:tc>
                  <a:txBody>
                    <a:bodyPr/>
                    <a:lstStyle/>
                    <a:p>
                      <a:pPr marL="0" marR="0" algn="just">
                        <a:lnSpc>
                          <a:spcPct val="150000"/>
                        </a:lnSpc>
                        <a:spcBef>
                          <a:spcPts val="0"/>
                        </a:spcBef>
                        <a:spcAft>
                          <a:spcPts val="0"/>
                        </a:spcAft>
                        <a:tabLst>
                          <a:tab pos="3780790" algn="r"/>
                        </a:tabLst>
                      </a:pPr>
                      <a:r>
                        <a:rPr lang="en-US" sz="1400" dirty="0">
                          <a:effectLst/>
                        </a:rPr>
                        <a:t> </a:t>
                      </a:r>
                      <a:endParaRPr lang="en-US" sz="1100" dirty="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dirty="0">
                          <a:effectLst/>
                        </a:rPr>
                        <a:t>Asthma patients</a:t>
                      </a:r>
                      <a:endParaRPr lang="en-US" sz="1100" dirty="0">
                        <a:effectLst/>
                        <a:latin typeface="Calibri"/>
                        <a:ea typeface="Calibri"/>
                        <a:cs typeface="Arial"/>
                      </a:endParaRPr>
                    </a:p>
                  </a:txBody>
                  <a:tcPr marL="68580" marR="68580" marT="0" marB="0"/>
                </a:tc>
                <a:tc>
                  <a:txBody>
                    <a:bodyPr/>
                    <a:lstStyle/>
                    <a:p>
                      <a:pPr marL="0" marR="0">
                        <a:lnSpc>
                          <a:spcPct val="115000"/>
                        </a:lnSpc>
                        <a:spcBef>
                          <a:spcPts val="0"/>
                        </a:spcBef>
                        <a:spcAft>
                          <a:spcPts val="0"/>
                        </a:spcAft>
                      </a:pPr>
                      <a:r>
                        <a:rPr lang="en-US" sz="1400">
                          <a:effectLst/>
                        </a:rPr>
                        <a:t>IHD patients</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633143">
                <a:tc>
                  <a:txBody>
                    <a:bodyPr/>
                    <a:lstStyle/>
                    <a:p>
                      <a:pPr marL="0" marR="0" algn="just">
                        <a:lnSpc>
                          <a:spcPct val="115000"/>
                        </a:lnSpc>
                        <a:spcBef>
                          <a:spcPts val="0"/>
                        </a:spcBef>
                        <a:spcAft>
                          <a:spcPts val="0"/>
                        </a:spcAft>
                        <a:tabLst>
                          <a:tab pos="3780790" algn="r"/>
                        </a:tabLst>
                      </a:pPr>
                      <a:r>
                        <a:rPr lang="en-US" sz="1400" dirty="0">
                          <a:effectLst/>
                        </a:rPr>
                        <a:t>Mean QALYs before intervention</a:t>
                      </a:r>
                      <a:endParaRPr lang="en-US" sz="1100" dirty="0">
                        <a:effectLst/>
                        <a:latin typeface="Calibri"/>
                        <a:ea typeface="Calibri"/>
                        <a:cs typeface="Arial"/>
                      </a:endParaRPr>
                    </a:p>
                  </a:txBody>
                  <a:tcPr marL="68580" marR="68580" marT="0" marB="0"/>
                </a:tc>
                <a:tc>
                  <a:txBody>
                    <a:bodyPr/>
                    <a:lstStyle/>
                    <a:p>
                      <a:pPr marL="0" marR="0" algn="just">
                        <a:lnSpc>
                          <a:spcPct val="115000"/>
                        </a:lnSpc>
                        <a:spcBef>
                          <a:spcPts val="0"/>
                        </a:spcBef>
                        <a:spcAft>
                          <a:spcPts val="0"/>
                        </a:spcAft>
                      </a:pPr>
                      <a:r>
                        <a:rPr lang="en-US" sz="1400">
                          <a:effectLst/>
                        </a:rPr>
                        <a:t>0.75</a:t>
                      </a:r>
                      <a:endParaRPr lang="en-US" sz="1100">
                        <a:effectLst/>
                        <a:latin typeface="Calibri"/>
                        <a:ea typeface="Calibri"/>
                        <a:cs typeface="Arial"/>
                      </a:endParaRPr>
                    </a:p>
                  </a:txBody>
                  <a:tcPr marL="68580" marR="68580" marT="0" marB="0"/>
                </a:tc>
                <a:tc>
                  <a:txBody>
                    <a:bodyPr/>
                    <a:lstStyle/>
                    <a:p>
                      <a:pPr marL="0" marR="0" algn="just">
                        <a:lnSpc>
                          <a:spcPct val="115000"/>
                        </a:lnSpc>
                        <a:spcBef>
                          <a:spcPts val="0"/>
                        </a:spcBef>
                        <a:spcAft>
                          <a:spcPts val="0"/>
                        </a:spcAft>
                      </a:pPr>
                      <a:r>
                        <a:rPr lang="en-US" sz="1400">
                          <a:effectLst/>
                        </a:rPr>
                        <a:t>0.60</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1"/>
                  </a:ext>
                </a:extLst>
              </a:tr>
              <a:tr h="633143">
                <a:tc>
                  <a:txBody>
                    <a:bodyPr/>
                    <a:lstStyle/>
                    <a:p>
                      <a:pPr marL="0" marR="0" algn="just">
                        <a:lnSpc>
                          <a:spcPct val="115000"/>
                        </a:lnSpc>
                        <a:spcBef>
                          <a:spcPts val="0"/>
                        </a:spcBef>
                        <a:spcAft>
                          <a:spcPts val="0"/>
                        </a:spcAft>
                        <a:tabLst>
                          <a:tab pos="3780790" algn="r"/>
                        </a:tabLst>
                      </a:pPr>
                      <a:r>
                        <a:rPr lang="en-US" sz="1400" dirty="0">
                          <a:effectLst/>
                        </a:rPr>
                        <a:t>Mean QALYs after intervention</a:t>
                      </a:r>
                      <a:endParaRPr lang="en-US" sz="1100" dirty="0">
                        <a:effectLst/>
                        <a:latin typeface="Calibri"/>
                        <a:ea typeface="Calibri"/>
                        <a:cs typeface="Arial"/>
                      </a:endParaRPr>
                    </a:p>
                  </a:txBody>
                  <a:tcPr marL="68580" marR="68580" marT="0" marB="0"/>
                </a:tc>
                <a:tc>
                  <a:txBody>
                    <a:bodyPr/>
                    <a:lstStyle/>
                    <a:p>
                      <a:pPr marL="0" marR="0" algn="just">
                        <a:lnSpc>
                          <a:spcPct val="115000"/>
                        </a:lnSpc>
                        <a:spcBef>
                          <a:spcPts val="0"/>
                        </a:spcBef>
                        <a:spcAft>
                          <a:spcPts val="0"/>
                        </a:spcAft>
                      </a:pPr>
                      <a:r>
                        <a:rPr lang="en-US" sz="1400">
                          <a:effectLst/>
                        </a:rPr>
                        <a:t>0.85</a:t>
                      </a:r>
                      <a:endParaRPr lang="en-US" sz="1100">
                        <a:effectLst/>
                        <a:latin typeface="Calibri"/>
                        <a:ea typeface="Calibri"/>
                        <a:cs typeface="Arial"/>
                      </a:endParaRPr>
                    </a:p>
                  </a:txBody>
                  <a:tcPr marL="68580" marR="68580" marT="0" marB="0"/>
                </a:tc>
                <a:tc>
                  <a:txBody>
                    <a:bodyPr/>
                    <a:lstStyle/>
                    <a:p>
                      <a:pPr marL="0" marR="0" algn="just">
                        <a:lnSpc>
                          <a:spcPct val="115000"/>
                        </a:lnSpc>
                        <a:spcBef>
                          <a:spcPts val="0"/>
                        </a:spcBef>
                        <a:spcAft>
                          <a:spcPts val="0"/>
                        </a:spcAft>
                      </a:pPr>
                      <a:r>
                        <a:rPr lang="en-US" sz="1400">
                          <a:effectLst/>
                        </a:rPr>
                        <a:t>0.75</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2"/>
                  </a:ext>
                </a:extLst>
              </a:tr>
              <a:tr h="1305801">
                <a:tc>
                  <a:txBody>
                    <a:bodyPr/>
                    <a:lstStyle/>
                    <a:p>
                      <a:pPr marL="0" marR="0" algn="just">
                        <a:lnSpc>
                          <a:spcPct val="115000"/>
                        </a:lnSpc>
                        <a:spcBef>
                          <a:spcPts val="0"/>
                        </a:spcBef>
                        <a:spcAft>
                          <a:spcPts val="0"/>
                        </a:spcAft>
                      </a:pPr>
                      <a:r>
                        <a:rPr lang="en-US" sz="1400" dirty="0">
                          <a:effectLst/>
                        </a:rPr>
                        <a:t>Incremental QALY change caused by intervention</a:t>
                      </a:r>
                      <a:endParaRPr lang="en-US" sz="1100" dirty="0">
                        <a:effectLst/>
                        <a:latin typeface="Calibri"/>
                        <a:ea typeface="Calibri"/>
                        <a:cs typeface="Arial"/>
                      </a:endParaRPr>
                    </a:p>
                  </a:txBody>
                  <a:tcPr marL="68580" marR="68580" marT="0" marB="0"/>
                </a:tc>
                <a:tc>
                  <a:txBody>
                    <a:bodyPr/>
                    <a:lstStyle/>
                    <a:p>
                      <a:pPr marL="0" marR="0" algn="just">
                        <a:lnSpc>
                          <a:spcPct val="115000"/>
                        </a:lnSpc>
                        <a:spcBef>
                          <a:spcPts val="0"/>
                        </a:spcBef>
                        <a:spcAft>
                          <a:spcPts val="0"/>
                        </a:spcAft>
                        <a:tabLst>
                          <a:tab pos="3780790" algn="r"/>
                        </a:tabLst>
                      </a:pPr>
                      <a:r>
                        <a:rPr lang="en-US" sz="1400">
                          <a:effectLst/>
                        </a:rPr>
                        <a:t>0.10</a:t>
                      </a:r>
                      <a:endParaRPr lang="en-US" sz="1100">
                        <a:effectLst/>
                        <a:latin typeface="Calibri"/>
                        <a:ea typeface="Calibri"/>
                        <a:cs typeface="Arial"/>
                      </a:endParaRPr>
                    </a:p>
                  </a:txBody>
                  <a:tcPr marL="68580" marR="68580" marT="0" marB="0"/>
                </a:tc>
                <a:tc>
                  <a:txBody>
                    <a:bodyPr/>
                    <a:lstStyle/>
                    <a:p>
                      <a:pPr marL="0" marR="0" algn="just">
                        <a:lnSpc>
                          <a:spcPct val="115000"/>
                        </a:lnSpc>
                        <a:spcBef>
                          <a:spcPts val="0"/>
                        </a:spcBef>
                        <a:spcAft>
                          <a:spcPts val="0"/>
                        </a:spcAft>
                        <a:tabLst>
                          <a:tab pos="3780790" algn="r"/>
                        </a:tabLst>
                      </a:pPr>
                      <a:r>
                        <a:rPr lang="en-US" sz="1400" dirty="0">
                          <a:effectLst/>
                        </a:rPr>
                        <a:t>0.15</a:t>
                      </a: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3"/>
                  </a:ext>
                </a:extLst>
              </a:tr>
            </a:tbl>
          </a:graphicData>
        </a:graphic>
      </p:graphicFrame>
      <p:sp>
        <p:nvSpPr>
          <p:cNvPr id="3" name="Rectangle 1"/>
          <p:cNvSpPr>
            <a:spLocks noChangeArrowheads="1"/>
          </p:cNvSpPr>
          <p:nvPr/>
        </p:nvSpPr>
        <p:spPr bwMode="auto">
          <a:xfrm>
            <a:off x="152400" y="310008"/>
            <a:ext cx="88392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3781425" algn="r"/>
              </a:tabLst>
              <a:defRPr>
                <a:solidFill>
                  <a:schemeClr val="tx1"/>
                </a:solidFill>
                <a:latin typeface="Arial" pitchFamily="34" charset="0"/>
                <a:cs typeface="Arial" pitchFamily="34" charset="0"/>
              </a:defRPr>
            </a:lvl1pPr>
            <a:lvl2pPr fontAlgn="base">
              <a:spcBef>
                <a:spcPct val="0"/>
              </a:spcBef>
              <a:spcAft>
                <a:spcPct val="0"/>
              </a:spcAft>
              <a:tabLst>
                <a:tab pos="3781425" algn="r"/>
              </a:tabLst>
              <a:defRPr>
                <a:solidFill>
                  <a:schemeClr val="tx1"/>
                </a:solidFill>
                <a:latin typeface="Arial" pitchFamily="34" charset="0"/>
                <a:cs typeface="Arial" pitchFamily="34" charset="0"/>
              </a:defRPr>
            </a:lvl2pPr>
            <a:lvl3pPr fontAlgn="base">
              <a:spcBef>
                <a:spcPct val="0"/>
              </a:spcBef>
              <a:spcAft>
                <a:spcPct val="0"/>
              </a:spcAft>
              <a:tabLst>
                <a:tab pos="3781425" algn="r"/>
              </a:tabLst>
              <a:defRPr>
                <a:solidFill>
                  <a:schemeClr val="tx1"/>
                </a:solidFill>
                <a:latin typeface="Arial" pitchFamily="34" charset="0"/>
                <a:cs typeface="Arial" pitchFamily="34" charset="0"/>
              </a:defRPr>
            </a:lvl3pPr>
            <a:lvl4pPr fontAlgn="base">
              <a:spcBef>
                <a:spcPct val="0"/>
              </a:spcBef>
              <a:spcAft>
                <a:spcPct val="0"/>
              </a:spcAft>
              <a:tabLst>
                <a:tab pos="3781425" algn="r"/>
              </a:tabLst>
              <a:defRPr>
                <a:solidFill>
                  <a:schemeClr val="tx1"/>
                </a:solidFill>
                <a:latin typeface="Arial" pitchFamily="34" charset="0"/>
                <a:cs typeface="Arial" pitchFamily="34" charset="0"/>
              </a:defRPr>
            </a:lvl4pPr>
            <a:lvl5pPr fontAlgn="base">
              <a:spcBef>
                <a:spcPct val="0"/>
              </a:spcBef>
              <a:spcAft>
                <a:spcPct val="0"/>
              </a:spcAft>
              <a:tabLst>
                <a:tab pos="3781425" algn="r"/>
              </a:tabLst>
              <a:defRPr>
                <a:solidFill>
                  <a:schemeClr val="tx1"/>
                </a:solidFill>
                <a:latin typeface="Arial" pitchFamily="34" charset="0"/>
                <a:cs typeface="Arial" pitchFamily="34" charset="0"/>
              </a:defRPr>
            </a:lvl5pPr>
            <a:lvl6pPr fontAlgn="base">
              <a:spcBef>
                <a:spcPct val="0"/>
              </a:spcBef>
              <a:spcAft>
                <a:spcPct val="0"/>
              </a:spcAft>
              <a:tabLst>
                <a:tab pos="3781425" algn="r"/>
              </a:tabLst>
              <a:defRPr>
                <a:solidFill>
                  <a:schemeClr val="tx1"/>
                </a:solidFill>
                <a:latin typeface="Arial" pitchFamily="34" charset="0"/>
                <a:cs typeface="Arial" pitchFamily="34" charset="0"/>
              </a:defRPr>
            </a:lvl6pPr>
            <a:lvl7pPr fontAlgn="base">
              <a:spcBef>
                <a:spcPct val="0"/>
              </a:spcBef>
              <a:spcAft>
                <a:spcPct val="0"/>
              </a:spcAft>
              <a:tabLst>
                <a:tab pos="3781425" algn="r"/>
              </a:tabLst>
              <a:defRPr>
                <a:solidFill>
                  <a:schemeClr val="tx1"/>
                </a:solidFill>
                <a:latin typeface="Arial" pitchFamily="34" charset="0"/>
                <a:cs typeface="Arial" pitchFamily="34" charset="0"/>
              </a:defRPr>
            </a:lvl7pPr>
            <a:lvl8pPr fontAlgn="base">
              <a:spcBef>
                <a:spcPct val="0"/>
              </a:spcBef>
              <a:spcAft>
                <a:spcPct val="0"/>
              </a:spcAft>
              <a:tabLst>
                <a:tab pos="3781425" algn="r"/>
              </a:tabLst>
              <a:defRPr>
                <a:solidFill>
                  <a:schemeClr val="tx1"/>
                </a:solidFill>
                <a:latin typeface="Arial" pitchFamily="34" charset="0"/>
                <a:cs typeface="Arial" pitchFamily="34" charset="0"/>
              </a:defRPr>
            </a:lvl8pPr>
            <a:lvl9pPr fontAlgn="base">
              <a:spcBef>
                <a:spcPct val="0"/>
              </a:spcBef>
              <a:spcAft>
                <a:spcPct val="0"/>
              </a:spcAft>
              <a:tabLst>
                <a:tab pos="3781425"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781425" algn="r"/>
              </a:tabLst>
            </a:pPr>
            <a:endParaRPr lang="en-US" altLang="en-US" sz="2000"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3781425" algn="r"/>
              </a:tabLst>
            </a:pPr>
            <a:r>
              <a:rPr kumimoji="0" lang="en-US" alt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Groups A and B elicit utility values from the 200 asthma and 250 IHD patients. Time trade-off was used to elicit the utility values and these were used to calculate QALYs.</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781425" algn="r"/>
              </a:tabLst>
            </a:pPr>
            <a:r>
              <a:rPr kumimoji="0" lang="en-US" alt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The groups obtain the following results:</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781425" algn="r"/>
              </a:tabLst>
            </a:pPr>
            <a:r>
              <a:rPr kumimoji="0" lang="en-US" alt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The results refer to a 1-year period. The asthma patients improved their quality of life per year by 0.10 QALYs each. The IHD patients improved their quality of life per year by 0.15 QALYs each.</a:t>
            </a:r>
            <a:endParaRPr kumimoji="0" lang="en-US" altLang="en-US" sz="20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781425" algn="r"/>
              </a:tabLst>
            </a:pPr>
            <a:r>
              <a:rPr kumimoji="0" lang="en-US" altLang="en-US" sz="2000"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Incremental cost-effectiveness ratio (ICER):</a:t>
            </a:r>
          </a:p>
          <a:p>
            <a:pPr marL="0" marR="0" lvl="0" indent="0" algn="l" defTabSz="914400" rtl="0" eaLnBrk="0" fontAlgn="base" latinLnBrk="0" hangingPunct="0">
              <a:lnSpc>
                <a:spcPct val="100000"/>
              </a:lnSpc>
              <a:spcBef>
                <a:spcPct val="0"/>
              </a:spcBef>
              <a:spcAft>
                <a:spcPct val="0"/>
              </a:spcAft>
              <a:buClrTx/>
              <a:buSzTx/>
              <a:buFontTx/>
              <a:buNone/>
              <a:tabLst>
                <a:tab pos="3781425" algn="r"/>
              </a:tabLst>
            </a:pPr>
            <a:endParaRPr lang="en-US" alt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439555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991600" cy="4159250"/>
          </a:xfrm>
          <a:prstGeom prst="rect">
            <a:avLst/>
          </a:prstGeom>
          <a:noFill/>
          <a:ln>
            <a:noFill/>
          </a:ln>
        </p:spPr>
      </p:pic>
      <p:sp>
        <p:nvSpPr>
          <p:cNvPr id="3" name="Rectangle 2"/>
          <p:cNvSpPr/>
          <p:nvPr/>
        </p:nvSpPr>
        <p:spPr>
          <a:xfrm>
            <a:off x="304800" y="4724400"/>
            <a:ext cx="8610600" cy="1200329"/>
          </a:xfrm>
          <a:prstGeom prst="rect">
            <a:avLst/>
          </a:prstGeom>
        </p:spPr>
        <p:txBody>
          <a:bodyPr wrap="square">
            <a:spAutoFit/>
          </a:bodyPr>
          <a:lstStyle/>
          <a:p>
            <a:r>
              <a:rPr lang="en-US" sz="2400" dirty="0">
                <a:latin typeface="Cambria" panose="02040503050406030204" pitchFamily="18" charset="0"/>
              </a:rPr>
              <a:t>If the GP practice funds the IHD service it will cost them £1,000 per year more than the asthma service, but they will obtain 17.5 more QALYs for their patients.</a:t>
            </a:r>
          </a:p>
        </p:txBody>
      </p:sp>
    </p:spTree>
    <p:extLst>
      <p:ext uri="{BB962C8B-B14F-4D97-AF65-F5344CB8AC3E}">
        <p14:creationId xmlns:p14="http://schemas.microsoft.com/office/powerpoint/2010/main" val="1210717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40268"/>
            <a:ext cx="6083397" cy="523220"/>
          </a:xfrm>
          <a:prstGeom prst="rect">
            <a:avLst/>
          </a:prstGeom>
        </p:spPr>
        <p:txBody>
          <a:bodyPr wrap="none">
            <a:spAutoFit/>
          </a:bodyPr>
          <a:lstStyle/>
          <a:p>
            <a:r>
              <a:rPr lang="en-US" sz="2800" b="1" dirty="0"/>
              <a:t>EXERCISE 1</a:t>
            </a:r>
            <a:r>
              <a:rPr lang="en-US" sz="2800" dirty="0"/>
              <a:t>: Calculating a cost per QALY: </a:t>
            </a:r>
          </a:p>
        </p:txBody>
      </p:sp>
      <p:sp>
        <p:nvSpPr>
          <p:cNvPr id="3" name="Rectangle 2"/>
          <p:cNvSpPr/>
          <p:nvPr/>
        </p:nvSpPr>
        <p:spPr>
          <a:xfrm>
            <a:off x="381000" y="762000"/>
            <a:ext cx="8305800" cy="1569660"/>
          </a:xfrm>
          <a:prstGeom prst="rect">
            <a:avLst/>
          </a:prstGeom>
        </p:spPr>
        <p:txBody>
          <a:bodyPr wrap="square">
            <a:spAutoFit/>
          </a:bodyPr>
          <a:lstStyle/>
          <a:p>
            <a:r>
              <a:rPr lang="en-US" sz="2400" dirty="0">
                <a:latin typeface="Cambria" panose="02040503050406030204" pitchFamily="18" charset="0"/>
              </a:rPr>
              <a:t>Several treatments exist to treat fungal toenail infections. Four oral medicines used are drugs A, B, C and D. The table below shows the costs (£) associated with treating one patient with each of these four treatments:</a:t>
            </a:r>
          </a:p>
        </p:txBody>
      </p:sp>
      <p:graphicFrame>
        <p:nvGraphicFramePr>
          <p:cNvPr id="4" name="Table 3"/>
          <p:cNvGraphicFramePr>
            <a:graphicFrameLocks noGrp="1"/>
          </p:cNvGraphicFramePr>
          <p:nvPr>
            <p:extLst>
              <p:ext uri="{D42A27DB-BD31-4B8C-83A1-F6EECF244321}">
                <p14:modId xmlns:p14="http://schemas.microsoft.com/office/powerpoint/2010/main" val="205653873"/>
              </p:ext>
            </p:extLst>
          </p:nvPr>
        </p:nvGraphicFramePr>
        <p:xfrm>
          <a:off x="304800" y="2514601"/>
          <a:ext cx="7467599" cy="1021021"/>
        </p:xfrm>
        <a:graphic>
          <a:graphicData uri="http://schemas.openxmlformats.org/drawingml/2006/table">
            <a:tbl>
              <a:tblPr firstRow="1" firstCol="1" bandRow="1">
                <a:tableStyleId>{5C22544A-7EE6-4342-B048-85BDC9FD1C3A}</a:tableStyleId>
              </a:tblPr>
              <a:tblGrid>
                <a:gridCol w="2884934">
                  <a:extLst>
                    <a:ext uri="{9D8B030D-6E8A-4147-A177-3AD203B41FA5}">
                      <a16:colId xmlns:a16="http://schemas.microsoft.com/office/drawing/2014/main" val="20000"/>
                    </a:ext>
                  </a:extLst>
                </a:gridCol>
                <a:gridCol w="1144153">
                  <a:extLst>
                    <a:ext uri="{9D8B030D-6E8A-4147-A177-3AD203B41FA5}">
                      <a16:colId xmlns:a16="http://schemas.microsoft.com/office/drawing/2014/main" val="20001"/>
                    </a:ext>
                  </a:extLst>
                </a:gridCol>
                <a:gridCol w="1239667">
                  <a:extLst>
                    <a:ext uri="{9D8B030D-6E8A-4147-A177-3AD203B41FA5}">
                      <a16:colId xmlns:a16="http://schemas.microsoft.com/office/drawing/2014/main" val="20002"/>
                    </a:ext>
                  </a:extLst>
                </a:gridCol>
                <a:gridCol w="1144153">
                  <a:extLst>
                    <a:ext uri="{9D8B030D-6E8A-4147-A177-3AD203B41FA5}">
                      <a16:colId xmlns:a16="http://schemas.microsoft.com/office/drawing/2014/main" val="20003"/>
                    </a:ext>
                  </a:extLst>
                </a:gridCol>
                <a:gridCol w="1054692">
                  <a:extLst>
                    <a:ext uri="{9D8B030D-6E8A-4147-A177-3AD203B41FA5}">
                      <a16:colId xmlns:a16="http://schemas.microsoft.com/office/drawing/2014/main" val="20004"/>
                    </a:ext>
                  </a:extLst>
                </a:gridCol>
              </a:tblGrid>
              <a:tr h="544707">
                <a:tc>
                  <a:txBody>
                    <a:bodyPr/>
                    <a:lstStyle/>
                    <a:p>
                      <a:pPr marL="0" marR="0" algn="just">
                        <a:lnSpc>
                          <a:spcPct val="150000"/>
                        </a:lnSpc>
                        <a:spcBef>
                          <a:spcPts val="0"/>
                        </a:spcBef>
                        <a:spcAft>
                          <a:spcPts val="0"/>
                        </a:spcAft>
                      </a:pPr>
                      <a:r>
                        <a:rPr lang="en-US" sz="1400">
                          <a:effectLst/>
                        </a:rPr>
                        <a:t> </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en-US" sz="1400">
                          <a:effectLst/>
                        </a:rPr>
                        <a:t>Drug A</a:t>
                      </a:r>
                      <a:endParaRPr lang="en-US" sz="1100">
                        <a:effectLst/>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400">
                          <a:effectLst/>
                        </a:rPr>
                        <a:t>Drug B</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en-US" sz="1400">
                          <a:effectLst/>
                        </a:rPr>
                        <a:t>Drug C</a:t>
                      </a:r>
                      <a:endParaRPr lang="en-US" sz="1100">
                        <a:effectLst/>
                        <a:latin typeface="Calibri"/>
                        <a:ea typeface="Calibri"/>
                        <a:cs typeface="Arial"/>
                      </a:endParaRPr>
                    </a:p>
                  </a:txBody>
                  <a:tcPr marL="68580" marR="68580" marT="0" marB="0"/>
                </a:tc>
                <a:tc>
                  <a:txBody>
                    <a:bodyPr/>
                    <a:lstStyle/>
                    <a:p>
                      <a:pPr marL="0" marR="0" algn="ctr" rtl="1">
                        <a:lnSpc>
                          <a:spcPct val="115000"/>
                        </a:lnSpc>
                        <a:spcBef>
                          <a:spcPts val="0"/>
                        </a:spcBef>
                        <a:spcAft>
                          <a:spcPts val="0"/>
                        </a:spcAft>
                      </a:pPr>
                      <a:r>
                        <a:rPr lang="en-US" sz="1400">
                          <a:effectLst/>
                        </a:rPr>
                        <a:t>Drug D</a:t>
                      </a:r>
                      <a:endParaRPr lang="en-US" sz="1100">
                        <a:effectLst/>
                        <a:latin typeface="Calibri"/>
                        <a:ea typeface="Calibri"/>
                        <a:cs typeface="Arial"/>
                      </a:endParaRPr>
                    </a:p>
                  </a:txBody>
                  <a:tcPr marL="68580" marR="68580" marT="0" marB="0"/>
                </a:tc>
                <a:extLst>
                  <a:ext uri="{0D108BD9-81ED-4DB2-BD59-A6C34878D82A}">
                    <a16:rowId xmlns:a16="http://schemas.microsoft.com/office/drawing/2014/main" val="10000"/>
                  </a:ext>
                </a:extLst>
              </a:tr>
              <a:tr h="217292">
                <a:tc>
                  <a:txBody>
                    <a:bodyPr/>
                    <a:lstStyle/>
                    <a:p>
                      <a:pPr marL="0" marR="0" algn="ctr">
                        <a:lnSpc>
                          <a:spcPct val="115000"/>
                        </a:lnSpc>
                        <a:spcBef>
                          <a:spcPts val="0"/>
                        </a:spcBef>
                        <a:spcAft>
                          <a:spcPts val="0"/>
                        </a:spcAft>
                      </a:pPr>
                      <a:r>
                        <a:rPr lang="en-US" sz="1400">
                          <a:effectLst/>
                        </a:rPr>
                        <a:t>Total costs (£)</a:t>
                      </a:r>
                      <a:endParaRPr lang="en-US" sz="1100">
                        <a:effectLst/>
                      </a:endParaRPr>
                    </a:p>
                    <a:p>
                      <a:pPr marL="0" marR="0" algn="ctr">
                        <a:lnSpc>
                          <a:spcPct val="115000"/>
                        </a:lnSpc>
                        <a:spcBef>
                          <a:spcPts val="0"/>
                        </a:spcBef>
                        <a:spcAft>
                          <a:spcPts val="0"/>
                        </a:spcAft>
                      </a:pPr>
                      <a:r>
                        <a:rPr lang="en-US" sz="1400">
                          <a:effectLst/>
                        </a:rPr>
                        <a:t> </a:t>
                      </a:r>
                      <a:endParaRPr lang="en-US" sz="1100">
                        <a:effectLst/>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400">
                          <a:effectLst/>
                        </a:rPr>
                        <a:t>1,301</a:t>
                      </a:r>
                      <a:endParaRPr lang="en-US" sz="1100">
                        <a:effectLst/>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400">
                          <a:effectLst/>
                        </a:rPr>
                        <a:t>1,503</a:t>
                      </a:r>
                      <a:endParaRPr lang="en-US" sz="1100">
                        <a:effectLst/>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400">
                          <a:effectLst/>
                        </a:rPr>
                        <a:t>1,570</a:t>
                      </a:r>
                      <a:endParaRPr lang="en-US" sz="1100">
                        <a:effectLst/>
                        <a:latin typeface="Calibri"/>
                        <a:ea typeface="Calibri"/>
                        <a:cs typeface="Arial"/>
                      </a:endParaRPr>
                    </a:p>
                  </a:txBody>
                  <a:tcPr marL="68580" marR="68580" marT="0" marB="0"/>
                </a:tc>
                <a:tc>
                  <a:txBody>
                    <a:bodyPr/>
                    <a:lstStyle/>
                    <a:p>
                      <a:pPr marL="0" marR="0" algn="ctr">
                        <a:lnSpc>
                          <a:spcPct val="115000"/>
                        </a:lnSpc>
                        <a:spcBef>
                          <a:spcPts val="0"/>
                        </a:spcBef>
                        <a:spcAft>
                          <a:spcPts val="0"/>
                        </a:spcAft>
                      </a:pPr>
                      <a:r>
                        <a:rPr lang="en-US" sz="1400" dirty="0">
                          <a:effectLst/>
                        </a:rPr>
                        <a:t>1,200</a:t>
                      </a:r>
                      <a:endParaRPr lang="en-US" sz="1100" dirty="0">
                        <a:effectLst/>
                        <a:latin typeface="Calibri"/>
                        <a:ea typeface="Calibri"/>
                        <a:cs typeface="Arial"/>
                      </a:endParaRPr>
                    </a:p>
                  </a:txBody>
                  <a:tcPr marL="68580" marR="68580" marT="0" marB="0"/>
                </a:tc>
                <a:extLst>
                  <a:ext uri="{0D108BD9-81ED-4DB2-BD59-A6C34878D82A}">
                    <a16:rowId xmlns:a16="http://schemas.microsoft.com/office/drawing/2014/main" val="10001"/>
                  </a:ext>
                </a:extLst>
              </a:tr>
            </a:tbl>
          </a:graphicData>
        </a:graphic>
      </p:graphicFrame>
      <p:sp>
        <p:nvSpPr>
          <p:cNvPr id="5" name="Rectangle 4"/>
          <p:cNvSpPr/>
          <p:nvPr/>
        </p:nvSpPr>
        <p:spPr>
          <a:xfrm>
            <a:off x="381000" y="3962400"/>
            <a:ext cx="8077200" cy="1815882"/>
          </a:xfrm>
          <a:prstGeom prst="rect">
            <a:avLst/>
          </a:prstGeom>
        </p:spPr>
        <p:txBody>
          <a:bodyPr wrap="square">
            <a:spAutoFit/>
          </a:bodyPr>
          <a:lstStyle/>
          <a:p>
            <a:r>
              <a:rPr lang="en-US" sz="2800" dirty="0"/>
              <a:t>You then find some evidence to suggest that two of these agents have differing effects on patients' quality </a:t>
            </a:r>
            <a:r>
              <a:rPr lang="en-US" sz="2800" dirty="0">
                <a:latin typeface="Cambria" panose="02040503050406030204" pitchFamily="18" charset="0"/>
              </a:rPr>
              <a:t>of</a:t>
            </a:r>
            <a:r>
              <a:rPr lang="en-US" sz="2800" dirty="0"/>
              <a:t> life owing to difference in their side-effect profiles. This evidence is summarized below:</a:t>
            </a:r>
          </a:p>
        </p:txBody>
      </p:sp>
    </p:spTree>
    <p:extLst>
      <p:ext uri="{BB962C8B-B14F-4D97-AF65-F5344CB8AC3E}">
        <p14:creationId xmlns:p14="http://schemas.microsoft.com/office/powerpoint/2010/main" val="1166031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55290461"/>
              </p:ext>
            </p:extLst>
          </p:nvPr>
        </p:nvGraphicFramePr>
        <p:xfrm>
          <a:off x="71154" y="228600"/>
          <a:ext cx="8310846" cy="1828800"/>
        </p:xfrm>
        <a:graphic>
          <a:graphicData uri="http://schemas.openxmlformats.org/drawingml/2006/table">
            <a:tbl>
              <a:tblPr firstRow="1" firstCol="1" bandRow="1"/>
              <a:tblGrid>
                <a:gridCol w="3194802">
                  <a:extLst>
                    <a:ext uri="{9D8B030D-6E8A-4147-A177-3AD203B41FA5}">
                      <a16:colId xmlns:a16="http://schemas.microsoft.com/office/drawing/2014/main" val="20000"/>
                    </a:ext>
                  </a:extLst>
                </a:gridCol>
                <a:gridCol w="5116044">
                  <a:extLst>
                    <a:ext uri="{9D8B030D-6E8A-4147-A177-3AD203B41FA5}">
                      <a16:colId xmlns:a16="http://schemas.microsoft.com/office/drawing/2014/main" val="20001"/>
                    </a:ext>
                  </a:extLst>
                </a:gridCol>
              </a:tblGrid>
              <a:tr h="609600">
                <a:tc>
                  <a:txBody>
                    <a:bodyPr/>
                    <a:lstStyle/>
                    <a:p>
                      <a:pPr marL="0" marR="0" algn="just">
                        <a:lnSpc>
                          <a:spcPct val="150000"/>
                        </a:lnSpc>
                        <a:spcBef>
                          <a:spcPts val="0"/>
                        </a:spcBef>
                        <a:spcAft>
                          <a:spcPts val="0"/>
                        </a:spcAft>
                      </a:pPr>
                      <a:r>
                        <a:rPr lang="en-US" sz="1400">
                          <a:effectLst/>
                          <a:latin typeface="Times New Roman"/>
                          <a:ea typeface="Calibri"/>
                          <a:cs typeface="Arial"/>
                        </a:rPr>
                        <a:t>Agents</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a:ea typeface="Calibri"/>
                          <a:cs typeface="Arial"/>
                        </a:rPr>
                        <a:t>Increase in QALYs per patient per year</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09600">
                <a:tc>
                  <a:txBody>
                    <a:bodyPr/>
                    <a:lstStyle/>
                    <a:p>
                      <a:pPr marL="0" marR="0" algn="just">
                        <a:lnSpc>
                          <a:spcPct val="150000"/>
                        </a:lnSpc>
                        <a:spcBef>
                          <a:spcPts val="0"/>
                        </a:spcBef>
                        <a:spcAft>
                          <a:spcPts val="0"/>
                        </a:spcAft>
                      </a:pPr>
                      <a:r>
                        <a:rPr lang="en-US" sz="1400">
                          <a:effectLst/>
                          <a:latin typeface="Times New Roman"/>
                          <a:ea typeface="Calibri"/>
                          <a:cs typeface="Arial"/>
                        </a:rPr>
                        <a:t>Drug C</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a:effectLst/>
                          <a:latin typeface="Times New Roman"/>
                          <a:ea typeface="Calibri"/>
                          <a:cs typeface="Arial"/>
                        </a:rPr>
                        <a:t>0.10</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9600">
                <a:tc>
                  <a:txBody>
                    <a:bodyPr/>
                    <a:lstStyle/>
                    <a:p>
                      <a:pPr marL="0" marR="0" algn="just">
                        <a:lnSpc>
                          <a:spcPct val="150000"/>
                        </a:lnSpc>
                        <a:spcBef>
                          <a:spcPts val="0"/>
                        </a:spcBef>
                        <a:spcAft>
                          <a:spcPts val="0"/>
                        </a:spcAft>
                      </a:pPr>
                      <a:r>
                        <a:rPr lang="en-US" sz="1400">
                          <a:effectLst/>
                          <a:latin typeface="Times New Roman"/>
                          <a:ea typeface="Calibri"/>
                          <a:cs typeface="Arial"/>
                        </a:rPr>
                        <a:t>Drug D</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400" dirty="0">
                          <a:effectLst/>
                          <a:latin typeface="Times New Roman"/>
                          <a:ea typeface="Calibri"/>
                          <a:cs typeface="Arial"/>
                        </a:rPr>
                        <a:t>0.05</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54" y="2375926"/>
            <a:ext cx="9072846" cy="4101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9555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629400"/>
          </a:xfrm>
          <a:prstGeom prst="rect">
            <a:avLst/>
          </a:prstGeom>
          <a:noFill/>
          <a:ln>
            <a:noFill/>
          </a:ln>
        </p:spPr>
      </p:pic>
    </p:spTree>
    <p:extLst>
      <p:ext uri="{BB962C8B-B14F-4D97-AF65-F5344CB8AC3E}">
        <p14:creationId xmlns:p14="http://schemas.microsoft.com/office/powerpoint/2010/main" val="158762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1"/>
            <a:ext cx="8610600" cy="4524315"/>
          </a:xfrm>
          <a:prstGeom prst="rect">
            <a:avLst/>
          </a:prstGeom>
        </p:spPr>
        <p:txBody>
          <a:bodyPr wrap="square">
            <a:spAutoFit/>
          </a:bodyPr>
          <a:lstStyle/>
          <a:p>
            <a:r>
              <a:rPr lang="en-US" sz="3200" dirty="0">
                <a:latin typeface="Cambria" panose="02040503050406030204" pitchFamily="18" charset="0"/>
              </a:rPr>
              <a:t> </a:t>
            </a:r>
          </a:p>
          <a:p>
            <a:r>
              <a:rPr lang="en-US" sz="3200" b="1" dirty="0">
                <a:latin typeface="Cambria" panose="02040503050406030204" pitchFamily="18" charset="0"/>
              </a:rPr>
              <a:t>Which treatment will you recommend to your Trust, and why?</a:t>
            </a:r>
            <a:endParaRPr lang="en-US" sz="3200" dirty="0">
              <a:latin typeface="Cambria" panose="02040503050406030204" pitchFamily="18" charset="0"/>
            </a:endParaRPr>
          </a:p>
          <a:p>
            <a:r>
              <a:rPr lang="en-US" sz="3200" dirty="0">
                <a:latin typeface="Cambria" panose="02040503050406030204" pitchFamily="18" charset="0"/>
              </a:rPr>
              <a:t>Either could be recommended, depending on the driving force for the choice. Is cost containment most important? Then choose drug D. Is improved patient outcome most important? Then choose drug C.</a:t>
            </a:r>
          </a:p>
          <a:p>
            <a:r>
              <a:rPr lang="en-US" sz="3200" dirty="0">
                <a:latin typeface="Cambria" panose="02040503050406030204" pitchFamily="18" charset="0"/>
              </a:rPr>
              <a:t> </a:t>
            </a:r>
          </a:p>
        </p:txBody>
      </p:sp>
    </p:spTree>
    <p:extLst>
      <p:ext uri="{BB962C8B-B14F-4D97-AF65-F5344CB8AC3E}">
        <p14:creationId xmlns:p14="http://schemas.microsoft.com/office/powerpoint/2010/main" val="1657208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1"/>
            <a:ext cx="8991600" cy="3416320"/>
          </a:xfrm>
          <a:prstGeom prst="rect">
            <a:avLst/>
          </a:prstGeom>
        </p:spPr>
        <p:txBody>
          <a:bodyPr wrap="square">
            <a:spAutoFit/>
          </a:bodyPr>
          <a:lstStyle/>
          <a:p>
            <a:r>
              <a:rPr lang="en-US" sz="2400" b="1" dirty="0"/>
              <a:t>Step 4. Multiply Utilities by the Length of Life for Each Option to Obtain QALYs</a:t>
            </a:r>
            <a:endParaRPr lang="en-US" sz="2400" dirty="0"/>
          </a:p>
          <a:p>
            <a:r>
              <a:rPr lang="en-US" sz="2400" dirty="0"/>
              <a:t>In Table 6.1, we compare two treatment options, drug A and drug B. Although drug B extends the person’s life for more years, the quality of life for those years is lower than with drug A. If a CEA were conducted, option B would be relatively cost-effective at an incremental cost per year of life of $5,000. If the quality of those years is incorporated into the equation by calculating QALYs, option A becomes dominant in that it costs less and provides a better outcome (more QALYs).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8" y="3429000"/>
            <a:ext cx="9150927" cy="410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8952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86800" cy="6124754"/>
          </a:xfrm>
          <a:prstGeom prst="rect">
            <a:avLst/>
          </a:prstGeom>
        </p:spPr>
        <p:txBody>
          <a:bodyPr wrap="square">
            <a:spAutoFit/>
          </a:bodyPr>
          <a:lstStyle/>
          <a:p>
            <a:r>
              <a:rPr lang="en-US" sz="2800" b="1" dirty="0">
                <a:latin typeface="Cambria" panose="02040503050406030204" pitchFamily="18" charset="0"/>
              </a:rPr>
              <a:t>WORKED EXAMPLE 6.1 (ex: 5.2 </a:t>
            </a:r>
            <a:r>
              <a:rPr lang="en-US" sz="2800" b="1" dirty="0" err="1">
                <a:latin typeface="Cambria" panose="02040503050406030204" pitchFamily="18" charset="0"/>
              </a:rPr>
              <a:t>contin</a:t>
            </a:r>
            <a:r>
              <a:rPr lang="en-US" sz="2800" b="1" dirty="0">
                <a:latin typeface="Cambria" panose="02040503050406030204" pitchFamily="18" charset="0"/>
              </a:rPr>
              <a:t>…)</a:t>
            </a:r>
            <a:endParaRPr lang="en-US" sz="2800" dirty="0">
              <a:latin typeface="Cambria" panose="02040503050406030204" pitchFamily="18" charset="0"/>
            </a:endParaRPr>
          </a:p>
          <a:p>
            <a:r>
              <a:rPr lang="en-US" sz="2800" b="1" dirty="0">
                <a:latin typeface="Cambria" panose="02040503050406030204" pitchFamily="18" charset="0"/>
              </a:rPr>
              <a:t>Economic evaluation of management of </a:t>
            </a:r>
            <a:r>
              <a:rPr lang="en-US" sz="2800" b="1" dirty="0" err="1">
                <a:latin typeface="Cambria" panose="02040503050406030204" pitchFamily="18" charset="0"/>
              </a:rPr>
              <a:t>anaemia</a:t>
            </a:r>
            <a:r>
              <a:rPr lang="en-US" sz="2800" b="1" dirty="0">
                <a:latin typeface="Cambria" panose="02040503050406030204" pitchFamily="18" charset="0"/>
              </a:rPr>
              <a:t> in </a:t>
            </a:r>
            <a:r>
              <a:rPr lang="en-US" sz="2800" b="1" dirty="0" err="1">
                <a:latin typeface="Cambria" panose="02040503050406030204" pitchFamily="18" charset="0"/>
              </a:rPr>
              <a:t>haemodialysis</a:t>
            </a:r>
            <a:r>
              <a:rPr lang="en-US" sz="2800" b="1" dirty="0">
                <a:latin typeface="Cambria" panose="02040503050406030204" pitchFamily="18" charset="0"/>
              </a:rPr>
              <a:t> patients:</a:t>
            </a:r>
            <a:endParaRPr lang="en-US" sz="2800" dirty="0">
              <a:latin typeface="Cambria" panose="02040503050406030204" pitchFamily="18" charset="0"/>
            </a:endParaRPr>
          </a:p>
          <a:p>
            <a:r>
              <a:rPr lang="en-US" sz="2800" dirty="0">
                <a:latin typeface="Cambria" panose="02040503050406030204" pitchFamily="18" charset="0"/>
              </a:rPr>
              <a:t>Patients with chronic renal failure who are on </a:t>
            </a:r>
            <a:r>
              <a:rPr lang="en-US" sz="2800" dirty="0" err="1">
                <a:latin typeface="Cambria" panose="02040503050406030204" pitchFamily="18" charset="0"/>
              </a:rPr>
              <a:t>haemodialysis</a:t>
            </a:r>
            <a:r>
              <a:rPr lang="en-US" sz="2800" dirty="0">
                <a:latin typeface="Cambria" panose="02040503050406030204" pitchFamily="18" charset="0"/>
              </a:rPr>
              <a:t> suffer from profound </a:t>
            </a:r>
            <a:r>
              <a:rPr lang="en-US" sz="2800" dirty="0" err="1">
                <a:latin typeface="Cambria" panose="02040503050406030204" pitchFamily="18" charset="0"/>
              </a:rPr>
              <a:t>anaemia</a:t>
            </a:r>
            <a:r>
              <a:rPr lang="en-US" sz="2800" dirty="0">
                <a:latin typeface="Cambria" panose="02040503050406030204" pitchFamily="18" charset="0"/>
              </a:rPr>
              <a:t>, which is often extremely debilitating. This is due to a reduction in the production of erythropoietin in these patients, and loss of blood during </a:t>
            </a:r>
            <a:r>
              <a:rPr lang="en-US" sz="2800" dirty="0" err="1">
                <a:latin typeface="Cambria" panose="02040503050406030204" pitchFamily="18" charset="0"/>
              </a:rPr>
              <a:t>haemodialysis</a:t>
            </a:r>
            <a:r>
              <a:rPr lang="en-US" sz="2800" dirty="0">
                <a:latin typeface="Cambria" panose="02040503050406030204" pitchFamily="18" charset="0"/>
              </a:rPr>
              <a:t>. Historically, these patients have been managed by the use of blood transfusions. Now, synthetic erythropoietin is available. It is considered to be highly effective, but is very expensive. So the alternatives are to either give erythropoietin or to give blood transfusions when the patient's "</a:t>
            </a:r>
            <a:r>
              <a:rPr lang="en-US" sz="2800" dirty="0" err="1">
                <a:latin typeface="Cambria" panose="02040503050406030204" pitchFamily="18" charset="0"/>
              </a:rPr>
              <a:t>haemoglobin</a:t>
            </a:r>
            <a:r>
              <a:rPr lang="en-US" sz="2800" dirty="0">
                <a:latin typeface="Cambria" panose="02040503050406030204" pitchFamily="18" charset="0"/>
              </a:rPr>
              <a:t> level is below 8g/dl.</a:t>
            </a:r>
          </a:p>
        </p:txBody>
      </p:sp>
    </p:spTree>
    <p:extLst>
      <p:ext uri="{BB962C8B-B14F-4D97-AF65-F5344CB8AC3E}">
        <p14:creationId xmlns:p14="http://schemas.microsoft.com/office/powerpoint/2010/main" val="2017000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610600" cy="5693866"/>
          </a:xfrm>
          <a:prstGeom prst="rect">
            <a:avLst/>
          </a:prstGeom>
        </p:spPr>
        <p:txBody>
          <a:bodyPr wrap="square">
            <a:spAutoFit/>
          </a:bodyPr>
          <a:lstStyle/>
          <a:p>
            <a:r>
              <a:rPr lang="en-US" sz="2800" b="1" dirty="0">
                <a:latin typeface="Cambria" panose="02040503050406030204" pitchFamily="18" charset="0"/>
              </a:rPr>
              <a:t>1. What is the difference in cost between the two alternatives for the 1000 patients?</a:t>
            </a:r>
            <a:endParaRPr lang="en-US" sz="2800" dirty="0">
              <a:latin typeface="Cambria" panose="02040503050406030204" pitchFamily="18" charset="0"/>
            </a:endParaRPr>
          </a:p>
          <a:p>
            <a:r>
              <a:rPr lang="en-US" sz="2800" dirty="0">
                <a:latin typeface="Cambria" panose="02040503050406030204" pitchFamily="18" charset="0"/>
              </a:rPr>
              <a:t>£2,419,100.</a:t>
            </a:r>
          </a:p>
          <a:p>
            <a:r>
              <a:rPr lang="en-US" sz="2800" b="1" dirty="0">
                <a:latin typeface="Cambria" panose="02040503050406030204" pitchFamily="18" charset="0"/>
              </a:rPr>
              <a:t>2. What is the difference in utility production of the two alternatives, i.e. how many extra QALYs are produced by erythropoietin per year of treatment, for the 1000 patients?</a:t>
            </a:r>
            <a:endParaRPr lang="en-US" sz="2800" dirty="0">
              <a:latin typeface="Cambria" panose="02040503050406030204" pitchFamily="18" charset="0"/>
            </a:endParaRPr>
          </a:p>
          <a:p>
            <a:r>
              <a:rPr lang="en-US" sz="2800" dirty="0">
                <a:latin typeface="Cambria" panose="02040503050406030204" pitchFamily="18" charset="0"/>
              </a:rPr>
              <a:t>Change in utility = 0.80 - 0.75</a:t>
            </a:r>
          </a:p>
          <a:p>
            <a:r>
              <a:rPr lang="en-US" sz="2800" dirty="0">
                <a:latin typeface="Cambria" panose="02040503050406030204" pitchFamily="18" charset="0"/>
              </a:rPr>
              <a:t>= 0.05 QALYs per patient per annum</a:t>
            </a:r>
          </a:p>
          <a:p>
            <a:r>
              <a:rPr lang="en-US" sz="2800" dirty="0">
                <a:latin typeface="Cambria" panose="02040503050406030204" pitchFamily="18" charset="0"/>
              </a:rPr>
              <a:t>= 50 QALYs per 1000 patients per annum.</a:t>
            </a:r>
          </a:p>
          <a:p>
            <a:r>
              <a:rPr lang="en-US" sz="2800" dirty="0">
                <a:latin typeface="Cambria" panose="02040503050406030204" pitchFamily="18" charset="0"/>
              </a:rPr>
              <a:t> </a:t>
            </a:r>
          </a:p>
          <a:p>
            <a:r>
              <a:rPr lang="en-US" sz="2800" dirty="0">
                <a:latin typeface="Cambria" panose="02040503050406030204" pitchFamily="18" charset="0"/>
              </a:rPr>
              <a:t>Figure 6.1 illustrates the difference in utility production for the two alternatives.</a:t>
            </a:r>
          </a:p>
        </p:txBody>
      </p:sp>
    </p:spTree>
    <p:extLst>
      <p:ext uri="{BB962C8B-B14F-4D97-AF65-F5344CB8AC3E}">
        <p14:creationId xmlns:p14="http://schemas.microsoft.com/office/powerpoint/2010/main" val="243768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8686800" cy="6019800"/>
          </a:xfrm>
          <a:prstGeom prst="rect">
            <a:avLst/>
          </a:prstGeom>
          <a:noFill/>
          <a:ln>
            <a:noFill/>
          </a:ln>
        </p:spPr>
      </p:pic>
    </p:spTree>
    <p:extLst>
      <p:ext uri="{BB962C8B-B14F-4D97-AF65-F5344CB8AC3E}">
        <p14:creationId xmlns:p14="http://schemas.microsoft.com/office/powerpoint/2010/main" val="2190450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76200" y="990600"/>
            <a:ext cx="8534400" cy="4648200"/>
          </a:xfrm>
          <a:prstGeom prst="rect">
            <a:avLst/>
          </a:prstGeom>
          <a:noFill/>
          <a:ln>
            <a:noFill/>
          </a:ln>
        </p:spPr>
      </p:pic>
    </p:spTree>
    <p:extLst>
      <p:ext uri="{BB962C8B-B14F-4D97-AF65-F5344CB8AC3E}">
        <p14:creationId xmlns:p14="http://schemas.microsoft.com/office/powerpoint/2010/main" val="1693818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7620000" cy="4800600"/>
          </a:xfrm>
          <a:prstGeom prst="rect">
            <a:avLst/>
          </a:prstGeom>
          <a:noFill/>
          <a:ln>
            <a:noFill/>
          </a:ln>
        </p:spPr>
      </p:pic>
      <p:sp>
        <p:nvSpPr>
          <p:cNvPr id="3" name="Rectangle 2"/>
          <p:cNvSpPr/>
          <p:nvPr/>
        </p:nvSpPr>
        <p:spPr>
          <a:xfrm>
            <a:off x="228600" y="5943600"/>
            <a:ext cx="8686800" cy="369332"/>
          </a:xfrm>
          <a:prstGeom prst="rect">
            <a:avLst/>
          </a:prstGeom>
        </p:spPr>
        <p:txBody>
          <a:bodyPr wrap="square">
            <a:spAutoFit/>
          </a:bodyPr>
          <a:lstStyle/>
          <a:p>
            <a:r>
              <a:rPr lang="en-US" b="1" i="1" dirty="0"/>
              <a:t>Figure 6.2 </a:t>
            </a:r>
            <a:r>
              <a:rPr lang="en-US" dirty="0"/>
              <a:t>Cost-effectiveness plane for erythropoietin Vs blood transfusions</a:t>
            </a:r>
          </a:p>
        </p:txBody>
      </p:sp>
    </p:spTree>
    <p:extLst>
      <p:ext uri="{BB962C8B-B14F-4D97-AF65-F5344CB8AC3E}">
        <p14:creationId xmlns:p14="http://schemas.microsoft.com/office/powerpoint/2010/main" val="862070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534400" cy="3200399"/>
          </a:xfrm>
          <a:prstGeom prst="rect">
            <a:avLst/>
          </a:prstGeom>
          <a:noFill/>
          <a:ln>
            <a:noFill/>
          </a:ln>
        </p:spPr>
      </p:pic>
    </p:spTree>
    <p:extLst>
      <p:ext uri="{BB962C8B-B14F-4D97-AF65-F5344CB8AC3E}">
        <p14:creationId xmlns:p14="http://schemas.microsoft.com/office/powerpoint/2010/main" val="2984151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971800"/>
            <a:ext cx="8458200" cy="3505200"/>
          </a:xfrm>
          <a:prstGeom prst="rect">
            <a:avLst/>
          </a:prstGeom>
          <a:noFill/>
          <a:ln>
            <a:noFill/>
          </a:ln>
        </p:spPr>
      </p:pic>
      <p:sp>
        <p:nvSpPr>
          <p:cNvPr id="4" name="Rectangle 3">
            <a:extLst>
              <a:ext uri="{FF2B5EF4-FFF2-40B4-BE49-F238E27FC236}">
                <a16:creationId xmlns:a16="http://schemas.microsoft.com/office/drawing/2014/main" id="{28D3BADE-282F-4937-B935-EC95694FCD98}"/>
              </a:ext>
            </a:extLst>
          </p:cNvPr>
          <p:cNvSpPr/>
          <p:nvPr/>
        </p:nvSpPr>
        <p:spPr>
          <a:xfrm>
            <a:off x="304800" y="914400"/>
            <a:ext cx="8534400" cy="1815882"/>
          </a:xfrm>
          <a:prstGeom prst="rect">
            <a:avLst/>
          </a:prstGeom>
        </p:spPr>
        <p:txBody>
          <a:bodyPr wrap="square">
            <a:spAutoFit/>
          </a:bodyPr>
          <a:lstStyle/>
          <a:p>
            <a:r>
              <a:rPr lang="en-US" sz="2800" dirty="0"/>
              <a:t>Results from a study suggest that the practice will have cost reductions and the patients will have improved outcomes (Table 6.1)</a:t>
            </a:r>
          </a:p>
          <a:p>
            <a:r>
              <a:rPr lang="en-US" sz="2800" dirty="0"/>
              <a:t> </a:t>
            </a:r>
          </a:p>
        </p:txBody>
      </p:sp>
    </p:spTree>
    <p:extLst>
      <p:ext uri="{BB962C8B-B14F-4D97-AF65-F5344CB8AC3E}">
        <p14:creationId xmlns:p14="http://schemas.microsoft.com/office/powerpoint/2010/main" val="3690036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2799</TotalTime>
  <Words>944</Words>
  <Application>Microsoft Office PowerPoint</Application>
  <PresentationFormat>On-screen Show (4:3)</PresentationFormat>
  <Paragraphs>69</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21</cp:revision>
  <dcterms:created xsi:type="dcterms:W3CDTF">2006-08-16T00:00:00Z</dcterms:created>
  <dcterms:modified xsi:type="dcterms:W3CDTF">2021-06-06T06:44:46Z</dcterms:modified>
</cp:coreProperties>
</file>