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8" r:id="rId3"/>
    <p:sldId id="309" r:id="rId4"/>
    <p:sldId id="327" r:id="rId5"/>
    <p:sldId id="310" r:id="rId6"/>
    <p:sldId id="311" r:id="rId7"/>
    <p:sldId id="328" r:id="rId8"/>
    <p:sldId id="312" r:id="rId9"/>
    <p:sldId id="313" r:id="rId10"/>
    <p:sldId id="314" r:id="rId11"/>
    <p:sldId id="322" r:id="rId12"/>
    <p:sldId id="315" r:id="rId13"/>
    <p:sldId id="324" r:id="rId14"/>
    <p:sldId id="316" r:id="rId15"/>
    <p:sldId id="317" r:id="rId16"/>
    <p:sldId id="318" r:id="rId17"/>
    <p:sldId id="319" r:id="rId18"/>
    <p:sldId id="320" r:id="rId19"/>
    <p:sldId id="325" r:id="rId20"/>
    <p:sldId id="259" r:id="rId21"/>
    <p:sldId id="302" r:id="rId22"/>
    <p:sldId id="260" r:id="rId23"/>
    <p:sldId id="261" r:id="rId24"/>
    <p:sldId id="263" r:id="rId25"/>
    <p:sldId id="266" r:id="rId26"/>
    <p:sldId id="271" r:id="rId27"/>
    <p:sldId id="265" r:id="rId28"/>
    <p:sldId id="267" r:id="rId29"/>
    <p:sldId id="268" r:id="rId30"/>
    <p:sldId id="269" r:id="rId31"/>
    <p:sldId id="270" r:id="rId32"/>
    <p:sldId id="272" r:id="rId33"/>
    <p:sldId id="273" r:id="rId34"/>
    <p:sldId id="274" r:id="rId35"/>
    <p:sldId id="277" r:id="rId36"/>
    <p:sldId id="278" r:id="rId37"/>
    <p:sldId id="279" r:id="rId38"/>
    <p:sldId id="280" r:id="rId39"/>
    <p:sldId id="281" r:id="rId40"/>
    <p:sldId id="283" r:id="rId41"/>
    <p:sldId id="284" r:id="rId42"/>
    <p:sldId id="285" r:id="rId43"/>
    <p:sldId id="286" r:id="rId44"/>
    <p:sldId id="287" r:id="rId45"/>
    <p:sldId id="288" r:id="rId46"/>
    <p:sldId id="290" r:id="rId47"/>
    <p:sldId id="291" r:id="rId48"/>
    <p:sldId id="292" r:id="rId49"/>
    <p:sldId id="293" r:id="rId50"/>
    <p:sldId id="294" r:id="rId51"/>
    <p:sldId id="296" r:id="rId52"/>
    <p:sldId id="298" r:id="rId53"/>
    <p:sldId id="297" r:id="rId54"/>
    <p:sldId id="299" r:id="rId55"/>
    <p:sldId id="300" r:id="rId56"/>
    <p:sldId id="301" r:id="rId57"/>
    <p:sldId id="307"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532583-BC11-4E29-9900-7B67BF390F63}"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3943756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532583-BC11-4E29-9900-7B67BF390F63}"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3197446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532583-BC11-4E29-9900-7B67BF390F63}"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424377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532583-BC11-4E29-9900-7B67BF390F63}"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104378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532583-BC11-4E29-9900-7B67BF390F63}" type="datetimeFigureOut">
              <a:rPr lang="en-US" smtClean="0"/>
              <a:pPr/>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988350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532583-BC11-4E29-9900-7B67BF390F63}"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3146276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532583-BC11-4E29-9900-7B67BF390F63}" type="datetimeFigureOut">
              <a:rPr lang="en-US" smtClean="0"/>
              <a:pPr/>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265628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532583-BC11-4E29-9900-7B67BF390F63}" type="datetimeFigureOut">
              <a:rPr lang="en-US" smtClean="0"/>
              <a:pPr/>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808241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532583-BC11-4E29-9900-7B67BF390F63}" type="datetimeFigureOut">
              <a:rPr lang="en-US" smtClean="0"/>
              <a:pPr/>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1927780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532583-BC11-4E29-9900-7B67BF390F63}"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146060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532583-BC11-4E29-9900-7B67BF390F63}" type="datetimeFigureOut">
              <a:rPr lang="en-US" smtClean="0"/>
              <a:pPr/>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0FEC7B-F881-4DDD-927D-9A7BF6109950}" type="slidenum">
              <a:rPr lang="en-US" smtClean="0"/>
              <a:pPr/>
              <a:t>‹#›</a:t>
            </a:fld>
            <a:endParaRPr lang="en-US"/>
          </a:p>
        </p:txBody>
      </p:sp>
    </p:spTree>
    <p:extLst>
      <p:ext uri="{BB962C8B-B14F-4D97-AF65-F5344CB8AC3E}">
        <p14:creationId xmlns:p14="http://schemas.microsoft.com/office/powerpoint/2010/main" val="2879196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532583-BC11-4E29-9900-7B67BF390F63}" type="datetimeFigureOut">
              <a:rPr lang="en-US" smtClean="0"/>
              <a:pPr/>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FEC7B-F881-4DDD-927D-9A7BF6109950}" type="slidenum">
              <a:rPr lang="en-US" smtClean="0"/>
              <a:pPr/>
              <a:t>‹#›</a:t>
            </a:fld>
            <a:endParaRPr lang="en-US"/>
          </a:p>
        </p:txBody>
      </p:sp>
    </p:spTree>
    <p:extLst>
      <p:ext uri="{BB962C8B-B14F-4D97-AF65-F5344CB8AC3E}">
        <p14:creationId xmlns:p14="http://schemas.microsoft.com/office/powerpoint/2010/main" val="2549259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2052" name="Picture 4" descr="Image result for urinary tra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599" y="134577"/>
            <a:ext cx="8780442" cy="6592214"/>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740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307" y="150125"/>
            <a:ext cx="11614245" cy="6537278"/>
          </a:xfrm>
        </p:spPr>
        <p:txBody>
          <a:bodyPr>
            <a:normAutofit/>
          </a:bodyPr>
          <a:lstStyle/>
          <a:p>
            <a:pPr lvl="0"/>
            <a:r>
              <a:rPr lang="en-US" dirty="0"/>
              <a:t>For </a:t>
            </a:r>
            <a:r>
              <a:rPr lang="en-US" b="1" dirty="0">
                <a:solidFill>
                  <a:srgbClr val="FF0000"/>
                </a:solidFill>
              </a:rPr>
              <a:t>acute uncomplicated UTIs</a:t>
            </a:r>
            <a:r>
              <a:rPr lang="en-US" dirty="0"/>
              <a:t>, it is reasonable to pursue </a:t>
            </a:r>
            <a:r>
              <a:rPr lang="en-US" dirty="0">
                <a:solidFill>
                  <a:srgbClr val="FF0000"/>
                </a:solidFill>
              </a:rPr>
              <a:t>oral empiric therapy with one dose (3000 mg) of </a:t>
            </a:r>
            <a:r>
              <a:rPr lang="en-US" b="1" dirty="0" err="1">
                <a:solidFill>
                  <a:srgbClr val="FF0000"/>
                </a:solidFill>
              </a:rPr>
              <a:t>fosfomycin</a:t>
            </a:r>
            <a:r>
              <a:rPr lang="en-US" dirty="0">
                <a:solidFill>
                  <a:srgbClr val="FF0000"/>
                </a:solidFill>
              </a:rPr>
              <a:t>, a </a:t>
            </a:r>
            <a:r>
              <a:rPr lang="en-US" b="1" dirty="0">
                <a:solidFill>
                  <a:srgbClr val="FF0000"/>
                </a:solidFill>
              </a:rPr>
              <a:t>3-day course </a:t>
            </a:r>
            <a:r>
              <a:rPr lang="en-US" dirty="0">
                <a:solidFill>
                  <a:srgbClr val="FF0000"/>
                </a:solidFill>
              </a:rPr>
              <a:t>of trimethoprim-</a:t>
            </a:r>
            <a:r>
              <a:rPr lang="en-US" dirty="0" err="1">
                <a:solidFill>
                  <a:srgbClr val="FF0000"/>
                </a:solidFill>
              </a:rPr>
              <a:t>sulfamethoxazole</a:t>
            </a:r>
            <a:r>
              <a:rPr lang="en-US" dirty="0">
                <a:solidFill>
                  <a:srgbClr val="FF0000"/>
                </a:solidFill>
              </a:rPr>
              <a:t> (one double-strength tablet twice daily), or a </a:t>
            </a:r>
            <a:r>
              <a:rPr lang="en-US" b="1" dirty="0">
                <a:solidFill>
                  <a:srgbClr val="FF0000"/>
                </a:solidFill>
              </a:rPr>
              <a:t>5-day course </a:t>
            </a:r>
            <a:r>
              <a:rPr lang="en-US" dirty="0">
                <a:solidFill>
                  <a:srgbClr val="FF0000"/>
                </a:solidFill>
              </a:rPr>
              <a:t>of </a:t>
            </a:r>
            <a:r>
              <a:rPr lang="en-US" dirty="0" err="1">
                <a:solidFill>
                  <a:srgbClr val="FF0000"/>
                </a:solidFill>
              </a:rPr>
              <a:t>nitrofurantoin</a:t>
            </a:r>
            <a:r>
              <a:rPr lang="en-US" dirty="0">
                <a:solidFill>
                  <a:srgbClr val="FF0000"/>
                </a:solidFill>
              </a:rPr>
              <a:t> (100 mg twice daily) depending on the patient’s characteristics and risk factors.</a:t>
            </a:r>
          </a:p>
          <a:p>
            <a:pPr lvl="0"/>
            <a:r>
              <a:rPr lang="en-US" dirty="0"/>
              <a:t>For treatment of multidrug resistant organisms, multiple doses of </a:t>
            </a:r>
            <a:r>
              <a:rPr lang="en-US" dirty="0" err="1"/>
              <a:t>fosfomycin</a:t>
            </a:r>
            <a:r>
              <a:rPr lang="en-US" dirty="0"/>
              <a:t> (given every other day) have been used. </a:t>
            </a:r>
          </a:p>
          <a:p>
            <a:pPr lvl="0"/>
            <a:r>
              <a:rPr lang="en-US" dirty="0"/>
              <a:t>The antibiotic selection for empiric therapy partly depends on known resistance rates in the geographic region, particularly </a:t>
            </a:r>
            <a:r>
              <a:rPr lang="en-US" b="1" dirty="0">
                <a:solidFill>
                  <a:srgbClr val="FF0000"/>
                </a:solidFill>
              </a:rPr>
              <a:t>E. coli resistance to trimethoprim-</a:t>
            </a:r>
            <a:r>
              <a:rPr lang="en-US" b="1" dirty="0" err="1">
                <a:solidFill>
                  <a:srgbClr val="FF0000"/>
                </a:solidFill>
              </a:rPr>
              <a:t>sulfamethoxazole</a:t>
            </a:r>
            <a:r>
              <a:rPr lang="en-US" b="1" dirty="0">
                <a:solidFill>
                  <a:srgbClr val="FF0000"/>
                </a:solidFill>
              </a:rPr>
              <a:t>. </a:t>
            </a:r>
          </a:p>
          <a:p>
            <a:pPr lvl="0"/>
            <a:r>
              <a:rPr lang="en-US" dirty="0" smtClean="0"/>
              <a:t>Although </a:t>
            </a:r>
            <a:r>
              <a:rPr lang="en-US" dirty="0" err="1">
                <a:solidFill>
                  <a:srgbClr val="FF0000"/>
                </a:solidFill>
              </a:rPr>
              <a:t>fluoroquinolone</a:t>
            </a:r>
            <a:r>
              <a:rPr lang="en-US" dirty="0">
                <a:solidFill>
                  <a:srgbClr val="FF0000"/>
                </a:solidFill>
              </a:rPr>
              <a:t> antibiotics and certain β-lactam agents </a:t>
            </a:r>
            <a:r>
              <a:rPr lang="en-US" dirty="0"/>
              <a:t>can be highly active and efficacious against E. coli, these agents should be considered </a:t>
            </a:r>
            <a:r>
              <a:rPr lang="en-US" dirty="0">
                <a:solidFill>
                  <a:srgbClr val="FF0000"/>
                </a:solidFill>
              </a:rPr>
              <a:t>alternative agents </a:t>
            </a:r>
            <a:r>
              <a:rPr lang="en-US" dirty="0"/>
              <a:t>in uncomplicated UTIs due to their </a:t>
            </a:r>
            <a:r>
              <a:rPr lang="en-US" dirty="0">
                <a:solidFill>
                  <a:srgbClr val="FF0000"/>
                </a:solidFill>
              </a:rPr>
              <a:t>broad-spectrum activity and risk of resistance development in bacteria </a:t>
            </a:r>
            <a:r>
              <a:rPr lang="en-US" dirty="0"/>
              <a:t>unaffiliated with the infection.</a:t>
            </a:r>
          </a:p>
          <a:p>
            <a:pPr marL="0" indent="0">
              <a:buNone/>
            </a:pPr>
            <a:endParaRPr lang="en-US" dirty="0"/>
          </a:p>
        </p:txBody>
      </p:sp>
    </p:spTree>
    <p:extLst>
      <p:ext uri="{BB962C8B-B14F-4D97-AF65-F5344CB8AC3E}">
        <p14:creationId xmlns:p14="http://schemas.microsoft.com/office/powerpoint/2010/main" val="1805055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5236"/>
            <a:ext cx="12192000" cy="6516918"/>
          </a:xfrm>
          <a:prstGeom prst="rect">
            <a:avLst/>
          </a:prstGeom>
          <a:noFill/>
          <a:ln w="9525">
            <a:noFill/>
            <a:miter lim="800000"/>
            <a:headEnd/>
            <a:tailEnd/>
          </a:ln>
        </p:spPr>
      </p:pic>
    </p:spTree>
    <p:extLst>
      <p:ext uri="{BB962C8B-B14F-4D97-AF65-F5344CB8AC3E}">
        <p14:creationId xmlns:p14="http://schemas.microsoft.com/office/powerpoint/2010/main" val="1583938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012" y="204716"/>
            <a:ext cx="11764370" cy="6400800"/>
          </a:xfrm>
        </p:spPr>
        <p:txBody>
          <a:bodyPr>
            <a:normAutofit fontScale="85000" lnSpcReduction="20000"/>
          </a:bodyPr>
          <a:lstStyle/>
          <a:p>
            <a:pPr marL="0" indent="0">
              <a:buNone/>
            </a:pPr>
            <a:r>
              <a:rPr lang="en-US" b="1" dirty="0"/>
              <a:t>» Complicated UTIs </a:t>
            </a:r>
            <a:endParaRPr lang="en-US" dirty="0"/>
          </a:p>
          <a:p>
            <a:pPr lvl="0"/>
            <a:r>
              <a:rPr lang="en-US" dirty="0"/>
              <a:t>Complicated UTIs including acute pyelonephritis should be treated for </a:t>
            </a:r>
            <a:r>
              <a:rPr lang="en-US" dirty="0">
                <a:solidFill>
                  <a:srgbClr val="FF0000"/>
                </a:solidFill>
              </a:rPr>
              <a:t>at least 7 days and sometimes 2 weeks or longer </a:t>
            </a:r>
            <a:endParaRPr lang="en-US" dirty="0" smtClean="0">
              <a:solidFill>
                <a:srgbClr val="FF0000"/>
              </a:solidFill>
            </a:endParaRPr>
          </a:p>
          <a:p>
            <a:pPr marL="0" lvl="0" indent="0">
              <a:buNone/>
            </a:pPr>
            <a:r>
              <a:rPr lang="en-US" b="1" dirty="0" smtClean="0">
                <a:solidFill>
                  <a:srgbClr val="FF0000"/>
                </a:solidFill>
              </a:rPr>
              <a:t>Acute </a:t>
            </a:r>
            <a:r>
              <a:rPr lang="en-US" b="1" dirty="0">
                <a:solidFill>
                  <a:srgbClr val="FF0000"/>
                </a:solidFill>
              </a:rPr>
              <a:t>Pyelonephritis</a:t>
            </a:r>
            <a:endParaRPr lang="en-US" dirty="0">
              <a:solidFill>
                <a:srgbClr val="FF0000"/>
              </a:solidFill>
            </a:endParaRPr>
          </a:p>
          <a:p>
            <a:pPr lvl="0"/>
            <a:r>
              <a:rPr lang="en-US" dirty="0"/>
              <a:t>Patients who present with pyelonephritis usually have </a:t>
            </a:r>
            <a:r>
              <a:rPr lang="en-US" dirty="0">
                <a:solidFill>
                  <a:srgbClr val="FF0000"/>
                </a:solidFill>
              </a:rPr>
              <a:t>high grade fever </a:t>
            </a:r>
            <a:r>
              <a:rPr lang="en-US" dirty="0"/>
              <a:t>(greater than 38.3°C [100.9°F]) and severe flank pain. </a:t>
            </a:r>
          </a:p>
          <a:p>
            <a:pPr lvl="0"/>
            <a:r>
              <a:rPr lang="en-US" dirty="0"/>
              <a:t>Select patients with pyelonephritis may be treated in the outpatient setting; however, patients with </a:t>
            </a:r>
            <a:r>
              <a:rPr lang="en-US" dirty="0">
                <a:solidFill>
                  <a:srgbClr val="FF0000"/>
                </a:solidFill>
              </a:rPr>
              <a:t>infection-related vomiting</a:t>
            </a:r>
            <a:r>
              <a:rPr lang="en-US" dirty="0"/>
              <a:t>, </a:t>
            </a:r>
            <a:r>
              <a:rPr lang="en-US" dirty="0">
                <a:solidFill>
                  <a:srgbClr val="FF0000"/>
                </a:solidFill>
              </a:rPr>
              <a:t>decreased food intake, and dehydration may need to be treated in the hospital. </a:t>
            </a:r>
          </a:p>
          <a:p>
            <a:pPr lvl="0"/>
            <a:r>
              <a:rPr lang="en-US" dirty="0"/>
              <a:t>These patients will </a:t>
            </a:r>
            <a:r>
              <a:rPr lang="en-US" dirty="0">
                <a:solidFill>
                  <a:srgbClr val="FF0000"/>
                </a:solidFill>
              </a:rPr>
              <a:t>often receive IV antibiotics initially </a:t>
            </a:r>
            <a:r>
              <a:rPr lang="en-US" dirty="0"/>
              <a:t>before being </a:t>
            </a:r>
            <a:r>
              <a:rPr lang="en-US" dirty="0">
                <a:solidFill>
                  <a:srgbClr val="FF0000"/>
                </a:solidFill>
              </a:rPr>
              <a:t>switched to oral therapy </a:t>
            </a:r>
            <a:r>
              <a:rPr lang="en-US" dirty="0"/>
              <a:t>depending on susceptibility testing.</a:t>
            </a:r>
          </a:p>
          <a:p>
            <a:pPr lvl="0"/>
            <a:r>
              <a:rPr lang="en-US" dirty="0"/>
              <a:t>Patients with pyelonephritis are </a:t>
            </a:r>
            <a:r>
              <a:rPr lang="en-US" dirty="0">
                <a:solidFill>
                  <a:srgbClr val="FF0000"/>
                </a:solidFill>
              </a:rPr>
              <a:t>traditionally given 14 days of therapy. </a:t>
            </a:r>
          </a:p>
          <a:p>
            <a:pPr lvl="0"/>
            <a:r>
              <a:rPr lang="en-US" b="1" dirty="0"/>
              <a:t>Shorter course </a:t>
            </a:r>
            <a:r>
              <a:rPr lang="en-US" dirty="0" err="1">
                <a:solidFill>
                  <a:srgbClr val="FF0000"/>
                </a:solidFill>
              </a:rPr>
              <a:t>fluoroquinolone</a:t>
            </a:r>
            <a:r>
              <a:rPr lang="en-US" dirty="0">
                <a:solidFill>
                  <a:srgbClr val="FF0000"/>
                </a:solidFill>
              </a:rPr>
              <a:t> therapy for 7 days has </a:t>
            </a:r>
            <a:r>
              <a:rPr lang="en-US" dirty="0"/>
              <a:t>been successful in women with acute pyelonephritis, but further studies are needed for validation.</a:t>
            </a:r>
          </a:p>
          <a:p>
            <a:pPr lvl="0"/>
            <a:r>
              <a:rPr lang="en-US" dirty="0"/>
              <a:t>Gram stain and culture are important in ensuring that appropriate antimicrobial coverage is selected. </a:t>
            </a:r>
          </a:p>
          <a:p>
            <a:pPr lvl="0"/>
            <a:r>
              <a:rPr lang="en-US" dirty="0"/>
              <a:t>Women who present with </a:t>
            </a:r>
            <a:r>
              <a:rPr lang="en-US" dirty="0">
                <a:solidFill>
                  <a:srgbClr val="FF0000"/>
                </a:solidFill>
              </a:rPr>
              <a:t>mild cases of pyelonephritis</a:t>
            </a:r>
            <a:r>
              <a:rPr lang="en-US" b="1" dirty="0">
                <a:solidFill>
                  <a:srgbClr val="FF0000"/>
                </a:solidFill>
              </a:rPr>
              <a:t> </a:t>
            </a:r>
            <a:r>
              <a:rPr lang="en-US" dirty="0">
                <a:solidFill>
                  <a:srgbClr val="FF0000"/>
                </a:solidFill>
              </a:rPr>
              <a:t>(defined as low-grade fever and a normal to slightly elevated peripheral white blood count, without nausea or vomiting) </a:t>
            </a:r>
            <a:r>
              <a:rPr lang="en-US" dirty="0"/>
              <a:t>may be treated as </a:t>
            </a:r>
            <a:r>
              <a:rPr lang="en-US" b="1" dirty="0">
                <a:solidFill>
                  <a:srgbClr val="FF0000"/>
                </a:solidFill>
              </a:rPr>
              <a:t>outpatients. </a:t>
            </a:r>
            <a:endParaRPr lang="en-US" b="1" dirty="0">
              <a:solidFill>
                <a:srgbClr val="FF0000"/>
              </a:solidFill>
              <a:effectLst/>
            </a:endParaRPr>
          </a:p>
        </p:txBody>
      </p:sp>
    </p:spTree>
    <p:extLst>
      <p:ext uri="{BB962C8B-B14F-4D97-AF65-F5344CB8AC3E}">
        <p14:creationId xmlns:p14="http://schemas.microsoft.com/office/powerpoint/2010/main" val="3891732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3114" y="0"/>
            <a:ext cx="12188886" cy="6858000"/>
          </a:xfrm>
          <a:prstGeom prst="rect">
            <a:avLst/>
          </a:prstGeom>
        </p:spPr>
      </p:pic>
    </p:spTree>
    <p:extLst>
      <p:ext uri="{BB962C8B-B14F-4D97-AF65-F5344CB8AC3E}">
        <p14:creationId xmlns:p14="http://schemas.microsoft.com/office/powerpoint/2010/main" val="3858735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15119" y="338019"/>
            <a:ext cx="11635854" cy="6349384"/>
          </a:xfrm>
        </p:spPr>
        <p:txBody>
          <a:bodyPr>
            <a:normAutofit/>
          </a:bodyPr>
          <a:lstStyle/>
          <a:p>
            <a:pPr lvl="0"/>
            <a:r>
              <a:rPr lang="en-US" dirty="0">
                <a:solidFill>
                  <a:srgbClr val="FF0000"/>
                </a:solidFill>
              </a:rPr>
              <a:t>Outpatient antibiotic therapy </a:t>
            </a:r>
            <a:r>
              <a:rPr lang="en-US" dirty="0"/>
              <a:t>with trimethoprim-</a:t>
            </a:r>
            <a:r>
              <a:rPr lang="en-US" dirty="0" err="1"/>
              <a:t>sulfamethoxazole</a:t>
            </a:r>
            <a:r>
              <a:rPr lang="en-US" dirty="0"/>
              <a:t>, </a:t>
            </a:r>
            <a:r>
              <a:rPr lang="en-US" dirty="0" err="1"/>
              <a:t>fluoroquinolones</a:t>
            </a:r>
            <a:r>
              <a:rPr lang="en-US" dirty="0"/>
              <a:t>, or even β-lactam/β-lactamase inhibitor, such as amoxicillin-</a:t>
            </a:r>
            <a:r>
              <a:rPr lang="en-US" dirty="0" err="1"/>
              <a:t>clavulanic</a:t>
            </a:r>
            <a:r>
              <a:rPr lang="en-US" dirty="0"/>
              <a:t> acid is recommended.</a:t>
            </a:r>
          </a:p>
          <a:p>
            <a:pPr lvl="0"/>
            <a:r>
              <a:rPr lang="en-US" dirty="0"/>
              <a:t>In cases where an initial, </a:t>
            </a:r>
            <a:r>
              <a:rPr lang="en-US" dirty="0">
                <a:solidFill>
                  <a:srgbClr val="FF0000"/>
                </a:solidFill>
              </a:rPr>
              <a:t>one-time IV antibiotic is </a:t>
            </a:r>
            <a:r>
              <a:rPr lang="en-US" dirty="0"/>
              <a:t>used as supplemental therapy, a </a:t>
            </a:r>
            <a:r>
              <a:rPr lang="en-US" dirty="0">
                <a:solidFill>
                  <a:srgbClr val="FF0000"/>
                </a:solidFill>
              </a:rPr>
              <a:t>single ceftriaxone dose </a:t>
            </a:r>
            <a:r>
              <a:rPr lang="en-US" dirty="0"/>
              <a:t>or single </a:t>
            </a:r>
            <a:r>
              <a:rPr lang="en-US" dirty="0">
                <a:solidFill>
                  <a:srgbClr val="FF0000"/>
                </a:solidFill>
              </a:rPr>
              <a:t>high-dose aminoglycoside therapy </a:t>
            </a:r>
            <a:r>
              <a:rPr lang="en-US" dirty="0"/>
              <a:t>could be used in lieu of an </a:t>
            </a:r>
            <a:r>
              <a:rPr lang="en-US" dirty="0">
                <a:solidFill>
                  <a:srgbClr val="FF0000"/>
                </a:solidFill>
              </a:rPr>
              <a:t>IV </a:t>
            </a:r>
            <a:r>
              <a:rPr lang="en-US" dirty="0" err="1">
                <a:solidFill>
                  <a:srgbClr val="FF0000"/>
                </a:solidFill>
              </a:rPr>
              <a:t>fluoroquinolone</a:t>
            </a:r>
            <a:r>
              <a:rPr lang="en-US" dirty="0"/>
              <a:t>. </a:t>
            </a:r>
            <a:endParaRPr lang="en-US" dirty="0" smtClean="0"/>
          </a:p>
          <a:p>
            <a:pPr lvl="0"/>
            <a:r>
              <a:rPr lang="en-US" dirty="0" smtClean="0">
                <a:solidFill>
                  <a:srgbClr val="FF0000"/>
                </a:solidFill>
              </a:rPr>
              <a:t>Hospitalized </a:t>
            </a:r>
            <a:r>
              <a:rPr lang="en-US" dirty="0">
                <a:solidFill>
                  <a:srgbClr val="FF0000"/>
                </a:solidFill>
              </a:rPr>
              <a:t>patients</a:t>
            </a:r>
            <a:r>
              <a:rPr lang="en-US" dirty="0"/>
              <a:t>, suspected of having bacteremia or </a:t>
            </a:r>
            <a:r>
              <a:rPr lang="en-US" dirty="0" err="1"/>
              <a:t>urosepsis</a:t>
            </a:r>
            <a:r>
              <a:rPr lang="en-US" dirty="0"/>
              <a:t>, typically receive </a:t>
            </a:r>
            <a:r>
              <a:rPr lang="en-US" dirty="0">
                <a:solidFill>
                  <a:srgbClr val="FF0000"/>
                </a:solidFill>
              </a:rPr>
              <a:t>IV therapy such </a:t>
            </a:r>
            <a:r>
              <a:rPr lang="en-US" dirty="0"/>
              <a:t>as a </a:t>
            </a:r>
            <a:r>
              <a:rPr lang="en-US" dirty="0" err="1">
                <a:solidFill>
                  <a:srgbClr val="FF0000"/>
                </a:solidFill>
              </a:rPr>
              <a:t>fluoroquinolone</a:t>
            </a:r>
            <a:r>
              <a:rPr lang="en-US" dirty="0">
                <a:solidFill>
                  <a:srgbClr val="FF0000"/>
                </a:solidFill>
              </a:rPr>
              <a:t> or a β-lactam plus an aminoglycoside. </a:t>
            </a:r>
          </a:p>
          <a:p>
            <a:pPr lvl="0"/>
            <a:r>
              <a:rPr lang="en-US" dirty="0"/>
              <a:t>When selecting </a:t>
            </a:r>
            <a:r>
              <a:rPr lang="en-US" dirty="0" err="1"/>
              <a:t>fluoroquinolone</a:t>
            </a:r>
            <a:r>
              <a:rPr lang="en-US" dirty="0"/>
              <a:t> antibiotics, </a:t>
            </a:r>
            <a:r>
              <a:rPr lang="en-US" dirty="0">
                <a:solidFill>
                  <a:srgbClr val="FF0000"/>
                </a:solidFill>
              </a:rPr>
              <a:t>ciprofloxacin may be ideal due to its relatively narrow spectrum of activity directed against gram-negative organisms.</a:t>
            </a:r>
          </a:p>
          <a:p>
            <a:pPr marL="0" indent="0">
              <a:buNone/>
            </a:pPr>
            <a:endParaRPr lang="en-US" dirty="0"/>
          </a:p>
        </p:txBody>
      </p:sp>
    </p:spTree>
    <p:extLst>
      <p:ext uri="{BB962C8B-B14F-4D97-AF65-F5344CB8AC3E}">
        <p14:creationId xmlns:p14="http://schemas.microsoft.com/office/powerpoint/2010/main" val="4074941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831" y="174246"/>
            <a:ext cx="11928142" cy="4351338"/>
          </a:xfrm>
        </p:spPr>
        <p:txBody>
          <a:bodyPr>
            <a:noAutofit/>
          </a:bodyPr>
          <a:lstStyle/>
          <a:p>
            <a:r>
              <a:rPr lang="en-US" sz="2000" b="1" dirty="0"/>
              <a:t>Special </a:t>
            </a:r>
            <a:r>
              <a:rPr lang="en-US" sz="2000" b="1" dirty="0" smtClean="0"/>
              <a:t>Populations</a:t>
            </a:r>
          </a:p>
          <a:p>
            <a:r>
              <a:rPr lang="en-US" sz="2000" b="1" dirty="0" smtClean="0"/>
              <a:t> </a:t>
            </a:r>
            <a:r>
              <a:rPr lang="en-US" sz="2000" b="1" dirty="0"/>
              <a:t>» Pregnant Women</a:t>
            </a:r>
            <a:r>
              <a:rPr lang="en-US" sz="2000" dirty="0"/>
              <a:t> </a:t>
            </a:r>
          </a:p>
          <a:p>
            <a:pPr lvl="0"/>
            <a:r>
              <a:rPr lang="en-US" sz="2000" dirty="0"/>
              <a:t>Changes to the urinary tract in pregnant women predispose them to an increased incidence of </a:t>
            </a:r>
            <a:r>
              <a:rPr lang="en-US" sz="2000" dirty="0" err="1">
                <a:solidFill>
                  <a:srgbClr val="FF0000"/>
                </a:solidFill>
              </a:rPr>
              <a:t>bacteriuria</a:t>
            </a:r>
            <a:r>
              <a:rPr lang="en-US" sz="2000" dirty="0">
                <a:solidFill>
                  <a:srgbClr val="FF0000"/>
                </a:solidFill>
              </a:rPr>
              <a:t> and subsequent UTIs that may follow. </a:t>
            </a:r>
          </a:p>
          <a:p>
            <a:pPr lvl="0"/>
            <a:r>
              <a:rPr lang="en-US" sz="2000" dirty="0">
                <a:solidFill>
                  <a:srgbClr val="FF0000"/>
                </a:solidFill>
              </a:rPr>
              <a:t>These changes include alterations in amino acid and other nutrient concentrations in the urine alo</a:t>
            </a:r>
            <a:r>
              <a:rPr lang="en-US" sz="2000" dirty="0"/>
              <a:t>ng with physiologic changes such as reduced bladder tone and dilation of the renal pelvis and ureters</a:t>
            </a:r>
            <a:r>
              <a:rPr lang="en-US" sz="2000" b="1" dirty="0"/>
              <a:t>. </a:t>
            </a:r>
            <a:endParaRPr lang="en-US" sz="2000" dirty="0"/>
          </a:p>
          <a:p>
            <a:pPr lvl="0"/>
            <a:r>
              <a:rPr lang="en-US" sz="2000" dirty="0"/>
              <a:t>An association exists between </a:t>
            </a:r>
            <a:r>
              <a:rPr lang="en-US" sz="2000" b="1" i="1" u="sng" dirty="0"/>
              <a:t>maternal UTI during pregnancy and fetal death, labor complications, mental retardation, and developmental delay.</a:t>
            </a:r>
          </a:p>
          <a:p>
            <a:pPr lvl="0"/>
            <a:r>
              <a:rPr lang="en-US" sz="2000" b="1" i="1" u="sng" dirty="0"/>
              <a:t>Therefore, screening for UTI during pre</a:t>
            </a:r>
            <a:r>
              <a:rPr lang="en-US" sz="2000" dirty="0"/>
              <a:t>gnancy is necessary. </a:t>
            </a:r>
          </a:p>
          <a:p>
            <a:pPr lvl="0"/>
            <a:r>
              <a:rPr lang="en-US" sz="2000" dirty="0"/>
              <a:t>In pregnant patients with significant </a:t>
            </a:r>
            <a:r>
              <a:rPr lang="en-US" sz="2000" dirty="0" err="1"/>
              <a:t>bacteriuria</a:t>
            </a:r>
            <a:r>
              <a:rPr lang="en-US" sz="2000" dirty="0"/>
              <a:t>, whether symptomatic or asymptomatic, treatment is recommended </a:t>
            </a:r>
            <a:r>
              <a:rPr lang="en-US" sz="2000" u="sng" dirty="0"/>
              <a:t>to avoid these complications. </a:t>
            </a:r>
          </a:p>
          <a:p>
            <a:pPr lvl="0"/>
            <a:r>
              <a:rPr lang="en-US" sz="2000" dirty="0"/>
              <a:t>In the majority of patients, a sulfonamide (with the exception of use during the third trimester due to concerns for kernicterus), </a:t>
            </a:r>
            <a:r>
              <a:rPr lang="en-US" sz="2000" b="1" dirty="0" smtClean="0"/>
              <a:t>amoxicillin </a:t>
            </a:r>
            <a:r>
              <a:rPr lang="en-US" sz="2000" b="1" dirty="0" err="1" smtClean="0"/>
              <a:t>clavulanic</a:t>
            </a:r>
            <a:r>
              <a:rPr lang="en-US" sz="2000" b="1" dirty="0" smtClean="0"/>
              <a:t> </a:t>
            </a:r>
            <a:r>
              <a:rPr lang="en-US" sz="2000" b="1" dirty="0"/>
              <a:t>acid, cephalexin, or </a:t>
            </a:r>
            <a:r>
              <a:rPr lang="en-US" sz="2000" b="1" dirty="0" err="1"/>
              <a:t>nitrofurantoin</a:t>
            </a:r>
            <a:r>
              <a:rPr lang="en-US" sz="2000" b="1" dirty="0"/>
              <a:t> are </a:t>
            </a:r>
            <a:r>
              <a:rPr lang="en-US" sz="2000" dirty="0"/>
              <a:t>effective treatment options.</a:t>
            </a:r>
          </a:p>
          <a:p>
            <a:pPr lvl="0"/>
            <a:r>
              <a:rPr lang="en-US" sz="2000" b="1" dirty="0" err="1"/>
              <a:t>Tetracyclines</a:t>
            </a:r>
            <a:r>
              <a:rPr lang="en-US" sz="2000" b="1" dirty="0"/>
              <a:t> and </a:t>
            </a:r>
            <a:r>
              <a:rPr lang="en-US" sz="2000" b="1" dirty="0" err="1"/>
              <a:t>fluoroquinolones</a:t>
            </a:r>
            <a:r>
              <a:rPr lang="en-US" sz="2000" b="1" dirty="0"/>
              <a:t> </a:t>
            </a:r>
            <a:r>
              <a:rPr lang="en-US" sz="2000" dirty="0"/>
              <a:t>should be avoided due to risk of teratogenicity and ability to inhibit </a:t>
            </a:r>
            <a:r>
              <a:rPr lang="en-US" sz="2000" u="sng" dirty="0"/>
              <a:t>cartilage and bone development, respectively</a:t>
            </a:r>
            <a:r>
              <a:rPr lang="en-US" sz="2000" dirty="0"/>
              <a:t>.</a:t>
            </a:r>
          </a:p>
          <a:p>
            <a:pPr lvl="0"/>
            <a:r>
              <a:rPr lang="en-US" sz="2000" dirty="0"/>
              <a:t>Follow-up usually consists of a urine </a:t>
            </a:r>
            <a:r>
              <a:rPr lang="en-US" sz="2000" dirty="0">
                <a:solidFill>
                  <a:srgbClr val="FF0000"/>
                </a:solidFill>
              </a:rPr>
              <a:t>culture 1 to 2 weeks </a:t>
            </a:r>
            <a:r>
              <a:rPr lang="en-US" sz="2000" dirty="0"/>
              <a:t>after completion of therapy and then subsequent monthly urine cultures until birth. </a:t>
            </a:r>
            <a:endParaRPr lang="en-US" sz="2000" dirty="0">
              <a:effectLst/>
            </a:endParaRPr>
          </a:p>
        </p:txBody>
      </p:sp>
    </p:spTree>
    <p:extLst>
      <p:ext uri="{BB962C8B-B14F-4D97-AF65-F5344CB8AC3E}">
        <p14:creationId xmlns:p14="http://schemas.microsoft.com/office/powerpoint/2010/main" val="3201708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3" y="218364"/>
            <a:ext cx="11832608" cy="6387152"/>
          </a:xfrm>
        </p:spPr>
        <p:txBody>
          <a:bodyPr/>
          <a:lstStyle/>
          <a:p>
            <a:r>
              <a:rPr lang="en-US" b="1" dirty="0"/>
              <a:t>» UTIs in Men </a:t>
            </a:r>
            <a:endParaRPr lang="en-US" dirty="0"/>
          </a:p>
          <a:p>
            <a:pPr lvl="0"/>
            <a:r>
              <a:rPr lang="en-US" dirty="0"/>
              <a:t>Although UTIs in men are </a:t>
            </a:r>
            <a:r>
              <a:rPr lang="en-US" dirty="0">
                <a:solidFill>
                  <a:srgbClr val="FF0000"/>
                </a:solidFill>
              </a:rPr>
              <a:t>not always complicated by definition</a:t>
            </a:r>
            <a:r>
              <a:rPr lang="en-US" dirty="0"/>
              <a:t>, due to </a:t>
            </a:r>
            <a:endParaRPr lang="en-US" dirty="0" smtClean="0"/>
          </a:p>
          <a:p>
            <a:pPr lvl="0"/>
            <a:r>
              <a:rPr lang="en-US" dirty="0" smtClean="0"/>
              <a:t>the </a:t>
            </a:r>
            <a:r>
              <a:rPr lang="en-US" dirty="0"/>
              <a:t>relative infrequency of UTIs in men compared</a:t>
            </a:r>
            <a:r>
              <a:rPr lang="en-US" b="1" dirty="0"/>
              <a:t> </a:t>
            </a:r>
            <a:r>
              <a:rPr lang="en-US" dirty="0"/>
              <a:t>with women, </a:t>
            </a:r>
            <a:endParaRPr lang="en-US" dirty="0" smtClean="0"/>
          </a:p>
          <a:p>
            <a:pPr lvl="0"/>
            <a:r>
              <a:rPr lang="en-US" dirty="0" smtClean="0"/>
              <a:t>an </a:t>
            </a:r>
            <a:r>
              <a:rPr lang="en-US" dirty="0"/>
              <a:t>abnormality (structural or functional) </a:t>
            </a:r>
            <a:r>
              <a:rPr lang="en-US" b="1" dirty="0">
                <a:solidFill>
                  <a:srgbClr val="FF0000"/>
                </a:solidFill>
              </a:rPr>
              <a:t>should be suspected and therefore treated as a probable complicated infection until proven otherwise.</a:t>
            </a:r>
          </a:p>
          <a:p>
            <a:pPr lvl="0"/>
            <a:r>
              <a:rPr lang="en-US" dirty="0"/>
              <a:t>For this reason, </a:t>
            </a:r>
            <a:r>
              <a:rPr lang="en-US" b="1" dirty="0">
                <a:solidFill>
                  <a:srgbClr val="FF0000"/>
                </a:solidFill>
              </a:rPr>
              <a:t>men should not be treated with a single dose or short course of therapy if diagnosed with a UTI.</a:t>
            </a:r>
          </a:p>
          <a:p>
            <a:pPr lvl="0"/>
            <a:r>
              <a:rPr lang="en-US" dirty="0"/>
              <a:t>Typically, these patients will </a:t>
            </a:r>
            <a:r>
              <a:rPr lang="en-US" dirty="0">
                <a:solidFill>
                  <a:srgbClr val="FF0000"/>
                </a:solidFill>
              </a:rPr>
              <a:t>receive 2 weeks of therapy and in situations of failure may be treated up to 6 weeks, particularly if a prostatic source of infection is suspected.</a:t>
            </a:r>
            <a:endParaRPr lang="en-US" dirty="0">
              <a:solidFill>
                <a:srgbClr val="FF0000"/>
              </a:solidFill>
              <a:effectLst/>
            </a:endParaRPr>
          </a:p>
        </p:txBody>
      </p:sp>
    </p:spTree>
    <p:extLst>
      <p:ext uri="{BB962C8B-B14F-4D97-AF65-F5344CB8AC3E}">
        <p14:creationId xmlns:p14="http://schemas.microsoft.com/office/powerpoint/2010/main" val="1955319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03" y="174246"/>
            <a:ext cx="11737075" cy="4351338"/>
          </a:xfrm>
        </p:spPr>
        <p:txBody>
          <a:bodyPr>
            <a:normAutofit fontScale="77500" lnSpcReduction="20000"/>
          </a:bodyPr>
          <a:lstStyle/>
          <a:p>
            <a:pPr marL="0" indent="0">
              <a:buNone/>
            </a:pPr>
            <a:r>
              <a:rPr lang="en-US" b="1" dirty="0" smtClean="0"/>
              <a:t>Catheterized </a:t>
            </a:r>
            <a:r>
              <a:rPr lang="en-US" b="1" dirty="0"/>
              <a:t>Patients</a:t>
            </a:r>
            <a:endParaRPr lang="en-US" dirty="0"/>
          </a:p>
          <a:p>
            <a:pPr lvl="0"/>
            <a:r>
              <a:rPr lang="en-US" dirty="0"/>
              <a:t>An indwelling catheter is commonly used in various health care settings and is associated with UTIs. </a:t>
            </a:r>
          </a:p>
          <a:p>
            <a:pPr lvl="0"/>
            <a:r>
              <a:rPr lang="en-US" dirty="0"/>
              <a:t>Bacteria may be introduced into the bladder via the catheter by colonization and direct introduction during catheterization. </a:t>
            </a:r>
          </a:p>
          <a:p>
            <a:pPr lvl="0"/>
            <a:r>
              <a:rPr lang="en-US" dirty="0"/>
              <a:t>UTIs as a result of an indwelling catheter are common and occur at a rate of 3% to 8% per day of catheter presence. </a:t>
            </a:r>
          </a:p>
          <a:p>
            <a:pPr lvl="0"/>
            <a:r>
              <a:rPr lang="en-US" dirty="0"/>
              <a:t>The approach to management of a patient with </a:t>
            </a:r>
            <a:r>
              <a:rPr lang="en-US" dirty="0" err="1"/>
              <a:t>bacteriuria</a:t>
            </a:r>
            <a:r>
              <a:rPr lang="en-US" dirty="0"/>
              <a:t> and an indwelling urinary catheter </a:t>
            </a:r>
            <a:r>
              <a:rPr lang="en-US" dirty="0">
                <a:solidFill>
                  <a:srgbClr val="FF0000"/>
                </a:solidFill>
              </a:rPr>
              <a:t>follows two paths. </a:t>
            </a:r>
          </a:p>
          <a:p>
            <a:pPr lvl="0"/>
            <a:r>
              <a:rPr lang="en-US" dirty="0"/>
              <a:t>The first, in asymptomatic patients with catheterization, is to </a:t>
            </a:r>
            <a:r>
              <a:rPr lang="en-US" dirty="0">
                <a:solidFill>
                  <a:srgbClr val="FF0000"/>
                </a:solidFill>
              </a:rPr>
              <a:t>hold antibiotics and remove the catheter if possible. </a:t>
            </a:r>
          </a:p>
          <a:p>
            <a:pPr lvl="0"/>
            <a:r>
              <a:rPr lang="en-US" dirty="0"/>
              <a:t>The second, in symptomatic patients with catheterization, is to </a:t>
            </a:r>
            <a:r>
              <a:rPr lang="en-US" dirty="0">
                <a:solidFill>
                  <a:srgbClr val="FF0000"/>
                </a:solidFill>
              </a:rPr>
              <a:t>initiate antibiotic therapy and remove the catheter if possible. </a:t>
            </a:r>
          </a:p>
          <a:p>
            <a:pPr lvl="0"/>
            <a:r>
              <a:rPr lang="en-US" dirty="0"/>
              <a:t>In both of the above situations, if discontinuation of the catheter is not possible, </a:t>
            </a:r>
            <a:r>
              <a:rPr lang="en-US" dirty="0">
                <a:solidFill>
                  <a:srgbClr val="FF0000"/>
                </a:solidFill>
              </a:rPr>
              <a:t>the patient should be </a:t>
            </a:r>
            <a:r>
              <a:rPr lang="en-US" dirty="0" err="1">
                <a:solidFill>
                  <a:srgbClr val="FF0000"/>
                </a:solidFill>
              </a:rPr>
              <a:t>recatheterized</a:t>
            </a:r>
            <a:r>
              <a:rPr lang="en-US" dirty="0">
                <a:solidFill>
                  <a:srgbClr val="FF0000"/>
                </a:solidFill>
              </a:rPr>
              <a:t> </a:t>
            </a:r>
            <a:r>
              <a:rPr lang="en-US" dirty="0" smtClean="0">
                <a:solidFill>
                  <a:srgbClr val="FF0000"/>
                </a:solidFill>
              </a:rPr>
              <a:t> </a:t>
            </a:r>
            <a:r>
              <a:rPr lang="en-US" dirty="0">
                <a:solidFill>
                  <a:srgbClr val="FF0000"/>
                </a:solidFill>
              </a:rPr>
              <a:t>with a new urinary catheter if the previous catheter is greater than 2 weeks old</a:t>
            </a:r>
          </a:p>
          <a:p>
            <a:endParaRPr lang="ar-IQ" dirty="0"/>
          </a:p>
        </p:txBody>
      </p:sp>
    </p:spTree>
    <p:extLst>
      <p:ext uri="{BB962C8B-B14F-4D97-AF65-F5344CB8AC3E}">
        <p14:creationId xmlns:p14="http://schemas.microsoft.com/office/powerpoint/2010/main" val="2741217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99" y="272955"/>
            <a:ext cx="11586949" cy="6455391"/>
          </a:xfrm>
        </p:spPr>
        <p:txBody>
          <a:bodyPr>
            <a:normAutofit fontScale="55000" lnSpcReduction="20000"/>
          </a:bodyPr>
          <a:lstStyle/>
          <a:p>
            <a:pPr marL="0" indent="0">
              <a:buNone/>
            </a:pPr>
            <a:r>
              <a:rPr lang="en-US" b="1" dirty="0"/>
              <a:t>Outcome Evaluation </a:t>
            </a:r>
            <a:endParaRPr lang="en-US" dirty="0"/>
          </a:p>
          <a:p>
            <a:r>
              <a:rPr lang="en-US" dirty="0"/>
              <a:t>• Monitor the patient for resolution of symptoms with the </a:t>
            </a:r>
            <a:r>
              <a:rPr lang="en-US" dirty="0">
                <a:solidFill>
                  <a:srgbClr val="FF0000"/>
                </a:solidFill>
              </a:rPr>
              <a:t>goal of 48 to 72 hours to resolution after start of antimicrobial therapy</a:t>
            </a:r>
          </a:p>
          <a:p>
            <a:r>
              <a:rPr lang="en-US" dirty="0"/>
              <a:t> • If possible, follow-up on susceptibilities of the infecting organism detected by the urine culture </a:t>
            </a:r>
          </a:p>
          <a:p>
            <a:r>
              <a:rPr lang="en-US" dirty="0"/>
              <a:t>• Repeat urine culture is necessary only if symptoms do not acutely abate or reinfection or recurrence occurs. Resistance rates to E. coli are increasing to antibiotics commonly prescribed for UTI, and certain isolates are multidrug resistant.</a:t>
            </a:r>
          </a:p>
          <a:p>
            <a:r>
              <a:rPr lang="en-US" dirty="0" smtClean="0"/>
              <a:t>• Depending on the chosen antibiotic therapy, evaluate the patient based on drug therapy monitoring parameters including those presented in Table 79–4 to optimize therapy and decrease incidence of adverse events.</a:t>
            </a:r>
          </a:p>
          <a:p>
            <a:pPr marL="0" indent="0">
              <a:buNone/>
            </a:pPr>
            <a:r>
              <a:rPr lang="en-US" b="1" dirty="0" smtClean="0"/>
              <a:t>Patient Care Process</a:t>
            </a:r>
          </a:p>
          <a:p>
            <a:pPr marL="0" indent="0">
              <a:buNone/>
            </a:pPr>
            <a:r>
              <a:rPr lang="en-US" b="1" dirty="0" smtClean="0"/>
              <a:t>Patient Assessment: </a:t>
            </a:r>
          </a:p>
          <a:p>
            <a:r>
              <a:rPr lang="en-US" dirty="0" smtClean="0"/>
              <a:t>• </a:t>
            </a:r>
            <a:r>
              <a:rPr lang="en-US" dirty="0"/>
              <a:t>Based on physical exam, review of systems, and urinalysis, determine whether the patient is experiencing signs and symptoms of UTI. • Assess patient medication history and risk factors for drug the potential of an antibiotic resistant infection. • </a:t>
            </a:r>
            <a:r>
              <a:rPr lang="en-US" dirty="0">
                <a:solidFill>
                  <a:srgbClr val="FF0000"/>
                </a:solidFill>
              </a:rPr>
              <a:t>Assess patient renal function and other laboratory tests for antibiotic dosing and systemic complications. • Identify potential sources of infection such as urinary catheters. </a:t>
            </a:r>
          </a:p>
          <a:p>
            <a:r>
              <a:rPr lang="en-US" b="1" dirty="0"/>
              <a:t>Therapy Evaluation:</a:t>
            </a:r>
          </a:p>
          <a:p>
            <a:r>
              <a:rPr lang="en-US" dirty="0"/>
              <a:t> • Based on urinalysis and Gram stain (if available), determine whether the empiric antibiotic selection is appropriate. • Based on culture and susceptibility data (if available), determine whether any changes should be made from your initial empiric antimicrobial selection (</a:t>
            </a:r>
            <a:r>
              <a:rPr lang="en-US" dirty="0" err="1"/>
              <a:t>ie</a:t>
            </a:r>
            <a:r>
              <a:rPr lang="en-US" dirty="0"/>
              <a:t>, resistance to the regimen initially selected). • Evaluate the patient’s symptoms to determine response to the antimicrobial regimen you have chosen. • Evaluate the patient for the presence of adverse drug reactions, drug allergies, and potential drug interactions. </a:t>
            </a:r>
          </a:p>
          <a:p>
            <a:r>
              <a:rPr lang="en-US" b="1" dirty="0"/>
              <a:t>Care Plan Development: </a:t>
            </a:r>
          </a:p>
          <a:p>
            <a:r>
              <a:rPr lang="en-US" dirty="0"/>
              <a:t>• Determine the optimal antibiotic dose and duration of therapy based on the patient and infection type (complicated vs uncomplicated). • Determine whether the patient may benefit from prophylactic therapy (</a:t>
            </a:r>
            <a:r>
              <a:rPr lang="en-US" dirty="0" err="1"/>
              <a:t>ie</a:t>
            </a:r>
            <a:r>
              <a:rPr lang="en-US" dirty="0"/>
              <a:t>, recurrent UTIs secondary to chronic urinary catheterization due to paraplegia). • Recommend lifestyle modifications as needed to minimize UTI recurrence. • Discuss the importance of medication adherence throughout the entire recommended treatment duration.</a:t>
            </a:r>
          </a:p>
          <a:p>
            <a:r>
              <a:rPr lang="en-US" dirty="0"/>
              <a:t> </a:t>
            </a:r>
            <a:r>
              <a:rPr lang="en-US" b="1" dirty="0"/>
              <a:t>Follow-Up Evaluation: </a:t>
            </a:r>
          </a:p>
          <a:p>
            <a:r>
              <a:rPr lang="en-US" dirty="0"/>
              <a:t>• Stress the importance of complying with the prescribed antimicrobial regimen and to follow up with the health care provider if signs and symptoms recur</a:t>
            </a:r>
            <a:r>
              <a:rPr lang="en-US" dirty="0" smtClean="0"/>
              <a:t>.</a:t>
            </a:r>
            <a:r>
              <a:rPr lang="en-US" dirty="0"/>
              <a:t> </a:t>
            </a:r>
          </a:p>
        </p:txBody>
      </p:sp>
    </p:spTree>
    <p:extLst>
      <p:ext uri="{BB962C8B-B14F-4D97-AF65-F5344CB8AC3E}">
        <p14:creationId xmlns:p14="http://schemas.microsoft.com/office/powerpoint/2010/main" val="2365473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From slide 18 onward not required. Just additional information</a:t>
            </a:r>
            <a:endParaRPr lang="ar-IQ" dirty="0"/>
          </a:p>
        </p:txBody>
      </p:sp>
    </p:spTree>
    <p:extLst>
      <p:ext uri="{BB962C8B-B14F-4D97-AF65-F5344CB8AC3E}">
        <p14:creationId xmlns:p14="http://schemas.microsoft.com/office/powerpoint/2010/main" val="352116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131" y="419905"/>
            <a:ext cx="10515600" cy="5926303"/>
          </a:xfrm>
        </p:spPr>
        <p:txBody>
          <a:bodyPr/>
          <a:lstStyle/>
          <a:p>
            <a:r>
              <a:rPr lang="en-US" u="sng" dirty="0" smtClean="0"/>
              <a:t>Premature </a:t>
            </a:r>
            <a:r>
              <a:rPr lang="en-US" u="sng" dirty="0"/>
              <a:t>infants </a:t>
            </a:r>
            <a:r>
              <a:rPr lang="en-US" dirty="0"/>
              <a:t>have a higher rate </a:t>
            </a:r>
            <a:r>
              <a:rPr lang="en-US" u="sng" dirty="0"/>
              <a:t>than full-term infants</a:t>
            </a:r>
            <a:r>
              <a:rPr lang="en-US" dirty="0"/>
              <a:t>, and </a:t>
            </a:r>
            <a:r>
              <a:rPr lang="en-US" u="sng" dirty="0"/>
              <a:t>neonatal boys are five to eight times more likely to have UTIs than neonatal girls. </a:t>
            </a:r>
            <a:endParaRPr lang="en-US" u="sng" dirty="0" smtClean="0"/>
          </a:p>
          <a:p>
            <a:r>
              <a:rPr lang="en-US" dirty="0" smtClean="0"/>
              <a:t>In </a:t>
            </a:r>
            <a:r>
              <a:rPr lang="en-US" dirty="0"/>
              <a:t>young </a:t>
            </a:r>
            <a:r>
              <a:rPr lang="en-US" u="sng" dirty="0"/>
              <a:t>children 1 to 5 years of age, </a:t>
            </a:r>
            <a:r>
              <a:rPr lang="en-US" dirty="0"/>
              <a:t>significant </a:t>
            </a:r>
            <a:r>
              <a:rPr lang="en-US" dirty="0" err="1"/>
              <a:t>bacteriuria</a:t>
            </a:r>
            <a:r>
              <a:rPr lang="en-US" dirty="0"/>
              <a:t> occurs </a:t>
            </a:r>
            <a:r>
              <a:rPr lang="en-US" u="sng" dirty="0"/>
              <a:t>more in girls than boys, </a:t>
            </a:r>
            <a:r>
              <a:rPr lang="en-US" dirty="0"/>
              <a:t>4.5% compared with 0.5%, respectively</a:t>
            </a:r>
            <a:r>
              <a:rPr lang="en-US" dirty="0" smtClean="0"/>
              <a:t>.</a:t>
            </a:r>
          </a:p>
          <a:p>
            <a:r>
              <a:rPr lang="en-US" dirty="0" smtClean="0"/>
              <a:t> </a:t>
            </a:r>
            <a:r>
              <a:rPr lang="en-US" dirty="0"/>
              <a:t>Once </a:t>
            </a:r>
            <a:r>
              <a:rPr lang="en-US" u="sng" dirty="0"/>
              <a:t>adulthood is reached, </a:t>
            </a:r>
            <a:r>
              <a:rPr lang="en-US" u="sng" dirty="0" err="1"/>
              <a:t>bacteriuria</a:t>
            </a:r>
            <a:r>
              <a:rPr lang="en-US" u="sng" dirty="0"/>
              <a:t> increases in young, </a:t>
            </a:r>
            <a:r>
              <a:rPr lang="en-US" u="sng" dirty="0" err="1"/>
              <a:t>nonpregnant</a:t>
            </a:r>
            <a:r>
              <a:rPr lang="en-US" u="sng" dirty="0"/>
              <a:t> women (range, 1%–3%), yet remains low in men (up to 0.1</a:t>
            </a:r>
            <a:r>
              <a:rPr lang="en-US" u="sng" dirty="0" smtClean="0"/>
              <a:t>%).</a:t>
            </a:r>
            <a:endParaRPr lang="en-US" u="sng" dirty="0"/>
          </a:p>
          <a:p>
            <a:r>
              <a:rPr lang="en-US" dirty="0" smtClean="0"/>
              <a:t> </a:t>
            </a:r>
            <a:r>
              <a:rPr lang="en-US" u="sng" dirty="0"/>
              <a:t>Symptomatic UTI affects 30% of women between 20 and 40 years of </a:t>
            </a:r>
            <a:r>
              <a:rPr lang="en-US" dirty="0"/>
              <a:t>age, which represents a prevalence that is </a:t>
            </a:r>
            <a:r>
              <a:rPr lang="en-US" u="sng" dirty="0"/>
              <a:t>30 times greater </a:t>
            </a:r>
            <a:r>
              <a:rPr lang="en-US" dirty="0"/>
              <a:t>than that of men in the same age group. </a:t>
            </a:r>
            <a:endParaRPr lang="en-US" dirty="0" smtClean="0"/>
          </a:p>
          <a:p>
            <a:r>
              <a:rPr lang="en-US" dirty="0" smtClean="0"/>
              <a:t>The </a:t>
            </a:r>
            <a:r>
              <a:rPr lang="en-US" dirty="0"/>
              <a:t>lifetime risk of UTIs in women is </a:t>
            </a:r>
            <a:r>
              <a:rPr lang="en-US" u="sng" dirty="0"/>
              <a:t>as high as 50% based on symptomatic reporting</a:t>
            </a:r>
          </a:p>
        </p:txBody>
      </p:sp>
    </p:spTree>
    <p:extLst>
      <p:ext uri="{BB962C8B-B14F-4D97-AF65-F5344CB8AC3E}">
        <p14:creationId xmlns:p14="http://schemas.microsoft.com/office/powerpoint/2010/main" val="2524905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a:ln>
            <a:solidFill>
              <a:srgbClr val="FF0000"/>
            </a:solidFill>
          </a:ln>
        </p:spPr>
        <p:txBody>
          <a:bodyPr/>
          <a:lstStyle/>
          <a:p>
            <a:r>
              <a:rPr lang="en-US" b="1" i="1" dirty="0" smtClean="0"/>
              <a:t>Significant Bacteriuria:</a:t>
            </a:r>
            <a:endParaRPr lang="en-US" b="1" dirty="0"/>
          </a:p>
        </p:txBody>
      </p:sp>
      <p:sp>
        <p:nvSpPr>
          <p:cNvPr id="3" name="Content Placeholder 2"/>
          <p:cNvSpPr>
            <a:spLocks noGrp="1"/>
          </p:cNvSpPr>
          <p:nvPr>
            <p:ph idx="1"/>
          </p:nvPr>
        </p:nvSpPr>
        <p:spPr>
          <a:xfrm>
            <a:off x="1255923" y="2115239"/>
            <a:ext cx="9827046" cy="4061724"/>
          </a:xfrm>
          <a:ln>
            <a:solidFill>
              <a:srgbClr val="FF0000"/>
            </a:solidFill>
          </a:ln>
        </p:spPr>
        <p:txBody>
          <a:bodyPr>
            <a:normAutofit lnSpcReduction="10000"/>
          </a:bodyPr>
          <a:lstStyle/>
          <a:p>
            <a:pPr>
              <a:lnSpc>
                <a:spcPct val="150000"/>
              </a:lnSpc>
            </a:pPr>
            <a:r>
              <a:rPr lang="en-US" b="1" dirty="0" smtClean="0">
                <a:latin typeface="Andalus" pitchFamily="18" charset="-78"/>
                <a:cs typeface="Andalus" pitchFamily="18" charset="-78"/>
              </a:rPr>
              <a:t>Defined </a:t>
            </a:r>
            <a:r>
              <a:rPr lang="en-US" b="1" dirty="0">
                <a:latin typeface="Andalus" pitchFamily="18" charset="-78"/>
                <a:cs typeface="Andalus" pitchFamily="18" charset="-78"/>
              </a:rPr>
              <a:t>as the presence of at </a:t>
            </a:r>
            <a:r>
              <a:rPr lang="en-US" b="1" dirty="0" smtClean="0">
                <a:latin typeface="Andalus" pitchFamily="18" charset="-78"/>
                <a:cs typeface="Andalus" pitchFamily="18" charset="-78"/>
              </a:rPr>
              <a:t>least 100,000 </a:t>
            </a:r>
            <a:r>
              <a:rPr lang="en-US" b="1" dirty="0">
                <a:latin typeface="Andalus" pitchFamily="18" charset="-78"/>
                <a:cs typeface="Andalus" pitchFamily="18" charset="-78"/>
              </a:rPr>
              <a:t>bacteria/mL of urine.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Normally small </a:t>
            </a:r>
            <a:r>
              <a:rPr lang="en-US" b="1" dirty="0">
                <a:latin typeface="Andalus" pitchFamily="18" charset="-78"/>
                <a:cs typeface="Andalus" pitchFamily="18" charset="-78"/>
              </a:rPr>
              <a:t>numbers of </a:t>
            </a:r>
            <a:r>
              <a:rPr lang="en-US" b="1" dirty="0" smtClean="0">
                <a:latin typeface="Andalus" pitchFamily="18" charset="-78"/>
                <a:cs typeface="Andalus" pitchFamily="18" charset="-78"/>
              </a:rPr>
              <a:t>bacteria are </a:t>
            </a:r>
            <a:r>
              <a:rPr lang="en-US" b="1" dirty="0">
                <a:latin typeface="Andalus" pitchFamily="18" charset="-78"/>
                <a:cs typeface="Andalus" pitchFamily="18" charset="-78"/>
              </a:rPr>
              <a:t>normally found in the anterior urethra and may </a:t>
            </a:r>
            <a:r>
              <a:rPr lang="en-US" b="1" dirty="0" smtClean="0">
                <a:latin typeface="Andalus" pitchFamily="18" charset="-78"/>
                <a:cs typeface="Andalus" pitchFamily="18" charset="-78"/>
              </a:rPr>
              <a:t>be washed </a:t>
            </a:r>
            <a:r>
              <a:rPr lang="en-US" b="1" dirty="0">
                <a:latin typeface="Andalus" pitchFamily="18" charset="-78"/>
                <a:cs typeface="Andalus" pitchFamily="18" charset="-78"/>
              </a:rPr>
              <a:t>out into urine samples.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Counts </a:t>
            </a:r>
            <a:r>
              <a:rPr lang="en-US" b="1" dirty="0">
                <a:latin typeface="Andalus" pitchFamily="18" charset="-78"/>
                <a:cs typeface="Andalus" pitchFamily="18" charset="-78"/>
              </a:rPr>
              <a:t>of fewer </a:t>
            </a:r>
            <a:r>
              <a:rPr lang="en-US" b="1" dirty="0" smtClean="0">
                <a:latin typeface="Andalus" pitchFamily="18" charset="-78"/>
                <a:cs typeface="Andalus" pitchFamily="18" charset="-78"/>
              </a:rPr>
              <a:t>than 1000 </a:t>
            </a:r>
            <a:r>
              <a:rPr lang="en-US" b="1" dirty="0">
                <a:latin typeface="Andalus" pitchFamily="18" charset="-78"/>
                <a:cs typeface="Andalus" pitchFamily="18" charset="-78"/>
              </a:rPr>
              <a:t>bacteria/mL are normally considered to be </a:t>
            </a:r>
            <a:r>
              <a:rPr lang="en-US" b="1" dirty="0" smtClean="0">
                <a:latin typeface="Andalus" pitchFamily="18" charset="-78"/>
                <a:cs typeface="Andalus" pitchFamily="18" charset="-78"/>
              </a:rPr>
              <a:t>urethral contaminants </a:t>
            </a:r>
            <a:r>
              <a:rPr lang="en-US" b="1" dirty="0">
                <a:latin typeface="Andalus" pitchFamily="18" charset="-78"/>
                <a:cs typeface="Andalus" pitchFamily="18" charset="-78"/>
              </a:rPr>
              <a:t>unless there are exceptional </a:t>
            </a:r>
            <a:r>
              <a:rPr lang="en-US" b="1" dirty="0" smtClean="0">
                <a:latin typeface="Andalus" pitchFamily="18" charset="-78"/>
                <a:cs typeface="Andalus" pitchFamily="18" charset="-78"/>
              </a:rPr>
              <a:t>clinical circumstances</a:t>
            </a:r>
            <a:r>
              <a:rPr lang="en-US" b="1" dirty="0">
                <a:latin typeface="Andalus" pitchFamily="18" charset="-78"/>
                <a:cs typeface="Andalus" pitchFamily="18" charset="-78"/>
              </a:rPr>
              <a:t>, such as a sick immunosuppressed patient.</a:t>
            </a:r>
          </a:p>
        </p:txBody>
      </p:sp>
    </p:spTree>
    <p:extLst>
      <p:ext uri="{BB962C8B-B14F-4D97-AF65-F5344CB8AC3E}">
        <p14:creationId xmlns:p14="http://schemas.microsoft.com/office/powerpoint/2010/main" val="25685937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mage result for Bacteriuri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0349" y="418725"/>
            <a:ext cx="9465551" cy="5816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7859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2197" y="683046"/>
            <a:ext cx="10609243" cy="5493917"/>
          </a:xfrm>
          <a:ln>
            <a:solidFill>
              <a:srgbClr val="FF0000"/>
            </a:solidFill>
          </a:ln>
        </p:spPr>
        <p:txBody>
          <a:bodyPr>
            <a:normAutofit fontScale="77500" lnSpcReduction="20000"/>
          </a:bodyPr>
          <a:lstStyle/>
          <a:p>
            <a:pPr>
              <a:lnSpc>
                <a:spcPct val="150000"/>
              </a:lnSpc>
              <a:buFont typeface="Wingdings" pitchFamily="2" charset="2"/>
              <a:buChar char="Ø"/>
            </a:pPr>
            <a:r>
              <a:rPr lang="en-US" sz="4300" b="1" i="1" dirty="0" smtClean="0">
                <a:solidFill>
                  <a:srgbClr val="C00000"/>
                </a:solidFill>
              </a:rPr>
              <a:t>Asymptomatic Bacteriuria:</a:t>
            </a:r>
            <a:endParaRPr lang="en-US" sz="4300" dirty="0" smtClean="0">
              <a:solidFill>
                <a:srgbClr val="C00000"/>
              </a:solidFill>
            </a:endParaRPr>
          </a:p>
          <a:p>
            <a:pPr>
              <a:lnSpc>
                <a:spcPct val="150000"/>
              </a:lnSpc>
            </a:pPr>
            <a:r>
              <a:rPr lang="en-US" b="1" dirty="0" smtClean="0">
                <a:latin typeface="Andalus" pitchFamily="18" charset="-78"/>
                <a:cs typeface="Andalus" pitchFamily="18" charset="-78"/>
              </a:rPr>
              <a:t>Significant </a:t>
            </a:r>
            <a:r>
              <a:rPr lang="en-US" b="1" dirty="0" err="1">
                <a:latin typeface="Andalus" pitchFamily="18" charset="-78"/>
                <a:cs typeface="Andalus" pitchFamily="18" charset="-78"/>
              </a:rPr>
              <a:t>bacteriuria</a:t>
            </a:r>
            <a:r>
              <a:rPr lang="en-US" b="1" dirty="0">
                <a:latin typeface="Andalus" pitchFamily="18" charset="-78"/>
                <a:cs typeface="Andalus" pitchFamily="18" charset="-78"/>
              </a:rPr>
              <a:t> in </a:t>
            </a:r>
            <a:r>
              <a:rPr lang="en-US" b="1" dirty="0" smtClean="0">
                <a:latin typeface="Andalus" pitchFamily="18" charset="-78"/>
                <a:cs typeface="Andalus" pitchFamily="18" charset="-78"/>
              </a:rPr>
              <a:t>the absence </a:t>
            </a:r>
            <a:r>
              <a:rPr lang="en-US" b="1" dirty="0">
                <a:latin typeface="Andalus" pitchFamily="18" charset="-78"/>
                <a:cs typeface="Andalus" pitchFamily="18" charset="-78"/>
              </a:rPr>
              <a:t>of symptoms in the patient.</a:t>
            </a:r>
          </a:p>
          <a:p>
            <a:pPr>
              <a:lnSpc>
                <a:spcPct val="150000"/>
              </a:lnSpc>
              <a:buFont typeface="Wingdings" pitchFamily="2" charset="2"/>
              <a:buChar char="Ø"/>
            </a:pPr>
            <a:r>
              <a:rPr lang="en-US" sz="4300" b="1" i="1" dirty="0" smtClean="0">
                <a:solidFill>
                  <a:srgbClr val="C00000"/>
                </a:solidFill>
              </a:rPr>
              <a:t>Cystitis</a:t>
            </a:r>
            <a:r>
              <a:rPr lang="en-US" sz="4300" i="1" dirty="0" smtClean="0"/>
              <a:t>: </a:t>
            </a:r>
          </a:p>
          <a:p>
            <a:pPr>
              <a:lnSpc>
                <a:spcPct val="150000"/>
              </a:lnSpc>
            </a:pPr>
            <a:r>
              <a:rPr lang="en-US" b="1" dirty="0" smtClean="0">
                <a:latin typeface="Andalus" pitchFamily="18" charset="-78"/>
                <a:cs typeface="Andalus" pitchFamily="18" charset="-78"/>
              </a:rPr>
              <a:t>Syndrome </a:t>
            </a:r>
            <a:r>
              <a:rPr lang="en-US" b="1" dirty="0">
                <a:latin typeface="Andalus" pitchFamily="18" charset="-78"/>
                <a:cs typeface="Andalus" pitchFamily="18" charset="-78"/>
              </a:rPr>
              <a:t>of frequency, dysuria and urgency,</a:t>
            </a:r>
          </a:p>
          <a:p>
            <a:pPr>
              <a:lnSpc>
                <a:spcPct val="150000"/>
              </a:lnSpc>
            </a:pPr>
            <a:r>
              <a:rPr lang="en-US" b="1" dirty="0" smtClean="0">
                <a:latin typeface="Andalus" pitchFamily="18" charset="-78"/>
                <a:cs typeface="Andalus" pitchFamily="18" charset="-78"/>
              </a:rPr>
              <a:t>Usually </a:t>
            </a:r>
            <a:r>
              <a:rPr lang="en-US" b="1" dirty="0">
                <a:latin typeface="Andalus" pitchFamily="18" charset="-78"/>
                <a:cs typeface="Andalus" pitchFamily="18" charset="-78"/>
              </a:rPr>
              <a:t>suggests infection restricted to the </a:t>
            </a:r>
            <a:r>
              <a:rPr lang="en-US" b="1" dirty="0" smtClean="0">
                <a:latin typeface="Andalus" pitchFamily="18" charset="-78"/>
                <a:cs typeface="Andalus" pitchFamily="18" charset="-78"/>
              </a:rPr>
              <a:t>lower urinary </a:t>
            </a:r>
            <a:r>
              <a:rPr lang="en-US" b="1" dirty="0">
                <a:latin typeface="Andalus" pitchFamily="18" charset="-78"/>
                <a:cs typeface="Andalus" pitchFamily="18" charset="-78"/>
              </a:rPr>
              <a:t>tract, </a:t>
            </a:r>
            <a:r>
              <a:rPr lang="en-US" b="1" dirty="0" smtClean="0">
                <a:latin typeface="Andalus" pitchFamily="18" charset="-78"/>
                <a:cs typeface="Andalus" pitchFamily="18" charset="-78"/>
              </a:rPr>
              <a:t>(the </a:t>
            </a:r>
            <a:r>
              <a:rPr lang="en-US" b="1" dirty="0">
                <a:latin typeface="Andalus" pitchFamily="18" charset="-78"/>
                <a:cs typeface="Andalus" pitchFamily="18" charset="-78"/>
              </a:rPr>
              <a:t>bladder and </a:t>
            </a:r>
            <a:r>
              <a:rPr lang="en-US" b="1" dirty="0" smtClean="0">
                <a:latin typeface="Andalus" pitchFamily="18" charset="-78"/>
                <a:cs typeface="Andalus" pitchFamily="18" charset="-78"/>
              </a:rPr>
              <a:t>urethra).</a:t>
            </a:r>
          </a:p>
          <a:p>
            <a:pPr>
              <a:lnSpc>
                <a:spcPct val="150000"/>
              </a:lnSpc>
              <a:buFont typeface="Wingdings" pitchFamily="2" charset="2"/>
              <a:buChar char="Ø"/>
            </a:pPr>
            <a:r>
              <a:rPr lang="en-US" sz="4000" b="1" i="1" dirty="0">
                <a:solidFill>
                  <a:srgbClr val="C00000"/>
                </a:solidFill>
              </a:rPr>
              <a:t>Urethral syndrome:</a:t>
            </a:r>
            <a:endParaRPr lang="en-US" sz="4000" b="1" dirty="0">
              <a:solidFill>
                <a:srgbClr val="C00000"/>
              </a:solidFill>
            </a:endParaRPr>
          </a:p>
          <a:p>
            <a:pPr>
              <a:lnSpc>
                <a:spcPct val="150000"/>
              </a:lnSpc>
            </a:pPr>
            <a:r>
              <a:rPr lang="en-US" b="1" dirty="0">
                <a:latin typeface="Andalus" pitchFamily="18" charset="-78"/>
                <a:cs typeface="Andalus" pitchFamily="18" charset="-78"/>
              </a:rPr>
              <a:t>Syndrome of frequency and dysuria in the absence of significant </a:t>
            </a:r>
            <a:r>
              <a:rPr lang="en-US" b="1" dirty="0" err="1">
                <a:latin typeface="Andalus" pitchFamily="18" charset="-78"/>
                <a:cs typeface="Andalus" pitchFamily="18" charset="-78"/>
              </a:rPr>
              <a:t>bacteriuria</a:t>
            </a:r>
            <a:r>
              <a:rPr lang="en-US" b="1" dirty="0">
                <a:latin typeface="Andalus" pitchFamily="18" charset="-78"/>
                <a:cs typeface="Andalus" pitchFamily="18" charset="-78"/>
              </a:rPr>
              <a:t> with a conventional pathogen</a:t>
            </a:r>
          </a:p>
          <a:p>
            <a:pPr marL="0" indent="0">
              <a:buNone/>
            </a:pPr>
            <a:endParaRPr lang="en-US" dirty="0"/>
          </a:p>
        </p:txBody>
      </p:sp>
    </p:spTree>
    <p:extLst>
      <p:ext uri="{BB962C8B-B14F-4D97-AF65-F5344CB8AC3E}">
        <p14:creationId xmlns:p14="http://schemas.microsoft.com/office/powerpoint/2010/main" val="14447896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9729" y="872135"/>
            <a:ext cx="5441414" cy="5350698"/>
          </a:xfrm>
          <a:ln>
            <a:solidFill>
              <a:srgbClr val="FF0000"/>
            </a:solidFill>
          </a:ln>
        </p:spPr>
        <p:txBody>
          <a:bodyPr>
            <a:normAutofit/>
          </a:bodyPr>
          <a:lstStyle/>
          <a:p>
            <a:pPr>
              <a:lnSpc>
                <a:spcPct val="150000"/>
              </a:lnSpc>
              <a:buFont typeface="Wingdings" pitchFamily="2" charset="2"/>
              <a:buChar char="Ø"/>
            </a:pPr>
            <a:r>
              <a:rPr lang="en-US" sz="4000" b="1" i="1" dirty="0" smtClean="0">
                <a:solidFill>
                  <a:srgbClr val="C00000"/>
                </a:solidFill>
              </a:rPr>
              <a:t>Acute pyelonephritis: </a:t>
            </a:r>
          </a:p>
          <a:p>
            <a:pPr>
              <a:lnSpc>
                <a:spcPct val="150000"/>
              </a:lnSpc>
            </a:pPr>
            <a:r>
              <a:rPr lang="en-US" b="1" dirty="0" smtClean="0">
                <a:latin typeface="Andalus" pitchFamily="18" charset="-78"/>
                <a:cs typeface="Andalus" pitchFamily="18" charset="-78"/>
              </a:rPr>
              <a:t>An acute infection of one or both kidneys. </a:t>
            </a:r>
          </a:p>
          <a:p>
            <a:pPr>
              <a:lnSpc>
                <a:spcPct val="150000"/>
              </a:lnSpc>
            </a:pPr>
            <a:r>
              <a:rPr lang="en-US" b="1" dirty="0" smtClean="0">
                <a:latin typeface="Andalus" pitchFamily="18" charset="-78"/>
                <a:cs typeface="Andalus" pitchFamily="18" charset="-78"/>
              </a:rPr>
              <a:t>Usually, the lower urinary tract is </a:t>
            </a:r>
          </a:p>
          <a:p>
            <a:pPr marL="0" indent="0">
              <a:lnSpc>
                <a:spcPct val="150000"/>
              </a:lnSpc>
              <a:buNone/>
            </a:pPr>
            <a:r>
              <a:rPr lang="en-US" b="1" dirty="0" smtClean="0">
                <a:latin typeface="Andalus" pitchFamily="18" charset="-78"/>
                <a:cs typeface="Andalus" pitchFamily="18" charset="-78"/>
              </a:rPr>
              <a:t>also involved.</a:t>
            </a:r>
          </a:p>
          <a:p>
            <a:endParaRPr lang="en-US" b="1" dirty="0" smtClean="0">
              <a:latin typeface="Andalus" pitchFamily="18" charset="-78"/>
              <a:cs typeface="Andalus" pitchFamily="18" charset="-78"/>
            </a:endParaRPr>
          </a:p>
          <a:p>
            <a:endParaRPr lang="en-US" dirty="0"/>
          </a:p>
        </p:txBody>
      </p:sp>
      <p:pic>
        <p:nvPicPr>
          <p:cNvPr id="5" name="Picture 4" descr="Image result for pyelonephrit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2329" y="872135"/>
            <a:ext cx="6004191" cy="5350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67136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67068"/>
          </a:xfrm>
          <a:solidFill>
            <a:schemeClr val="accent5">
              <a:lumMod val="40000"/>
              <a:lumOff val="60000"/>
            </a:schemeClr>
          </a:solidFill>
          <a:ln>
            <a:solidFill>
              <a:srgbClr val="FF0000"/>
            </a:solidFill>
          </a:ln>
        </p:spPr>
        <p:txBody>
          <a:bodyPr/>
          <a:lstStyle/>
          <a:p>
            <a:r>
              <a:rPr lang="en-US" b="1" i="1" dirty="0" smtClean="0"/>
              <a:t>Chronic pyelonephritis:</a:t>
            </a:r>
            <a:endParaRPr lang="en-US" b="1" dirty="0"/>
          </a:p>
        </p:txBody>
      </p:sp>
      <p:sp>
        <p:nvSpPr>
          <p:cNvPr id="3" name="Content Placeholder 2"/>
          <p:cNvSpPr>
            <a:spLocks noGrp="1"/>
          </p:cNvSpPr>
          <p:nvPr>
            <p:ph idx="1"/>
          </p:nvPr>
        </p:nvSpPr>
        <p:spPr>
          <a:ln>
            <a:solidFill>
              <a:srgbClr val="FF0000"/>
            </a:solidFill>
          </a:ln>
        </p:spPr>
        <p:txBody>
          <a:bodyPr>
            <a:normAutofit/>
          </a:bodyPr>
          <a:lstStyle/>
          <a:p>
            <a:r>
              <a:rPr lang="en-US" b="1" dirty="0" smtClean="0">
                <a:latin typeface="Andalus" pitchFamily="18" charset="-78"/>
                <a:cs typeface="Andalus" pitchFamily="18" charset="-78"/>
              </a:rPr>
              <a:t>IT IS confusing </a:t>
            </a:r>
            <a:r>
              <a:rPr lang="en-US" b="1" dirty="0">
                <a:latin typeface="Andalus" pitchFamily="18" charset="-78"/>
                <a:cs typeface="Andalus" pitchFamily="18" charset="-78"/>
              </a:rPr>
              <a:t>term </a:t>
            </a:r>
            <a:r>
              <a:rPr lang="en-US" b="1" dirty="0" smtClean="0">
                <a:latin typeface="Andalus" pitchFamily="18" charset="-78"/>
                <a:cs typeface="Andalus" pitchFamily="18" charset="-78"/>
              </a:rPr>
              <a:t>used in </a:t>
            </a:r>
            <a:r>
              <a:rPr lang="en-US" b="1" dirty="0">
                <a:latin typeface="Andalus" pitchFamily="18" charset="-78"/>
                <a:cs typeface="Andalus" pitchFamily="18" charset="-78"/>
              </a:rPr>
              <a:t>different </a:t>
            </a:r>
            <a:r>
              <a:rPr lang="en-US" b="1" dirty="0" smtClean="0">
                <a:latin typeface="Andalus" pitchFamily="18" charset="-78"/>
                <a:cs typeface="Andalus" pitchFamily="18" charset="-78"/>
              </a:rPr>
              <a:t>ways:</a:t>
            </a:r>
          </a:p>
          <a:p>
            <a:r>
              <a:rPr lang="en-US" b="1" dirty="0" smtClean="0">
                <a:solidFill>
                  <a:srgbClr val="C00000"/>
                </a:solidFill>
                <a:latin typeface="Andalus" pitchFamily="18" charset="-78"/>
                <a:cs typeface="Andalus" pitchFamily="18" charset="-78"/>
              </a:rPr>
              <a:t>Continuous </a:t>
            </a:r>
            <a:r>
              <a:rPr lang="en-US" b="1" dirty="0">
                <a:solidFill>
                  <a:srgbClr val="C00000"/>
                </a:solidFill>
                <a:latin typeface="Andalus" pitchFamily="18" charset="-78"/>
                <a:cs typeface="Andalus" pitchFamily="18" charset="-78"/>
              </a:rPr>
              <a:t>excretion </a:t>
            </a:r>
            <a:r>
              <a:rPr lang="en-US" b="1" dirty="0" smtClean="0">
                <a:latin typeface="Andalus" pitchFamily="18" charset="-78"/>
                <a:cs typeface="Andalus" pitchFamily="18" charset="-78"/>
              </a:rPr>
              <a:t>of bacteria </a:t>
            </a:r>
            <a:r>
              <a:rPr lang="en-US" b="1" dirty="0">
                <a:latin typeface="Andalus" pitchFamily="18" charset="-78"/>
                <a:cs typeface="Andalus" pitchFamily="18" charset="-78"/>
              </a:rPr>
              <a:t>from the kidney, </a:t>
            </a:r>
            <a:endParaRPr lang="en-US" b="1" dirty="0" smtClean="0">
              <a:latin typeface="Andalus" pitchFamily="18" charset="-78"/>
              <a:cs typeface="Andalus" pitchFamily="18" charset="-78"/>
            </a:endParaRPr>
          </a:p>
          <a:p>
            <a:r>
              <a:rPr lang="en-US" b="1" dirty="0" smtClean="0">
                <a:solidFill>
                  <a:srgbClr val="C00000"/>
                </a:solidFill>
                <a:latin typeface="Andalus" pitchFamily="18" charset="-78"/>
                <a:cs typeface="Andalus" pitchFamily="18" charset="-78"/>
              </a:rPr>
              <a:t>Frequent </a:t>
            </a:r>
            <a:r>
              <a:rPr lang="en-US" b="1" dirty="0">
                <a:solidFill>
                  <a:srgbClr val="C00000"/>
                </a:solidFill>
                <a:latin typeface="Andalus" pitchFamily="18" charset="-78"/>
                <a:cs typeface="Andalus" pitchFamily="18" charset="-78"/>
              </a:rPr>
              <a:t>recurring </a:t>
            </a:r>
            <a:r>
              <a:rPr lang="en-US" b="1" dirty="0" smtClean="0">
                <a:solidFill>
                  <a:srgbClr val="C00000"/>
                </a:solidFill>
                <a:latin typeface="Andalus" pitchFamily="18" charset="-78"/>
                <a:cs typeface="Andalus" pitchFamily="18" charset="-78"/>
              </a:rPr>
              <a:t>infection </a:t>
            </a:r>
            <a:r>
              <a:rPr lang="en-US" b="1" dirty="0" smtClean="0">
                <a:latin typeface="Andalus" pitchFamily="18" charset="-78"/>
                <a:cs typeface="Andalus" pitchFamily="18" charset="-78"/>
              </a:rPr>
              <a:t>of </a:t>
            </a:r>
            <a:r>
              <a:rPr lang="en-US" b="1" dirty="0">
                <a:latin typeface="Andalus" pitchFamily="18" charset="-78"/>
                <a:cs typeface="Andalus" pitchFamily="18" charset="-78"/>
              </a:rPr>
              <a:t>the renal </a:t>
            </a:r>
            <a:r>
              <a:rPr lang="en-US" b="1" dirty="0" smtClean="0">
                <a:latin typeface="Andalus" pitchFamily="18" charset="-78"/>
                <a:cs typeface="Andalus" pitchFamily="18" charset="-78"/>
              </a:rPr>
              <a:t>tissue,</a:t>
            </a:r>
          </a:p>
          <a:p>
            <a:r>
              <a:rPr lang="en-US" b="1" dirty="0" smtClean="0">
                <a:solidFill>
                  <a:srgbClr val="C00000"/>
                </a:solidFill>
                <a:latin typeface="Andalus" pitchFamily="18" charset="-78"/>
                <a:cs typeface="Andalus" pitchFamily="18" charset="-78"/>
              </a:rPr>
              <a:t>Particular type </a:t>
            </a:r>
            <a:r>
              <a:rPr lang="en-US" b="1" dirty="0">
                <a:solidFill>
                  <a:srgbClr val="C00000"/>
                </a:solidFill>
                <a:latin typeface="Andalus" pitchFamily="18" charset="-78"/>
                <a:cs typeface="Andalus" pitchFamily="18" charset="-78"/>
              </a:rPr>
              <a:t>of </a:t>
            </a:r>
            <a:r>
              <a:rPr lang="en-US" b="1" dirty="0" smtClean="0">
                <a:solidFill>
                  <a:srgbClr val="C00000"/>
                </a:solidFill>
                <a:latin typeface="Andalus" pitchFamily="18" charset="-78"/>
                <a:cs typeface="Andalus" pitchFamily="18" charset="-78"/>
              </a:rPr>
              <a:t>pathology </a:t>
            </a:r>
            <a:r>
              <a:rPr lang="en-US" b="1" dirty="0" smtClean="0">
                <a:latin typeface="Andalus" pitchFamily="18" charset="-78"/>
                <a:cs typeface="Andalus" pitchFamily="18" charset="-78"/>
              </a:rPr>
              <a:t>of </a:t>
            </a:r>
            <a:r>
              <a:rPr lang="en-US" b="1" dirty="0">
                <a:latin typeface="Andalus" pitchFamily="18" charset="-78"/>
                <a:cs typeface="Andalus" pitchFamily="18" charset="-78"/>
              </a:rPr>
              <a:t>the kidney seen microscopically or by </a:t>
            </a:r>
            <a:r>
              <a:rPr lang="en-US" b="1" dirty="0" smtClean="0">
                <a:latin typeface="Andalus" pitchFamily="18" charset="-78"/>
                <a:cs typeface="Andalus" pitchFamily="18" charset="-78"/>
              </a:rPr>
              <a:t>radiographic imaging</a:t>
            </a:r>
            <a:r>
              <a:rPr lang="en-US" b="1" dirty="0">
                <a:latin typeface="Andalus" pitchFamily="18" charset="-78"/>
                <a:cs typeface="Andalus" pitchFamily="18" charset="-78"/>
              </a:rPr>
              <a:t>, which may or may not be due to infection</a:t>
            </a:r>
            <a:r>
              <a:rPr lang="en-US" b="1" dirty="0" smtClean="0">
                <a:latin typeface="Andalus" pitchFamily="18" charset="-78"/>
                <a:cs typeface="Andalus" pitchFamily="18" charset="-78"/>
              </a:rPr>
              <a:t>.</a:t>
            </a:r>
          </a:p>
          <a:p>
            <a:endParaRPr lang="en-US" b="1" dirty="0">
              <a:latin typeface="Andalus" pitchFamily="18" charset="-78"/>
              <a:cs typeface="Andalus" pitchFamily="18" charset="-78"/>
            </a:endParaRPr>
          </a:p>
          <a:p>
            <a:pPr>
              <a:buFont typeface="Wingdings" pitchFamily="2" charset="2"/>
              <a:buChar char="Ø"/>
            </a:pPr>
            <a:r>
              <a:rPr lang="en-US" b="1" dirty="0">
                <a:latin typeface="Andalus" pitchFamily="18" charset="-78"/>
                <a:cs typeface="Andalus" pitchFamily="18" charset="-78"/>
              </a:rPr>
              <a:t>Although chronic infections of renal tissue are </a:t>
            </a:r>
            <a:r>
              <a:rPr lang="en-US" b="1" dirty="0" smtClean="0">
                <a:latin typeface="Andalus" pitchFamily="18" charset="-78"/>
                <a:cs typeface="Andalus" pitchFamily="18" charset="-78"/>
              </a:rPr>
              <a:t>relatively rare</a:t>
            </a:r>
            <a:r>
              <a:rPr lang="en-US" b="1" dirty="0">
                <a:latin typeface="Andalus" pitchFamily="18" charset="-78"/>
                <a:cs typeface="Andalus" pitchFamily="18" charset="-78"/>
              </a:rPr>
              <a:t>, they do occur in the presence of kidney stones and </a:t>
            </a:r>
            <a:r>
              <a:rPr lang="en-US" b="1" dirty="0" smtClean="0">
                <a:latin typeface="Andalus" pitchFamily="18" charset="-78"/>
                <a:cs typeface="Andalus" pitchFamily="18" charset="-78"/>
              </a:rPr>
              <a:t>in tuberculosis</a:t>
            </a:r>
            <a:r>
              <a:rPr lang="en-US" b="1" dirty="0">
                <a:latin typeface="Andalus" pitchFamily="18" charset="-78"/>
                <a:cs typeface="Andalus" pitchFamily="18" charset="-78"/>
              </a:rPr>
              <a:t>.</a:t>
            </a:r>
          </a:p>
        </p:txBody>
      </p:sp>
    </p:spTree>
    <p:extLst>
      <p:ext uri="{BB962C8B-B14F-4D97-AF65-F5344CB8AC3E}">
        <p14:creationId xmlns:p14="http://schemas.microsoft.com/office/powerpoint/2010/main" val="5289153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2321"/>
          </a:xfrm>
          <a:solidFill>
            <a:schemeClr val="tx2">
              <a:lumMod val="20000"/>
              <a:lumOff val="80000"/>
            </a:schemeClr>
          </a:solidFill>
          <a:ln>
            <a:solidFill>
              <a:srgbClr val="FF0000"/>
            </a:solidFill>
          </a:ln>
        </p:spPr>
        <p:txBody>
          <a:bodyPr>
            <a:normAutofit/>
          </a:bodyPr>
          <a:lstStyle/>
          <a:p>
            <a:pPr algn="ctr"/>
            <a:r>
              <a:rPr lang="en-US" sz="4800" b="1" dirty="0" smtClean="0">
                <a:latin typeface="Andalus" pitchFamily="18" charset="-78"/>
                <a:cs typeface="Andalus" pitchFamily="18" charset="-78"/>
              </a:rPr>
              <a:t>Aetiology and risk factors</a:t>
            </a:r>
            <a:endParaRPr lang="en-US" sz="4800" b="1" dirty="0">
              <a:latin typeface="Andalus" pitchFamily="18" charset="-78"/>
              <a:cs typeface="Andalus" pitchFamily="18" charset="-78"/>
            </a:endParaRPr>
          </a:p>
        </p:txBody>
      </p:sp>
      <p:sp>
        <p:nvSpPr>
          <p:cNvPr id="3" name="Content Placeholder 2"/>
          <p:cNvSpPr>
            <a:spLocks noGrp="1"/>
          </p:cNvSpPr>
          <p:nvPr>
            <p:ph idx="1"/>
          </p:nvPr>
        </p:nvSpPr>
        <p:spPr>
          <a:xfrm>
            <a:off x="1872866" y="2104221"/>
            <a:ext cx="8494005" cy="4072741"/>
          </a:xfrm>
          <a:ln>
            <a:solidFill>
              <a:srgbClr val="FF0000"/>
            </a:solidFill>
          </a:ln>
        </p:spPr>
        <p:txBody>
          <a:bodyPr/>
          <a:lstStyle/>
          <a:p>
            <a:pPr>
              <a:lnSpc>
                <a:spcPct val="150000"/>
              </a:lnSpc>
            </a:pPr>
            <a:r>
              <a:rPr lang="en-US" b="1" dirty="0" smtClean="0"/>
              <a:t>AGE &amp; GENDER</a:t>
            </a:r>
          </a:p>
          <a:p>
            <a:pPr>
              <a:lnSpc>
                <a:spcPct val="150000"/>
              </a:lnSpc>
            </a:pPr>
            <a:r>
              <a:rPr lang="en-US" b="1" dirty="0" smtClean="0"/>
              <a:t>Causative Bacterium</a:t>
            </a:r>
          </a:p>
          <a:p>
            <a:pPr>
              <a:lnSpc>
                <a:spcPct val="150000"/>
              </a:lnSpc>
            </a:pPr>
            <a:r>
              <a:rPr lang="en-US" b="1" dirty="0" smtClean="0"/>
              <a:t>Underlying Structural Abnormalities</a:t>
            </a:r>
          </a:p>
          <a:p>
            <a:pPr>
              <a:lnSpc>
                <a:spcPct val="150000"/>
              </a:lnSpc>
            </a:pPr>
            <a:r>
              <a:rPr lang="en-US" b="1" dirty="0"/>
              <a:t>Hospital-acquired urinary infections</a:t>
            </a:r>
          </a:p>
          <a:p>
            <a:pPr>
              <a:lnSpc>
                <a:spcPct val="150000"/>
              </a:lnSpc>
            </a:pPr>
            <a:endParaRPr lang="en-US" dirty="0"/>
          </a:p>
        </p:txBody>
      </p:sp>
    </p:spTree>
    <p:extLst>
      <p:ext uri="{BB962C8B-B14F-4D97-AF65-F5344CB8AC3E}">
        <p14:creationId xmlns:p14="http://schemas.microsoft.com/office/powerpoint/2010/main" val="41314309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8085"/>
          </a:xfrm>
          <a:solidFill>
            <a:schemeClr val="tx2">
              <a:lumMod val="20000"/>
              <a:lumOff val="80000"/>
            </a:schemeClr>
          </a:solidFill>
          <a:ln>
            <a:solidFill>
              <a:srgbClr val="FF0000"/>
            </a:solidFill>
          </a:ln>
        </p:spPr>
        <p:style>
          <a:lnRef idx="1">
            <a:schemeClr val="accent4"/>
          </a:lnRef>
          <a:fillRef idx="2">
            <a:schemeClr val="accent4"/>
          </a:fillRef>
          <a:effectRef idx="1">
            <a:schemeClr val="accent4"/>
          </a:effectRef>
          <a:fontRef idx="minor">
            <a:schemeClr val="dk1"/>
          </a:fontRef>
        </p:style>
        <p:txBody>
          <a:bodyPr>
            <a:normAutofit/>
          </a:bodyPr>
          <a:lstStyle/>
          <a:p>
            <a:pPr algn="ctr"/>
            <a:r>
              <a:rPr lang="en-US" sz="4800" b="1" dirty="0" smtClean="0"/>
              <a:t>AGE &amp; GENDER </a:t>
            </a:r>
            <a:endParaRPr lang="en-US" sz="4800" b="1" dirty="0"/>
          </a:p>
        </p:txBody>
      </p:sp>
      <p:sp>
        <p:nvSpPr>
          <p:cNvPr id="3" name="Content Placeholder 2"/>
          <p:cNvSpPr>
            <a:spLocks noGrp="1"/>
          </p:cNvSpPr>
          <p:nvPr>
            <p:ph idx="1"/>
          </p:nvPr>
        </p:nvSpPr>
        <p:spPr>
          <a:xfrm>
            <a:off x="838200" y="2005069"/>
            <a:ext cx="10515600" cy="4171893"/>
          </a:xfrm>
          <a:ln>
            <a:solidFill>
              <a:srgbClr val="FF0000"/>
            </a:solidFill>
          </a:ln>
        </p:spPr>
        <p:txBody>
          <a:bodyPr>
            <a:normAutofit lnSpcReduction="10000"/>
          </a:bodyPr>
          <a:lstStyle/>
          <a:p>
            <a:pPr>
              <a:lnSpc>
                <a:spcPct val="150000"/>
              </a:lnSpc>
            </a:pPr>
            <a:r>
              <a:rPr lang="en-US" b="1" dirty="0">
                <a:latin typeface="Andalus" pitchFamily="18" charset="-78"/>
                <a:cs typeface="Andalus" pitchFamily="18" charset="-78"/>
              </a:rPr>
              <a:t>UTI is a problem in all age </a:t>
            </a:r>
            <a:r>
              <a:rPr lang="en-US" b="1" dirty="0" smtClean="0">
                <a:latin typeface="Andalus" pitchFamily="18" charset="-78"/>
                <a:cs typeface="Andalus" pitchFamily="18" charset="-78"/>
              </a:rPr>
              <a:t>groups.</a:t>
            </a:r>
          </a:p>
          <a:p>
            <a:pPr>
              <a:lnSpc>
                <a:spcPct val="150000"/>
              </a:lnSpc>
            </a:pPr>
            <a:r>
              <a:rPr lang="en-US" b="1" dirty="0">
                <a:latin typeface="Andalus" pitchFamily="18" charset="-78"/>
                <a:cs typeface="Andalus" pitchFamily="18" charset="-78"/>
              </a:rPr>
              <a:t>In infants up to the age of 6 </a:t>
            </a:r>
            <a:r>
              <a:rPr lang="en-US" b="1" dirty="0" smtClean="0">
                <a:latin typeface="Andalus" pitchFamily="18" charset="-78"/>
                <a:cs typeface="Andalus" pitchFamily="18" charset="-78"/>
              </a:rPr>
              <a:t>months…</a:t>
            </a:r>
            <a:r>
              <a:rPr lang="en-US" b="1" dirty="0">
                <a:latin typeface="Andalus" pitchFamily="18" charset="-78"/>
                <a:cs typeface="Andalus" pitchFamily="18" charset="-78"/>
              </a:rPr>
              <a:t> much more common in boys than in girls</a:t>
            </a:r>
            <a:r>
              <a:rPr lang="en-US" b="1" dirty="0" smtClean="0">
                <a:latin typeface="Andalus" pitchFamily="18" charset="-78"/>
                <a:cs typeface="Andalus" pitchFamily="18" charset="-78"/>
              </a:rPr>
              <a:t>.</a:t>
            </a:r>
          </a:p>
          <a:p>
            <a:pPr>
              <a:lnSpc>
                <a:spcPct val="150000"/>
              </a:lnSpc>
            </a:pPr>
            <a:r>
              <a:rPr lang="en-US" b="1" dirty="0">
                <a:latin typeface="Andalus" pitchFamily="18" charset="-78"/>
                <a:cs typeface="Andalus" pitchFamily="18" charset="-78"/>
              </a:rPr>
              <a:t>In preschool </a:t>
            </a:r>
            <a:r>
              <a:rPr lang="en-US" b="1" dirty="0" smtClean="0">
                <a:latin typeface="Andalus" pitchFamily="18" charset="-78"/>
                <a:cs typeface="Andalus" pitchFamily="18" charset="-78"/>
              </a:rPr>
              <a:t>children and adult … the </a:t>
            </a:r>
            <a:r>
              <a:rPr lang="en-US" b="1" dirty="0">
                <a:latin typeface="Andalus" pitchFamily="18" charset="-78"/>
                <a:cs typeface="Andalus" pitchFamily="18" charset="-78"/>
              </a:rPr>
              <a:t>prevalence </a:t>
            </a:r>
            <a:r>
              <a:rPr lang="en-US" b="1" dirty="0" smtClean="0">
                <a:latin typeface="Andalus" pitchFamily="18" charset="-78"/>
                <a:cs typeface="Andalus" pitchFamily="18" charset="-78"/>
              </a:rPr>
              <a:t>is more in girls.</a:t>
            </a:r>
          </a:p>
          <a:p>
            <a:pPr>
              <a:lnSpc>
                <a:spcPct val="150000"/>
              </a:lnSpc>
            </a:pPr>
            <a:r>
              <a:rPr lang="en-US" b="1" dirty="0">
                <a:latin typeface="Andalus" pitchFamily="18" charset="-78"/>
                <a:cs typeface="Andalus" pitchFamily="18" charset="-78"/>
              </a:rPr>
              <a:t>In the </a:t>
            </a:r>
            <a:r>
              <a:rPr lang="en-US" b="1" dirty="0" smtClean="0">
                <a:latin typeface="Andalus" pitchFamily="18" charset="-78"/>
                <a:cs typeface="Andalus" pitchFamily="18" charset="-78"/>
              </a:rPr>
              <a:t>elderly, </a:t>
            </a:r>
            <a:r>
              <a:rPr lang="en-US" b="1" dirty="0">
                <a:latin typeface="Andalus" pitchFamily="18" charset="-78"/>
                <a:cs typeface="Andalus" pitchFamily="18" charset="-78"/>
              </a:rPr>
              <a:t>the prevalence of </a:t>
            </a:r>
            <a:r>
              <a:rPr lang="en-US" b="1" dirty="0" err="1">
                <a:latin typeface="Andalus" pitchFamily="18" charset="-78"/>
                <a:cs typeface="Andalus" pitchFamily="18" charset="-78"/>
              </a:rPr>
              <a:t>bacteriuria</a:t>
            </a:r>
            <a:r>
              <a:rPr lang="en-US" b="1" dirty="0">
                <a:latin typeface="Andalus" pitchFamily="18" charset="-78"/>
                <a:cs typeface="Andalus" pitchFamily="18" charset="-78"/>
              </a:rPr>
              <a:t> </a:t>
            </a:r>
            <a:r>
              <a:rPr lang="en-US" b="1" dirty="0" smtClean="0">
                <a:latin typeface="Andalus" pitchFamily="18" charset="-78"/>
                <a:cs typeface="Andalus" pitchFamily="18" charset="-78"/>
              </a:rPr>
              <a:t>rises </a:t>
            </a:r>
            <a:r>
              <a:rPr lang="en-US" b="1" dirty="0">
                <a:latin typeface="Andalus" pitchFamily="18" charset="-78"/>
                <a:cs typeface="Andalus" pitchFamily="18" charset="-78"/>
              </a:rPr>
              <a:t>dramatically </a:t>
            </a:r>
            <a:r>
              <a:rPr lang="en-US" b="1" dirty="0" smtClean="0">
                <a:latin typeface="Andalus" pitchFamily="18" charset="-78"/>
                <a:cs typeface="Andalus" pitchFamily="18" charset="-78"/>
              </a:rPr>
              <a:t>in both sexes.</a:t>
            </a:r>
            <a:endParaRPr lang="en-US" b="1" dirty="0">
              <a:latin typeface="Andalus" pitchFamily="18" charset="-78"/>
              <a:cs typeface="Andalus" pitchFamily="18" charset="-78"/>
            </a:endParaRPr>
          </a:p>
        </p:txBody>
      </p:sp>
    </p:spTree>
    <p:extLst>
      <p:ext uri="{BB962C8B-B14F-4D97-AF65-F5344CB8AC3E}">
        <p14:creationId xmlns:p14="http://schemas.microsoft.com/office/powerpoint/2010/main" val="5280072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rgbClr val="FF0000"/>
            </a:solidFill>
          </a:ln>
        </p:spPr>
        <p:txBody>
          <a:bodyPr>
            <a:normAutofit/>
          </a:bodyPr>
          <a:lstStyle/>
          <a:p>
            <a:pPr algn="ctr"/>
            <a:r>
              <a:rPr lang="en-US" sz="4800" b="1" dirty="0" smtClean="0"/>
              <a:t>Causative Bacterium</a:t>
            </a:r>
            <a:endParaRPr lang="en-US" sz="4800" b="1" dirty="0"/>
          </a:p>
        </p:txBody>
      </p:sp>
      <p:sp>
        <p:nvSpPr>
          <p:cNvPr id="3" name="Content Placeholder 2"/>
          <p:cNvSpPr>
            <a:spLocks noGrp="1"/>
          </p:cNvSpPr>
          <p:nvPr>
            <p:ph idx="1"/>
          </p:nvPr>
        </p:nvSpPr>
        <p:spPr>
          <a:xfrm>
            <a:off x="838200" y="2247441"/>
            <a:ext cx="10515600" cy="3929522"/>
          </a:xfrm>
          <a:ln>
            <a:solidFill>
              <a:srgbClr val="FF0000"/>
            </a:solidFill>
          </a:ln>
        </p:spPr>
        <p:txBody>
          <a:bodyPr>
            <a:normAutofit fontScale="92500" lnSpcReduction="10000"/>
          </a:bodyPr>
          <a:lstStyle/>
          <a:p>
            <a:pPr>
              <a:lnSpc>
                <a:spcPct val="150000"/>
              </a:lnSpc>
            </a:pPr>
            <a:r>
              <a:rPr lang="en-US" b="1" dirty="0" smtClean="0">
                <a:latin typeface="Andalus" pitchFamily="18" charset="-78"/>
                <a:cs typeface="Andalus" pitchFamily="18" charset="-78"/>
              </a:rPr>
              <a:t>(80%) </a:t>
            </a:r>
            <a:r>
              <a:rPr lang="en-US" b="1" i="1" dirty="0" smtClean="0">
                <a:latin typeface="Andalus" pitchFamily="18" charset="-78"/>
                <a:cs typeface="Andalus" pitchFamily="18" charset="-78"/>
              </a:rPr>
              <a:t>Escherichia </a:t>
            </a:r>
            <a:r>
              <a:rPr lang="en-US" b="1" i="1" dirty="0">
                <a:latin typeface="Andalus" pitchFamily="18" charset="-78"/>
                <a:cs typeface="Andalus" pitchFamily="18" charset="-78"/>
              </a:rPr>
              <a:t>coli </a:t>
            </a:r>
            <a:r>
              <a:rPr lang="en-US" b="1" i="1" dirty="0" smtClean="0">
                <a:latin typeface="Andalus" pitchFamily="18" charset="-78"/>
                <a:cs typeface="Andalus" pitchFamily="18" charset="-78"/>
              </a:rPr>
              <a:t> </a:t>
            </a:r>
            <a:r>
              <a:rPr lang="en-US" b="1" dirty="0" smtClean="0">
                <a:latin typeface="Andalus" pitchFamily="18" charset="-78"/>
                <a:cs typeface="Andalus" pitchFamily="18" charset="-78"/>
              </a:rPr>
              <a:t>is the </a:t>
            </a:r>
            <a:r>
              <a:rPr lang="en-US" b="1" dirty="0">
                <a:latin typeface="Andalus" pitchFamily="18" charset="-78"/>
                <a:cs typeface="Andalus" pitchFamily="18" charset="-78"/>
              </a:rPr>
              <a:t>most common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(20%) Gram-negative enteric bacteria </a:t>
            </a:r>
            <a:r>
              <a:rPr lang="en-US" b="1" dirty="0">
                <a:latin typeface="Andalus" pitchFamily="18" charset="-78"/>
                <a:cs typeface="Andalus" pitchFamily="18" charset="-78"/>
              </a:rPr>
              <a:t>such as </a:t>
            </a:r>
            <a:r>
              <a:rPr lang="en-US" b="1" i="1" dirty="0" err="1">
                <a:latin typeface="Andalus" pitchFamily="18" charset="-78"/>
                <a:cs typeface="Andalus" pitchFamily="18" charset="-78"/>
              </a:rPr>
              <a:t>Klebsiella</a:t>
            </a:r>
            <a:r>
              <a:rPr lang="en-US" b="1" i="1" dirty="0">
                <a:latin typeface="Andalus" pitchFamily="18" charset="-78"/>
                <a:cs typeface="Andalus" pitchFamily="18" charset="-78"/>
              </a:rPr>
              <a:t> </a:t>
            </a:r>
            <a:r>
              <a:rPr lang="en-US" b="1" dirty="0">
                <a:latin typeface="Andalus" pitchFamily="18" charset="-78"/>
                <a:cs typeface="Andalus" pitchFamily="18" charset="-78"/>
              </a:rPr>
              <a:t>and </a:t>
            </a:r>
            <a:r>
              <a:rPr lang="en-US" b="1" i="1" dirty="0">
                <a:latin typeface="Andalus" pitchFamily="18" charset="-78"/>
                <a:cs typeface="Andalus" pitchFamily="18" charset="-78"/>
              </a:rPr>
              <a:t>Proteus </a:t>
            </a:r>
            <a:r>
              <a:rPr lang="en-US" b="1" dirty="0">
                <a:latin typeface="Andalus" pitchFamily="18" charset="-78"/>
                <a:cs typeface="Andalus" pitchFamily="18" charset="-78"/>
              </a:rPr>
              <a:t>species, and by </a:t>
            </a:r>
            <a:r>
              <a:rPr lang="en-US" b="1" dirty="0" err="1" smtClean="0">
                <a:latin typeface="Andalus" pitchFamily="18" charset="-78"/>
                <a:cs typeface="Andalus" pitchFamily="18" charset="-78"/>
              </a:rPr>
              <a:t>Grampositive</a:t>
            </a:r>
            <a:r>
              <a:rPr lang="en-US" b="1" dirty="0" smtClean="0">
                <a:latin typeface="Andalus" pitchFamily="18" charset="-78"/>
                <a:cs typeface="Andalus" pitchFamily="18" charset="-78"/>
              </a:rPr>
              <a:t> </a:t>
            </a:r>
            <a:r>
              <a:rPr lang="en-US" b="1" dirty="0" err="1" smtClean="0">
                <a:latin typeface="Andalus" pitchFamily="18" charset="-78"/>
                <a:cs typeface="Andalus" pitchFamily="18" charset="-78"/>
              </a:rPr>
              <a:t>cocci</a:t>
            </a:r>
            <a:r>
              <a:rPr lang="en-US" b="1" dirty="0">
                <a:latin typeface="Andalus" pitchFamily="18" charset="-78"/>
                <a:cs typeface="Andalus" pitchFamily="18" charset="-78"/>
              </a:rPr>
              <a:t>, particularly enterococci </a:t>
            </a:r>
            <a:r>
              <a:rPr lang="en-US" b="1" dirty="0" smtClean="0">
                <a:latin typeface="Andalus" pitchFamily="18" charset="-78"/>
                <a:cs typeface="Andalus" pitchFamily="18" charset="-78"/>
              </a:rPr>
              <a:t>and </a:t>
            </a:r>
            <a:r>
              <a:rPr lang="en-US" b="1" i="1" dirty="0" smtClean="0">
                <a:latin typeface="Andalus" pitchFamily="18" charset="-78"/>
                <a:cs typeface="Andalus" pitchFamily="18" charset="-78"/>
              </a:rPr>
              <a:t>Staphylococcus </a:t>
            </a:r>
            <a:r>
              <a:rPr lang="en-US" b="1" i="1" dirty="0" err="1" smtClean="0">
                <a:latin typeface="Andalus" pitchFamily="18" charset="-78"/>
                <a:cs typeface="Andalus" pitchFamily="18" charset="-78"/>
              </a:rPr>
              <a:t>saprophyticus</a:t>
            </a:r>
            <a:r>
              <a:rPr lang="en-US" b="1" dirty="0" smtClean="0">
                <a:latin typeface="Andalus" pitchFamily="18" charset="-78"/>
                <a:cs typeface="Andalus" pitchFamily="18" charset="-78"/>
              </a:rPr>
              <a:t>.</a:t>
            </a:r>
          </a:p>
          <a:p>
            <a:pPr>
              <a:lnSpc>
                <a:spcPct val="150000"/>
              </a:lnSpc>
            </a:pPr>
            <a:r>
              <a:rPr lang="en-US" b="1" dirty="0">
                <a:latin typeface="Andalus" pitchFamily="18" charset="-78"/>
                <a:cs typeface="Andalus" pitchFamily="18" charset="-78"/>
              </a:rPr>
              <a:t>Rare </a:t>
            </a:r>
            <a:r>
              <a:rPr lang="en-US" b="1" dirty="0" smtClean="0">
                <a:latin typeface="Andalus" pitchFamily="18" charset="-78"/>
                <a:cs typeface="Andalus" pitchFamily="18" charset="-78"/>
              </a:rPr>
              <a:t>causes: </a:t>
            </a:r>
            <a:r>
              <a:rPr lang="en-US" b="1" dirty="0">
                <a:latin typeface="Andalus" pitchFamily="18" charset="-78"/>
                <a:cs typeface="Andalus" pitchFamily="18" charset="-78"/>
              </a:rPr>
              <a:t>anaerobic bacteria and </a:t>
            </a:r>
            <a:r>
              <a:rPr lang="en-US" b="1" dirty="0" smtClean="0">
                <a:latin typeface="Andalus" pitchFamily="18" charset="-78"/>
                <a:cs typeface="Andalus" pitchFamily="18" charset="-78"/>
              </a:rPr>
              <a:t>fungi</a:t>
            </a:r>
          </a:p>
          <a:p>
            <a:pPr>
              <a:lnSpc>
                <a:spcPct val="150000"/>
              </a:lnSpc>
            </a:pPr>
            <a:r>
              <a:rPr lang="en-US" b="1" dirty="0" smtClean="0">
                <a:latin typeface="Andalus" pitchFamily="18" charset="-78"/>
                <a:cs typeface="Andalus" pitchFamily="18" charset="-78"/>
              </a:rPr>
              <a:t>Viruses (in immunocompromised </a:t>
            </a:r>
            <a:r>
              <a:rPr lang="en-US" b="1" dirty="0">
                <a:latin typeface="Andalus" pitchFamily="18" charset="-78"/>
                <a:cs typeface="Andalus" pitchFamily="18" charset="-78"/>
              </a:rPr>
              <a:t>patients, particularly </a:t>
            </a:r>
            <a:r>
              <a:rPr lang="en-US" b="1" dirty="0" smtClean="0">
                <a:latin typeface="Andalus" pitchFamily="18" charset="-78"/>
                <a:cs typeface="Andalus" pitchFamily="18" charset="-78"/>
              </a:rPr>
              <a:t>children)</a:t>
            </a:r>
            <a:endParaRPr lang="en-US" b="1" dirty="0">
              <a:latin typeface="Andalus" pitchFamily="18" charset="-78"/>
              <a:cs typeface="Andalus" pitchFamily="18" charset="-78"/>
            </a:endParaRPr>
          </a:p>
        </p:txBody>
      </p:sp>
    </p:spTree>
    <p:extLst>
      <p:ext uri="{BB962C8B-B14F-4D97-AF65-F5344CB8AC3E}">
        <p14:creationId xmlns:p14="http://schemas.microsoft.com/office/powerpoint/2010/main" val="16395938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rgbClr val="FF0000"/>
            </a:solidFill>
          </a:ln>
        </p:spPr>
        <p:txBody>
          <a:bodyPr/>
          <a:lstStyle/>
          <a:p>
            <a:pPr algn="ctr"/>
            <a:r>
              <a:rPr lang="en-US" b="1" dirty="0" smtClean="0"/>
              <a:t>Underlying Structural Abnormalities</a:t>
            </a:r>
            <a:endParaRPr lang="en-US" b="1" dirty="0"/>
          </a:p>
        </p:txBody>
      </p:sp>
      <p:sp>
        <p:nvSpPr>
          <p:cNvPr id="3" name="Content Placeholder 2"/>
          <p:cNvSpPr>
            <a:spLocks noGrp="1"/>
          </p:cNvSpPr>
          <p:nvPr>
            <p:ph idx="1"/>
          </p:nvPr>
        </p:nvSpPr>
        <p:spPr>
          <a:xfrm>
            <a:off x="838200" y="1961002"/>
            <a:ext cx="9419422" cy="4417763"/>
          </a:xfrm>
          <a:ln>
            <a:solidFill>
              <a:srgbClr val="FF0000"/>
            </a:solidFill>
          </a:ln>
        </p:spPr>
        <p:txBody>
          <a:bodyPr>
            <a:normAutofit lnSpcReduction="10000"/>
          </a:bodyPr>
          <a:lstStyle/>
          <a:p>
            <a:pPr>
              <a:lnSpc>
                <a:spcPct val="150000"/>
              </a:lnSpc>
            </a:pPr>
            <a:r>
              <a:rPr lang="en-US" b="1" dirty="0" smtClean="0">
                <a:latin typeface="Andalus" pitchFamily="18" charset="-78"/>
                <a:cs typeface="Andalus" pitchFamily="18" charset="-78"/>
              </a:rPr>
              <a:t>Congenital </a:t>
            </a:r>
            <a:r>
              <a:rPr lang="en-US" b="1" dirty="0">
                <a:latin typeface="Andalus" pitchFamily="18" charset="-78"/>
                <a:cs typeface="Andalus" pitchFamily="18" charset="-78"/>
              </a:rPr>
              <a:t>anomalies,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Neurogenic bladder,</a:t>
            </a:r>
          </a:p>
          <a:p>
            <a:pPr>
              <a:lnSpc>
                <a:spcPct val="150000"/>
              </a:lnSpc>
            </a:pPr>
            <a:r>
              <a:rPr lang="en-US" b="1" dirty="0" smtClean="0">
                <a:latin typeface="Andalus" pitchFamily="18" charset="-78"/>
                <a:cs typeface="Andalus" pitchFamily="18" charset="-78"/>
              </a:rPr>
              <a:t>Obstructive uropathy</a:t>
            </a:r>
            <a:r>
              <a:rPr lang="en-US" b="1" dirty="0">
                <a:latin typeface="Andalus" pitchFamily="18" charset="-78"/>
                <a:cs typeface="Andalus" pitchFamily="18" charset="-78"/>
              </a:rPr>
              <a:t>, is often caused by more resistant </a:t>
            </a:r>
            <a:r>
              <a:rPr lang="en-US" b="1" dirty="0" smtClean="0">
                <a:latin typeface="Andalus" pitchFamily="18" charset="-78"/>
                <a:cs typeface="Andalus" pitchFamily="18" charset="-78"/>
              </a:rPr>
              <a:t>organisms such </a:t>
            </a:r>
            <a:r>
              <a:rPr lang="en-US" b="1" dirty="0">
                <a:latin typeface="Andalus" pitchFamily="18" charset="-78"/>
                <a:cs typeface="Andalus" pitchFamily="18" charset="-78"/>
              </a:rPr>
              <a:t>as </a:t>
            </a:r>
            <a:endParaRPr lang="en-US" b="1" dirty="0" smtClean="0">
              <a:latin typeface="Andalus" pitchFamily="18" charset="-78"/>
              <a:cs typeface="Andalus" pitchFamily="18" charset="-78"/>
            </a:endParaRPr>
          </a:p>
          <a:p>
            <a:pPr>
              <a:lnSpc>
                <a:spcPct val="150000"/>
              </a:lnSpc>
            </a:pPr>
            <a:r>
              <a:rPr lang="en-US" b="1" i="1" dirty="0" smtClean="0">
                <a:latin typeface="Andalus" pitchFamily="18" charset="-78"/>
                <a:cs typeface="Andalus" pitchFamily="18" charset="-78"/>
              </a:rPr>
              <a:t>Pseudomonas </a:t>
            </a:r>
            <a:r>
              <a:rPr lang="en-US" b="1" i="1" dirty="0" err="1" smtClean="0">
                <a:latin typeface="Andalus" pitchFamily="18" charset="-78"/>
                <a:cs typeface="Andalus" pitchFamily="18" charset="-78"/>
              </a:rPr>
              <a:t>aeruginosa</a:t>
            </a:r>
            <a:r>
              <a:rPr lang="en-US" b="1" dirty="0">
                <a:latin typeface="Andalus" pitchFamily="18" charset="-78"/>
                <a:cs typeface="Andalus" pitchFamily="18" charset="-78"/>
              </a:rPr>
              <a:t>, </a:t>
            </a:r>
            <a:endParaRPr lang="en-US" b="1" dirty="0" smtClean="0">
              <a:latin typeface="Andalus" pitchFamily="18" charset="-78"/>
              <a:cs typeface="Andalus" pitchFamily="18" charset="-78"/>
            </a:endParaRPr>
          </a:p>
          <a:p>
            <a:pPr>
              <a:lnSpc>
                <a:spcPct val="150000"/>
              </a:lnSpc>
            </a:pPr>
            <a:r>
              <a:rPr lang="en-US" b="1" i="1" dirty="0" err="1" smtClean="0">
                <a:latin typeface="Andalus" pitchFamily="18" charset="-78"/>
                <a:cs typeface="Andalus" pitchFamily="18" charset="-78"/>
              </a:rPr>
              <a:t>Enterobacter</a:t>
            </a:r>
            <a:r>
              <a:rPr lang="en-US" b="1" i="1" dirty="0" smtClean="0">
                <a:latin typeface="Andalus" pitchFamily="18" charset="-78"/>
                <a:cs typeface="Andalus" pitchFamily="18" charset="-78"/>
              </a:rPr>
              <a:t> </a:t>
            </a:r>
            <a:r>
              <a:rPr lang="en-US" b="1" dirty="0">
                <a:latin typeface="Andalus" pitchFamily="18" charset="-78"/>
                <a:cs typeface="Andalus" pitchFamily="18" charset="-78"/>
              </a:rPr>
              <a:t>and </a:t>
            </a:r>
            <a:r>
              <a:rPr lang="en-US" b="1" i="1" dirty="0" err="1" smtClean="0">
                <a:latin typeface="Andalus" pitchFamily="18" charset="-78"/>
                <a:cs typeface="Andalus" pitchFamily="18" charset="-78"/>
              </a:rPr>
              <a:t>Serratia</a:t>
            </a:r>
            <a:r>
              <a:rPr lang="en-US" b="1" i="1" dirty="0">
                <a:latin typeface="Andalus" pitchFamily="18" charset="-78"/>
                <a:cs typeface="Andalus" pitchFamily="18" charset="-78"/>
              </a:rPr>
              <a:t> </a:t>
            </a:r>
            <a:r>
              <a:rPr lang="en-US" b="1" i="1" dirty="0" smtClean="0">
                <a:latin typeface="Andalus" pitchFamily="18" charset="-78"/>
                <a:cs typeface="Andalus" pitchFamily="18" charset="-78"/>
              </a:rPr>
              <a:t> </a:t>
            </a:r>
            <a:r>
              <a:rPr lang="en-US" b="1" dirty="0" smtClean="0">
                <a:latin typeface="Andalus" pitchFamily="18" charset="-78"/>
                <a:cs typeface="Andalus" pitchFamily="18" charset="-78"/>
              </a:rPr>
              <a:t>species</a:t>
            </a:r>
            <a:endParaRPr lang="en-US" b="1" dirty="0">
              <a:latin typeface="Andalus" pitchFamily="18" charset="-78"/>
              <a:cs typeface="Andalus" pitchFamily="18" charset="-78"/>
            </a:endParaRPr>
          </a:p>
        </p:txBody>
      </p:sp>
      <p:pic>
        <p:nvPicPr>
          <p:cNvPr id="8196"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1640" y="4020250"/>
            <a:ext cx="4447143" cy="2727581"/>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97711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10287"/>
          </a:xfrm>
          <a:solidFill>
            <a:schemeClr val="tx2">
              <a:lumMod val="20000"/>
              <a:lumOff val="80000"/>
            </a:schemeClr>
          </a:solidFill>
          <a:ln>
            <a:solidFill>
              <a:srgbClr val="FF0000"/>
            </a:solidFill>
          </a:ln>
        </p:spPr>
        <p:txBody>
          <a:bodyPr/>
          <a:lstStyle/>
          <a:p>
            <a:pPr algn="ctr"/>
            <a:r>
              <a:rPr lang="en-US" b="1" dirty="0" smtClean="0"/>
              <a:t>Acquired</a:t>
            </a:r>
            <a:endParaRPr lang="en-US" b="1" dirty="0"/>
          </a:p>
        </p:txBody>
      </p:sp>
      <p:sp>
        <p:nvSpPr>
          <p:cNvPr id="3" name="Content Placeholder 2"/>
          <p:cNvSpPr>
            <a:spLocks noGrp="1"/>
          </p:cNvSpPr>
          <p:nvPr>
            <p:ph idx="1"/>
          </p:nvPr>
        </p:nvSpPr>
        <p:spPr>
          <a:xfrm>
            <a:off x="838199" y="1978340"/>
            <a:ext cx="5705819" cy="4499577"/>
          </a:xfrm>
          <a:ln>
            <a:solidFill>
              <a:srgbClr val="FF0000"/>
            </a:solidFill>
          </a:ln>
        </p:spPr>
        <p:txBody>
          <a:bodyPr>
            <a:normAutofit/>
          </a:bodyPr>
          <a:lstStyle/>
          <a:p>
            <a:pPr>
              <a:lnSpc>
                <a:spcPct val="150000"/>
              </a:lnSpc>
            </a:pPr>
            <a:r>
              <a:rPr lang="en-US" sz="3200" b="1" dirty="0" smtClean="0">
                <a:latin typeface="Andalus" pitchFamily="18" charset="-78"/>
                <a:cs typeface="Andalus" pitchFamily="18" charset="-78"/>
              </a:rPr>
              <a:t>Hospital-acquired urinary </a:t>
            </a:r>
            <a:r>
              <a:rPr lang="en-US" sz="3200" b="1" dirty="0">
                <a:latin typeface="Andalus" pitchFamily="18" charset="-78"/>
                <a:cs typeface="Andalus" pitchFamily="18" charset="-78"/>
              </a:rPr>
              <a:t>infections, </a:t>
            </a:r>
            <a:endParaRPr lang="en-US" sz="3200" b="1" dirty="0" smtClean="0">
              <a:latin typeface="Andalus" pitchFamily="18" charset="-78"/>
              <a:cs typeface="Andalus" pitchFamily="18" charset="-78"/>
            </a:endParaRPr>
          </a:p>
          <a:p>
            <a:pPr>
              <a:lnSpc>
                <a:spcPct val="150000"/>
              </a:lnSpc>
            </a:pPr>
            <a:r>
              <a:rPr lang="en-US" sz="3200" b="1" dirty="0" smtClean="0">
                <a:latin typeface="Andalus" pitchFamily="18" charset="-78"/>
                <a:cs typeface="Andalus" pitchFamily="18" charset="-78"/>
              </a:rPr>
              <a:t>Including those </a:t>
            </a:r>
            <a:r>
              <a:rPr lang="en-US" sz="3200" b="1" dirty="0">
                <a:latin typeface="Andalus" pitchFamily="18" charset="-78"/>
                <a:cs typeface="Andalus" pitchFamily="18" charset="-78"/>
              </a:rPr>
              <a:t>in patients with urinary catheters.</a:t>
            </a:r>
          </a:p>
        </p:txBody>
      </p:sp>
      <p:pic>
        <p:nvPicPr>
          <p:cNvPr id="1026" name="Picture 2" descr="Image result for urinary cathet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8592" y="1978340"/>
            <a:ext cx="4587569" cy="4587569"/>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356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4842" y="368490"/>
            <a:ext cx="11627892" cy="5808473"/>
          </a:xfrm>
        </p:spPr>
        <p:txBody>
          <a:bodyPr/>
          <a:lstStyle/>
          <a:p>
            <a:r>
              <a:rPr lang="en-US" dirty="0"/>
              <a:t>The etiology of UTIs has remained relatively unchanged over the past several decades. </a:t>
            </a:r>
            <a:endParaRPr lang="en-US" dirty="0" smtClean="0"/>
          </a:p>
          <a:p>
            <a:r>
              <a:rPr lang="en-US" dirty="0" smtClean="0"/>
              <a:t>UTIs </a:t>
            </a:r>
            <a:r>
              <a:rPr lang="en-US" dirty="0"/>
              <a:t>are either </a:t>
            </a:r>
            <a:r>
              <a:rPr lang="en-US" b="1" dirty="0"/>
              <a:t>uncomplicated or complicated. </a:t>
            </a:r>
            <a:endParaRPr lang="en-US" b="1" dirty="0" smtClean="0"/>
          </a:p>
          <a:p>
            <a:r>
              <a:rPr lang="en-US" dirty="0" smtClean="0"/>
              <a:t>There </a:t>
            </a:r>
            <a:r>
              <a:rPr lang="en-US" dirty="0"/>
              <a:t>is a lack of consensus regarding the definition of what makes a UTI complicated (specifically in postmenopausal women or patients with diabetes mellitus), but in general, a </a:t>
            </a:r>
            <a:r>
              <a:rPr lang="en-US" b="1" dirty="0">
                <a:solidFill>
                  <a:srgbClr val="FF0000"/>
                </a:solidFill>
              </a:rPr>
              <a:t>complicated UTI refers to a structural or functional abnormality of the urinary tract. </a:t>
            </a:r>
            <a:endParaRPr lang="en-US" b="1" dirty="0" smtClean="0">
              <a:solidFill>
                <a:srgbClr val="FF0000"/>
              </a:solidFill>
            </a:endParaRPr>
          </a:p>
          <a:p>
            <a:r>
              <a:rPr lang="en-US" dirty="0" smtClean="0"/>
              <a:t>Patients </a:t>
            </a:r>
            <a:r>
              <a:rPr lang="en-US" dirty="0"/>
              <a:t>with </a:t>
            </a:r>
            <a:r>
              <a:rPr lang="en-US" b="1" dirty="0"/>
              <a:t>complicated UTIs </a:t>
            </a:r>
            <a:r>
              <a:rPr lang="en-US" dirty="0"/>
              <a:t>are typically </a:t>
            </a:r>
            <a:r>
              <a:rPr lang="en-US" dirty="0">
                <a:solidFill>
                  <a:srgbClr val="FF0000"/>
                </a:solidFill>
              </a:rPr>
              <a:t>given longer treatment durations </a:t>
            </a:r>
            <a:r>
              <a:rPr lang="en-US" dirty="0"/>
              <a:t>than those patients with uncomplicated infections. </a:t>
            </a:r>
            <a:endParaRPr lang="en-US" dirty="0" smtClean="0"/>
          </a:p>
          <a:p>
            <a:r>
              <a:rPr lang="en-US" dirty="0" smtClean="0"/>
              <a:t>Those </a:t>
            </a:r>
            <a:r>
              <a:rPr lang="en-US" dirty="0"/>
              <a:t>with complicated UTIs by definition are </a:t>
            </a:r>
            <a:r>
              <a:rPr lang="en-US" u="sng" dirty="0"/>
              <a:t>also prone to more frequent infections.</a:t>
            </a:r>
            <a:endParaRPr lang="ar-IQ" u="sng" dirty="0"/>
          </a:p>
        </p:txBody>
      </p:sp>
    </p:spTree>
    <p:extLst>
      <p:ext uri="{BB962C8B-B14F-4D97-AF65-F5344CB8AC3E}">
        <p14:creationId xmlns:p14="http://schemas.microsoft.com/office/powerpoint/2010/main" val="3978252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99270"/>
          </a:xfrm>
          <a:solidFill>
            <a:schemeClr val="accent2">
              <a:lumMod val="40000"/>
              <a:lumOff val="60000"/>
            </a:schemeClr>
          </a:solidFill>
          <a:ln>
            <a:solidFill>
              <a:srgbClr val="FF0000"/>
            </a:solidFill>
          </a:ln>
        </p:spPr>
        <p:txBody>
          <a:bodyPr/>
          <a:lstStyle/>
          <a:p>
            <a:pPr algn="ctr"/>
            <a:r>
              <a:rPr lang="en-US" b="1" dirty="0">
                <a:latin typeface="Aharoni" pitchFamily="2" charset="-79"/>
                <a:cs typeface="Aharoni" pitchFamily="2" charset="-79"/>
              </a:rPr>
              <a:t>Pathogenesis</a:t>
            </a:r>
          </a:p>
        </p:txBody>
      </p:sp>
      <p:sp>
        <p:nvSpPr>
          <p:cNvPr id="3" name="Content Placeholder 2"/>
          <p:cNvSpPr>
            <a:spLocks noGrp="1"/>
          </p:cNvSpPr>
          <p:nvPr>
            <p:ph idx="1"/>
          </p:nvPr>
        </p:nvSpPr>
        <p:spPr>
          <a:xfrm>
            <a:off x="1718631" y="1994053"/>
            <a:ext cx="8769428" cy="4182910"/>
          </a:xfrm>
          <a:ln>
            <a:solidFill>
              <a:srgbClr val="FF0000"/>
            </a:solidFill>
          </a:ln>
        </p:spPr>
        <p:txBody>
          <a:bodyPr>
            <a:normAutofit/>
          </a:bodyPr>
          <a:lstStyle/>
          <a:p>
            <a:pPr>
              <a:lnSpc>
                <a:spcPct val="150000"/>
              </a:lnSpc>
            </a:pPr>
            <a:r>
              <a:rPr lang="en-US" b="1" dirty="0">
                <a:latin typeface="Andalus" pitchFamily="18" charset="-78"/>
                <a:cs typeface="Andalus" pitchFamily="18" charset="-78"/>
              </a:rPr>
              <a:t>There are three possible routes by which organisms might </a:t>
            </a:r>
            <a:r>
              <a:rPr lang="en-US" b="1" dirty="0" smtClean="0">
                <a:latin typeface="Andalus" pitchFamily="18" charset="-78"/>
                <a:cs typeface="Andalus" pitchFamily="18" charset="-78"/>
              </a:rPr>
              <a:t>reach the </a:t>
            </a:r>
            <a:r>
              <a:rPr lang="en-US" b="1" dirty="0">
                <a:latin typeface="Andalus" pitchFamily="18" charset="-78"/>
                <a:cs typeface="Andalus" pitchFamily="18" charset="-78"/>
              </a:rPr>
              <a:t>urinary tract: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The Ascending, </a:t>
            </a:r>
          </a:p>
          <a:p>
            <a:pPr>
              <a:lnSpc>
                <a:spcPct val="150000"/>
              </a:lnSpc>
            </a:pPr>
            <a:r>
              <a:rPr lang="en-US" b="1" dirty="0" smtClean="0">
                <a:solidFill>
                  <a:srgbClr val="002060"/>
                </a:solidFill>
                <a:latin typeface="Andalus" pitchFamily="18" charset="-78"/>
                <a:cs typeface="Andalus" pitchFamily="18" charset="-78"/>
              </a:rPr>
              <a:t>Blood-borne,</a:t>
            </a:r>
          </a:p>
          <a:p>
            <a:pPr>
              <a:lnSpc>
                <a:spcPct val="150000"/>
              </a:lnSpc>
            </a:pPr>
            <a:r>
              <a:rPr lang="en-US" b="1" dirty="0" smtClean="0">
                <a:solidFill>
                  <a:schemeClr val="accent5">
                    <a:lumMod val="75000"/>
                  </a:schemeClr>
                </a:solidFill>
                <a:latin typeface="Andalus" pitchFamily="18" charset="-78"/>
                <a:cs typeface="Andalus" pitchFamily="18" charset="-78"/>
              </a:rPr>
              <a:t>Lymphatic routes</a:t>
            </a:r>
            <a:r>
              <a:rPr lang="en-US" b="1" dirty="0">
                <a:solidFill>
                  <a:schemeClr val="accent5">
                    <a:lumMod val="75000"/>
                  </a:schemeClr>
                </a:solidFill>
                <a:latin typeface="Andalus" pitchFamily="18" charset="-78"/>
                <a:cs typeface="Andalus" pitchFamily="18" charset="-78"/>
              </a:rPr>
              <a:t>.</a:t>
            </a:r>
          </a:p>
        </p:txBody>
      </p:sp>
    </p:spTree>
    <p:extLst>
      <p:ext uri="{BB962C8B-B14F-4D97-AF65-F5344CB8AC3E}">
        <p14:creationId xmlns:p14="http://schemas.microsoft.com/office/powerpoint/2010/main" val="4972379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ascending uti"/>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762499" y="678160"/>
            <a:ext cx="5615390" cy="60566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3036" y="0"/>
            <a:ext cx="8868578"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0338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3261"/>
            <a:ext cx="10515600" cy="1177236"/>
          </a:xfrm>
          <a:solidFill>
            <a:schemeClr val="accent2">
              <a:lumMod val="40000"/>
              <a:lumOff val="60000"/>
            </a:schemeClr>
          </a:solidFill>
          <a:ln>
            <a:solidFill>
              <a:srgbClr val="FF0000"/>
            </a:solidFill>
          </a:ln>
        </p:spPr>
        <p:txBody>
          <a:bodyPr/>
          <a:lstStyle/>
          <a:p>
            <a:r>
              <a:rPr lang="en-US" dirty="0" smtClean="0">
                <a:latin typeface="Aharoni" pitchFamily="2" charset="-79"/>
                <a:cs typeface="Aharoni" pitchFamily="2" charset="-79"/>
              </a:rPr>
              <a:t>Why women more than men?</a:t>
            </a:r>
            <a:endParaRPr lang="en-US" dirty="0">
              <a:latin typeface="Aharoni" pitchFamily="2" charset="-79"/>
              <a:cs typeface="Aharoni" pitchFamily="2" charset="-79"/>
            </a:endParaRPr>
          </a:p>
        </p:txBody>
      </p:sp>
      <p:sp>
        <p:nvSpPr>
          <p:cNvPr id="3" name="Content Placeholder 2"/>
          <p:cNvSpPr>
            <a:spLocks noGrp="1"/>
          </p:cNvSpPr>
          <p:nvPr>
            <p:ph idx="1"/>
          </p:nvPr>
        </p:nvSpPr>
        <p:spPr>
          <a:xfrm>
            <a:off x="838200" y="1994052"/>
            <a:ext cx="10515600" cy="4428781"/>
          </a:xfrm>
          <a:ln>
            <a:solidFill>
              <a:srgbClr val="FF0000"/>
            </a:solidFill>
          </a:ln>
        </p:spPr>
        <p:txBody>
          <a:bodyPr>
            <a:normAutofit/>
          </a:bodyPr>
          <a:lstStyle/>
          <a:p>
            <a:pPr marL="514350" indent="-514350">
              <a:lnSpc>
                <a:spcPct val="150000"/>
              </a:lnSpc>
              <a:buFont typeface="+mj-lt"/>
              <a:buAutoNum type="arabicPeriod"/>
            </a:pPr>
            <a:r>
              <a:rPr lang="en-US" sz="2600" b="1" dirty="0" smtClean="0">
                <a:latin typeface="Andalus" pitchFamily="18" charset="-78"/>
                <a:cs typeface="Andalus" pitchFamily="18" charset="-78"/>
              </a:rPr>
              <a:t>The urethra in </a:t>
            </a:r>
            <a:r>
              <a:rPr lang="en-US" sz="2600" b="1" dirty="0">
                <a:latin typeface="Andalus" pitchFamily="18" charset="-78"/>
                <a:cs typeface="Andalus" pitchFamily="18" charset="-78"/>
              </a:rPr>
              <a:t>women is shorter than in </a:t>
            </a:r>
            <a:r>
              <a:rPr lang="en-US" sz="2600" b="1" dirty="0" smtClean="0">
                <a:latin typeface="Andalus" pitchFamily="18" charset="-78"/>
                <a:cs typeface="Andalus" pitchFamily="18" charset="-78"/>
              </a:rPr>
              <a:t>men,</a:t>
            </a:r>
          </a:p>
          <a:p>
            <a:pPr marL="514350" indent="-514350">
              <a:lnSpc>
                <a:spcPct val="150000"/>
              </a:lnSpc>
              <a:buFont typeface="+mj-lt"/>
              <a:buAutoNum type="arabicPeriod"/>
            </a:pPr>
            <a:r>
              <a:rPr lang="en-US" sz="2600" b="1" dirty="0" smtClean="0">
                <a:latin typeface="Andalus" pitchFamily="18" charset="-78"/>
                <a:cs typeface="Andalus" pitchFamily="18" charset="-78"/>
              </a:rPr>
              <a:t>The urethral meatus is </a:t>
            </a:r>
            <a:r>
              <a:rPr lang="en-US" sz="2600" b="1" dirty="0">
                <a:latin typeface="Andalus" pitchFamily="18" charset="-78"/>
                <a:cs typeface="Andalus" pitchFamily="18" charset="-78"/>
              </a:rPr>
              <a:t>closer to the </a:t>
            </a:r>
            <a:r>
              <a:rPr lang="en-US" sz="2600" b="1" dirty="0" smtClean="0">
                <a:latin typeface="Andalus" pitchFamily="18" charset="-78"/>
                <a:cs typeface="Andalus" pitchFamily="18" charset="-78"/>
              </a:rPr>
              <a:t>anus, </a:t>
            </a:r>
          </a:p>
          <a:p>
            <a:pPr marL="514350" indent="-514350">
              <a:lnSpc>
                <a:spcPct val="150000"/>
              </a:lnSpc>
              <a:buFont typeface="+mj-lt"/>
              <a:buAutoNum type="arabicPeriod"/>
            </a:pPr>
            <a:r>
              <a:rPr lang="en-US" sz="2600" b="1" dirty="0" smtClean="0">
                <a:latin typeface="Andalus" pitchFamily="18" charset="-78"/>
                <a:cs typeface="Andalus" pitchFamily="18" charset="-78"/>
              </a:rPr>
              <a:t>Further</a:t>
            </a:r>
            <a:r>
              <a:rPr lang="en-US" sz="2600" b="1" dirty="0">
                <a:latin typeface="Andalus" pitchFamily="18" charset="-78"/>
                <a:cs typeface="Andalus" pitchFamily="18" charset="-78"/>
              </a:rPr>
              <a:t>, </a:t>
            </a:r>
            <a:r>
              <a:rPr lang="en-US" sz="2600" b="1" dirty="0" smtClean="0">
                <a:latin typeface="Andalus" pitchFamily="18" charset="-78"/>
                <a:cs typeface="Andalus" pitchFamily="18" charset="-78"/>
              </a:rPr>
              <a:t>sexual intercourse </a:t>
            </a:r>
            <a:r>
              <a:rPr lang="en-US" sz="2600" b="1" dirty="0">
                <a:latin typeface="Andalus" pitchFamily="18" charset="-78"/>
                <a:cs typeface="Andalus" pitchFamily="18" charset="-78"/>
              </a:rPr>
              <a:t>appears to be important in forcing bacteria </a:t>
            </a:r>
            <a:r>
              <a:rPr lang="en-US" sz="2600" b="1" dirty="0" smtClean="0">
                <a:latin typeface="Andalus" pitchFamily="18" charset="-78"/>
                <a:cs typeface="Andalus" pitchFamily="18" charset="-78"/>
              </a:rPr>
              <a:t>into the </a:t>
            </a:r>
            <a:r>
              <a:rPr lang="en-US" sz="2600" b="1" dirty="0">
                <a:latin typeface="Andalus" pitchFamily="18" charset="-78"/>
                <a:cs typeface="Andalus" pitchFamily="18" charset="-78"/>
              </a:rPr>
              <a:t>female bladder, </a:t>
            </a:r>
            <a:endParaRPr lang="en-US" sz="2600" b="1" dirty="0" smtClean="0">
              <a:latin typeface="Andalus" pitchFamily="18" charset="-78"/>
              <a:cs typeface="Andalus" pitchFamily="18" charset="-78"/>
            </a:endParaRPr>
          </a:p>
          <a:p>
            <a:pPr marL="514350" indent="-514350">
              <a:lnSpc>
                <a:spcPct val="150000"/>
              </a:lnSpc>
              <a:buFont typeface="+mj-lt"/>
              <a:buAutoNum type="arabicPeriod"/>
            </a:pPr>
            <a:r>
              <a:rPr lang="en-US" sz="2600" b="1" dirty="0" smtClean="0">
                <a:latin typeface="Andalus" pitchFamily="18" charset="-78"/>
                <a:cs typeface="Andalus" pitchFamily="18" charset="-78"/>
              </a:rPr>
              <a:t>The risk </a:t>
            </a:r>
            <a:r>
              <a:rPr lang="en-US" sz="2600" b="1" dirty="0">
                <a:latin typeface="Andalus" pitchFamily="18" charset="-78"/>
                <a:cs typeface="Andalus" pitchFamily="18" charset="-78"/>
              </a:rPr>
              <a:t>is increased by the use </a:t>
            </a:r>
            <a:r>
              <a:rPr lang="en-US" sz="2600" b="1" dirty="0" smtClean="0">
                <a:latin typeface="Andalus" pitchFamily="18" charset="-78"/>
                <a:cs typeface="Andalus" pitchFamily="18" charset="-78"/>
              </a:rPr>
              <a:t>of diaphragms </a:t>
            </a:r>
            <a:r>
              <a:rPr lang="en-US" sz="2600" b="1" dirty="0">
                <a:latin typeface="Andalus" pitchFamily="18" charset="-78"/>
                <a:cs typeface="Andalus" pitchFamily="18" charset="-78"/>
              </a:rPr>
              <a:t>and spermicides, which have both been shown </a:t>
            </a:r>
            <a:r>
              <a:rPr lang="en-US" sz="2600" b="1" dirty="0" smtClean="0">
                <a:latin typeface="Andalus" pitchFamily="18" charset="-78"/>
                <a:cs typeface="Andalus" pitchFamily="18" charset="-78"/>
              </a:rPr>
              <a:t>to increase </a:t>
            </a:r>
            <a:r>
              <a:rPr lang="en-US" sz="2600" b="1" i="1" dirty="0">
                <a:latin typeface="Andalus" pitchFamily="18" charset="-78"/>
                <a:cs typeface="Andalus" pitchFamily="18" charset="-78"/>
              </a:rPr>
              <a:t>E. coli </a:t>
            </a:r>
            <a:r>
              <a:rPr lang="en-US" sz="2600" b="1" dirty="0" smtClean="0">
                <a:latin typeface="Andalus" pitchFamily="18" charset="-78"/>
                <a:cs typeface="Andalus" pitchFamily="18" charset="-78"/>
              </a:rPr>
              <a:t>growth.</a:t>
            </a:r>
            <a:endParaRPr lang="en-US" sz="2600" b="1" dirty="0">
              <a:latin typeface="Andalus" pitchFamily="18" charset="-78"/>
              <a:cs typeface="Andalus" pitchFamily="18" charset="-78"/>
            </a:endParaRPr>
          </a:p>
        </p:txBody>
      </p:sp>
    </p:spTree>
    <p:extLst>
      <p:ext uri="{BB962C8B-B14F-4D97-AF65-F5344CB8AC3E}">
        <p14:creationId xmlns:p14="http://schemas.microsoft.com/office/powerpoint/2010/main" val="13853381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98421"/>
          </a:xfrm>
          <a:solidFill>
            <a:schemeClr val="accent5">
              <a:lumMod val="20000"/>
              <a:lumOff val="80000"/>
            </a:schemeClr>
          </a:solidFill>
          <a:ln>
            <a:solidFill>
              <a:srgbClr val="FF0000"/>
            </a:solidFill>
          </a:ln>
        </p:spPr>
        <p:txBody>
          <a:bodyPr/>
          <a:lstStyle/>
          <a:p>
            <a:pPr algn="ctr"/>
            <a:r>
              <a:rPr lang="en-US" dirty="0" smtClean="0">
                <a:latin typeface="Aharoni" pitchFamily="2" charset="-79"/>
                <a:cs typeface="Aharoni" pitchFamily="2" charset="-79"/>
              </a:rPr>
              <a:t>Natural defence mechanisms </a:t>
            </a:r>
            <a:endParaRPr lang="en-US" dirty="0">
              <a:latin typeface="Aharoni" pitchFamily="2" charset="-79"/>
              <a:cs typeface="Aharoni" pitchFamily="2" charset="-79"/>
            </a:endParaRPr>
          </a:p>
        </p:txBody>
      </p:sp>
      <p:sp>
        <p:nvSpPr>
          <p:cNvPr id="3" name="Content Placeholder 2"/>
          <p:cNvSpPr>
            <a:spLocks noGrp="1"/>
          </p:cNvSpPr>
          <p:nvPr>
            <p:ph idx="1"/>
          </p:nvPr>
        </p:nvSpPr>
        <p:spPr>
          <a:xfrm>
            <a:off x="838200" y="1905918"/>
            <a:ext cx="10515600" cy="4439798"/>
          </a:xfrm>
          <a:ln>
            <a:solidFill>
              <a:srgbClr val="FF0000"/>
            </a:solidFill>
          </a:ln>
        </p:spPr>
        <p:txBody>
          <a:bodyPr>
            <a:normAutofit/>
          </a:bodyPr>
          <a:lstStyle/>
          <a:p>
            <a:pPr>
              <a:buFont typeface="Wingdings" pitchFamily="2" charset="2"/>
              <a:buChar char="ü"/>
            </a:pPr>
            <a:r>
              <a:rPr lang="en-US" b="1" dirty="0" smtClean="0">
                <a:latin typeface="Andalus" pitchFamily="18" charset="-78"/>
                <a:cs typeface="Andalus" pitchFamily="18" charset="-78"/>
              </a:rPr>
              <a:t>High </a:t>
            </a:r>
            <a:r>
              <a:rPr lang="en-US" b="1" dirty="0">
                <a:latin typeface="Andalus" pitchFamily="18" charset="-78"/>
                <a:cs typeface="Andalus" pitchFamily="18" charset="-78"/>
              </a:rPr>
              <a:t>urea </a:t>
            </a:r>
            <a:r>
              <a:rPr lang="en-US" b="1" dirty="0" smtClean="0">
                <a:latin typeface="Andalus" pitchFamily="18" charset="-78"/>
                <a:cs typeface="Andalus" pitchFamily="18" charset="-78"/>
              </a:rPr>
              <a:t>concentration and</a:t>
            </a:r>
          </a:p>
          <a:p>
            <a:pPr>
              <a:buFont typeface="Wingdings" pitchFamily="2" charset="2"/>
              <a:buChar char="ü"/>
            </a:pPr>
            <a:r>
              <a:rPr lang="en-US" b="1" dirty="0" smtClean="0">
                <a:latin typeface="Andalus" pitchFamily="18" charset="-78"/>
                <a:cs typeface="Andalus" pitchFamily="18" charset="-78"/>
              </a:rPr>
              <a:t>Extremes of osmolality </a:t>
            </a:r>
            <a:r>
              <a:rPr lang="en-US" b="1" dirty="0">
                <a:latin typeface="Andalus" pitchFamily="18" charset="-78"/>
                <a:cs typeface="Andalus" pitchFamily="18" charset="-78"/>
              </a:rPr>
              <a:t>and pH inhibit </a:t>
            </a:r>
            <a:r>
              <a:rPr lang="en-US" b="1" dirty="0" smtClean="0">
                <a:latin typeface="Andalus" pitchFamily="18" charset="-78"/>
                <a:cs typeface="Andalus" pitchFamily="18" charset="-78"/>
              </a:rPr>
              <a:t>pathologic growth.</a:t>
            </a:r>
            <a:endParaRPr lang="en-US" b="1" dirty="0">
              <a:latin typeface="Andalus" pitchFamily="18" charset="-78"/>
              <a:cs typeface="Andalus" pitchFamily="18" charset="-78"/>
            </a:endParaRPr>
          </a:p>
          <a:p>
            <a:pPr>
              <a:buFont typeface="Wingdings" pitchFamily="2" charset="2"/>
              <a:buChar char="ü"/>
            </a:pPr>
            <a:r>
              <a:rPr lang="en-US" b="1" dirty="0" smtClean="0">
                <a:latin typeface="Andalus" pitchFamily="18" charset="-78"/>
                <a:cs typeface="Andalus" pitchFamily="18" charset="-78"/>
              </a:rPr>
              <a:t>The </a:t>
            </a:r>
            <a:r>
              <a:rPr lang="en-US" b="1" dirty="0">
                <a:latin typeface="Andalus" pitchFamily="18" charset="-78"/>
                <a:cs typeface="Andalus" pitchFamily="18" charset="-78"/>
              </a:rPr>
              <a:t>flushing mechanism of bladder </a:t>
            </a:r>
            <a:r>
              <a:rPr lang="en-US" b="1" dirty="0" smtClean="0">
                <a:latin typeface="Andalus" pitchFamily="18" charset="-78"/>
                <a:cs typeface="Andalus" pitchFamily="18" charset="-78"/>
              </a:rPr>
              <a:t>emptying, </a:t>
            </a:r>
            <a:endParaRPr lang="en-US" b="1" dirty="0">
              <a:latin typeface="Andalus" pitchFamily="18" charset="-78"/>
              <a:cs typeface="Andalus" pitchFamily="18" charset="-78"/>
            </a:endParaRPr>
          </a:p>
          <a:p>
            <a:pPr>
              <a:buFont typeface="Wingdings" pitchFamily="2" charset="2"/>
              <a:buChar char="ü"/>
            </a:pPr>
            <a:r>
              <a:rPr lang="en-US" b="1" dirty="0" smtClean="0">
                <a:latin typeface="Andalus" pitchFamily="18" charset="-78"/>
                <a:cs typeface="Andalus" pitchFamily="18" charset="-78"/>
              </a:rPr>
              <a:t>The </a:t>
            </a:r>
            <a:r>
              <a:rPr lang="en-US" b="1" dirty="0">
                <a:latin typeface="Andalus" pitchFamily="18" charset="-78"/>
                <a:cs typeface="Andalus" pitchFamily="18" charset="-78"/>
              </a:rPr>
              <a:t>bladder mucosa, by virtue of a </a:t>
            </a:r>
            <a:r>
              <a:rPr lang="en-US" b="1" dirty="0" smtClean="0">
                <a:latin typeface="Andalus" pitchFamily="18" charset="-78"/>
                <a:cs typeface="Andalus" pitchFamily="18" charset="-78"/>
              </a:rPr>
              <a:t>surface glycosaminoglycan, is </a:t>
            </a:r>
            <a:r>
              <a:rPr lang="en-US" b="1" dirty="0">
                <a:latin typeface="Andalus" pitchFamily="18" charset="-78"/>
                <a:cs typeface="Andalus" pitchFamily="18" charset="-78"/>
              </a:rPr>
              <a:t>intrinsically resistant to </a:t>
            </a:r>
            <a:r>
              <a:rPr lang="en-US" b="1" dirty="0" smtClean="0">
                <a:latin typeface="Andalus" pitchFamily="18" charset="-78"/>
                <a:cs typeface="Andalus" pitchFamily="18" charset="-78"/>
              </a:rPr>
              <a:t>bacterial adherence.</a:t>
            </a:r>
          </a:p>
          <a:p>
            <a:pPr>
              <a:buNone/>
            </a:pPr>
            <a:endParaRPr lang="en-US" b="1" dirty="0" smtClean="0">
              <a:latin typeface="Andalus" pitchFamily="18" charset="-78"/>
              <a:cs typeface="Andalus" pitchFamily="18" charset="-78"/>
            </a:endParaRPr>
          </a:p>
          <a:p>
            <a:pPr>
              <a:buFont typeface="Wingdings" pitchFamily="2" charset="2"/>
              <a:buChar char="q"/>
            </a:pPr>
            <a:r>
              <a:rPr lang="en-US" b="1" dirty="0" smtClean="0">
                <a:latin typeface="Andalus" pitchFamily="18" charset="-78"/>
                <a:cs typeface="Andalus" pitchFamily="18" charset="-78"/>
              </a:rPr>
              <a:t>If infection occur---WBC are mobilized to </a:t>
            </a:r>
            <a:r>
              <a:rPr lang="en-US" b="1" dirty="0">
                <a:latin typeface="Andalus" pitchFamily="18" charset="-78"/>
                <a:cs typeface="Andalus" pitchFamily="18" charset="-78"/>
              </a:rPr>
              <a:t>the bladder surface to ingest and destroy invading bacteria</a:t>
            </a:r>
            <a:r>
              <a:rPr lang="en-US" b="1" dirty="0" smtClean="0">
                <a:latin typeface="Andalus" pitchFamily="18" charset="-78"/>
                <a:cs typeface="Andalus" pitchFamily="18" charset="-78"/>
              </a:rPr>
              <a:t>.</a:t>
            </a:r>
            <a:endParaRPr lang="en-US" b="1" dirty="0">
              <a:latin typeface="Andalus" pitchFamily="18" charset="-78"/>
              <a:cs typeface="Andalus" pitchFamily="18" charset="-78"/>
            </a:endParaRPr>
          </a:p>
        </p:txBody>
      </p:sp>
    </p:spTree>
    <p:extLst>
      <p:ext uri="{BB962C8B-B14F-4D97-AF65-F5344CB8AC3E}">
        <p14:creationId xmlns:p14="http://schemas.microsoft.com/office/powerpoint/2010/main" val="41397751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8253"/>
          </a:xfrm>
          <a:solidFill>
            <a:schemeClr val="accent6">
              <a:lumMod val="40000"/>
              <a:lumOff val="60000"/>
            </a:schemeClr>
          </a:solidFill>
          <a:ln>
            <a:solidFill>
              <a:srgbClr val="FF0000"/>
            </a:solidFill>
          </a:ln>
        </p:spPr>
        <p:txBody>
          <a:bodyPr/>
          <a:lstStyle/>
          <a:p>
            <a:pPr algn="ctr"/>
            <a:r>
              <a:rPr lang="en-US" dirty="0">
                <a:latin typeface="Aharoni" pitchFamily="2" charset="-79"/>
                <a:cs typeface="Aharoni" pitchFamily="2" charset="-79"/>
              </a:rPr>
              <a:t>Abnormalities of the urinary tract</a:t>
            </a:r>
          </a:p>
        </p:txBody>
      </p:sp>
      <p:sp>
        <p:nvSpPr>
          <p:cNvPr id="3" name="Content Placeholder 2"/>
          <p:cNvSpPr>
            <a:spLocks noGrp="1"/>
          </p:cNvSpPr>
          <p:nvPr>
            <p:ph idx="1"/>
          </p:nvPr>
        </p:nvSpPr>
        <p:spPr>
          <a:xfrm>
            <a:off x="860234" y="2023929"/>
            <a:ext cx="10515600" cy="4351338"/>
          </a:xfrm>
          <a:ln>
            <a:solidFill>
              <a:srgbClr val="FF0000"/>
            </a:solidFill>
          </a:ln>
        </p:spPr>
        <p:txBody>
          <a:bodyPr>
            <a:normAutofit/>
          </a:bodyPr>
          <a:lstStyle/>
          <a:p>
            <a:pPr>
              <a:buFont typeface="Wingdings" panose="05000000000000000000" pitchFamily="2" charset="2"/>
              <a:buChar char="Ø"/>
            </a:pPr>
            <a:r>
              <a:rPr lang="en-US" b="1" dirty="0" smtClean="0">
                <a:latin typeface="Andalus" pitchFamily="18" charset="-78"/>
                <a:cs typeface="Andalus" pitchFamily="18" charset="-78"/>
              </a:rPr>
              <a:t>Structural </a:t>
            </a:r>
            <a:r>
              <a:rPr lang="en-US" b="1" dirty="0">
                <a:latin typeface="Andalus" pitchFamily="18" charset="-78"/>
                <a:cs typeface="Andalus" pitchFamily="18" charset="-78"/>
              </a:rPr>
              <a:t>abnormality leading to the obstruction of </a:t>
            </a:r>
            <a:r>
              <a:rPr lang="en-US" b="1" dirty="0" smtClean="0">
                <a:latin typeface="Andalus" pitchFamily="18" charset="-78"/>
                <a:cs typeface="Andalus" pitchFamily="18" charset="-78"/>
              </a:rPr>
              <a:t>urinary flow </a:t>
            </a:r>
            <a:r>
              <a:rPr lang="en-US" b="1" dirty="0">
                <a:latin typeface="Andalus" pitchFamily="18" charset="-78"/>
                <a:cs typeface="Andalus" pitchFamily="18" charset="-78"/>
              </a:rPr>
              <a:t>increases the likelihood of infection. </a:t>
            </a:r>
            <a:endParaRPr lang="en-US" b="1" dirty="0" smtClean="0">
              <a:latin typeface="Andalus" pitchFamily="18" charset="-78"/>
              <a:cs typeface="Andalus" pitchFamily="18" charset="-78"/>
            </a:endParaRPr>
          </a:p>
          <a:p>
            <a:r>
              <a:rPr lang="en-US" b="1" dirty="0" smtClean="0">
                <a:latin typeface="Andalus" pitchFamily="18" charset="-78"/>
                <a:cs typeface="Andalus" pitchFamily="18" charset="-78"/>
              </a:rPr>
              <a:t>Such abnormalities:</a:t>
            </a:r>
            <a:endParaRPr lang="en-US" b="1" dirty="0">
              <a:latin typeface="Andalus" pitchFamily="18" charset="-78"/>
              <a:cs typeface="Andalus" pitchFamily="18" charset="-78"/>
            </a:endParaRPr>
          </a:p>
          <a:p>
            <a:r>
              <a:rPr lang="en-US" b="1" dirty="0" smtClean="0">
                <a:latin typeface="Andalus" pitchFamily="18" charset="-78"/>
                <a:cs typeface="Andalus" pitchFamily="18" charset="-78"/>
              </a:rPr>
              <a:t>Congenital </a:t>
            </a:r>
            <a:r>
              <a:rPr lang="en-US" b="1" dirty="0">
                <a:latin typeface="Andalus" pitchFamily="18" charset="-78"/>
                <a:cs typeface="Andalus" pitchFamily="18" charset="-78"/>
              </a:rPr>
              <a:t>anomalies of the ureter or urethra</a:t>
            </a:r>
            <a:r>
              <a:rPr lang="en-US" b="1" dirty="0" smtClean="0">
                <a:latin typeface="Andalus" pitchFamily="18" charset="-78"/>
                <a:cs typeface="Andalus" pitchFamily="18" charset="-78"/>
              </a:rPr>
              <a:t>,</a:t>
            </a:r>
          </a:p>
          <a:p>
            <a:r>
              <a:rPr lang="en-US" b="1" dirty="0" smtClean="0">
                <a:latin typeface="Andalus" pitchFamily="18" charset="-78"/>
                <a:cs typeface="Andalus" pitchFamily="18" charset="-78"/>
              </a:rPr>
              <a:t>Renal stones </a:t>
            </a:r>
            <a:r>
              <a:rPr lang="en-US" b="1" dirty="0">
                <a:latin typeface="Andalus" pitchFamily="18" charset="-78"/>
                <a:cs typeface="Andalus" pitchFamily="18" charset="-78"/>
              </a:rPr>
              <a:t>and</a:t>
            </a:r>
            <a:r>
              <a:rPr lang="en-US" b="1" dirty="0" smtClean="0">
                <a:latin typeface="Andalus" pitchFamily="18" charset="-78"/>
                <a:cs typeface="Andalus" pitchFamily="18" charset="-78"/>
              </a:rPr>
              <a:t>,</a:t>
            </a:r>
          </a:p>
          <a:p>
            <a:r>
              <a:rPr lang="en-US" b="1" dirty="0" smtClean="0">
                <a:latin typeface="Andalus" pitchFamily="18" charset="-78"/>
                <a:cs typeface="Andalus" pitchFamily="18" charset="-78"/>
              </a:rPr>
              <a:t>Enlargement </a:t>
            </a:r>
            <a:r>
              <a:rPr lang="en-US" b="1" dirty="0">
                <a:latin typeface="Andalus" pitchFamily="18" charset="-78"/>
                <a:cs typeface="Andalus" pitchFamily="18" charset="-78"/>
              </a:rPr>
              <a:t>of the prostate (in </a:t>
            </a:r>
            <a:r>
              <a:rPr lang="en-US" b="1" dirty="0" smtClean="0">
                <a:latin typeface="Andalus" pitchFamily="18" charset="-78"/>
                <a:cs typeface="Andalus" pitchFamily="18" charset="-78"/>
              </a:rPr>
              <a:t>men</a:t>
            </a:r>
            <a:r>
              <a:rPr lang="en-US" b="1" dirty="0">
                <a:latin typeface="Andalus" pitchFamily="18" charset="-78"/>
                <a:cs typeface="Andalus" pitchFamily="18" charset="-78"/>
              </a:rPr>
              <a:t>)</a:t>
            </a:r>
            <a:r>
              <a:rPr lang="en-US" b="1" dirty="0" smtClean="0">
                <a:latin typeface="Andalus" pitchFamily="18" charset="-78"/>
                <a:cs typeface="Andalus" pitchFamily="18" charset="-78"/>
              </a:rPr>
              <a:t>. </a:t>
            </a:r>
          </a:p>
          <a:p>
            <a:pPr>
              <a:buFont typeface="Wingdings" pitchFamily="2" charset="2"/>
              <a:buChar char="Ø"/>
            </a:pPr>
            <a:r>
              <a:rPr lang="en-US" b="1" dirty="0" smtClean="0">
                <a:latin typeface="Andalus" pitchFamily="18" charset="-78"/>
                <a:cs typeface="Andalus" pitchFamily="18" charset="-78"/>
              </a:rPr>
              <a:t>Renal stones can </a:t>
            </a:r>
            <a:r>
              <a:rPr lang="en-US" b="1" dirty="0">
                <a:latin typeface="Andalus" pitchFamily="18" charset="-78"/>
                <a:cs typeface="Andalus" pitchFamily="18" charset="-78"/>
              </a:rPr>
              <a:t>become infected with bacteria, particularly </a:t>
            </a:r>
            <a:r>
              <a:rPr lang="en-US" b="1" i="1" dirty="0">
                <a:latin typeface="Andalus" pitchFamily="18" charset="-78"/>
                <a:cs typeface="Andalus" pitchFamily="18" charset="-78"/>
              </a:rPr>
              <a:t>Proteus </a:t>
            </a:r>
            <a:r>
              <a:rPr lang="en-US" b="1" dirty="0" smtClean="0">
                <a:latin typeface="Andalus" pitchFamily="18" charset="-78"/>
                <a:cs typeface="Andalus" pitchFamily="18" charset="-78"/>
              </a:rPr>
              <a:t>and </a:t>
            </a:r>
            <a:r>
              <a:rPr lang="en-US" b="1" i="1" dirty="0" err="1" smtClean="0">
                <a:latin typeface="Andalus" pitchFamily="18" charset="-78"/>
                <a:cs typeface="Andalus" pitchFamily="18" charset="-78"/>
              </a:rPr>
              <a:t>Klebsiella</a:t>
            </a:r>
            <a:r>
              <a:rPr lang="en-US" b="1" i="1" dirty="0" smtClean="0">
                <a:latin typeface="Andalus" pitchFamily="18" charset="-78"/>
                <a:cs typeface="Andalus" pitchFamily="18" charset="-78"/>
              </a:rPr>
              <a:t> </a:t>
            </a:r>
            <a:r>
              <a:rPr lang="en-US" b="1" dirty="0">
                <a:latin typeface="Andalus" pitchFamily="18" charset="-78"/>
                <a:cs typeface="Andalus" pitchFamily="18" charset="-78"/>
              </a:rPr>
              <a:t>species, and thereby become a source of ‘</a:t>
            </a:r>
            <a:r>
              <a:rPr lang="en-US" b="1" dirty="0" smtClean="0">
                <a:latin typeface="Andalus" pitchFamily="18" charset="-78"/>
                <a:cs typeface="Andalus" pitchFamily="18" charset="-78"/>
              </a:rPr>
              <a:t>relapsing’ infection</a:t>
            </a:r>
            <a:r>
              <a:rPr lang="en-US" b="1" dirty="0">
                <a:latin typeface="Andalus" pitchFamily="18" charset="-78"/>
                <a:cs typeface="Andalus" pitchFamily="18" charset="-78"/>
              </a:rPr>
              <a:t>.</a:t>
            </a:r>
          </a:p>
        </p:txBody>
      </p:sp>
    </p:spTree>
    <p:extLst>
      <p:ext uri="{BB962C8B-B14F-4D97-AF65-F5344CB8AC3E}">
        <p14:creationId xmlns:p14="http://schemas.microsoft.com/office/powerpoint/2010/main" val="22915116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43338"/>
          </a:xfrm>
          <a:solidFill>
            <a:schemeClr val="accent1">
              <a:lumMod val="40000"/>
              <a:lumOff val="60000"/>
            </a:schemeClr>
          </a:solidFill>
          <a:ln>
            <a:solidFill>
              <a:srgbClr val="FF0000"/>
            </a:solidFill>
          </a:ln>
        </p:spPr>
        <p:txBody>
          <a:bodyPr/>
          <a:lstStyle/>
          <a:p>
            <a:pPr algn="ctr"/>
            <a:r>
              <a:rPr lang="en-US" dirty="0">
                <a:latin typeface="Aharoni" pitchFamily="2" charset="-79"/>
                <a:cs typeface="Aharoni" pitchFamily="2" charset="-79"/>
              </a:rPr>
              <a:t>Clinical manifestations</a:t>
            </a:r>
          </a:p>
        </p:txBody>
      </p:sp>
      <p:sp>
        <p:nvSpPr>
          <p:cNvPr id="3" name="Content Placeholder 2"/>
          <p:cNvSpPr>
            <a:spLocks noGrp="1"/>
          </p:cNvSpPr>
          <p:nvPr>
            <p:ph idx="1"/>
          </p:nvPr>
        </p:nvSpPr>
        <p:spPr>
          <a:xfrm>
            <a:off x="838200" y="1938968"/>
            <a:ext cx="10515600" cy="4560983"/>
          </a:xfrm>
          <a:ln>
            <a:solidFill>
              <a:srgbClr val="FF0000"/>
            </a:solidFill>
          </a:ln>
        </p:spPr>
        <p:txBody>
          <a:bodyPr>
            <a:normAutofit/>
          </a:bodyPr>
          <a:lstStyle/>
          <a:p>
            <a:pPr>
              <a:buFont typeface="Wingdings" pitchFamily="2" charset="2"/>
              <a:buChar char="Ø"/>
            </a:pPr>
            <a:r>
              <a:rPr lang="en-US" b="1" dirty="0">
                <a:latin typeface="Aharoni" pitchFamily="2" charset="-79"/>
                <a:cs typeface="Aharoni" pitchFamily="2" charset="-79"/>
              </a:rPr>
              <a:t>Babies and </a:t>
            </a:r>
            <a:r>
              <a:rPr lang="en-US" b="1" dirty="0" smtClean="0">
                <a:latin typeface="Aharoni" pitchFamily="2" charset="-79"/>
                <a:cs typeface="Aharoni" pitchFamily="2" charset="-79"/>
              </a:rPr>
              <a:t>infants</a:t>
            </a:r>
          </a:p>
          <a:p>
            <a:r>
              <a:rPr lang="en-US" b="1" dirty="0" smtClean="0">
                <a:latin typeface="Andalus" pitchFamily="18" charset="-78"/>
                <a:cs typeface="Andalus" pitchFamily="18" charset="-78"/>
              </a:rPr>
              <a:t>Failure to </a:t>
            </a:r>
            <a:r>
              <a:rPr lang="en-US" b="1" dirty="0">
                <a:latin typeface="Andalus" pitchFamily="18" charset="-78"/>
                <a:cs typeface="Andalus" pitchFamily="18" charset="-78"/>
              </a:rPr>
              <a:t>thrive, vomiting, fever, </a:t>
            </a:r>
            <a:r>
              <a:rPr lang="en-US" b="1" dirty="0" err="1">
                <a:latin typeface="Andalus" pitchFamily="18" charset="-78"/>
                <a:cs typeface="Andalus" pitchFamily="18" charset="-78"/>
              </a:rPr>
              <a:t>diarrhoea</a:t>
            </a:r>
            <a:r>
              <a:rPr lang="en-US" b="1" dirty="0">
                <a:latin typeface="Andalus" pitchFamily="18" charset="-78"/>
                <a:cs typeface="Andalus" pitchFamily="18" charset="-78"/>
              </a:rPr>
              <a:t> and </a:t>
            </a:r>
            <a:r>
              <a:rPr lang="en-US" b="1" dirty="0" smtClean="0">
                <a:latin typeface="Andalus" pitchFamily="18" charset="-78"/>
                <a:cs typeface="Andalus" pitchFamily="18" charset="-78"/>
              </a:rPr>
              <a:t>apathy</a:t>
            </a:r>
          </a:p>
          <a:p>
            <a:r>
              <a:rPr lang="en-US" b="1" dirty="0" smtClean="0">
                <a:latin typeface="Andalus" pitchFamily="18" charset="-78"/>
                <a:cs typeface="Andalus" pitchFamily="18" charset="-78"/>
              </a:rPr>
              <a:t>Misdiagnosed because </a:t>
            </a:r>
            <a:r>
              <a:rPr lang="en-US" b="1" dirty="0">
                <a:latin typeface="Andalus" pitchFamily="18" charset="-78"/>
                <a:cs typeface="Andalus" pitchFamily="18" charset="-78"/>
              </a:rPr>
              <a:t>the signs may not be referable to </a:t>
            </a:r>
            <a:r>
              <a:rPr lang="en-US" b="1" dirty="0" smtClean="0">
                <a:latin typeface="Andalus" pitchFamily="18" charset="-78"/>
                <a:cs typeface="Andalus" pitchFamily="18" charset="-78"/>
              </a:rPr>
              <a:t>the urinary </a:t>
            </a:r>
            <a:r>
              <a:rPr lang="en-US" b="1" dirty="0">
                <a:latin typeface="Andalus" pitchFamily="18" charset="-78"/>
                <a:cs typeface="Andalus" pitchFamily="18" charset="-78"/>
              </a:rPr>
              <a:t>tract</a:t>
            </a:r>
            <a:r>
              <a:rPr lang="en-US" b="1" dirty="0" smtClean="0">
                <a:latin typeface="Andalus" pitchFamily="18" charset="-78"/>
                <a:cs typeface="Andalus" pitchFamily="18" charset="-78"/>
              </a:rPr>
              <a:t>.</a:t>
            </a:r>
            <a:endParaRPr lang="en-US" b="1" dirty="0">
              <a:latin typeface="Andalus" pitchFamily="18" charset="-78"/>
              <a:cs typeface="Andalus" pitchFamily="18" charset="-78"/>
            </a:endParaRPr>
          </a:p>
          <a:p>
            <a:pPr>
              <a:buFont typeface="Wingdings" pitchFamily="2" charset="2"/>
              <a:buChar char="Ø"/>
            </a:pPr>
            <a:r>
              <a:rPr lang="en-US" b="1" dirty="0" smtClean="0">
                <a:latin typeface="Aharoni" pitchFamily="2" charset="-79"/>
                <a:cs typeface="Aharoni" pitchFamily="2" charset="-79"/>
              </a:rPr>
              <a:t>Prognosis:</a:t>
            </a:r>
          </a:p>
          <a:p>
            <a:r>
              <a:rPr lang="en-US" b="1" dirty="0" smtClean="0">
                <a:latin typeface="Andalus" pitchFamily="18" charset="-78"/>
                <a:cs typeface="Andalus" pitchFamily="18" charset="-78"/>
              </a:rPr>
              <a:t>Renal scarring,</a:t>
            </a:r>
          </a:p>
          <a:p>
            <a:r>
              <a:rPr lang="en-US" b="1" dirty="0" smtClean="0">
                <a:latin typeface="Andalus" pitchFamily="18" charset="-78"/>
                <a:cs typeface="Andalus" pitchFamily="18" charset="-78"/>
              </a:rPr>
              <a:t>Chronic pyelonephritis </a:t>
            </a:r>
            <a:r>
              <a:rPr lang="en-US" b="1" dirty="0">
                <a:latin typeface="Andalus" pitchFamily="18" charset="-78"/>
                <a:cs typeface="Andalus" pitchFamily="18" charset="-78"/>
              </a:rPr>
              <a:t>in adulthood, </a:t>
            </a:r>
            <a:endParaRPr lang="en-US" b="1" dirty="0" smtClean="0">
              <a:latin typeface="Andalus" pitchFamily="18" charset="-78"/>
              <a:cs typeface="Andalus" pitchFamily="18" charset="-78"/>
            </a:endParaRPr>
          </a:p>
          <a:p>
            <a:r>
              <a:rPr lang="en-US" b="1" dirty="0" smtClean="0">
                <a:latin typeface="Andalus" pitchFamily="18" charset="-78"/>
                <a:cs typeface="Andalus" pitchFamily="18" charset="-78"/>
              </a:rPr>
              <a:t>Hypertension and </a:t>
            </a:r>
          </a:p>
          <a:p>
            <a:r>
              <a:rPr lang="en-US" b="1" dirty="0" smtClean="0">
                <a:latin typeface="Andalus" pitchFamily="18" charset="-78"/>
                <a:cs typeface="Andalus" pitchFamily="18" charset="-78"/>
              </a:rPr>
              <a:t>Renal failure. </a:t>
            </a:r>
            <a:endParaRPr lang="en-US" b="1" dirty="0">
              <a:latin typeface="Andalus" pitchFamily="18" charset="-78"/>
              <a:cs typeface="Andalus" pitchFamily="18" charset="-78"/>
            </a:endParaRPr>
          </a:p>
        </p:txBody>
      </p:sp>
    </p:spTree>
    <p:extLst>
      <p:ext uri="{BB962C8B-B14F-4D97-AF65-F5344CB8AC3E}">
        <p14:creationId xmlns:p14="http://schemas.microsoft.com/office/powerpoint/2010/main" val="3451525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0664" y="2247441"/>
            <a:ext cx="8934681" cy="3929522"/>
          </a:xfrm>
          <a:ln>
            <a:solidFill>
              <a:srgbClr val="FF0000"/>
            </a:solidFill>
          </a:ln>
        </p:spPr>
        <p:txBody>
          <a:bodyPr/>
          <a:lstStyle/>
          <a:p>
            <a:pPr>
              <a:lnSpc>
                <a:spcPct val="150000"/>
              </a:lnSpc>
              <a:buFont typeface="Wingdings" pitchFamily="2" charset="2"/>
              <a:buChar char="Ø"/>
            </a:pPr>
            <a:r>
              <a:rPr lang="en-US" b="1" dirty="0" smtClean="0">
                <a:latin typeface="Aharoni" pitchFamily="2" charset="-79"/>
                <a:cs typeface="Aharoni" pitchFamily="2" charset="-79"/>
              </a:rPr>
              <a:t>Children</a:t>
            </a:r>
          </a:p>
          <a:p>
            <a:pPr>
              <a:lnSpc>
                <a:spcPct val="150000"/>
              </a:lnSpc>
            </a:pPr>
            <a:r>
              <a:rPr lang="en-US" b="1" dirty="0" smtClean="0">
                <a:latin typeface="Andalus" pitchFamily="18" charset="-78"/>
                <a:cs typeface="Andalus" pitchFamily="18" charset="-78"/>
              </a:rPr>
              <a:t>Classic symptoms </a:t>
            </a:r>
            <a:r>
              <a:rPr lang="en-US" b="1" dirty="0">
                <a:latin typeface="Andalus" pitchFamily="18" charset="-78"/>
                <a:cs typeface="Andalus" pitchFamily="18" charset="-78"/>
              </a:rPr>
              <a:t>such as frequency, </a:t>
            </a:r>
            <a:r>
              <a:rPr lang="en-US" b="1" dirty="0" smtClean="0">
                <a:latin typeface="Andalus" pitchFamily="18" charset="-78"/>
                <a:cs typeface="Andalus" pitchFamily="18" charset="-78"/>
              </a:rPr>
              <a:t>dysuria, </a:t>
            </a:r>
            <a:r>
              <a:rPr lang="en-US" b="1" dirty="0" err="1" smtClean="0">
                <a:latin typeface="Andalus" pitchFamily="18" charset="-78"/>
                <a:cs typeface="Andalus" pitchFamily="18" charset="-78"/>
              </a:rPr>
              <a:t>haematuria</a:t>
            </a:r>
            <a:r>
              <a:rPr lang="en-US" b="1" dirty="0" smtClean="0">
                <a:latin typeface="Andalus" pitchFamily="18" charset="-78"/>
                <a:cs typeface="Andalus" pitchFamily="18" charset="-78"/>
              </a:rPr>
              <a:t>.</a:t>
            </a:r>
          </a:p>
          <a:p>
            <a:pPr>
              <a:lnSpc>
                <a:spcPct val="150000"/>
              </a:lnSpc>
            </a:pPr>
            <a:r>
              <a:rPr lang="en-US" b="1" dirty="0" smtClean="0">
                <a:latin typeface="Andalus" pitchFamily="18" charset="-78"/>
                <a:cs typeface="Andalus" pitchFamily="18" charset="-78"/>
              </a:rPr>
              <a:t>Acute abdominal </a:t>
            </a:r>
            <a:r>
              <a:rPr lang="en-US" b="1" dirty="0">
                <a:latin typeface="Andalus" pitchFamily="18" charset="-78"/>
                <a:cs typeface="Andalus" pitchFamily="18" charset="-78"/>
              </a:rPr>
              <a:t>pain and vomiting</a:t>
            </a:r>
          </a:p>
        </p:txBody>
      </p:sp>
      <p:sp>
        <p:nvSpPr>
          <p:cNvPr id="4" name="Title 1"/>
          <p:cNvSpPr>
            <a:spLocks noGrp="1"/>
          </p:cNvSpPr>
          <p:nvPr>
            <p:ph type="title"/>
          </p:nvPr>
        </p:nvSpPr>
        <p:spPr>
          <a:xfrm>
            <a:off x="838200" y="365126"/>
            <a:ext cx="10515600" cy="1243338"/>
          </a:xfrm>
          <a:solidFill>
            <a:schemeClr val="accent1">
              <a:lumMod val="40000"/>
              <a:lumOff val="60000"/>
            </a:schemeClr>
          </a:solidFill>
          <a:ln>
            <a:solidFill>
              <a:srgbClr val="FF0000"/>
            </a:solidFill>
          </a:ln>
        </p:spPr>
        <p:txBody>
          <a:bodyPr/>
          <a:lstStyle/>
          <a:p>
            <a:pPr algn="ctr"/>
            <a:r>
              <a:rPr lang="en-US" dirty="0">
                <a:latin typeface="Aharoni" pitchFamily="2" charset="-79"/>
                <a:cs typeface="Aharoni" pitchFamily="2" charset="-79"/>
              </a:rPr>
              <a:t>Clinical manifestations</a:t>
            </a:r>
          </a:p>
        </p:txBody>
      </p:sp>
    </p:spTree>
    <p:extLst>
      <p:ext uri="{BB962C8B-B14F-4D97-AF65-F5344CB8AC3E}">
        <p14:creationId xmlns:p14="http://schemas.microsoft.com/office/powerpoint/2010/main" val="32292810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49986"/>
            <a:ext cx="10515600" cy="4583016"/>
          </a:xfrm>
          <a:ln>
            <a:solidFill>
              <a:srgbClr val="FF0000"/>
            </a:solidFill>
          </a:ln>
        </p:spPr>
        <p:txBody>
          <a:bodyPr>
            <a:normAutofit/>
          </a:bodyPr>
          <a:lstStyle/>
          <a:p>
            <a:pPr>
              <a:buFont typeface="Wingdings" pitchFamily="2" charset="2"/>
              <a:buChar char="Ø"/>
            </a:pPr>
            <a:r>
              <a:rPr lang="en-US" dirty="0" smtClean="0">
                <a:latin typeface="Aharoni" pitchFamily="2" charset="-79"/>
                <a:cs typeface="Aharoni" pitchFamily="2" charset="-79"/>
              </a:rPr>
              <a:t>Adults</a:t>
            </a:r>
            <a:endParaRPr lang="en-US" dirty="0" smtClean="0"/>
          </a:p>
          <a:p>
            <a:pPr>
              <a:buFont typeface="Wingdings" pitchFamily="2" charset="2"/>
              <a:buChar char="§"/>
            </a:pPr>
            <a:r>
              <a:rPr lang="en-US" b="1" dirty="0" smtClean="0">
                <a:latin typeface="Andalus" pitchFamily="18" charset="-78"/>
                <a:cs typeface="Andalus" pitchFamily="18" charset="-78"/>
              </a:rPr>
              <a:t>Lower UTI</a:t>
            </a:r>
            <a:endParaRPr lang="en-US" dirty="0" smtClean="0">
              <a:latin typeface="Andalus" pitchFamily="18" charset="-78"/>
              <a:cs typeface="Andalus" pitchFamily="18" charset="-78"/>
            </a:endParaRPr>
          </a:p>
          <a:p>
            <a:r>
              <a:rPr lang="en-US" dirty="0" smtClean="0">
                <a:latin typeface="Andalus" pitchFamily="18" charset="-78"/>
                <a:cs typeface="Andalus" pitchFamily="18" charset="-78"/>
              </a:rPr>
              <a:t>Frequency, Dysuria, Urgency, </a:t>
            </a:r>
            <a:r>
              <a:rPr lang="en-US" dirty="0" err="1" smtClean="0">
                <a:latin typeface="Andalus" pitchFamily="18" charset="-78"/>
                <a:cs typeface="Andalus" pitchFamily="18" charset="-78"/>
              </a:rPr>
              <a:t>Haematuria</a:t>
            </a:r>
            <a:r>
              <a:rPr lang="en-US" dirty="0" smtClean="0">
                <a:latin typeface="Andalus" pitchFamily="18" charset="-78"/>
                <a:cs typeface="Andalus" pitchFamily="18" charset="-78"/>
              </a:rPr>
              <a:t>. </a:t>
            </a:r>
          </a:p>
          <a:p>
            <a:pPr>
              <a:buFont typeface="Wingdings" pitchFamily="2" charset="2"/>
              <a:buChar char="§"/>
            </a:pPr>
            <a:r>
              <a:rPr lang="en-US" b="1" dirty="0" smtClean="0">
                <a:latin typeface="Andalus" pitchFamily="18" charset="-78"/>
                <a:cs typeface="Andalus" pitchFamily="18" charset="-78"/>
              </a:rPr>
              <a:t>Acute pyelonephritis (upper </a:t>
            </a:r>
            <a:r>
              <a:rPr lang="en-US" b="1" dirty="0">
                <a:latin typeface="Andalus" pitchFamily="18" charset="-78"/>
                <a:cs typeface="Andalus" pitchFamily="18" charset="-78"/>
              </a:rPr>
              <a:t>UTI</a:t>
            </a:r>
            <a:r>
              <a:rPr lang="en-US" b="1" dirty="0" smtClean="0">
                <a:latin typeface="Andalus" pitchFamily="18" charset="-78"/>
                <a:cs typeface="Andalus" pitchFamily="18" charset="-78"/>
              </a:rPr>
              <a:t>)</a:t>
            </a:r>
          </a:p>
          <a:p>
            <a:r>
              <a:rPr lang="en-US" dirty="0" smtClean="0">
                <a:latin typeface="Andalus" pitchFamily="18" charset="-78"/>
                <a:cs typeface="Andalus" pitchFamily="18" charset="-78"/>
              </a:rPr>
              <a:t>Fever, Rigors </a:t>
            </a:r>
            <a:r>
              <a:rPr lang="en-US" dirty="0">
                <a:latin typeface="Andalus" pitchFamily="18" charset="-78"/>
                <a:cs typeface="Andalus" pitchFamily="18" charset="-78"/>
              </a:rPr>
              <a:t>and </a:t>
            </a:r>
            <a:r>
              <a:rPr lang="en-US" dirty="0" smtClean="0">
                <a:latin typeface="Andalus" pitchFamily="18" charset="-78"/>
                <a:cs typeface="Andalus" pitchFamily="18" charset="-78"/>
              </a:rPr>
              <a:t>Loin Pain in addition </a:t>
            </a:r>
            <a:r>
              <a:rPr lang="en-US" dirty="0">
                <a:latin typeface="Andalus" pitchFamily="18" charset="-78"/>
                <a:cs typeface="Andalus" pitchFamily="18" charset="-78"/>
              </a:rPr>
              <a:t>to lower tract symptoms. </a:t>
            </a:r>
            <a:endParaRPr lang="en-US" dirty="0" smtClean="0">
              <a:latin typeface="Andalus" pitchFamily="18" charset="-78"/>
              <a:cs typeface="Andalus" pitchFamily="18" charset="-78"/>
            </a:endParaRPr>
          </a:p>
          <a:p>
            <a:r>
              <a:rPr lang="en-US" dirty="0" smtClean="0">
                <a:latin typeface="Andalus" pitchFamily="18" charset="-78"/>
                <a:cs typeface="Andalus" pitchFamily="18" charset="-78"/>
              </a:rPr>
              <a:t>Systemic </a:t>
            </a:r>
            <a:r>
              <a:rPr lang="en-US" dirty="0">
                <a:latin typeface="Andalus" pitchFamily="18" charset="-78"/>
                <a:cs typeface="Andalus" pitchFamily="18" charset="-78"/>
              </a:rPr>
              <a:t>symptoms </a:t>
            </a:r>
            <a:r>
              <a:rPr lang="en-US" dirty="0" smtClean="0">
                <a:latin typeface="Andalus" pitchFamily="18" charset="-78"/>
                <a:cs typeface="Andalus" pitchFamily="18" charset="-78"/>
              </a:rPr>
              <a:t>may vary </a:t>
            </a:r>
            <a:r>
              <a:rPr lang="en-US" dirty="0">
                <a:latin typeface="Andalus" pitchFamily="18" charset="-78"/>
                <a:cs typeface="Andalus" pitchFamily="18" charset="-78"/>
              </a:rPr>
              <a:t>from insignificant to extreme malaise</a:t>
            </a:r>
            <a:r>
              <a:rPr lang="en-US" dirty="0" smtClean="0">
                <a:latin typeface="Andalus" pitchFamily="18" charset="-78"/>
                <a:cs typeface="Andalus" pitchFamily="18" charset="-78"/>
              </a:rPr>
              <a:t>.,</a:t>
            </a:r>
            <a:endParaRPr lang="en-US" dirty="0">
              <a:latin typeface="Andalus" pitchFamily="18" charset="-78"/>
              <a:cs typeface="Andalus" pitchFamily="18" charset="-78"/>
            </a:endParaRPr>
          </a:p>
          <a:p>
            <a:pPr>
              <a:buFont typeface="Wingdings" panose="05000000000000000000" pitchFamily="2" charset="2"/>
              <a:buChar char="Ø"/>
            </a:pPr>
            <a:r>
              <a:rPr lang="en-US" dirty="0" smtClean="0">
                <a:solidFill>
                  <a:srgbClr val="C00000"/>
                </a:solidFill>
                <a:latin typeface="Andalus" pitchFamily="18" charset="-78"/>
                <a:cs typeface="Andalus" pitchFamily="18" charset="-78"/>
              </a:rPr>
              <a:t>Untreated cystitis </a:t>
            </a:r>
            <a:r>
              <a:rPr lang="en-US" dirty="0">
                <a:solidFill>
                  <a:srgbClr val="C00000"/>
                </a:solidFill>
                <a:latin typeface="Andalus" pitchFamily="18" charset="-78"/>
                <a:cs typeface="Andalus" pitchFamily="18" charset="-78"/>
              </a:rPr>
              <a:t>in adults rarely progresses to </a:t>
            </a:r>
            <a:r>
              <a:rPr lang="en-US" dirty="0" smtClean="0">
                <a:solidFill>
                  <a:srgbClr val="C00000"/>
                </a:solidFill>
                <a:latin typeface="Andalus" pitchFamily="18" charset="-78"/>
                <a:cs typeface="Andalus" pitchFamily="18" charset="-78"/>
              </a:rPr>
              <a:t>pyelonephritis, and </a:t>
            </a:r>
            <a:r>
              <a:rPr lang="en-US" dirty="0" err="1">
                <a:solidFill>
                  <a:srgbClr val="C00000"/>
                </a:solidFill>
                <a:latin typeface="Andalus" pitchFamily="18" charset="-78"/>
                <a:cs typeface="Andalus" pitchFamily="18" charset="-78"/>
              </a:rPr>
              <a:t>bacteriuria</a:t>
            </a:r>
            <a:r>
              <a:rPr lang="en-US" dirty="0">
                <a:solidFill>
                  <a:srgbClr val="C00000"/>
                </a:solidFill>
                <a:latin typeface="Andalus" pitchFamily="18" charset="-78"/>
                <a:cs typeface="Andalus" pitchFamily="18" charset="-78"/>
              </a:rPr>
              <a:t> does not seem to carry the adverse </a:t>
            </a:r>
            <a:r>
              <a:rPr lang="en-US" dirty="0" smtClean="0">
                <a:solidFill>
                  <a:srgbClr val="C00000"/>
                </a:solidFill>
                <a:latin typeface="Andalus" pitchFamily="18" charset="-78"/>
                <a:cs typeface="Andalus" pitchFamily="18" charset="-78"/>
              </a:rPr>
              <a:t>long-term consequences </a:t>
            </a:r>
            <a:r>
              <a:rPr lang="en-US" dirty="0">
                <a:solidFill>
                  <a:srgbClr val="C00000"/>
                </a:solidFill>
                <a:latin typeface="Andalus" pitchFamily="18" charset="-78"/>
                <a:cs typeface="Andalus" pitchFamily="18" charset="-78"/>
              </a:rPr>
              <a:t>that it does in children.</a:t>
            </a:r>
          </a:p>
        </p:txBody>
      </p:sp>
      <p:sp>
        <p:nvSpPr>
          <p:cNvPr id="4" name="Title 1"/>
          <p:cNvSpPr>
            <a:spLocks noGrp="1"/>
          </p:cNvSpPr>
          <p:nvPr>
            <p:ph type="title"/>
          </p:nvPr>
        </p:nvSpPr>
        <p:spPr>
          <a:xfrm>
            <a:off x="838200" y="387160"/>
            <a:ext cx="10515600" cy="1243338"/>
          </a:xfrm>
          <a:solidFill>
            <a:schemeClr val="accent1">
              <a:lumMod val="40000"/>
              <a:lumOff val="60000"/>
            </a:schemeClr>
          </a:solidFill>
          <a:ln>
            <a:solidFill>
              <a:srgbClr val="FF0000"/>
            </a:solidFill>
          </a:ln>
        </p:spPr>
        <p:txBody>
          <a:bodyPr/>
          <a:lstStyle/>
          <a:p>
            <a:pPr algn="ctr"/>
            <a:r>
              <a:rPr lang="en-US" dirty="0">
                <a:latin typeface="Aharoni" pitchFamily="2" charset="-79"/>
                <a:cs typeface="Aharoni" pitchFamily="2" charset="-79"/>
              </a:rPr>
              <a:t>Clinical manifestations</a:t>
            </a:r>
          </a:p>
        </p:txBody>
      </p:sp>
    </p:spTree>
    <p:extLst>
      <p:ext uri="{BB962C8B-B14F-4D97-AF65-F5344CB8AC3E}">
        <p14:creationId xmlns:p14="http://schemas.microsoft.com/office/powerpoint/2010/main" val="1261044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83035"/>
            <a:ext cx="10515600" cy="4384714"/>
          </a:xfrm>
          <a:ln>
            <a:solidFill>
              <a:srgbClr val="FF0000"/>
            </a:solidFill>
          </a:ln>
        </p:spPr>
        <p:txBody>
          <a:bodyPr>
            <a:normAutofit fontScale="92500" lnSpcReduction="10000"/>
          </a:bodyPr>
          <a:lstStyle/>
          <a:p>
            <a:pPr>
              <a:buFont typeface="Wingdings" pitchFamily="2" charset="2"/>
              <a:buChar char="Ø"/>
            </a:pPr>
            <a:r>
              <a:rPr lang="en-US" b="1" dirty="0" smtClean="0">
                <a:latin typeface="Aharoni" pitchFamily="2" charset="-79"/>
                <a:cs typeface="Aharoni" pitchFamily="2" charset="-79"/>
              </a:rPr>
              <a:t>Elderly</a:t>
            </a:r>
          </a:p>
          <a:p>
            <a:pPr>
              <a:lnSpc>
                <a:spcPct val="150000"/>
              </a:lnSpc>
            </a:pPr>
            <a:r>
              <a:rPr lang="en-US" b="1" dirty="0" smtClean="0">
                <a:latin typeface="Andalus" pitchFamily="18" charset="-78"/>
                <a:cs typeface="Andalus" pitchFamily="18" charset="-78"/>
              </a:rPr>
              <a:t>UTI </a:t>
            </a:r>
            <a:r>
              <a:rPr lang="en-US" b="1" dirty="0">
                <a:latin typeface="Andalus" pitchFamily="18" charset="-78"/>
                <a:cs typeface="Andalus" pitchFamily="18" charset="-78"/>
              </a:rPr>
              <a:t>is one of the most </a:t>
            </a:r>
            <a:r>
              <a:rPr lang="en-US" b="1" dirty="0" smtClean="0">
                <a:latin typeface="Andalus" pitchFamily="18" charset="-78"/>
                <a:cs typeface="Andalus" pitchFamily="18" charset="-78"/>
              </a:rPr>
              <a:t>frequent causes </a:t>
            </a:r>
            <a:r>
              <a:rPr lang="en-US" b="1" dirty="0">
                <a:latin typeface="Andalus" pitchFamily="18" charset="-78"/>
                <a:cs typeface="Andalus" pitchFamily="18" charset="-78"/>
              </a:rPr>
              <a:t>of admission to </a:t>
            </a:r>
            <a:r>
              <a:rPr lang="en-US" b="1" dirty="0" smtClean="0">
                <a:latin typeface="Andalus" pitchFamily="18" charset="-78"/>
                <a:cs typeface="Andalus" pitchFamily="18" charset="-78"/>
              </a:rPr>
              <a:t>hospital.</a:t>
            </a:r>
          </a:p>
          <a:p>
            <a:pPr>
              <a:lnSpc>
                <a:spcPct val="150000"/>
              </a:lnSpc>
            </a:pPr>
            <a:r>
              <a:rPr lang="en-US" b="1" dirty="0" smtClean="0">
                <a:latin typeface="Andalus" pitchFamily="18" charset="-78"/>
                <a:cs typeface="Andalus" pitchFamily="18" charset="-78"/>
              </a:rPr>
              <a:t>Majority of cases </a:t>
            </a:r>
            <a:r>
              <a:rPr lang="en-US" b="1" dirty="0">
                <a:latin typeface="Andalus" pitchFamily="18" charset="-78"/>
                <a:cs typeface="Andalus" pitchFamily="18" charset="-78"/>
              </a:rPr>
              <a:t>are </a:t>
            </a:r>
            <a:r>
              <a:rPr lang="en-US" b="1" dirty="0" smtClean="0">
                <a:latin typeface="Andalus" pitchFamily="18" charset="-78"/>
                <a:cs typeface="Andalus" pitchFamily="18" charset="-78"/>
              </a:rPr>
              <a:t>asymptomatic.</a:t>
            </a:r>
          </a:p>
          <a:p>
            <a:pPr>
              <a:lnSpc>
                <a:spcPct val="150000"/>
              </a:lnSpc>
            </a:pPr>
            <a:r>
              <a:rPr lang="en-US" b="1" dirty="0" smtClean="0">
                <a:latin typeface="Andalus" pitchFamily="18" charset="-78"/>
                <a:cs typeface="Andalus" pitchFamily="18" charset="-78"/>
              </a:rPr>
              <a:t>Symptoms are not </a:t>
            </a:r>
            <a:r>
              <a:rPr lang="en-US" b="1" dirty="0">
                <a:latin typeface="Andalus" pitchFamily="18" charset="-78"/>
                <a:cs typeface="Andalus" pitchFamily="18" charset="-78"/>
              </a:rPr>
              <a:t>diagnostic because frequency, dysuria, hesitancy and </a:t>
            </a:r>
            <a:r>
              <a:rPr lang="en-US" b="1" dirty="0" smtClean="0">
                <a:latin typeface="Andalus" pitchFamily="18" charset="-78"/>
                <a:cs typeface="Andalus" pitchFamily="18" charset="-78"/>
              </a:rPr>
              <a:t>incontinence are common </a:t>
            </a:r>
            <a:r>
              <a:rPr lang="en-US" b="1" dirty="0">
                <a:latin typeface="Andalus" pitchFamily="18" charset="-78"/>
                <a:cs typeface="Andalus" pitchFamily="18" charset="-78"/>
              </a:rPr>
              <a:t>in elderly people without infection</a:t>
            </a:r>
            <a:r>
              <a:rPr lang="en-US" b="1" dirty="0" smtClean="0">
                <a:latin typeface="Andalus" pitchFamily="18" charset="-78"/>
                <a:cs typeface="Andalus" pitchFamily="18" charset="-78"/>
              </a:rPr>
              <a:t>.</a:t>
            </a:r>
          </a:p>
          <a:p>
            <a:pPr>
              <a:lnSpc>
                <a:spcPct val="150000"/>
              </a:lnSpc>
            </a:pPr>
            <a:r>
              <a:rPr lang="en-US" b="1" dirty="0" smtClean="0">
                <a:latin typeface="Andalus" pitchFamily="18" charset="-78"/>
                <a:cs typeface="Andalus" pitchFamily="18" charset="-78"/>
              </a:rPr>
              <a:t>The </a:t>
            </a:r>
            <a:r>
              <a:rPr lang="en-US" b="1" dirty="0">
                <a:latin typeface="Andalus" pitchFamily="18" charset="-78"/>
                <a:cs typeface="Andalus" pitchFamily="18" charset="-78"/>
              </a:rPr>
              <a:t>infection </a:t>
            </a:r>
            <a:r>
              <a:rPr lang="en-US" b="1" dirty="0" smtClean="0">
                <a:latin typeface="Andalus" pitchFamily="18" charset="-78"/>
                <a:cs typeface="Andalus" pitchFamily="18" charset="-78"/>
              </a:rPr>
              <a:t>may be </a:t>
            </a:r>
            <a:r>
              <a:rPr lang="en-US" b="1" dirty="0">
                <a:latin typeface="Andalus" pitchFamily="18" charset="-78"/>
                <a:cs typeface="Andalus" pitchFamily="18" charset="-78"/>
              </a:rPr>
              <a:t>the cause of deterioration in pre-existing conditions such </a:t>
            </a:r>
            <a:r>
              <a:rPr lang="en-US" b="1" dirty="0" smtClean="0">
                <a:latin typeface="Andalus" pitchFamily="18" charset="-78"/>
                <a:cs typeface="Andalus" pitchFamily="18" charset="-78"/>
              </a:rPr>
              <a:t>as diabetes </a:t>
            </a:r>
            <a:r>
              <a:rPr lang="en-US" b="1" dirty="0">
                <a:latin typeface="Andalus" pitchFamily="18" charset="-78"/>
                <a:cs typeface="Andalus" pitchFamily="18" charset="-78"/>
              </a:rPr>
              <a:t>mellitus or congestive cardiac </a:t>
            </a:r>
            <a:r>
              <a:rPr lang="en-US" b="1" dirty="0" smtClean="0">
                <a:latin typeface="Andalus" pitchFamily="18" charset="-78"/>
                <a:cs typeface="Andalus" pitchFamily="18" charset="-78"/>
              </a:rPr>
              <a:t>failure.</a:t>
            </a:r>
            <a:endParaRPr lang="en-US" b="1" dirty="0">
              <a:latin typeface="Andalus" pitchFamily="18" charset="-78"/>
              <a:cs typeface="Andalus" pitchFamily="18" charset="-78"/>
            </a:endParaRPr>
          </a:p>
        </p:txBody>
      </p:sp>
      <p:sp>
        <p:nvSpPr>
          <p:cNvPr id="4" name="Title 1"/>
          <p:cNvSpPr>
            <a:spLocks noGrp="1"/>
          </p:cNvSpPr>
          <p:nvPr>
            <p:ph type="title"/>
          </p:nvPr>
        </p:nvSpPr>
        <p:spPr>
          <a:solidFill>
            <a:schemeClr val="accent1">
              <a:lumMod val="40000"/>
              <a:lumOff val="60000"/>
            </a:schemeClr>
          </a:solidFill>
          <a:ln>
            <a:solidFill>
              <a:srgbClr val="FF0000"/>
            </a:solidFill>
          </a:ln>
        </p:spPr>
        <p:txBody>
          <a:bodyPr/>
          <a:lstStyle/>
          <a:p>
            <a:pPr algn="ctr"/>
            <a:r>
              <a:rPr lang="en-US" dirty="0">
                <a:latin typeface="Aharoni" pitchFamily="2" charset="-79"/>
                <a:cs typeface="Aharoni" pitchFamily="2" charset="-79"/>
              </a:rPr>
              <a:t>Clinical manifestations</a:t>
            </a:r>
          </a:p>
        </p:txBody>
      </p:sp>
    </p:spTree>
    <p:extLst>
      <p:ext uri="{BB962C8B-B14F-4D97-AF65-F5344CB8AC3E}">
        <p14:creationId xmlns:p14="http://schemas.microsoft.com/office/powerpoint/2010/main" val="16192896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a:solidFill>
              <a:srgbClr val="FF0000"/>
            </a:solidFill>
          </a:ln>
        </p:spPr>
        <p:txBody>
          <a:bodyPr/>
          <a:lstStyle/>
          <a:p>
            <a:pPr algn="ctr"/>
            <a:r>
              <a:rPr lang="en-US" dirty="0">
                <a:latin typeface="Aharoni" pitchFamily="2" charset="-79"/>
                <a:cs typeface="Aharoni" pitchFamily="2" charset="-79"/>
              </a:rPr>
              <a:t>Investigations</a:t>
            </a:r>
          </a:p>
        </p:txBody>
      </p:sp>
      <p:sp>
        <p:nvSpPr>
          <p:cNvPr id="3" name="Content Placeholder 2"/>
          <p:cNvSpPr>
            <a:spLocks noGrp="1"/>
          </p:cNvSpPr>
          <p:nvPr>
            <p:ph idx="1"/>
          </p:nvPr>
        </p:nvSpPr>
        <p:spPr>
          <a:xfrm>
            <a:off x="838200" y="2324559"/>
            <a:ext cx="10515600" cy="3852404"/>
          </a:xfrm>
          <a:ln>
            <a:solidFill>
              <a:srgbClr val="FF0000"/>
            </a:solidFill>
          </a:ln>
        </p:spPr>
        <p:txBody>
          <a:bodyPr/>
          <a:lstStyle/>
          <a:p>
            <a:pPr>
              <a:lnSpc>
                <a:spcPct val="150000"/>
              </a:lnSpc>
            </a:pPr>
            <a:r>
              <a:rPr lang="en-US" b="1" dirty="0" smtClean="0">
                <a:latin typeface="Andalus" pitchFamily="18" charset="-78"/>
                <a:cs typeface="Andalus" pitchFamily="18" charset="-78"/>
              </a:rPr>
              <a:t>The key to successful laboratory diagnosis of UTI lies in obtaining an uncontaminated urine sample for microscopy and culture.</a:t>
            </a:r>
          </a:p>
          <a:p>
            <a:pPr>
              <a:lnSpc>
                <a:spcPct val="150000"/>
              </a:lnSpc>
            </a:pPr>
            <a:r>
              <a:rPr lang="en-US" b="1" dirty="0" smtClean="0">
                <a:latin typeface="Andalus" pitchFamily="18" charset="-78"/>
                <a:cs typeface="Andalus" pitchFamily="18" charset="-78"/>
              </a:rPr>
              <a:t>Specimens must reach the laboratory within 1–2 h or should be refrigerated; otherwise, any bacteria in the specimen will multiply and might give rise to a false-positive result.</a:t>
            </a:r>
            <a:endParaRPr lang="en-US" b="1" dirty="0">
              <a:latin typeface="Andalus" pitchFamily="18" charset="-78"/>
              <a:cs typeface="Andalus" pitchFamily="18" charset="-78"/>
            </a:endParaRPr>
          </a:p>
        </p:txBody>
      </p:sp>
    </p:spTree>
    <p:extLst>
      <p:ext uri="{BB962C8B-B14F-4D97-AF65-F5344CB8AC3E}">
        <p14:creationId xmlns:p14="http://schemas.microsoft.com/office/powerpoint/2010/main" val="295926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rgbClr val="FF0000"/>
            </a:solidFill>
          </a:ln>
        </p:spPr>
        <p:txBody>
          <a:bodyPr/>
          <a:lstStyle/>
          <a:p>
            <a:pPr algn="ctr"/>
            <a:r>
              <a:rPr lang="en-US" b="1" dirty="0" smtClean="0"/>
              <a:t>Underlying Structural Abnormalities</a:t>
            </a:r>
            <a:endParaRPr lang="en-US" b="1" dirty="0"/>
          </a:p>
        </p:txBody>
      </p:sp>
      <p:sp>
        <p:nvSpPr>
          <p:cNvPr id="3" name="Content Placeholder 2"/>
          <p:cNvSpPr>
            <a:spLocks noGrp="1"/>
          </p:cNvSpPr>
          <p:nvPr>
            <p:ph idx="1"/>
          </p:nvPr>
        </p:nvSpPr>
        <p:spPr>
          <a:xfrm>
            <a:off x="838200" y="1961002"/>
            <a:ext cx="9419422" cy="4417763"/>
          </a:xfrm>
          <a:ln>
            <a:solidFill>
              <a:srgbClr val="FF0000"/>
            </a:solidFill>
          </a:ln>
        </p:spPr>
        <p:txBody>
          <a:bodyPr>
            <a:normAutofit lnSpcReduction="10000"/>
          </a:bodyPr>
          <a:lstStyle/>
          <a:p>
            <a:pPr>
              <a:lnSpc>
                <a:spcPct val="150000"/>
              </a:lnSpc>
            </a:pPr>
            <a:r>
              <a:rPr lang="en-US" b="1" dirty="0" smtClean="0">
                <a:latin typeface="Andalus" pitchFamily="18" charset="-78"/>
                <a:cs typeface="Andalus" pitchFamily="18" charset="-78"/>
              </a:rPr>
              <a:t>Congenital </a:t>
            </a:r>
            <a:r>
              <a:rPr lang="en-US" b="1" dirty="0">
                <a:latin typeface="Andalus" pitchFamily="18" charset="-78"/>
                <a:cs typeface="Andalus" pitchFamily="18" charset="-78"/>
              </a:rPr>
              <a:t>anomalies, </a:t>
            </a:r>
            <a:endParaRPr lang="en-US" b="1" dirty="0" smtClean="0">
              <a:latin typeface="Andalus" pitchFamily="18" charset="-78"/>
              <a:cs typeface="Andalus" pitchFamily="18" charset="-78"/>
            </a:endParaRPr>
          </a:p>
          <a:p>
            <a:pPr>
              <a:lnSpc>
                <a:spcPct val="150000"/>
              </a:lnSpc>
            </a:pPr>
            <a:r>
              <a:rPr lang="en-US" b="1" dirty="0" smtClean="0">
                <a:latin typeface="Andalus" pitchFamily="18" charset="-78"/>
                <a:cs typeface="Andalus" pitchFamily="18" charset="-78"/>
              </a:rPr>
              <a:t>Neurogenic bladder,</a:t>
            </a:r>
          </a:p>
          <a:p>
            <a:pPr>
              <a:lnSpc>
                <a:spcPct val="150000"/>
              </a:lnSpc>
            </a:pPr>
            <a:r>
              <a:rPr lang="en-US" b="1" dirty="0" smtClean="0">
                <a:latin typeface="Andalus" pitchFamily="18" charset="-78"/>
                <a:cs typeface="Andalus" pitchFamily="18" charset="-78"/>
              </a:rPr>
              <a:t>Obstructive uropathy</a:t>
            </a:r>
            <a:r>
              <a:rPr lang="en-US" b="1" dirty="0">
                <a:latin typeface="Andalus" pitchFamily="18" charset="-78"/>
                <a:cs typeface="Andalus" pitchFamily="18" charset="-78"/>
              </a:rPr>
              <a:t>, is often caused by more resistant </a:t>
            </a:r>
            <a:r>
              <a:rPr lang="en-US" b="1" dirty="0" smtClean="0">
                <a:latin typeface="Andalus" pitchFamily="18" charset="-78"/>
                <a:cs typeface="Andalus" pitchFamily="18" charset="-78"/>
              </a:rPr>
              <a:t>organisms such </a:t>
            </a:r>
            <a:r>
              <a:rPr lang="en-US" b="1" dirty="0">
                <a:latin typeface="Andalus" pitchFamily="18" charset="-78"/>
                <a:cs typeface="Andalus" pitchFamily="18" charset="-78"/>
              </a:rPr>
              <a:t>as </a:t>
            </a:r>
            <a:endParaRPr lang="en-US" b="1" dirty="0" smtClean="0">
              <a:latin typeface="Andalus" pitchFamily="18" charset="-78"/>
              <a:cs typeface="Andalus" pitchFamily="18" charset="-78"/>
            </a:endParaRPr>
          </a:p>
          <a:p>
            <a:pPr>
              <a:lnSpc>
                <a:spcPct val="150000"/>
              </a:lnSpc>
            </a:pPr>
            <a:r>
              <a:rPr lang="en-US" b="1" i="1" dirty="0" smtClean="0">
                <a:latin typeface="Andalus" pitchFamily="18" charset="-78"/>
                <a:cs typeface="Andalus" pitchFamily="18" charset="-78"/>
              </a:rPr>
              <a:t>Pseudomonas </a:t>
            </a:r>
            <a:r>
              <a:rPr lang="en-US" b="1" i="1" dirty="0" err="1" smtClean="0">
                <a:latin typeface="Andalus" pitchFamily="18" charset="-78"/>
                <a:cs typeface="Andalus" pitchFamily="18" charset="-78"/>
              </a:rPr>
              <a:t>aeruginosa</a:t>
            </a:r>
            <a:r>
              <a:rPr lang="en-US" b="1" dirty="0">
                <a:latin typeface="Andalus" pitchFamily="18" charset="-78"/>
                <a:cs typeface="Andalus" pitchFamily="18" charset="-78"/>
              </a:rPr>
              <a:t>, </a:t>
            </a:r>
            <a:endParaRPr lang="en-US" b="1" dirty="0" smtClean="0">
              <a:latin typeface="Andalus" pitchFamily="18" charset="-78"/>
              <a:cs typeface="Andalus" pitchFamily="18" charset="-78"/>
            </a:endParaRPr>
          </a:p>
          <a:p>
            <a:pPr>
              <a:lnSpc>
                <a:spcPct val="150000"/>
              </a:lnSpc>
            </a:pPr>
            <a:r>
              <a:rPr lang="en-US" b="1" i="1" dirty="0" err="1" smtClean="0">
                <a:latin typeface="Andalus" pitchFamily="18" charset="-78"/>
                <a:cs typeface="Andalus" pitchFamily="18" charset="-78"/>
              </a:rPr>
              <a:t>Enterobacter</a:t>
            </a:r>
            <a:r>
              <a:rPr lang="en-US" b="1" i="1" dirty="0" smtClean="0">
                <a:latin typeface="Andalus" pitchFamily="18" charset="-78"/>
                <a:cs typeface="Andalus" pitchFamily="18" charset="-78"/>
              </a:rPr>
              <a:t> </a:t>
            </a:r>
            <a:r>
              <a:rPr lang="en-US" b="1" dirty="0">
                <a:latin typeface="Andalus" pitchFamily="18" charset="-78"/>
                <a:cs typeface="Andalus" pitchFamily="18" charset="-78"/>
              </a:rPr>
              <a:t>and </a:t>
            </a:r>
            <a:r>
              <a:rPr lang="en-US" b="1" i="1" dirty="0" err="1" smtClean="0">
                <a:latin typeface="Andalus" pitchFamily="18" charset="-78"/>
                <a:cs typeface="Andalus" pitchFamily="18" charset="-78"/>
              </a:rPr>
              <a:t>Serratia</a:t>
            </a:r>
            <a:r>
              <a:rPr lang="en-US" b="1" i="1" dirty="0">
                <a:latin typeface="Andalus" pitchFamily="18" charset="-78"/>
                <a:cs typeface="Andalus" pitchFamily="18" charset="-78"/>
              </a:rPr>
              <a:t> </a:t>
            </a:r>
            <a:r>
              <a:rPr lang="en-US" b="1" i="1" dirty="0" smtClean="0">
                <a:latin typeface="Andalus" pitchFamily="18" charset="-78"/>
                <a:cs typeface="Andalus" pitchFamily="18" charset="-78"/>
              </a:rPr>
              <a:t> </a:t>
            </a:r>
            <a:r>
              <a:rPr lang="en-US" b="1" dirty="0" smtClean="0">
                <a:latin typeface="Andalus" pitchFamily="18" charset="-78"/>
                <a:cs typeface="Andalus" pitchFamily="18" charset="-78"/>
              </a:rPr>
              <a:t>species</a:t>
            </a:r>
            <a:endParaRPr lang="en-US" b="1" dirty="0">
              <a:latin typeface="Andalus" pitchFamily="18" charset="-78"/>
              <a:cs typeface="Andalus" pitchFamily="18" charset="-78"/>
            </a:endParaRPr>
          </a:p>
        </p:txBody>
      </p:sp>
      <p:pic>
        <p:nvPicPr>
          <p:cNvPr id="8196"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1640" y="4020250"/>
            <a:ext cx="4447143" cy="2727581"/>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0618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2321"/>
          </a:xfrm>
          <a:solidFill>
            <a:schemeClr val="accent2">
              <a:lumMod val="20000"/>
              <a:lumOff val="80000"/>
            </a:schemeClr>
          </a:solidFill>
          <a:ln>
            <a:solidFill>
              <a:srgbClr val="FF0000"/>
            </a:solidFill>
          </a:ln>
        </p:spPr>
        <p:txBody>
          <a:bodyPr/>
          <a:lstStyle/>
          <a:p>
            <a:pPr algn="ctr"/>
            <a:r>
              <a:rPr lang="en-US" dirty="0">
                <a:latin typeface="Aharoni" pitchFamily="2" charset="-79"/>
                <a:cs typeface="Aharoni" pitchFamily="2" charset="-79"/>
              </a:rPr>
              <a:t>Treatment</a:t>
            </a:r>
          </a:p>
        </p:txBody>
      </p:sp>
      <p:sp>
        <p:nvSpPr>
          <p:cNvPr id="3" name="Content Placeholder 2"/>
          <p:cNvSpPr>
            <a:spLocks noGrp="1"/>
          </p:cNvSpPr>
          <p:nvPr>
            <p:ph idx="1"/>
          </p:nvPr>
        </p:nvSpPr>
        <p:spPr>
          <a:xfrm>
            <a:off x="838200" y="2071171"/>
            <a:ext cx="10515600" cy="4105792"/>
          </a:xfrm>
          <a:ln>
            <a:solidFill>
              <a:srgbClr val="FF0000"/>
            </a:solidFill>
          </a:ln>
        </p:spPr>
        <p:txBody>
          <a:bodyPr/>
          <a:lstStyle/>
          <a:p>
            <a:pPr algn="just"/>
            <a:endParaRPr lang="en-US" sz="1000" b="1" dirty="0" smtClean="0">
              <a:latin typeface="Andalus" pitchFamily="18" charset="-78"/>
              <a:cs typeface="Andalus" pitchFamily="18" charset="-78"/>
            </a:endParaRPr>
          </a:p>
          <a:p>
            <a:pPr algn="just"/>
            <a:r>
              <a:rPr lang="en-US" b="1" dirty="0" smtClean="0">
                <a:solidFill>
                  <a:srgbClr val="C00000"/>
                </a:solidFill>
                <a:latin typeface="Andalus" pitchFamily="18" charset="-78"/>
                <a:cs typeface="Andalus" pitchFamily="18" charset="-78"/>
              </a:rPr>
              <a:t>Symptomatic UTI </a:t>
            </a:r>
            <a:r>
              <a:rPr lang="en-US" b="1" dirty="0">
                <a:latin typeface="Andalus" pitchFamily="18" charset="-78"/>
                <a:cs typeface="Andalus" pitchFamily="18" charset="-78"/>
              </a:rPr>
              <a:t>usually merits </a:t>
            </a:r>
            <a:r>
              <a:rPr lang="en-US" b="1" dirty="0" smtClean="0">
                <a:latin typeface="Andalus" pitchFamily="18" charset="-78"/>
                <a:cs typeface="Andalus" pitchFamily="18" charset="-78"/>
              </a:rPr>
              <a:t>antibiotic treatment </a:t>
            </a:r>
            <a:r>
              <a:rPr lang="en-US" b="1" dirty="0">
                <a:latin typeface="Andalus" pitchFamily="18" charset="-78"/>
                <a:cs typeface="Andalus" pitchFamily="18" charset="-78"/>
              </a:rPr>
              <a:t>to eradicate both symptoms and pathogen.</a:t>
            </a:r>
          </a:p>
          <a:p>
            <a:pPr algn="just"/>
            <a:r>
              <a:rPr lang="en-US" b="1" dirty="0">
                <a:solidFill>
                  <a:srgbClr val="C00000"/>
                </a:solidFill>
                <a:latin typeface="Andalus" pitchFamily="18" charset="-78"/>
                <a:cs typeface="Andalus" pitchFamily="18" charset="-78"/>
              </a:rPr>
              <a:t>Asymptomatic </a:t>
            </a:r>
            <a:r>
              <a:rPr lang="en-US" b="1" dirty="0" err="1">
                <a:solidFill>
                  <a:srgbClr val="C00000"/>
                </a:solidFill>
                <a:latin typeface="Andalus" pitchFamily="18" charset="-78"/>
                <a:cs typeface="Andalus" pitchFamily="18" charset="-78"/>
              </a:rPr>
              <a:t>bacteriuria</a:t>
            </a:r>
            <a:r>
              <a:rPr lang="en-US" b="1" dirty="0">
                <a:solidFill>
                  <a:srgbClr val="C00000"/>
                </a:solidFill>
                <a:latin typeface="Andalus" pitchFamily="18" charset="-78"/>
                <a:cs typeface="Andalus" pitchFamily="18" charset="-78"/>
              </a:rPr>
              <a:t> </a:t>
            </a:r>
            <a:r>
              <a:rPr lang="en-US" b="1" dirty="0">
                <a:latin typeface="Andalus" pitchFamily="18" charset="-78"/>
                <a:cs typeface="Andalus" pitchFamily="18" charset="-78"/>
              </a:rPr>
              <a:t>may or may </a:t>
            </a:r>
            <a:r>
              <a:rPr lang="en-US" b="1" dirty="0">
                <a:solidFill>
                  <a:srgbClr val="C00000"/>
                </a:solidFill>
                <a:latin typeface="Andalus" pitchFamily="18" charset="-78"/>
                <a:cs typeface="Andalus" pitchFamily="18" charset="-78"/>
              </a:rPr>
              <a:t>not</a:t>
            </a:r>
            <a:r>
              <a:rPr lang="en-US" b="1" dirty="0">
                <a:latin typeface="Andalus" pitchFamily="18" charset="-78"/>
                <a:cs typeface="Andalus" pitchFamily="18" charset="-78"/>
              </a:rPr>
              <a:t> need </a:t>
            </a:r>
            <a:r>
              <a:rPr lang="en-US" b="1" dirty="0" smtClean="0">
                <a:latin typeface="Andalus" pitchFamily="18" charset="-78"/>
                <a:cs typeface="Andalus" pitchFamily="18" charset="-78"/>
              </a:rPr>
              <a:t>treatment depending </a:t>
            </a:r>
            <a:r>
              <a:rPr lang="en-US" b="1" dirty="0">
                <a:latin typeface="Andalus" pitchFamily="18" charset="-78"/>
                <a:cs typeface="Andalus" pitchFamily="18" charset="-78"/>
              </a:rPr>
              <a:t>upon the circumstances of the individual case.</a:t>
            </a:r>
          </a:p>
          <a:p>
            <a:pPr algn="just"/>
            <a:r>
              <a:rPr lang="en-US" b="1" dirty="0">
                <a:solidFill>
                  <a:srgbClr val="C00000"/>
                </a:solidFill>
                <a:latin typeface="Andalus" pitchFamily="18" charset="-78"/>
                <a:cs typeface="Andalus" pitchFamily="18" charset="-78"/>
              </a:rPr>
              <a:t>Bacteriuria</a:t>
            </a:r>
            <a:r>
              <a:rPr lang="en-US" b="1" dirty="0">
                <a:latin typeface="Andalus" pitchFamily="18" charset="-78"/>
                <a:cs typeface="Andalus" pitchFamily="18" charset="-78"/>
              </a:rPr>
              <a:t> in children and in pregnant women </a:t>
            </a:r>
            <a:r>
              <a:rPr lang="en-US" b="1" dirty="0">
                <a:solidFill>
                  <a:srgbClr val="C00000"/>
                </a:solidFill>
                <a:latin typeface="Andalus" pitchFamily="18" charset="-78"/>
                <a:cs typeface="Andalus" pitchFamily="18" charset="-78"/>
              </a:rPr>
              <a:t>requires</a:t>
            </a:r>
            <a:r>
              <a:rPr lang="en-US" b="1" dirty="0">
                <a:latin typeface="Andalus" pitchFamily="18" charset="-78"/>
                <a:cs typeface="Andalus" pitchFamily="18" charset="-78"/>
              </a:rPr>
              <a:t> </a:t>
            </a:r>
            <a:r>
              <a:rPr lang="en-US" b="1" dirty="0" smtClean="0">
                <a:latin typeface="Andalus" pitchFamily="18" charset="-78"/>
                <a:cs typeface="Andalus" pitchFamily="18" charset="-78"/>
              </a:rPr>
              <a:t>treatment, as </a:t>
            </a:r>
            <a:r>
              <a:rPr lang="en-US" b="1" dirty="0">
                <a:latin typeface="Andalus" pitchFamily="18" charset="-78"/>
                <a:cs typeface="Andalus" pitchFamily="18" charset="-78"/>
              </a:rPr>
              <a:t>does </a:t>
            </a:r>
            <a:r>
              <a:rPr lang="en-US" b="1" dirty="0" err="1">
                <a:latin typeface="Andalus" pitchFamily="18" charset="-78"/>
                <a:cs typeface="Andalus" pitchFamily="18" charset="-78"/>
              </a:rPr>
              <a:t>bacteriuria</a:t>
            </a:r>
            <a:r>
              <a:rPr lang="en-US" b="1" dirty="0">
                <a:latin typeface="Andalus" pitchFamily="18" charset="-78"/>
                <a:cs typeface="Andalus" pitchFamily="18" charset="-78"/>
              </a:rPr>
              <a:t> present when surgical </a:t>
            </a:r>
            <a:r>
              <a:rPr lang="en-US" b="1" dirty="0" smtClean="0">
                <a:latin typeface="Andalus" pitchFamily="18" charset="-78"/>
                <a:cs typeface="Andalus" pitchFamily="18" charset="-78"/>
              </a:rPr>
              <a:t>manipulation of </a:t>
            </a:r>
            <a:r>
              <a:rPr lang="en-US" b="1" dirty="0">
                <a:latin typeface="Andalus" pitchFamily="18" charset="-78"/>
                <a:cs typeface="Andalus" pitchFamily="18" charset="-78"/>
              </a:rPr>
              <a:t>the urinary tract is to be undertaken, because of </a:t>
            </a:r>
            <a:r>
              <a:rPr lang="en-US" b="1" dirty="0" smtClean="0">
                <a:latin typeface="Andalus" pitchFamily="18" charset="-78"/>
                <a:cs typeface="Andalus" pitchFamily="18" charset="-78"/>
              </a:rPr>
              <a:t>the potential </a:t>
            </a:r>
            <a:r>
              <a:rPr lang="en-US" b="1" dirty="0">
                <a:latin typeface="Andalus" pitchFamily="18" charset="-78"/>
                <a:cs typeface="Andalus" pitchFamily="18" charset="-78"/>
              </a:rPr>
              <a:t>complications.</a:t>
            </a:r>
          </a:p>
        </p:txBody>
      </p:sp>
    </p:spTree>
    <p:extLst>
      <p:ext uri="{BB962C8B-B14F-4D97-AF65-F5344CB8AC3E}">
        <p14:creationId xmlns:p14="http://schemas.microsoft.com/office/powerpoint/2010/main" val="20272678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a:solidFill>
              <a:srgbClr val="FF0000"/>
            </a:solidFill>
          </a:ln>
        </p:spPr>
        <p:txBody>
          <a:bodyPr/>
          <a:lstStyle/>
          <a:p>
            <a:pPr algn="ctr"/>
            <a:r>
              <a:rPr lang="en-US" dirty="0">
                <a:latin typeface="Aharoni" pitchFamily="2" charset="-79"/>
                <a:cs typeface="Aharoni" pitchFamily="2" charset="-79"/>
              </a:rPr>
              <a:t>Non-specific treatments</a:t>
            </a:r>
          </a:p>
        </p:txBody>
      </p:sp>
      <p:sp>
        <p:nvSpPr>
          <p:cNvPr id="3" name="Content Placeholder 2"/>
          <p:cNvSpPr>
            <a:spLocks noGrp="1"/>
          </p:cNvSpPr>
          <p:nvPr>
            <p:ph idx="1"/>
          </p:nvPr>
        </p:nvSpPr>
        <p:spPr>
          <a:xfrm>
            <a:off x="1244906" y="2027103"/>
            <a:ext cx="9705860" cy="4149859"/>
          </a:xfrm>
          <a:ln>
            <a:solidFill>
              <a:srgbClr val="FF0000"/>
            </a:solidFill>
          </a:ln>
        </p:spPr>
        <p:txBody>
          <a:bodyPr/>
          <a:lstStyle/>
          <a:p>
            <a:pPr>
              <a:lnSpc>
                <a:spcPct val="150000"/>
              </a:lnSpc>
            </a:pPr>
            <a:r>
              <a:rPr lang="en-US" b="1" dirty="0" smtClean="0">
                <a:latin typeface="Andalus" pitchFamily="18" charset="-78"/>
                <a:cs typeface="Andalus" pitchFamily="18" charset="-78"/>
              </a:rPr>
              <a:t>Drink a </a:t>
            </a:r>
            <a:r>
              <a:rPr lang="en-US" b="1" dirty="0">
                <a:latin typeface="Andalus" pitchFamily="18" charset="-78"/>
                <a:cs typeface="Andalus" pitchFamily="18" charset="-78"/>
              </a:rPr>
              <a:t>lot of </a:t>
            </a:r>
            <a:r>
              <a:rPr lang="en-US" b="1" dirty="0" smtClean="0">
                <a:latin typeface="Andalus" pitchFamily="18" charset="-78"/>
                <a:cs typeface="Andalus" pitchFamily="18" charset="-78"/>
              </a:rPr>
              <a:t>fluids</a:t>
            </a:r>
          </a:p>
          <a:p>
            <a:pPr>
              <a:lnSpc>
                <a:spcPct val="150000"/>
              </a:lnSpc>
            </a:pPr>
            <a:r>
              <a:rPr lang="en-US" b="1" dirty="0" smtClean="0">
                <a:latin typeface="Andalus" pitchFamily="18" charset="-78"/>
                <a:cs typeface="Andalus" pitchFamily="18" charset="-78"/>
              </a:rPr>
              <a:t>Frequent bladder </a:t>
            </a:r>
            <a:r>
              <a:rPr lang="en-US" b="1" dirty="0">
                <a:latin typeface="Andalus" pitchFamily="18" charset="-78"/>
                <a:cs typeface="Andalus" pitchFamily="18" charset="-78"/>
              </a:rPr>
              <a:t>emptying</a:t>
            </a:r>
            <a:r>
              <a:rPr lang="en-US" b="1" dirty="0" smtClean="0">
                <a:latin typeface="Andalus" pitchFamily="18" charset="-78"/>
                <a:cs typeface="Andalus" pitchFamily="18" charset="-78"/>
              </a:rPr>
              <a:t>.</a:t>
            </a:r>
          </a:p>
          <a:p>
            <a:pPr>
              <a:lnSpc>
                <a:spcPct val="150000"/>
              </a:lnSpc>
            </a:pPr>
            <a:r>
              <a:rPr lang="en-US" b="1" dirty="0" smtClean="0">
                <a:latin typeface="Andalus" pitchFamily="18" charset="-78"/>
                <a:cs typeface="Andalus" pitchFamily="18" charset="-78"/>
              </a:rPr>
              <a:t>Urinary  Analgesics such </a:t>
            </a:r>
            <a:r>
              <a:rPr lang="en-US" b="1" dirty="0">
                <a:latin typeface="Andalus" pitchFamily="18" charset="-78"/>
                <a:cs typeface="Andalus" pitchFamily="18" charset="-78"/>
              </a:rPr>
              <a:t>as potassium or sodium citrate, which</a:t>
            </a:r>
          </a:p>
          <a:p>
            <a:pPr>
              <a:lnSpc>
                <a:spcPct val="150000"/>
              </a:lnSpc>
            </a:pPr>
            <a:r>
              <a:rPr lang="en-US" b="1" dirty="0" err="1" smtClean="0">
                <a:latin typeface="Andalus" pitchFamily="18" charset="-78"/>
                <a:cs typeface="Andalus" pitchFamily="18" charset="-78"/>
              </a:rPr>
              <a:t>Alkalinise</a:t>
            </a:r>
            <a:r>
              <a:rPr lang="en-US" b="1" dirty="0" smtClean="0">
                <a:latin typeface="Andalus" pitchFamily="18" charset="-78"/>
                <a:cs typeface="Andalus" pitchFamily="18" charset="-78"/>
              </a:rPr>
              <a:t> the </a:t>
            </a:r>
            <a:r>
              <a:rPr lang="en-US" b="1" dirty="0">
                <a:latin typeface="Andalus" pitchFamily="18" charset="-78"/>
                <a:cs typeface="Andalus" pitchFamily="18" charset="-78"/>
              </a:rPr>
              <a:t>urine, but these should be used as an </a:t>
            </a:r>
            <a:r>
              <a:rPr lang="en-US" b="1" dirty="0" smtClean="0">
                <a:latin typeface="Andalus" pitchFamily="18" charset="-78"/>
                <a:cs typeface="Andalus" pitchFamily="18" charset="-78"/>
              </a:rPr>
              <a:t>adjunct to </a:t>
            </a:r>
            <a:r>
              <a:rPr lang="en-US" b="1" dirty="0">
                <a:latin typeface="Andalus" pitchFamily="18" charset="-78"/>
                <a:cs typeface="Andalus" pitchFamily="18" charset="-78"/>
              </a:rPr>
              <a:t>antibiotics</a:t>
            </a:r>
            <a:r>
              <a:rPr lang="en-US" b="1" dirty="0" smtClean="0">
                <a:latin typeface="Andalus" pitchFamily="18" charset="-78"/>
                <a:cs typeface="Andalus" pitchFamily="18" charset="-78"/>
              </a:rPr>
              <a:t>. (but not </a:t>
            </a:r>
            <a:r>
              <a:rPr lang="en-US" b="1" dirty="0" err="1" smtClean="0">
                <a:latin typeface="Andalus" pitchFamily="18" charset="-78"/>
                <a:cs typeface="Andalus" pitchFamily="18" charset="-78"/>
              </a:rPr>
              <a:t>nitrofurantoin</a:t>
            </a:r>
            <a:r>
              <a:rPr lang="en-US" b="1" dirty="0">
                <a:latin typeface="Andalus" pitchFamily="18" charset="-78"/>
                <a:cs typeface="Andalus" pitchFamily="18" charset="-78"/>
              </a:rPr>
              <a:t>)</a:t>
            </a:r>
          </a:p>
        </p:txBody>
      </p:sp>
    </p:spTree>
    <p:extLst>
      <p:ext uri="{BB962C8B-B14F-4D97-AF65-F5344CB8AC3E}">
        <p14:creationId xmlns:p14="http://schemas.microsoft.com/office/powerpoint/2010/main" val="33613688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Antimicrobial</a:t>
            </a:r>
          </a:p>
        </p:txBody>
      </p:sp>
      <p:sp>
        <p:nvSpPr>
          <p:cNvPr id="3" name="Content Placeholder 2"/>
          <p:cNvSpPr>
            <a:spLocks noGrp="1"/>
          </p:cNvSpPr>
          <p:nvPr>
            <p:ph idx="1"/>
          </p:nvPr>
        </p:nvSpPr>
        <p:spPr>
          <a:xfrm>
            <a:off x="1355075" y="2258457"/>
            <a:ext cx="9485524" cy="3918505"/>
          </a:xfrm>
          <a:ln>
            <a:solidFill>
              <a:schemeClr val="accent1"/>
            </a:solidFill>
          </a:ln>
        </p:spPr>
        <p:txBody>
          <a:bodyPr>
            <a:normAutofit/>
          </a:bodyPr>
          <a:lstStyle/>
          <a:p>
            <a:pPr algn="just">
              <a:lnSpc>
                <a:spcPct val="150000"/>
              </a:lnSpc>
            </a:pPr>
            <a:r>
              <a:rPr lang="en-US" b="1" dirty="0" smtClean="0">
                <a:latin typeface="Andalus" panose="02020603050405020304" pitchFamily="18" charset="-78"/>
                <a:cs typeface="Andalus" panose="02020603050405020304" pitchFamily="18" charset="-78"/>
              </a:rPr>
              <a:t>Blood levels of antibiotics appear to be unimportant in the treatment of </a:t>
            </a:r>
            <a:r>
              <a:rPr lang="en-US" b="1" dirty="0" smtClean="0">
                <a:solidFill>
                  <a:srgbClr val="FF0000"/>
                </a:solidFill>
                <a:latin typeface="Andalus" panose="02020603050405020304" pitchFamily="18" charset="-78"/>
                <a:cs typeface="Andalus" panose="02020603050405020304" pitchFamily="18" charset="-78"/>
              </a:rPr>
              <a:t>lower</a:t>
            </a:r>
            <a:r>
              <a:rPr lang="en-US" b="1" dirty="0" smtClean="0">
                <a:latin typeface="Andalus" panose="02020603050405020304" pitchFamily="18" charset="-78"/>
                <a:cs typeface="Andalus" panose="02020603050405020304" pitchFamily="18" charset="-78"/>
              </a:rPr>
              <a:t> UTI; what matters is the </a:t>
            </a:r>
            <a:r>
              <a:rPr lang="en-US" b="1" dirty="0" smtClean="0">
                <a:solidFill>
                  <a:srgbClr val="C00000"/>
                </a:solidFill>
                <a:latin typeface="Andalus" panose="02020603050405020304" pitchFamily="18" charset="-78"/>
                <a:cs typeface="Andalus" panose="02020603050405020304" pitchFamily="18" charset="-78"/>
              </a:rPr>
              <a:t>concentration in the urine</a:t>
            </a:r>
            <a:r>
              <a:rPr lang="en-US" b="1" dirty="0" smtClean="0">
                <a:latin typeface="Andalus" panose="02020603050405020304" pitchFamily="18" charset="-78"/>
                <a:cs typeface="Andalus" panose="02020603050405020304" pitchFamily="18" charset="-78"/>
              </a:rPr>
              <a:t>. </a:t>
            </a:r>
          </a:p>
          <a:p>
            <a:pPr algn="just">
              <a:lnSpc>
                <a:spcPct val="150000"/>
              </a:lnSpc>
            </a:pPr>
            <a:r>
              <a:rPr lang="en-US" b="1" dirty="0" smtClean="0">
                <a:latin typeface="Andalus" panose="02020603050405020304" pitchFamily="18" charset="-78"/>
                <a:cs typeface="Andalus" panose="02020603050405020304" pitchFamily="18" charset="-78"/>
              </a:rPr>
              <a:t>However, </a:t>
            </a:r>
            <a:r>
              <a:rPr lang="en-US" b="1" dirty="0" smtClean="0">
                <a:solidFill>
                  <a:srgbClr val="C00000"/>
                </a:solidFill>
                <a:latin typeface="Andalus" panose="02020603050405020304" pitchFamily="18" charset="-78"/>
                <a:cs typeface="Andalus" panose="02020603050405020304" pitchFamily="18" charset="-78"/>
              </a:rPr>
              <a:t>blood levels </a:t>
            </a:r>
            <a:r>
              <a:rPr lang="en-US" b="1" dirty="0" smtClean="0">
                <a:latin typeface="Andalus" panose="02020603050405020304" pitchFamily="18" charset="-78"/>
                <a:cs typeface="Andalus" panose="02020603050405020304" pitchFamily="18" charset="-78"/>
              </a:rPr>
              <a:t>probably are important in treating </a:t>
            </a:r>
            <a:r>
              <a:rPr lang="en-US" b="1" dirty="0" smtClean="0">
                <a:solidFill>
                  <a:srgbClr val="C00000"/>
                </a:solidFill>
                <a:latin typeface="Andalus" panose="02020603050405020304" pitchFamily="18" charset="-78"/>
                <a:cs typeface="Andalus" panose="02020603050405020304" pitchFamily="18" charset="-78"/>
              </a:rPr>
              <a:t>pyelonephritis</a:t>
            </a:r>
            <a:r>
              <a:rPr lang="en-US" b="1" dirty="0" smtClean="0">
                <a:latin typeface="Andalus" panose="02020603050405020304" pitchFamily="18" charset="-78"/>
                <a:cs typeface="Andalus" panose="02020603050405020304" pitchFamily="18" charset="-78"/>
              </a:rPr>
              <a:t>, which may progress to </a:t>
            </a:r>
            <a:r>
              <a:rPr lang="en-US" b="1" dirty="0" err="1" smtClean="0">
                <a:latin typeface="Andalus" panose="02020603050405020304" pitchFamily="18" charset="-78"/>
                <a:cs typeface="Andalus" panose="02020603050405020304" pitchFamily="18" charset="-78"/>
              </a:rPr>
              <a:t>bacteraemia</a:t>
            </a:r>
            <a:r>
              <a:rPr lang="en-US" b="1" dirty="0" smtClean="0">
                <a:latin typeface="Andalus" panose="02020603050405020304" pitchFamily="18" charset="-78"/>
                <a:cs typeface="Andalus" panose="02020603050405020304" pitchFamily="18" charset="-78"/>
              </a:rPr>
              <a:t>.</a:t>
            </a:r>
            <a:endParaRPr lang="en-US"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4808825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1982"/>
          </a:xfrm>
          <a:solidFill>
            <a:schemeClr val="accent2">
              <a:lumMod val="40000"/>
              <a:lumOff val="60000"/>
            </a:schemeClr>
          </a:solidFill>
          <a:ln>
            <a:solidFill>
              <a:schemeClr val="accent1"/>
            </a:solidFill>
          </a:ln>
        </p:spPr>
        <p:txBody>
          <a:bodyPr/>
          <a:lstStyle/>
          <a:p>
            <a:pPr algn="ctr"/>
            <a:r>
              <a:rPr lang="en-US" dirty="0" smtClean="0">
                <a:latin typeface="Aharoni" panose="02010803020104030203" pitchFamily="2" charset="-79"/>
                <a:cs typeface="Aharoni" panose="02010803020104030203" pitchFamily="2" charset="-79"/>
              </a:rPr>
              <a:t>Treatment of Cystitis</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38200" y="1762699"/>
            <a:ext cx="10515600" cy="4803354"/>
          </a:xfrm>
          <a:ln>
            <a:solidFill>
              <a:schemeClr val="accent1"/>
            </a:solidFill>
          </a:ln>
        </p:spPr>
        <p:txBody>
          <a:bodyPr>
            <a:normAutofit/>
          </a:bodyPr>
          <a:lstStyle/>
          <a:p>
            <a:pPr>
              <a:buFont typeface="Wingdings" panose="05000000000000000000" pitchFamily="2" charset="2"/>
              <a:buChar char="Ø"/>
            </a:pPr>
            <a:r>
              <a:rPr lang="en-US" b="1" dirty="0" smtClean="0">
                <a:latin typeface="Andalus" panose="02020603050405020304" pitchFamily="18" charset="-78"/>
                <a:cs typeface="Andalus" panose="02020603050405020304" pitchFamily="18" charset="-78"/>
              </a:rPr>
              <a:t>Oral treatment include: </a:t>
            </a:r>
          </a:p>
          <a:p>
            <a:r>
              <a:rPr lang="en-US" b="1" dirty="0" smtClean="0">
                <a:latin typeface="Andalus" panose="02020603050405020304" pitchFamily="18" charset="-78"/>
                <a:cs typeface="Andalus" panose="02020603050405020304" pitchFamily="18" charset="-78"/>
              </a:rPr>
              <a:t>Trimethoprim, </a:t>
            </a:r>
          </a:p>
          <a:p>
            <a:r>
              <a:rPr lang="en-US" b="1" dirty="0" smtClean="0">
                <a:latin typeface="Andalus" panose="02020603050405020304" pitchFamily="18" charset="-78"/>
                <a:cs typeface="Andalus" panose="02020603050405020304" pitchFamily="18" charset="-78"/>
              </a:rPr>
              <a:t>β-lactams, particularly amoxicillin, co-</a:t>
            </a:r>
            <a:r>
              <a:rPr lang="en-US" b="1" dirty="0" err="1" smtClean="0">
                <a:latin typeface="Andalus" panose="02020603050405020304" pitchFamily="18" charset="-78"/>
                <a:cs typeface="Andalus" panose="02020603050405020304" pitchFamily="18" charset="-78"/>
              </a:rPr>
              <a:t>amoxiclav</a:t>
            </a:r>
            <a:r>
              <a:rPr lang="en-US" b="1" dirty="0" smtClean="0">
                <a:latin typeface="Andalus" panose="02020603050405020304" pitchFamily="18" charset="-78"/>
                <a:cs typeface="Andalus" panose="02020603050405020304" pitchFamily="18" charset="-78"/>
              </a:rPr>
              <a:t> and </a:t>
            </a:r>
            <a:r>
              <a:rPr lang="en-US" b="1" dirty="0" err="1" smtClean="0">
                <a:latin typeface="Andalus" panose="02020603050405020304" pitchFamily="18" charset="-78"/>
                <a:cs typeface="Andalus" panose="02020603050405020304" pitchFamily="18" charset="-78"/>
              </a:rPr>
              <a:t>cefalexin</a:t>
            </a:r>
            <a:r>
              <a:rPr lang="en-US" b="1" dirty="0" smtClean="0">
                <a:latin typeface="Andalus" panose="02020603050405020304" pitchFamily="18" charset="-78"/>
                <a:cs typeface="Andalus" panose="02020603050405020304" pitchFamily="18" charset="-78"/>
              </a:rPr>
              <a:t>,</a:t>
            </a:r>
          </a:p>
          <a:p>
            <a:r>
              <a:rPr lang="en-US" b="1" dirty="0" err="1" smtClean="0">
                <a:latin typeface="Andalus" panose="02020603050405020304" pitchFamily="18" charset="-78"/>
                <a:cs typeface="Andalus" panose="02020603050405020304" pitchFamily="18" charset="-78"/>
              </a:rPr>
              <a:t>Fluoroquinolones</a:t>
            </a:r>
            <a:r>
              <a:rPr lang="en-US" b="1" dirty="0" smtClean="0">
                <a:latin typeface="Andalus" panose="02020603050405020304" pitchFamily="18" charset="-78"/>
                <a:cs typeface="Andalus" panose="02020603050405020304" pitchFamily="18" charset="-78"/>
              </a:rPr>
              <a:t> (ciprofloxacin, </a:t>
            </a:r>
            <a:r>
              <a:rPr lang="en-US" b="1" dirty="0" err="1" smtClean="0">
                <a:latin typeface="Andalus" panose="02020603050405020304" pitchFamily="18" charset="-78"/>
                <a:cs typeface="Andalus" panose="02020603050405020304" pitchFamily="18" charset="-78"/>
              </a:rPr>
              <a:t>norfloxacin</a:t>
            </a:r>
            <a:r>
              <a:rPr lang="en-US" b="1" dirty="0" smtClean="0">
                <a:latin typeface="Andalus" panose="02020603050405020304" pitchFamily="18" charset="-78"/>
                <a:cs typeface="Andalus" panose="02020603050405020304" pitchFamily="18" charset="-78"/>
              </a:rPr>
              <a:t> and </a:t>
            </a:r>
            <a:r>
              <a:rPr lang="en-US" b="1" dirty="0" err="1" smtClean="0">
                <a:latin typeface="Andalus" panose="02020603050405020304" pitchFamily="18" charset="-78"/>
                <a:cs typeface="Andalus" panose="02020603050405020304" pitchFamily="18" charset="-78"/>
              </a:rPr>
              <a:t>ofloxacin</a:t>
            </a:r>
            <a:r>
              <a:rPr lang="en-US" b="1" dirty="0" smtClean="0">
                <a:latin typeface="Andalus" panose="02020603050405020304" pitchFamily="18" charset="-78"/>
                <a:cs typeface="Andalus" panose="02020603050405020304" pitchFamily="18" charset="-78"/>
              </a:rPr>
              <a:t>),</a:t>
            </a:r>
          </a:p>
          <a:p>
            <a:r>
              <a:rPr lang="en-US" b="1" dirty="0" err="1" smtClean="0">
                <a:latin typeface="Andalus" panose="02020603050405020304" pitchFamily="18" charset="-78"/>
                <a:cs typeface="Andalus" panose="02020603050405020304" pitchFamily="18" charset="-78"/>
              </a:rPr>
              <a:t>Nitrofurantoin</a:t>
            </a:r>
            <a:r>
              <a:rPr lang="en-US" b="1" dirty="0" smtClean="0">
                <a:latin typeface="Andalus" panose="02020603050405020304" pitchFamily="18" charset="-78"/>
                <a:cs typeface="Andalus" panose="02020603050405020304" pitchFamily="18" charset="-78"/>
              </a:rPr>
              <a:t>.</a:t>
            </a:r>
          </a:p>
          <a:p>
            <a:pPr>
              <a:buFont typeface="Wingdings" panose="05000000000000000000" pitchFamily="2" charset="2"/>
              <a:buChar char="Ø"/>
            </a:pPr>
            <a:r>
              <a:rPr lang="en-US" b="1" dirty="0">
                <a:latin typeface="Andalus" panose="02020603050405020304" pitchFamily="18" charset="-78"/>
                <a:cs typeface="Andalus" panose="02020603050405020304" pitchFamily="18" charset="-78"/>
              </a:rPr>
              <a:t>Intravenous administration </a:t>
            </a:r>
            <a:r>
              <a:rPr lang="en-US" b="1" dirty="0" smtClean="0">
                <a:latin typeface="Andalus" panose="02020603050405020304" pitchFamily="18" charset="-78"/>
                <a:cs typeface="Andalus" panose="02020603050405020304" pitchFamily="18" charset="-78"/>
              </a:rPr>
              <a:t>include: </a:t>
            </a:r>
          </a:p>
          <a:p>
            <a:r>
              <a:rPr lang="en-US" b="1" dirty="0" smtClean="0">
                <a:latin typeface="Andalus" panose="02020603050405020304" pitchFamily="18" charset="-78"/>
                <a:cs typeface="Andalus" panose="02020603050405020304" pitchFamily="18" charset="-78"/>
              </a:rPr>
              <a:t>β-lactams such as amoxicillin and cefuroxime, </a:t>
            </a:r>
          </a:p>
          <a:p>
            <a:r>
              <a:rPr lang="en-US" b="1" dirty="0" smtClean="0">
                <a:latin typeface="Andalus" panose="02020603050405020304" pitchFamily="18" charset="-78"/>
                <a:cs typeface="Andalus" panose="02020603050405020304" pitchFamily="18" charset="-78"/>
              </a:rPr>
              <a:t>Quinolones, </a:t>
            </a:r>
          </a:p>
          <a:p>
            <a:r>
              <a:rPr lang="en-US" b="1" dirty="0" smtClean="0">
                <a:latin typeface="Andalus" panose="02020603050405020304" pitchFamily="18" charset="-78"/>
                <a:cs typeface="Andalus" panose="02020603050405020304" pitchFamily="18" charset="-78"/>
              </a:rPr>
              <a:t>Aminoglycosides such as gentamicin.</a:t>
            </a:r>
            <a:endParaRPr lang="en-US" b="1" dirty="0">
              <a:latin typeface="Andalus" panose="02020603050405020304" pitchFamily="18" charset="-78"/>
              <a:cs typeface="Andalus" panose="02020603050405020304" pitchFamily="18" charset="-7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55203"/>
          </a:xfrm>
          <a:solidFill>
            <a:schemeClr val="accent1">
              <a:lumMod val="40000"/>
              <a:lumOff val="60000"/>
            </a:schemeClr>
          </a:solidFill>
          <a:ln>
            <a:solidFill>
              <a:schemeClr val="accent1"/>
            </a:solidFill>
          </a:ln>
        </p:spPr>
        <p:txBody>
          <a:bodyPr/>
          <a:lstStyle/>
          <a:p>
            <a:r>
              <a:rPr lang="en-US" dirty="0" smtClean="0">
                <a:latin typeface="Aharoni" panose="02010803020104030203" pitchFamily="2" charset="-79"/>
                <a:cs typeface="Aharoni" panose="02010803020104030203" pitchFamily="2" charset="-79"/>
              </a:rPr>
              <a:t>In renal failure…</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38200" y="1994052"/>
            <a:ext cx="10515600" cy="4472849"/>
          </a:xfrm>
          <a:ln>
            <a:solidFill>
              <a:schemeClr val="accent1"/>
            </a:solidFill>
          </a:ln>
        </p:spPr>
        <p:txBody>
          <a:bodyPr>
            <a:normAutofit fontScale="92500" lnSpcReduction="10000"/>
          </a:bodyPr>
          <a:lstStyle/>
          <a:p>
            <a:pPr>
              <a:lnSpc>
                <a:spcPct val="150000"/>
              </a:lnSpc>
            </a:pPr>
            <a:r>
              <a:rPr lang="en-US" b="1" dirty="0" smtClean="0">
                <a:latin typeface="Andalus" panose="02020603050405020304" pitchFamily="18" charset="-78"/>
                <a:cs typeface="Andalus" panose="02020603050405020304" pitchFamily="18" charset="-78"/>
              </a:rPr>
              <a:t>Agents of </a:t>
            </a:r>
            <a:r>
              <a:rPr lang="en-US" b="1" dirty="0">
                <a:latin typeface="Andalus" panose="02020603050405020304" pitchFamily="18" charset="-78"/>
                <a:cs typeface="Andalus" panose="02020603050405020304" pitchFamily="18" charset="-78"/>
              </a:rPr>
              <a:t>choice for treating UTI in the presence of </a:t>
            </a:r>
            <a:r>
              <a:rPr lang="en-US" b="1" dirty="0" smtClean="0">
                <a:latin typeface="Andalus" panose="02020603050405020304" pitchFamily="18" charset="-78"/>
                <a:cs typeface="Andalus" panose="02020603050405020304" pitchFamily="18" charset="-78"/>
              </a:rPr>
              <a:t>renal failure</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are:</a:t>
            </a:r>
          </a:p>
          <a:p>
            <a:pPr>
              <a:lnSpc>
                <a:spcPct val="150000"/>
              </a:lnSpc>
            </a:pPr>
            <a:r>
              <a:rPr lang="en-US" b="1" dirty="0" smtClean="0">
                <a:latin typeface="Andalus" panose="02020603050405020304" pitchFamily="18" charset="-78"/>
                <a:cs typeface="Andalus" panose="02020603050405020304" pitchFamily="18" charset="-78"/>
              </a:rPr>
              <a:t>Penicillins </a:t>
            </a:r>
            <a:r>
              <a:rPr lang="en-US" b="1" dirty="0">
                <a:latin typeface="Andalus" panose="02020603050405020304" pitchFamily="18" charset="-78"/>
                <a:cs typeface="Andalus" panose="02020603050405020304" pitchFamily="18" charset="-78"/>
              </a:rPr>
              <a:t>and </a:t>
            </a:r>
            <a:r>
              <a:rPr lang="en-US" b="1" dirty="0" smtClean="0">
                <a:latin typeface="Andalus" panose="02020603050405020304" pitchFamily="18" charset="-78"/>
                <a:cs typeface="Andalus" panose="02020603050405020304" pitchFamily="18" charset="-78"/>
              </a:rPr>
              <a:t>Cephalosporins attain </a:t>
            </a:r>
            <a:r>
              <a:rPr lang="en-US" b="1" dirty="0">
                <a:latin typeface="Andalus" panose="02020603050405020304" pitchFamily="18" charset="-78"/>
                <a:cs typeface="Andalus" panose="02020603050405020304" pitchFamily="18" charset="-78"/>
              </a:rPr>
              <a:t>satisfactory </a:t>
            </a:r>
            <a:r>
              <a:rPr lang="en-US" b="1" dirty="0" smtClean="0">
                <a:latin typeface="Andalus" panose="02020603050405020304" pitchFamily="18" charset="-78"/>
                <a:cs typeface="Andalus" panose="02020603050405020304" pitchFamily="18" charset="-78"/>
              </a:rPr>
              <a:t>concentrations and </a:t>
            </a:r>
            <a:r>
              <a:rPr lang="en-US" b="1" dirty="0">
                <a:latin typeface="Andalus" panose="02020603050405020304" pitchFamily="18" charset="-78"/>
                <a:cs typeface="Andalus" panose="02020603050405020304" pitchFamily="18" charset="-78"/>
              </a:rPr>
              <a:t>are relatively non-toxic, </a:t>
            </a:r>
            <a:endParaRPr lang="en-US" b="1" dirty="0" smtClean="0">
              <a:latin typeface="Andalus" panose="02020603050405020304" pitchFamily="18" charset="-78"/>
              <a:cs typeface="Andalus" panose="02020603050405020304" pitchFamily="18" charset="-78"/>
            </a:endParaRPr>
          </a:p>
          <a:p>
            <a:pPr>
              <a:lnSpc>
                <a:spcPct val="150000"/>
              </a:lnSpc>
            </a:pPr>
            <a:r>
              <a:rPr lang="en-US" b="1" dirty="0" smtClean="0">
                <a:latin typeface="Andalus" panose="02020603050405020304" pitchFamily="18" charset="-78"/>
                <a:cs typeface="Andalus" panose="02020603050405020304" pitchFamily="18" charset="-78"/>
              </a:rPr>
              <a:t>It may be difficult to achieve adequate therapeutic concentrations of some drugs in the urine, particularly </a:t>
            </a:r>
            <a:r>
              <a:rPr lang="en-US" b="1" dirty="0" err="1" smtClean="0">
                <a:latin typeface="Andalus" panose="02020603050405020304" pitchFamily="18" charset="-78"/>
                <a:cs typeface="Andalus" panose="02020603050405020304" pitchFamily="18" charset="-78"/>
              </a:rPr>
              <a:t>nitrofurantoin</a:t>
            </a:r>
            <a:r>
              <a:rPr lang="en-US" b="1" dirty="0" smtClean="0">
                <a:latin typeface="Andalus" panose="02020603050405020304" pitchFamily="18" charset="-78"/>
                <a:cs typeface="Andalus" panose="02020603050405020304" pitchFamily="18" charset="-78"/>
              </a:rPr>
              <a:t> and quinolones.</a:t>
            </a:r>
          </a:p>
          <a:p>
            <a:pPr>
              <a:lnSpc>
                <a:spcPct val="150000"/>
              </a:lnSpc>
            </a:pPr>
            <a:r>
              <a:rPr lang="en-US" b="1" dirty="0" smtClean="0">
                <a:latin typeface="Andalus" panose="02020603050405020304" pitchFamily="18" charset="-78"/>
                <a:cs typeface="Andalus" panose="02020603050405020304" pitchFamily="18" charset="-78"/>
              </a:rPr>
              <a:t>Further, accumulation and toxicity may complicate the use of aminoglycosides.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494" y="210889"/>
            <a:ext cx="10515600" cy="978933"/>
          </a:xfrm>
          <a:solidFill>
            <a:schemeClr val="accent1">
              <a:lumMod val="40000"/>
              <a:lumOff val="60000"/>
            </a:schemeClr>
          </a:solidFill>
          <a:ln>
            <a:solidFill>
              <a:schemeClr val="accent1"/>
            </a:solidFill>
          </a:ln>
        </p:spPr>
        <p:txBody>
          <a:bodyPr/>
          <a:lstStyle/>
          <a:p>
            <a:pPr algn="ctr"/>
            <a:r>
              <a:rPr lang="en-US" dirty="0" smtClean="0">
                <a:latin typeface="Aharoni" panose="02010803020104030203" pitchFamily="2" charset="-79"/>
                <a:cs typeface="Aharoni" panose="02010803020104030203" pitchFamily="2" charset="-79"/>
              </a:rPr>
              <a:t>Antibiotic resistance</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638978" y="1465243"/>
            <a:ext cx="10862632" cy="4932059"/>
          </a:xfrm>
          <a:ln>
            <a:solidFill>
              <a:schemeClr val="accent1"/>
            </a:solidFill>
          </a:ln>
        </p:spPr>
        <p:txBody>
          <a:bodyPr>
            <a:noAutofit/>
          </a:bodyPr>
          <a:lstStyle/>
          <a:p>
            <a:r>
              <a:rPr lang="en-US" b="1" dirty="0">
                <a:latin typeface="Andalus" panose="02020603050405020304" pitchFamily="18" charset="-78"/>
                <a:cs typeface="Andalus" panose="02020603050405020304" pitchFamily="18" charset="-78"/>
              </a:rPr>
              <a:t>Extended-spectrum β-lactamase </a:t>
            </a:r>
            <a:r>
              <a:rPr lang="en-US" b="1" dirty="0" smtClean="0">
                <a:latin typeface="Andalus" panose="02020603050405020304" pitchFamily="18" charset="-78"/>
                <a:cs typeface="Andalus" panose="02020603050405020304" pitchFamily="18" charset="-78"/>
              </a:rPr>
              <a:t>(ESBL-</a:t>
            </a:r>
            <a:r>
              <a:rPr lang="en-US" b="1" i="1" dirty="0" smtClean="0">
                <a:latin typeface="Andalus" panose="02020603050405020304" pitchFamily="18" charset="-78"/>
                <a:cs typeface="Andalus" panose="02020603050405020304" pitchFamily="18" charset="-78"/>
              </a:rPr>
              <a:t>E</a:t>
            </a:r>
            <a:r>
              <a:rPr lang="en-US" b="1" i="1" dirty="0">
                <a:latin typeface="Andalus" panose="02020603050405020304" pitchFamily="18" charset="-78"/>
                <a:cs typeface="Andalus" panose="02020603050405020304" pitchFamily="18" charset="-78"/>
              </a:rPr>
              <a:t>. </a:t>
            </a:r>
            <a:r>
              <a:rPr lang="en-US" b="1" i="1" dirty="0" smtClean="0">
                <a:latin typeface="Andalus" panose="02020603050405020304" pitchFamily="18" charset="-78"/>
                <a:cs typeface="Andalus" panose="02020603050405020304" pitchFamily="18" charset="-78"/>
              </a:rPr>
              <a:t>coli) </a:t>
            </a:r>
            <a:r>
              <a:rPr lang="en-US" b="1" i="1" dirty="0">
                <a:latin typeface="Andalus" panose="02020603050405020304" pitchFamily="18" charset="-78"/>
                <a:cs typeface="Andalus" panose="02020603050405020304" pitchFamily="18" charset="-78"/>
              </a:rPr>
              <a:t>is often </a:t>
            </a:r>
            <a:r>
              <a:rPr lang="en-US" b="1" i="1" dirty="0" smtClean="0">
                <a:latin typeface="Andalus" panose="02020603050405020304" pitchFamily="18" charset="-78"/>
                <a:cs typeface="Andalus" panose="02020603050405020304" pitchFamily="18" charset="-78"/>
              </a:rPr>
              <a:t>pathogenic,</a:t>
            </a:r>
            <a:r>
              <a:rPr lang="en-US" b="1" dirty="0" smtClean="0">
                <a:latin typeface="Andalus" panose="02020603050405020304" pitchFamily="18" charset="-78"/>
                <a:cs typeface="Andalus" panose="02020603050405020304" pitchFamily="18" charset="-78"/>
              </a:rPr>
              <a:t> </a:t>
            </a:r>
            <a:r>
              <a:rPr lang="en-US" b="1" dirty="0">
                <a:latin typeface="Andalus" panose="02020603050405020304" pitchFamily="18" charset="-78"/>
                <a:cs typeface="Andalus" panose="02020603050405020304" pitchFamily="18" charset="-78"/>
              </a:rPr>
              <a:t>result in </a:t>
            </a:r>
            <a:r>
              <a:rPr lang="en-US" b="1" dirty="0" smtClean="0">
                <a:latin typeface="Andalus" panose="02020603050405020304" pitchFamily="18" charset="-78"/>
                <a:cs typeface="Andalus" panose="02020603050405020304" pitchFamily="18" charset="-78"/>
              </a:rPr>
              <a:t>bacteremia </a:t>
            </a:r>
            <a:r>
              <a:rPr lang="en-US" b="1" dirty="0">
                <a:latin typeface="Andalus" panose="02020603050405020304" pitchFamily="18" charset="-78"/>
                <a:cs typeface="Andalus" panose="02020603050405020304" pitchFamily="18" charset="-78"/>
              </a:rPr>
              <a:t>with resultant </a:t>
            </a:r>
            <a:r>
              <a:rPr lang="en-US" b="1" dirty="0" smtClean="0">
                <a:latin typeface="Andalus" panose="02020603050405020304" pitchFamily="18" charset="-78"/>
                <a:cs typeface="Andalus" panose="02020603050405020304" pitchFamily="18" charset="-78"/>
              </a:rPr>
              <a:t>mortality…</a:t>
            </a:r>
            <a:endParaRPr lang="en-US" b="1" dirty="0">
              <a:latin typeface="Andalus" panose="02020603050405020304" pitchFamily="18" charset="-78"/>
              <a:cs typeface="Andalus" panose="02020603050405020304" pitchFamily="18" charset="-78"/>
            </a:endParaRPr>
          </a:p>
          <a:p>
            <a:pPr>
              <a:lnSpc>
                <a:spcPct val="150000"/>
              </a:lnSpc>
            </a:pPr>
            <a:r>
              <a:rPr lang="en-US" b="1" dirty="0" smtClean="0">
                <a:latin typeface="Andalus" panose="02020603050405020304" pitchFamily="18" charset="-78"/>
                <a:cs typeface="Andalus" panose="02020603050405020304" pitchFamily="18" charset="-78"/>
              </a:rPr>
              <a:t>(ESBL) </a:t>
            </a:r>
            <a:r>
              <a:rPr lang="en-US" b="1" dirty="0">
                <a:latin typeface="Andalus" panose="02020603050405020304" pitchFamily="18" charset="-78"/>
                <a:cs typeface="Andalus" panose="02020603050405020304" pitchFamily="18" charset="-78"/>
              </a:rPr>
              <a:t>bacteria producing </a:t>
            </a:r>
            <a:r>
              <a:rPr lang="en-US" b="1" dirty="0" smtClean="0">
                <a:latin typeface="Andalus" panose="02020603050405020304" pitchFamily="18" charset="-78"/>
                <a:cs typeface="Andalus" panose="02020603050405020304" pitchFamily="18" charset="-78"/>
              </a:rPr>
              <a:t>enzymes destroy almost all commonly used β-lactams EXCEPT the carbapenem, </a:t>
            </a:r>
          </a:p>
          <a:p>
            <a:pPr>
              <a:lnSpc>
                <a:spcPct val="150000"/>
              </a:lnSpc>
            </a:pPr>
            <a:r>
              <a:rPr lang="en-US" b="1" dirty="0" smtClean="0">
                <a:latin typeface="Andalus" panose="02020603050405020304" pitchFamily="18" charset="-78"/>
                <a:cs typeface="Andalus" panose="02020603050405020304" pitchFamily="18" charset="-78"/>
              </a:rPr>
              <a:t>Most penicillins and </a:t>
            </a:r>
            <a:r>
              <a:rPr lang="en-US" b="1" dirty="0" err="1" smtClean="0">
                <a:latin typeface="Andalus" panose="02020603050405020304" pitchFamily="18" charset="-78"/>
                <a:cs typeface="Andalus" panose="02020603050405020304" pitchFamily="18" charset="-78"/>
              </a:rPr>
              <a:t>cephalosporins</a:t>
            </a:r>
            <a:r>
              <a:rPr lang="en-US" b="1" dirty="0" smtClean="0">
                <a:latin typeface="Andalus" panose="02020603050405020304" pitchFamily="18" charset="-78"/>
                <a:cs typeface="Andalus" panose="02020603050405020304" pitchFamily="18" charset="-78"/>
              </a:rPr>
              <a:t> largely </a:t>
            </a:r>
            <a:r>
              <a:rPr lang="en-US" b="1" dirty="0" smtClean="0">
                <a:solidFill>
                  <a:srgbClr val="C00000"/>
                </a:solidFill>
                <a:latin typeface="Andalus" panose="02020603050405020304" pitchFamily="18" charset="-78"/>
                <a:cs typeface="Andalus" panose="02020603050405020304" pitchFamily="18" charset="-78"/>
              </a:rPr>
              <a:t>useless</a:t>
            </a:r>
            <a:r>
              <a:rPr lang="en-US" b="1" dirty="0" smtClean="0">
                <a:latin typeface="Andalus" panose="02020603050405020304" pitchFamily="18" charset="-78"/>
                <a:cs typeface="Andalus" panose="02020603050405020304" pitchFamily="18" charset="-78"/>
              </a:rPr>
              <a:t> in clinical practice.</a:t>
            </a:r>
          </a:p>
          <a:p>
            <a:pPr>
              <a:lnSpc>
                <a:spcPct val="150000"/>
              </a:lnSpc>
            </a:pPr>
            <a:r>
              <a:rPr lang="en-US" b="1" dirty="0" err="1" smtClean="0">
                <a:latin typeface="Andalus" panose="02020603050405020304" pitchFamily="18" charset="-78"/>
                <a:cs typeface="Andalus" panose="02020603050405020304" pitchFamily="18" charset="-78"/>
              </a:rPr>
              <a:t>Clavulanic</a:t>
            </a:r>
            <a:r>
              <a:rPr lang="en-US" b="1" dirty="0" smtClean="0">
                <a:latin typeface="Andalus" panose="02020603050405020304" pitchFamily="18" charset="-78"/>
                <a:cs typeface="Andalus" panose="02020603050405020304" pitchFamily="18" charset="-78"/>
              </a:rPr>
              <a:t> acid </a:t>
            </a:r>
            <a:r>
              <a:rPr lang="en-US" b="1" dirty="0">
                <a:latin typeface="Andalus" panose="02020603050405020304" pitchFamily="18" charset="-78"/>
                <a:cs typeface="Andalus" panose="02020603050405020304" pitchFamily="18" charset="-78"/>
              </a:rPr>
              <a:t>is </a:t>
            </a:r>
            <a:r>
              <a:rPr lang="en-US" b="1" dirty="0" smtClean="0">
                <a:latin typeface="Andalus" panose="02020603050405020304" pitchFamily="18" charset="-78"/>
                <a:cs typeface="Andalus" panose="02020603050405020304" pitchFamily="18" charset="-78"/>
              </a:rPr>
              <a:t>β-lactamase inhibitor, (co-</a:t>
            </a:r>
            <a:r>
              <a:rPr lang="en-US" b="1" dirty="0" err="1" smtClean="0">
                <a:latin typeface="Andalus" panose="02020603050405020304" pitchFamily="18" charset="-78"/>
                <a:cs typeface="Andalus" panose="02020603050405020304" pitchFamily="18" charset="-78"/>
              </a:rPr>
              <a:t>amoxiclav</a:t>
            </a:r>
            <a:r>
              <a:rPr lang="en-US" b="1" dirty="0" smtClean="0">
                <a:latin typeface="Andalus" panose="02020603050405020304" pitchFamily="18" charset="-78"/>
                <a:cs typeface="Andalus" panose="02020603050405020304" pitchFamily="18" charset="-78"/>
              </a:rPr>
              <a:t>)</a:t>
            </a:r>
          </a:p>
          <a:p>
            <a:r>
              <a:rPr lang="en-US" b="1" dirty="0">
                <a:latin typeface="Andalus" panose="02020603050405020304" pitchFamily="18" charset="-78"/>
                <a:cs typeface="Andalus" panose="02020603050405020304" pitchFamily="18" charset="-78"/>
              </a:rPr>
              <a:t>ESBL </a:t>
            </a:r>
            <a:r>
              <a:rPr lang="en-US" b="1" dirty="0" smtClean="0">
                <a:latin typeface="Andalus" panose="02020603050405020304" pitchFamily="18" charset="-78"/>
                <a:cs typeface="Andalus" panose="02020603050405020304" pitchFamily="18" charset="-78"/>
              </a:rPr>
              <a:t>Multiresistant to </a:t>
            </a:r>
            <a:r>
              <a:rPr lang="en-US" b="1" dirty="0">
                <a:latin typeface="Andalus" panose="02020603050405020304" pitchFamily="18" charset="-78"/>
                <a:cs typeface="Andalus" panose="02020603050405020304" pitchFamily="18" charset="-78"/>
              </a:rPr>
              <a:t>non-β-lactam antibiotics too, such as </a:t>
            </a:r>
            <a:r>
              <a:rPr lang="en-US" b="1" dirty="0" smtClean="0">
                <a:latin typeface="Andalus" panose="02020603050405020304" pitchFamily="18" charset="-78"/>
                <a:cs typeface="Andalus" panose="02020603050405020304" pitchFamily="18" charset="-78"/>
              </a:rPr>
              <a:t>quinolones, aminoglycosides </a:t>
            </a:r>
            <a:r>
              <a:rPr lang="en-US" b="1" dirty="0">
                <a:latin typeface="Andalus" panose="02020603050405020304" pitchFamily="18" charset="-78"/>
                <a:cs typeface="Andalus" panose="02020603050405020304" pitchFamily="18" charset="-78"/>
              </a:rPr>
              <a:t>and </a:t>
            </a:r>
            <a:r>
              <a:rPr lang="en-US" b="1" dirty="0" smtClean="0">
                <a:latin typeface="Andalus" panose="02020603050405020304" pitchFamily="18" charset="-78"/>
                <a:cs typeface="Andalus" panose="02020603050405020304" pitchFamily="18" charset="-78"/>
              </a:rPr>
              <a:t>trimethoprim.</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66220"/>
          </a:xfrm>
          <a:solidFill>
            <a:schemeClr val="accent2">
              <a:lumMod val="40000"/>
              <a:lumOff val="60000"/>
            </a:schemeClr>
          </a:solidFill>
          <a:ln>
            <a:solidFill>
              <a:schemeClr val="accent1"/>
            </a:solidFill>
          </a:ln>
        </p:spPr>
        <p:txBody>
          <a:bodyPr/>
          <a:lstStyle/>
          <a:p>
            <a:pPr algn="ctr"/>
            <a:r>
              <a:rPr lang="en-US" dirty="0" smtClean="0">
                <a:latin typeface="Aharoni" panose="02010803020104030203" pitchFamily="2" charset="-79"/>
                <a:cs typeface="Aharoni" panose="02010803020104030203" pitchFamily="2" charset="-79"/>
              </a:rPr>
              <a:t>Uncomplicated lower UTI</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38200" y="1990878"/>
            <a:ext cx="10515600" cy="4351338"/>
          </a:xfrm>
          <a:ln>
            <a:solidFill>
              <a:schemeClr val="accent1"/>
            </a:solidFill>
          </a:ln>
        </p:spPr>
        <p:txBody>
          <a:bodyPr>
            <a:normAutofit lnSpcReduction="10000"/>
          </a:bodyPr>
          <a:lstStyle/>
          <a:p>
            <a:pPr>
              <a:buFont typeface="Wingdings" panose="05000000000000000000" pitchFamily="2" charset="2"/>
              <a:buChar char="Ø"/>
            </a:pPr>
            <a:r>
              <a:rPr lang="en-US" b="1" dirty="0" smtClean="0">
                <a:latin typeface="Aharoni" panose="02010803020104030203" pitchFamily="2" charset="-79"/>
                <a:cs typeface="Aharoni" panose="02010803020104030203" pitchFamily="2" charset="-79"/>
              </a:rPr>
              <a:t>Treatment in adult </a:t>
            </a:r>
          </a:p>
          <a:p>
            <a:r>
              <a:rPr lang="en-US" b="1" dirty="0" smtClean="0">
                <a:latin typeface="Andalus" panose="02020603050405020304" pitchFamily="18" charset="-78"/>
                <a:cs typeface="Andalus" panose="02020603050405020304" pitchFamily="18" charset="-78"/>
              </a:rPr>
              <a:t>Trimethoprim, </a:t>
            </a:r>
          </a:p>
          <a:p>
            <a:r>
              <a:rPr lang="en-US" b="1" dirty="0" smtClean="0">
                <a:latin typeface="Andalus" panose="02020603050405020304" pitchFamily="18" charset="-78"/>
                <a:cs typeface="Andalus" panose="02020603050405020304" pitchFamily="18" charset="-78"/>
              </a:rPr>
              <a:t>Oral cephalosporin such as </a:t>
            </a:r>
            <a:r>
              <a:rPr lang="en-US" b="1" dirty="0" err="1" smtClean="0">
                <a:latin typeface="Andalus" panose="02020603050405020304" pitchFamily="18" charset="-78"/>
                <a:cs typeface="Andalus" panose="02020603050405020304" pitchFamily="18" charset="-78"/>
              </a:rPr>
              <a:t>cefalexin</a:t>
            </a:r>
            <a:r>
              <a:rPr lang="en-US" b="1" dirty="0" smtClean="0">
                <a:latin typeface="Andalus" panose="02020603050405020304" pitchFamily="18" charset="-78"/>
                <a:cs typeface="Andalus" panose="02020603050405020304" pitchFamily="18" charset="-78"/>
              </a:rPr>
              <a:t>, </a:t>
            </a:r>
          </a:p>
          <a:p>
            <a:r>
              <a:rPr lang="en-US" b="1" dirty="0" smtClean="0">
                <a:latin typeface="Andalus" panose="02020603050405020304" pitchFamily="18" charset="-78"/>
                <a:cs typeface="Andalus" panose="02020603050405020304" pitchFamily="18" charset="-78"/>
              </a:rPr>
              <a:t>Co-</a:t>
            </a:r>
            <a:r>
              <a:rPr lang="en-US" b="1" dirty="0" err="1" smtClean="0">
                <a:latin typeface="Andalus" panose="02020603050405020304" pitchFamily="18" charset="-78"/>
                <a:cs typeface="Andalus" panose="02020603050405020304" pitchFamily="18" charset="-78"/>
              </a:rPr>
              <a:t>amoxiclav</a:t>
            </a:r>
            <a:r>
              <a:rPr lang="en-US" b="1" dirty="0" smtClean="0">
                <a:latin typeface="Andalus" panose="02020603050405020304" pitchFamily="18" charset="-78"/>
                <a:cs typeface="Andalus" panose="02020603050405020304" pitchFamily="18" charset="-78"/>
              </a:rPr>
              <a:t> or </a:t>
            </a:r>
          </a:p>
          <a:p>
            <a:r>
              <a:rPr lang="en-US" b="1" dirty="0" err="1" smtClean="0">
                <a:latin typeface="Andalus" panose="02020603050405020304" pitchFamily="18" charset="-78"/>
                <a:cs typeface="Andalus" panose="02020603050405020304" pitchFamily="18" charset="-78"/>
              </a:rPr>
              <a:t>Nitrofurantoin</a:t>
            </a:r>
            <a:r>
              <a:rPr lang="en-US" b="1" dirty="0" smtClean="0">
                <a:latin typeface="Andalus" panose="02020603050405020304" pitchFamily="18" charset="-78"/>
                <a:cs typeface="Andalus" panose="02020603050405020304" pitchFamily="18" charset="-78"/>
              </a:rPr>
              <a:t>, </a:t>
            </a:r>
          </a:p>
          <a:p>
            <a:r>
              <a:rPr lang="en-US" b="1" dirty="0" smtClean="0">
                <a:latin typeface="Andalus" panose="02020603050405020304" pitchFamily="18" charset="-78"/>
                <a:cs typeface="Andalus" panose="02020603050405020304" pitchFamily="18" charset="-78"/>
              </a:rPr>
              <a:t>The</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quinolones are best reserved for treatment failures and more</a:t>
            </a:r>
          </a:p>
          <a:p>
            <a:r>
              <a:rPr lang="en-US" b="1" dirty="0" smtClean="0">
                <a:latin typeface="Andalus" panose="02020603050405020304" pitchFamily="18" charset="-78"/>
                <a:cs typeface="Andalus" panose="02020603050405020304" pitchFamily="18" charset="-78"/>
              </a:rPr>
              <a:t>difficult infections, </a:t>
            </a:r>
          </a:p>
          <a:p>
            <a:r>
              <a:rPr lang="en-US" b="1" dirty="0" smtClean="0">
                <a:latin typeface="Andalus" panose="02020603050405020304" pitchFamily="18" charset="-78"/>
                <a:cs typeface="Andalus" panose="02020603050405020304" pitchFamily="18" charset="-78"/>
              </a:rPr>
              <a:t>Overuse of these important agents is likely to lead to an increase in resistance</a:t>
            </a:r>
            <a:r>
              <a:rPr lang="en-US" b="1" dirty="0">
                <a:latin typeface="Andalus" panose="02020603050405020304" pitchFamily="18" charset="-78"/>
                <a:cs typeface="Andalus" panose="02020603050405020304" pitchFamily="18" charset="-78"/>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15236"/>
            <a:ext cx="12192000" cy="65169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32321"/>
          </a:xfrm>
          <a:solidFill>
            <a:schemeClr val="accent2">
              <a:lumMod val="40000"/>
              <a:lumOff val="60000"/>
            </a:schemeClr>
          </a:solidFill>
          <a:ln>
            <a:solidFill>
              <a:schemeClr val="accent1"/>
            </a:solidFill>
          </a:ln>
        </p:spPr>
        <p:txBody>
          <a:bodyPr/>
          <a:lstStyle/>
          <a:p>
            <a:pPr algn="ctr"/>
            <a:r>
              <a:rPr lang="en-US" dirty="0" smtClean="0">
                <a:latin typeface="Aharoni" panose="02010803020104030203" pitchFamily="2" charset="-79"/>
                <a:cs typeface="Aharoni" panose="02010803020104030203" pitchFamily="2" charset="-79"/>
              </a:rPr>
              <a:t>Duration of treatment</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38200" y="2023929"/>
            <a:ext cx="10515600" cy="4351338"/>
          </a:xfrm>
          <a:ln>
            <a:solidFill>
              <a:schemeClr val="accent1"/>
            </a:solidFill>
          </a:ln>
        </p:spPr>
        <p:txBody>
          <a:bodyPr>
            <a:normAutofit/>
          </a:bodyPr>
          <a:lstStyle/>
          <a:p>
            <a:r>
              <a:rPr lang="en-US" b="1" dirty="0" smtClean="0">
                <a:latin typeface="Andalus" panose="02020603050405020304" pitchFamily="18" charset="-78"/>
                <a:cs typeface="Andalus" panose="02020603050405020304" pitchFamily="18" charset="-78"/>
              </a:rPr>
              <a:t>Traditionally, a course of 7–10 days</a:t>
            </a:r>
            <a:r>
              <a:rPr lang="el-GR" b="1" dirty="0" smtClean="0">
                <a:cs typeface="Andalus" panose="02020603050405020304" pitchFamily="18" charset="-78"/>
              </a:rPr>
              <a:t> </a:t>
            </a:r>
            <a:r>
              <a:rPr lang="en-US" b="1" dirty="0" smtClean="0">
                <a:latin typeface="Andalus" panose="02020603050405020304" pitchFamily="18" charset="-78"/>
                <a:cs typeface="Andalus" panose="02020603050405020304" pitchFamily="18" charset="-78"/>
              </a:rPr>
              <a:t>(</a:t>
            </a:r>
            <a:r>
              <a:rPr lang="el-GR" b="1" dirty="0" smtClean="0">
                <a:cs typeface="Andalus" panose="02020603050405020304" pitchFamily="18" charset="-78"/>
              </a:rPr>
              <a:t>β-</a:t>
            </a:r>
            <a:r>
              <a:rPr lang="en-US" b="1" dirty="0" err="1" smtClean="0">
                <a:latin typeface="Andalus" panose="02020603050405020304" pitchFamily="18" charset="-78"/>
                <a:cs typeface="Andalus" panose="02020603050405020304" pitchFamily="18" charset="-78"/>
              </a:rPr>
              <a:t>Lactams</a:t>
            </a:r>
            <a:r>
              <a:rPr lang="en-US" b="1" dirty="0" smtClean="0">
                <a:latin typeface="Andalus" panose="02020603050405020304" pitchFamily="18" charset="-78"/>
                <a:cs typeface="Andalus" panose="02020603050405020304" pitchFamily="18" charset="-78"/>
              </a:rPr>
              <a:t>)</a:t>
            </a:r>
          </a:p>
          <a:p>
            <a:r>
              <a:rPr lang="en-US" b="1" dirty="0" smtClean="0">
                <a:latin typeface="Andalus" panose="02020603050405020304" pitchFamily="18" charset="-78"/>
                <a:cs typeface="Andalus" panose="02020603050405020304" pitchFamily="18" charset="-78"/>
              </a:rPr>
              <a:t>Short-course regimens for 3-days (trimethoprim </a:t>
            </a:r>
            <a:r>
              <a:rPr lang="en-US" b="1" dirty="0">
                <a:latin typeface="Andalus" panose="02020603050405020304" pitchFamily="18" charset="-78"/>
                <a:cs typeface="Andalus" panose="02020603050405020304" pitchFamily="18" charset="-78"/>
              </a:rPr>
              <a:t>and quinolones</a:t>
            </a:r>
            <a:r>
              <a:rPr lang="en-US" b="1" dirty="0" smtClean="0">
                <a:latin typeface="Andalus" panose="02020603050405020304" pitchFamily="18" charset="-78"/>
                <a:cs typeface="Andalus" panose="02020603050405020304" pitchFamily="18" charset="-78"/>
              </a:rPr>
              <a:t>).</a:t>
            </a:r>
          </a:p>
          <a:p>
            <a:r>
              <a:rPr lang="en-US" b="1" dirty="0" smtClean="0">
                <a:latin typeface="Andalus" panose="02020603050405020304" pitchFamily="18" charset="-78"/>
                <a:cs typeface="Andalus" panose="02020603050405020304" pitchFamily="18" charset="-78"/>
              </a:rPr>
              <a:t>Or even single-dose therapy.</a:t>
            </a:r>
          </a:p>
          <a:p>
            <a:endParaRPr lang="en-US" b="1" dirty="0" smtClean="0">
              <a:latin typeface="Andalus" panose="02020603050405020304" pitchFamily="18" charset="-78"/>
              <a:cs typeface="Andalus" panose="02020603050405020304" pitchFamily="18" charset="-78"/>
            </a:endParaRPr>
          </a:p>
          <a:p>
            <a:r>
              <a:rPr lang="en-US" b="1" dirty="0" smtClean="0">
                <a:latin typeface="Andalus" panose="02020603050405020304" pitchFamily="18" charset="-78"/>
                <a:cs typeface="Andalus" panose="02020603050405020304" pitchFamily="18" charset="-78"/>
              </a:rPr>
              <a:t>Single-dose therapy, advantages:</a:t>
            </a:r>
          </a:p>
          <a:p>
            <a:r>
              <a:rPr lang="en-US" b="1" dirty="0" smtClean="0">
                <a:latin typeface="Andalus" panose="02020603050405020304" pitchFamily="18" charset="-78"/>
                <a:cs typeface="Andalus" panose="02020603050405020304" pitchFamily="18" charset="-78"/>
              </a:rPr>
              <a:t>Low cost, good adherence</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and the </a:t>
            </a:r>
            <a:r>
              <a:rPr lang="en-US" b="1" dirty="0" err="1" smtClean="0">
                <a:latin typeface="Andalus" panose="02020603050405020304" pitchFamily="18" charset="-78"/>
                <a:cs typeface="Andalus" panose="02020603050405020304" pitchFamily="18" charset="-78"/>
              </a:rPr>
              <a:t>minimisation</a:t>
            </a:r>
            <a:r>
              <a:rPr lang="en-US" b="1" dirty="0" smtClean="0">
                <a:latin typeface="Andalus" panose="02020603050405020304" pitchFamily="18" charset="-78"/>
                <a:cs typeface="Andalus" panose="02020603050405020304" pitchFamily="18" charset="-78"/>
              </a:rPr>
              <a:t> of side effects, </a:t>
            </a:r>
          </a:p>
          <a:p>
            <a:r>
              <a:rPr lang="en-US" b="1" dirty="0" smtClean="0">
                <a:latin typeface="Andalus" panose="02020603050405020304" pitchFamily="18" charset="-78"/>
                <a:cs typeface="Andalus" panose="02020603050405020304" pitchFamily="18" charset="-78"/>
              </a:rPr>
              <a:t>Disadvantages: </a:t>
            </a:r>
          </a:p>
          <a:p>
            <a:r>
              <a:rPr lang="en-US" b="1" dirty="0" smtClean="0">
                <a:latin typeface="Andalus" panose="02020603050405020304" pitchFamily="18" charset="-78"/>
                <a:cs typeface="Andalus" panose="02020603050405020304" pitchFamily="18" charset="-78"/>
              </a:rPr>
              <a:t>Less effective than when the same agent is used for longer.</a:t>
            </a:r>
            <a:endParaRPr lang="en-US" b="1" dirty="0">
              <a:latin typeface="Andalus" panose="02020603050405020304" pitchFamily="18" charset="-78"/>
              <a:cs typeface="Andalus" panose="02020603050405020304" pitchFamily="18" charset="-7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8253"/>
          </a:xfrm>
          <a:solidFill>
            <a:schemeClr val="accent2">
              <a:lumMod val="40000"/>
              <a:lumOff val="60000"/>
            </a:schemeClr>
          </a:solidFill>
          <a:ln>
            <a:solidFill>
              <a:schemeClr val="accent1"/>
            </a:solidFill>
          </a:ln>
        </p:spPr>
        <p:txBody>
          <a:bodyPr/>
          <a:lstStyle/>
          <a:p>
            <a:pPr algn="ctr"/>
            <a:r>
              <a:rPr lang="en-US" dirty="0" smtClean="0">
                <a:latin typeface="Aharoni" panose="02010803020104030203" pitchFamily="2" charset="-79"/>
                <a:cs typeface="Aharoni" panose="02010803020104030203" pitchFamily="2" charset="-79"/>
              </a:rPr>
              <a:t>Treatment in Children</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38200" y="1983035"/>
            <a:ext cx="10515600" cy="4461832"/>
          </a:xfrm>
          <a:ln>
            <a:solidFill>
              <a:schemeClr val="accent1"/>
            </a:solidFill>
          </a:ln>
        </p:spPr>
        <p:txBody>
          <a:bodyPr>
            <a:normAutofit fontScale="92500" lnSpcReduction="20000"/>
          </a:bodyPr>
          <a:lstStyle/>
          <a:p>
            <a:pPr>
              <a:lnSpc>
                <a:spcPct val="150000"/>
              </a:lnSpc>
            </a:pPr>
            <a:r>
              <a:rPr lang="en-US" b="1" dirty="0" smtClean="0">
                <a:latin typeface="Andalus" panose="02020603050405020304" pitchFamily="18" charset="-78"/>
                <a:cs typeface="Andalus" panose="02020603050405020304" pitchFamily="18" charset="-78"/>
              </a:rPr>
              <a:t>The drugs of choice include: </a:t>
            </a:r>
          </a:p>
          <a:p>
            <a:pPr>
              <a:lnSpc>
                <a:spcPct val="150000"/>
              </a:lnSpc>
            </a:pPr>
            <a:r>
              <a:rPr lang="en-US" b="1" dirty="0" smtClean="0">
                <a:latin typeface="Andalus" panose="02020603050405020304" pitchFamily="18" charset="-78"/>
                <a:cs typeface="Andalus" panose="02020603050405020304" pitchFamily="18" charset="-78"/>
              </a:rPr>
              <a:t>β-lactams, </a:t>
            </a:r>
          </a:p>
          <a:p>
            <a:pPr>
              <a:lnSpc>
                <a:spcPct val="150000"/>
              </a:lnSpc>
            </a:pPr>
            <a:r>
              <a:rPr lang="en-US" b="1" dirty="0" smtClean="0">
                <a:latin typeface="Andalus" panose="02020603050405020304" pitchFamily="18" charset="-78"/>
                <a:cs typeface="Andalus" panose="02020603050405020304" pitchFamily="18" charset="-78"/>
              </a:rPr>
              <a:t>Trimethoprim and </a:t>
            </a:r>
          </a:p>
          <a:p>
            <a:pPr>
              <a:lnSpc>
                <a:spcPct val="150000"/>
              </a:lnSpc>
            </a:pPr>
            <a:r>
              <a:rPr lang="en-US" b="1" dirty="0" err="1" smtClean="0">
                <a:latin typeface="Andalus" panose="02020603050405020304" pitchFamily="18" charset="-78"/>
                <a:cs typeface="Andalus" panose="02020603050405020304" pitchFamily="18" charset="-78"/>
              </a:rPr>
              <a:t>Nitrofurantoin</a:t>
            </a:r>
            <a:r>
              <a:rPr lang="en-US" b="1" dirty="0" smtClean="0">
                <a:latin typeface="Andalus" panose="02020603050405020304" pitchFamily="18" charset="-78"/>
                <a:cs typeface="Andalus" panose="02020603050405020304" pitchFamily="18" charset="-78"/>
              </a:rPr>
              <a:t>. </a:t>
            </a:r>
          </a:p>
          <a:p>
            <a:pPr>
              <a:lnSpc>
                <a:spcPct val="150000"/>
              </a:lnSpc>
            </a:pPr>
            <a:r>
              <a:rPr lang="en-US" b="1" dirty="0" smtClean="0">
                <a:latin typeface="Andalus" panose="02020603050405020304" pitchFamily="18" charset="-78"/>
                <a:cs typeface="Andalus" panose="02020603050405020304" pitchFamily="18" charset="-78"/>
              </a:rPr>
              <a:t>Quinolones are relatively contraindicated in children because of the theoretical risk of causing cartilage and joint problems. </a:t>
            </a:r>
          </a:p>
          <a:p>
            <a:pPr>
              <a:lnSpc>
                <a:spcPct val="150000"/>
              </a:lnSpc>
            </a:pPr>
            <a:r>
              <a:rPr lang="en-US" b="1" dirty="0" smtClean="0">
                <a:latin typeface="Andalus" panose="02020603050405020304" pitchFamily="18" charset="-78"/>
                <a:cs typeface="Andalus" panose="02020603050405020304" pitchFamily="18" charset="-78"/>
              </a:rPr>
              <a:t>Children should be treated for 7–10 days.</a:t>
            </a:r>
            <a:endParaRPr lang="en-US" b="1" dirty="0">
              <a:latin typeface="Andalus" panose="02020603050405020304" pitchFamily="18" charset="-78"/>
              <a:cs typeface="Andalus" panose="02020603050405020304"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1973" y="324371"/>
            <a:ext cx="10515600" cy="5680643"/>
          </a:xfrm>
        </p:spPr>
        <p:txBody>
          <a:bodyPr/>
          <a:lstStyle/>
          <a:p>
            <a:pPr marL="0" indent="0">
              <a:buNone/>
            </a:pPr>
            <a:r>
              <a:rPr lang="en-US" b="1" dirty="0" smtClean="0"/>
              <a:t>Risk </a:t>
            </a:r>
            <a:r>
              <a:rPr lang="en-US" b="1" dirty="0"/>
              <a:t>Factors </a:t>
            </a:r>
            <a:endParaRPr lang="en-US" dirty="0"/>
          </a:p>
          <a:p>
            <a:r>
              <a:rPr lang="en-US" dirty="0" smtClean="0"/>
              <a:t>Common </a:t>
            </a:r>
            <a:r>
              <a:rPr lang="en-US" dirty="0"/>
              <a:t>risk factors for UTIs </a:t>
            </a:r>
            <a:r>
              <a:rPr lang="en-US" b="1" dirty="0"/>
              <a:t>in women </a:t>
            </a:r>
            <a:r>
              <a:rPr lang="en-US" dirty="0"/>
              <a:t>include sexual intercourse, use of a cervical diaphragm, use of spermicidal jellies, diabetes, and pregnancy. </a:t>
            </a:r>
            <a:endParaRPr lang="en-US" dirty="0" smtClean="0"/>
          </a:p>
          <a:p>
            <a:r>
              <a:rPr lang="en-US" b="1" dirty="0" smtClean="0"/>
              <a:t>In </a:t>
            </a:r>
            <a:r>
              <a:rPr lang="en-US" b="1" dirty="0"/>
              <a:t>men, </a:t>
            </a:r>
            <a:r>
              <a:rPr lang="en-US" dirty="0"/>
              <a:t>the risks are increased in uncircumcised males and older age men with prostatic hyperplasia. </a:t>
            </a:r>
            <a:endParaRPr lang="en-US" dirty="0" smtClean="0"/>
          </a:p>
          <a:p>
            <a:r>
              <a:rPr lang="en-US" dirty="0" smtClean="0"/>
              <a:t>Common </a:t>
            </a:r>
            <a:r>
              <a:rPr lang="en-US" dirty="0"/>
              <a:t>risk factors for </a:t>
            </a:r>
            <a:r>
              <a:rPr lang="en-US" b="1" dirty="0"/>
              <a:t>both men and women </a:t>
            </a:r>
            <a:r>
              <a:rPr lang="en-US" dirty="0"/>
              <a:t>include urologic</a:t>
            </a:r>
            <a:r>
              <a:rPr lang="en-US" b="1" dirty="0"/>
              <a:t> </a:t>
            </a:r>
            <a:r>
              <a:rPr lang="en-US" dirty="0"/>
              <a:t>instrumentation, urethral catheterization, renal transplantation, neurogenic bladder, and urinary tract obstruction</a:t>
            </a:r>
            <a:r>
              <a:rPr lang="en-US" dirty="0" smtClean="0"/>
              <a:t>.</a:t>
            </a:r>
          </a:p>
          <a:p>
            <a:endParaRPr lang="en-US" dirty="0"/>
          </a:p>
        </p:txBody>
      </p:sp>
    </p:spTree>
    <p:extLst>
      <p:ext uri="{BB962C8B-B14F-4D97-AF65-F5344CB8AC3E}">
        <p14:creationId xmlns:p14="http://schemas.microsoft.com/office/powerpoint/2010/main" val="39853065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66220"/>
          </a:xfrm>
          <a:solidFill>
            <a:schemeClr val="tx2">
              <a:lumMod val="20000"/>
              <a:lumOff val="80000"/>
            </a:schemeClr>
          </a:solidFill>
          <a:ln>
            <a:solidFill>
              <a:srgbClr val="FF0000"/>
            </a:solidFill>
          </a:ln>
        </p:spPr>
        <p:txBody>
          <a:bodyPr/>
          <a:lstStyle/>
          <a:p>
            <a:pPr algn="ctr"/>
            <a:r>
              <a:rPr lang="en-US" dirty="0">
                <a:latin typeface="Aharoni" panose="02010803020104030203" pitchFamily="2" charset="-79"/>
                <a:cs typeface="Aharoni" panose="02010803020104030203" pitchFamily="2" charset="-79"/>
              </a:rPr>
              <a:t>Acute pyelonephritis</a:t>
            </a:r>
          </a:p>
        </p:txBody>
      </p:sp>
      <p:sp>
        <p:nvSpPr>
          <p:cNvPr id="3" name="Content Placeholder 2"/>
          <p:cNvSpPr>
            <a:spLocks noGrp="1"/>
          </p:cNvSpPr>
          <p:nvPr>
            <p:ph idx="1"/>
          </p:nvPr>
        </p:nvSpPr>
        <p:spPr>
          <a:xfrm>
            <a:off x="838200" y="1825625"/>
            <a:ext cx="10696460" cy="4619242"/>
          </a:xfrm>
          <a:ln>
            <a:solidFill>
              <a:srgbClr val="FF0000"/>
            </a:solidFill>
          </a:ln>
        </p:spPr>
        <p:txBody>
          <a:bodyPr>
            <a:normAutofit/>
          </a:bodyPr>
          <a:lstStyle/>
          <a:p>
            <a:pPr>
              <a:buFont typeface="Wingdings" panose="05000000000000000000" pitchFamily="2" charset="2"/>
              <a:buChar char="Ø"/>
            </a:pPr>
            <a:r>
              <a:rPr lang="en-US" b="1" dirty="0" smtClean="0">
                <a:latin typeface="Andalus" panose="02020603050405020304" pitchFamily="18" charset="-78"/>
                <a:cs typeface="Andalus" panose="02020603050405020304" pitchFamily="18" charset="-78"/>
              </a:rPr>
              <a:t> Severely ill patient ------</a:t>
            </a:r>
          </a:p>
          <a:p>
            <a:r>
              <a:rPr lang="en-US" b="1" dirty="0">
                <a:latin typeface="Andalus" panose="02020603050405020304" pitchFamily="18" charset="-78"/>
                <a:cs typeface="Andalus" panose="02020603050405020304" pitchFamily="18" charset="-78"/>
              </a:rPr>
              <a:t>A first-choice agent would </a:t>
            </a:r>
            <a:r>
              <a:rPr lang="en-US" b="1" dirty="0" smtClean="0">
                <a:latin typeface="Andalus" panose="02020603050405020304" pitchFamily="18" charset="-78"/>
                <a:cs typeface="Andalus" panose="02020603050405020304" pitchFamily="18" charset="-78"/>
              </a:rPr>
              <a:t>be </a:t>
            </a:r>
            <a:r>
              <a:rPr lang="en-US" b="1" dirty="0">
                <a:solidFill>
                  <a:srgbClr val="C00000"/>
                </a:solidFill>
                <a:latin typeface="Andalus" panose="02020603050405020304" pitchFamily="18" charset="-78"/>
                <a:cs typeface="Andalus" panose="02020603050405020304" pitchFamily="18" charset="-78"/>
              </a:rPr>
              <a:t>Parenteral</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antibiotic:</a:t>
            </a:r>
          </a:p>
          <a:p>
            <a:r>
              <a:rPr lang="en-US" b="1" dirty="0" smtClean="0">
                <a:latin typeface="Andalus" panose="02020603050405020304" pitchFamily="18" charset="-78"/>
                <a:cs typeface="Andalus" panose="02020603050405020304" pitchFamily="18" charset="-78"/>
              </a:rPr>
              <a:t>Cefuroxime, </a:t>
            </a:r>
          </a:p>
          <a:p>
            <a:r>
              <a:rPr lang="en-US" b="1" dirty="0" smtClean="0">
                <a:latin typeface="Andalus" panose="02020603050405020304" pitchFamily="18" charset="-78"/>
                <a:cs typeface="Andalus" panose="02020603050405020304" pitchFamily="18" charset="-78"/>
              </a:rPr>
              <a:t>Gentamicin </a:t>
            </a:r>
            <a:r>
              <a:rPr lang="en-US" b="1" dirty="0">
                <a:latin typeface="Andalus" panose="02020603050405020304" pitchFamily="18" charset="-78"/>
                <a:cs typeface="Andalus" panose="02020603050405020304" pitchFamily="18" charset="-78"/>
              </a:rPr>
              <a:t>or </a:t>
            </a:r>
            <a:endParaRPr lang="en-US" b="1" dirty="0" smtClean="0">
              <a:latin typeface="Andalus" panose="02020603050405020304" pitchFamily="18" charset="-78"/>
              <a:cs typeface="Andalus" panose="02020603050405020304" pitchFamily="18" charset="-78"/>
            </a:endParaRPr>
          </a:p>
          <a:p>
            <a:r>
              <a:rPr lang="en-US" b="1" dirty="0" smtClean="0">
                <a:latin typeface="Andalus" panose="02020603050405020304" pitchFamily="18" charset="-78"/>
                <a:cs typeface="Andalus" panose="02020603050405020304" pitchFamily="18" charset="-78"/>
              </a:rPr>
              <a:t>Ciprofloxacin.</a:t>
            </a:r>
          </a:p>
          <a:p>
            <a:r>
              <a:rPr lang="en-US" b="1" dirty="0">
                <a:latin typeface="Andalus" panose="02020603050405020304" pitchFamily="18" charset="-78"/>
                <a:cs typeface="Andalus" panose="02020603050405020304" pitchFamily="18" charset="-78"/>
              </a:rPr>
              <a:t>When the patient </a:t>
            </a:r>
            <a:r>
              <a:rPr lang="en-US" b="1" dirty="0" smtClean="0">
                <a:latin typeface="Andalus" panose="02020603050405020304" pitchFamily="18" charset="-78"/>
                <a:cs typeface="Andalus" panose="02020603050405020304" pitchFamily="18" charset="-78"/>
              </a:rPr>
              <a:t>is improving</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switch to oral </a:t>
            </a:r>
            <a:r>
              <a:rPr lang="en-US" b="1" dirty="0">
                <a:latin typeface="Andalus" panose="02020603050405020304" pitchFamily="18" charset="-78"/>
                <a:cs typeface="Andalus" panose="02020603050405020304" pitchFamily="18" charset="-78"/>
              </a:rPr>
              <a:t>therapy, </a:t>
            </a:r>
            <a:r>
              <a:rPr lang="en-US" b="1" dirty="0" smtClean="0">
                <a:latin typeface="Andalus" panose="02020603050405020304" pitchFamily="18" charset="-78"/>
                <a:cs typeface="Andalus" panose="02020603050405020304" pitchFamily="18" charset="-78"/>
              </a:rPr>
              <a:t>like </a:t>
            </a:r>
            <a:r>
              <a:rPr lang="en-US" b="1" dirty="0" smtClean="0">
                <a:solidFill>
                  <a:srgbClr val="C00000"/>
                </a:solidFill>
                <a:latin typeface="Andalus" panose="02020603050405020304" pitchFamily="18" charset="-78"/>
                <a:cs typeface="Andalus" panose="02020603050405020304" pitchFamily="18" charset="-78"/>
              </a:rPr>
              <a:t>Quinolone</a:t>
            </a:r>
            <a:r>
              <a:rPr lang="en-US" b="1" dirty="0" smtClean="0">
                <a:latin typeface="Andalus" panose="02020603050405020304" pitchFamily="18" charset="-78"/>
                <a:cs typeface="Andalus" panose="02020603050405020304" pitchFamily="18" charset="-78"/>
              </a:rPr>
              <a:t> for </a:t>
            </a:r>
            <a:r>
              <a:rPr lang="en-US" b="1" dirty="0">
                <a:latin typeface="Andalus" panose="02020603050405020304" pitchFamily="18" charset="-78"/>
                <a:cs typeface="Andalus" panose="02020603050405020304" pitchFamily="18" charset="-78"/>
              </a:rPr>
              <a:t>10–14 days</a:t>
            </a:r>
            <a:r>
              <a:rPr lang="en-US" b="1" dirty="0" smtClean="0">
                <a:latin typeface="Andalus" panose="02020603050405020304" pitchFamily="18" charset="-78"/>
                <a:cs typeface="Andalus" panose="02020603050405020304" pitchFamily="18" charset="-78"/>
              </a:rPr>
              <a:t>.</a:t>
            </a:r>
          </a:p>
          <a:p>
            <a:pPr>
              <a:buFont typeface="Wingdings" panose="05000000000000000000" pitchFamily="2" charset="2"/>
              <a:buChar char="Ø"/>
            </a:pPr>
            <a:r>
              <a:rPr lang="en-US" b="1" dirty="0" smtClean="0">
                <a:latin typeface="Andalus" panose="02020603050405020304" pitchFamily="18" charset="-78"/>
                <a:cs typeface="Andalus" panose="02020603050405020304" pitchFamily="18" charset="-78"/>
              </a:rPr>
              <a:t> Less severely ill</a:t>
            </a:r>
            <a:r>
              <a:rPr lang="en-US" b="1" dirty="0">
                <a:latin typeface="Andalus" panose="02020603050405020304" pitchFamily="18" charset="-78"/>
                <a:cs typeface="Andalus" panose="02020603050405020304" pitchFamily="18" charset="-78"/>
              </a:rPr>
              <a:t> </a:t>
            </a:r>
            <a:r>
              <a:rPr lang="en-US" b="1" dirty="0" smtClean="0">
                <a:latin typeface="Andalus" panose="02020603050405020304" pitchFamily="18" charset="-78"/>
                <a:cs typeface="Andalus" panose="02020603050405020304" pitchFamily="18" charset="-78"/>
              </a:rPr>
              <a:t>patient… </a:t>
            </a:r>
            <a:endParaRPr lang="en-US" b="1" dirty="0">
              <a:latin typeface="Andalus" panose="02020603050405020304" pitchFamily="18" charset="-78"/>
              <a:cs typeface="Andalus" panose="02020603050405020304" pitchFamily="18" charset="-78"/>
            </a:endParaRPr>
          </a:p>
          <a:p>
            <a:r>
              <a:rPr lang="en-US" b="1" dirty="0" smtClean="0">
                <a:latin typeface="Andalus" panose="02020603050405020304" pitchFamily="18" charset="-78"/>
                <a:cs typeface="Andalus" panose="02020603050405020304" pitchFamily="18" charset="-78"/>
              </a:rPr>
              <a:t>Oral antibiotic </a:t>
            </a:r>
            <a:r>
              <a:rPr lang="en-US" b="1" dirty="0">
                <a:latin typeface="Andalus" panose="02020603050405020304" pitchFamily="18" charset="-78"/>
                <a:cs typeface="Andalus" panose="02020603050405020304" pitchFamily="18" charset="-78"/>
              </a:rPr>
              <a:t>with a shorter </a:t>
            </a:r>
            <a:r>
              <a:rPr lang="en-US" b="1" dirty="0" smtClean="0">
                <a:latin typeface="Andalus" panose="02020603050405020304" pitchFamily="18" charset="-78"/>
                <a:cs typeface="Andalus" panose="02020603050405020304" pitchFamily="18" charset="-78"/>
              </a:rPr>
              <a:t>course</a:t>
            </a:r>
            <a:endParaRPr lang="en-US"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68386368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In hospital-acquired pyelonephritis</a:t>
            </a:r>
          </a:p>
        </p:txBody>
      </p:sp>
      <p:sp>
        <p:nvSpPr>
          <p:cNvPr id="3" name="Content Placeholder 2"/>
          <p:cNvSpPr>
            <a:spLocks noGrp="1"/>
          </p:cNvSpPr>
          <p:nvPr>
            <p:ph idx="1"/>
          </p:nvPr>
        </p:nvSpPr>
        <p:spPr>
          <a:xfrm>
            <a:off x="838200" y="2115239"/>
            <a:ext cx="10515600" cy="4061724"/>
          </a:xfrm>
          <a:ln>
            <a:solidFill>
              <a:schemeClr val="accent1"/>
            </a:solidFill>
          </a:ln>
        </p:spPr>
        <p:txBody>
          <a:bodyPr>
            <a:normAutofit/>
          </a:bodyPr>
          <a:lstStyle/>
          <a:p>
            <a:r>
              <a:rPr lang="en-US" b="1" dirty="0" smtClean="0">
                <a:latin typeface="Andalus" panose="02020603050405020304" pitchFamily="18" charset="-78"/>
                <a:cs typeface="Andalus" panose="02020603050405020304" pitchFamily="18" charset="-78"/>
              </a:rPr>
              <a:t>Start with </a:t>
            </a:r>
            <a:r>
              <a:rPr lang="en-US" b="1" dirty="0">
                <a:latin typeface="Andalus" panose="02020603050405020304" pitchFamily="18" charset="-78"/>
                <a:cs typeface="Andalus" panose="02020603050405020304" pitchFamily="18" charset="-78"/>
              </a:rPr>
              <a:t>a </a:t>
            </a:r>
            <a:r>
              <a:rPr lang="en-US" b="1" dirty="0" smtClean="0">
                <a:latin typeface="Andalus" panose="02020603050405020304" pitchFamily="18" charset="-78"/>
                <a:cs typeface="Andalus" panose="02020603050405020304" pitchFamily="18" charset="-78"/>
              </a:rPr>
              <a:t>broad-spectrum agent </a:t>
            </a:r>
            <a:r>
              <a:rPr lang="en-US" b="1" dirty="0">
                <a:latin typeface="Andalus" panose="02020603050405020304" pitchFamily="18" charset="-78"/>
                <a:cs typeface="Andalus" panose="02020603050405020304" pitchFamily="18" charset="-78"/>
              </a:rPr>
              <a:t>such </a:t>
            </a:r>
            <a:r>
              <a:rPr lang="en-US" b="1" dirty="0" smtClean="0">
                <a:latin typeface="Andalus" panose="02020603050405020304" pitchFamily="18" charset="-78"/>
                <a:cs typeface="Andalus" panose="02020603050405020304" pitchFamily="18" charset="-78"/>
              </a:rPr>
              <a:t>as:</a:t>
            </a:r>
          </a:p>
          <a:p>
            <a:r>
              <a:rPr lang="en-US" b="1" dirty="0" err="1" smtClean="0">
                <a:latin typeface="Andalus" panose="02020603050405020304" pitchFamily="18" charset="-78"/>
                <a:cs typeface="Andalus" panose="02020603050405020304" pitchFamily="18" charset="-78"/>
              </a:rPr>
              <a:t>Ceftazidime</a:t>
            </a:r>
            <a:r>
              <a:rPr lang="en-US" b="1" dirty="0" smtClean="0">
                <a:latin typeface="Andalus" panose="02020603050405020304" pitchFamily="18" charset="-78"/>
                <a:cs typeface="Andalus" panose="02020603050405020304" pitchFamily="18" charset="-78"/>
              </a:rPr>
              <a:t>, </a:t>
            </a:r>
          </a:p>
          <a:p>
            <a:r>
              <a:rPr lang="en-US" b="1" dirty="0" smtClean="0">
                <a:latin typeface="Andalus" panose="02020603050405020304" pitchFamily="18" charset="-78"/>
                <a:cs typeface="Andalus" panose="02020603050405020304" pitchFamily="18" charset="-78"/>
              </a:rPr>
              <a:t>Ciprofloxacin,</a:t>
            </a:r>
          </a:p>
          <a:p>
            <a:r>
              <a:rPr lang="en-US" b="1" dirty="0" err="1" smtClean="0">
                <a:latin typeface="Andalus" panose="02020603050405020304" pitchFamily="18" charset="-78"/>
                <a:cs typeface="Andalus" panose="02020603050405020304" pitchFamily="18" charset="-78"/>
              </a:rPr>
              <a:t>Meropenem</a:t>
            </a:r>
            <a:r>
              <a:rPr lang="en-US" b="1" dirty="0" smtClean="0">
                <a:latin typeface="Andalus" panose="02020603050405020304" pitchFamily="18" charset="-78"/>
                <a:cs typeface="Andalus" panose="02020603050405020304" pitchFamily="18" charset="-78"/>
              </a:rPr>
              <a:t>.</a:t>
            </a:r>
            <a:endParaRPr lang="en-US" b="1" dirty="0">
              <a:latin typeface="Andalus" panose="02020603050405020304" pitchFamily="18" charset="-78"/>
              <a:cs typeface="Andalus" panose="02020603050405020304" pitchFamily="18" charset="-78"/>
            </a:endParaRPr>
          </a:p>
          <a:p>
            <a:endParaRPr lang="en-US" b="1" dirty="0" smtClean="0">
              <a:latin typeface="Andalus" panose="02020603050405020304" pitchFamily="18" charset="-78"/>
              <a:cs typeface="Andalus" panose="02020603050405020304" pitchFamily="18" charset="-78"/>
            </a:endParaRPr>
          </a:p>
          <a:p>
            <a:r>
              <a:rPr lang="en-US" b="1" dirty="0" smtClean="0">
                <a:latin typeface="Andalus" panose="02020603050405020304" pitchFamily="18" charset="-78"/>
                <a:cs typeface="Andalus" panose="02020603050405020304" pitchFamily="18" charset="-78"/>
              </a:rPr>
              <a:t>There is </a:t>
            </a:r>
            <a:r>
              <a:rPr lang="en-US" b="1" dirty="0">
                <a:latin typeface="Andalus" panose="02020603050405020304" pitchFamily="18" charset="-78"/>
                <a:cs typeface="Andalus" panose="02020603050405020304" pitchFamily="18" charset="-78"/>
              </a:rPr>
              <a:t>a risk that </a:t>
            </a:r>
            <a:r>
              <a:rPr lang="en-US" b="1" dirty="0" smtClean="0">
                <a:latin typeface="Andalus" panose="02020603050405020304" pitchFamily="18" charset="-78"/>
                <a:cs typeface="Andalus" panose="02020603050405020304" pitchFamily="18" charset="-78"/>
              </a:rPr>
              <a:t>the infecting </a:t>
            </a:r>
            <a:r>
              <a:rPr lang="en-US" b="1" dirty="0">
                <a:latin typeface="Andalus" panose="02020603050405020304" pitchFamily="18" charset="-78"/>
                <a:cs typeface="Andalus" panose="02020603050405020304" pitchFamily="18" charset="-78"/>
              </a:rPr>
              <a:t>organism may be resistant to the usual first-line drugs</a:t>
            </a:r>
            <a:r>
              <a:rPr lang="en-US" b="1" dirty="0" smtClean="0">
                <a:latin typeface="Andalus" panose="02020603050405020304" pitchFamily="18" charset="-78"/>
                <a:cs typeface="Andalus" panose="02020603050405020304" pitchFamily="18" charset="-78"/>
              </a:rPr>
              <a:t>.</a:t>
            </a:r>
            <a:endParaRPr lang="en-US"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7032565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3114" y="0"/>
            <a:ext cx="12188886" cy="6858000"/>
          </a:xfrm>
          <a:prstGeom prst="rect">
            <a:avLst/>
          </a:prstGeom>
        </p:spPr>
      </p:pic>
    </p:spTree>
    <p:extLst>
      <p:ext uri="{BB962C8B-B14F-4D97-AF65-F5344CB8AC3E}">
        <p14:creationId xmlns:p14="http://schemas.microsoft.com/office/powerpoint/2010/main" val="33057262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8253"/>
          </a:xfrm>
          <a:solidFill>
            <a:schemeClr val="tx2">
              <a:lumMod val="20000"/>
              <a:lumOff val="8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Relapsing UTI</a:t>
            </a:r>
          </a:p>
        </p:txBody>
      </p:sp>
      <p:sp>
        <p:nvSpPr>
          <p:cNvPr id="3" name="Content Placeholder 2"/>
          <p:cNvSpPr>
            <a:spLocks noGrp="1"/>
          </p:cNvSpPr>
          <p:nvPr>
            <p:ph idx="1"/>
          </p:nvPr>
        </p:nvSpPr>
        <p:spPr>
          <a:xfrm>
            <a:off x="838200" y="2236423"/>
            <a:ext cx="10515600" cy="3940539"/>
          </a:xfrm>
          <a:ln>
            <a:solidFill>
              <a:schemeClr val="accent1"/>
            </a:solidFill>
          </a:ln>
        </p:spPr>
        <p:txBody>
          <a:bodyPr/>
          <a:lstStyle/>
          <a:p>
            <a:pPr>
              <a:lnSpc>
                <a:spcPct val="150000"/>
              </a:lnSpc>
            </a:pPr>
            <a:r>
              <a:rPr lang="en-US" b="1" dirty="0">
                <a:latin typeface="Andalus" panose="02020603050405020304" pitchFamily="18" charset="-78"/>
                <a:cs typeface="Andalus" panose="02020603050405020304" pitchFamily="18" charset="-78"/>
              </a:rPr>
              <a:t>The main causes of persistent relapsing UTI </a:t>
            </a:r>
            <a:r>
              <a:rPr lang="en-US" b="1" dirty="0" smtClean="0">
                <a:latin typeface="Andalus" panose="02020603050405020304" pitchFamily="18" charset="-78"/>
                <a:cs typeface="Andalus" panose="02020603050405020304" pitchFamily="18" charset="-78"/>
              </a:rPr>
              <a:t>are:</a:t>
            </a:r>
          </a:p>
          <a:p>
            <a:pPr>
              <a:lnSpc>
                <a:spcPct val="150000"/>
              </a:lnSpc>
            </a:pPr>
            <a:r>
              <a:rPr lang="en-US" b="1" dirty="0" smtClean="0">
                <a:latin typeface="Andalus" panose="02020603050405020304" pitchFamily="18" charset="-78"/>
                <a:cs typeface="Andalus" panose="02020603050405020304" pitchFamily="18" charset="-78"/>
              </a:rPr>
              <a:t>Renal infection</a:t>
            </a:r>
            <a:r>
              <a:rPr lang="en-US" b="1" dirty="0">
                <a:latin typeface="Andalus" panose="02020603050405020304" pitchFamily="18" charset="-78"/>
                <a:cs typeface="Andalus" panose="02020603050405020304" pitchFamily="18" charset="-78"/>
              </a:rPr>
              <a:t>,</a:t>
            </a:r>
          </a:p>
          <a:p>
            <a:pPr>
              <a:lnSpc>
                <a:spcPct val="150000"/>
              </a:lnSpc>
            </a:pPr>
            <a:r>
              <a:rPr lang="en-US" b="1" dirty="0" smtClean="0">
                <a:latin typeface="Andalus" panose="02020603050405020304" pitchFamily="18" charset="-78"/>
                <a:cs typeface="Andalus" panose="02020603050405020304" pitchFamily="18" charset="-78"/>
              </a:rPr>
              <a:t>Structural abnormalities </a:t>
            </a:r>
            <a:r>
              <a:rPr lang="en-US" b="1" dirty="0">
                <a:latin typeface="Andalus" panose="02020603050405020304" pitchFamily="18" charset="-78"/>
                <a:cs typeface="Andalus" panose="02020603050405020304" pitchFamily="18" charset="-78"/>
              </a:rPr>
              <a:t>of the urinary tract and</a:t>
            </a:r>
            <a:r>
              <a:rPr lang="en-US" b="1" dirty="0" smtClean="0">
                <a:latin typeface="Andalus" panose="02020603050405020304" pitchFamily="18" charset="-78"/>
                <a:cs typeface="Andalus" panose="02020603050405020304" pitchFamily="18" charset="-78"/>
              </a:rPr>
              <a:t>,</a:t>
            </a:r>
          </a:p>
          <a:p>
            <a:pPr>
              <a:lnSpc>
                <a:spcPct val="150000"/>
              </a:lnSpc>
            </a:pPr>
            <a:r>
              <a:rPr lang="en-US" b="1" dirty="0" smtClean="0">
                <a:latin typeface="Andalus" panose="02020603050405020304" pitchFamily="18" charset="-78"/>
                <a:cs typeface="Andalus" panose="02020603050405020304" pitchFamily="18" charset="-78"/>
              </a:rPr>
              <a:t>In men, chronic </a:t>
            </a:r>
            <a:r>
              <a:rPr lang="en-US" b="1" dirty="0">
                <a:latin typeface="Andalus" panose="02020603050405020304" pitchFamily="18" charset="-78"/>
                <a:cs typeface="Andalus" panose="02020603050405020304" pitchFamily="18" charset="-78"/>
              </a:rPr>
              <a:t>prostatitis.</a:t>
            </a:r>
          </a:p>
        </p:txBody>
      </p:sp>
    </p:spTree>
    <p:extLst>
      <p:ext uri="{BB962C8B-B14F-4D97-AF65-F5344CB8AC3E}">
        <p14:creationId xmlns:p14="http://schemas.microsoft.com/office/powerpoint/2010/main" val="11763866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88253"/>
          </a:xfrm>
          <a:solidFill>
            <a:schemeClr val="tx2">
              <a:lumMod val="20000"/>
              <a:lumOff val="8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Catheter-associated infections</a:t>
            </a:r>
          </a:p>
        </p:txBody>
      </p:sp>
      <p:sp>
        <p:nvSpPr>
          <p:cNvPr id="3" name="Content Placeholder 2"/>
          <p:cNvSpPr>
            <a:spLocks noGrp="1"/>
          </p:cNvSpPr>
          <p:nvPr>
            <p:ph idx="1"/>
          </p:nvPr>
        </p:nvSpPr>
        <p:spPr>
          <a:xfrm>
            <a:off x="838200" y="2027104"/>
            <a:ext cx="10515600" cy="4428779"/>
          </a:xfrm>
          <a:ln>
            <a:solidFill>
              <a:schemeClr val="accent1"/>
            </a:solidFill>
          </a:ln>
        </p:spPr>
        <p:txBody>
          <a:bodyPr>
            <a:normAutofit/>
          </a:bodyPr>
          <a:lstStyle/>
          <a:p>
            <a:pPr>
              <a:lnSpc>
                <a:spcPct val="150000"/>
              </a:lnSpc>
              <a:buFont typeface="Wingdings" panose="05000000000000000000" pitchFamily="2" charset="2"/>
              <a:buChar char="Ø"/>
            </a:pPr>
            <a:r>
              <a:rPr lang="en-US" b="1" dirty="0">
                <a:latin typeface="Andalus" panose="02020603050405020304" pitchFamily="18" charset="-78"/>
                <a:cs typeface="Andalus" panose="02020603050405020304" pitchFamily="18" charset="-78"/>
              </a:rPr>
              <a:t>Even with the very best catheter care, </a:t>
            </a:r>
            <a:r>
              <a:rPr lang="en-US" b="1" dirty="0" smtClean="0">
                <a:latin typeface="Andalus" panose="02020603050405020304" pitchFamily="18" charset="-78"/>
                <a:cs typeface="Andalus" panose="02020603050405020304" pitchFamily="18" charset="-78"/>
              </a:rPr>
              <a:t>most will have </a:t>
            </a:r>
            <a:r>
              <a:rPr lang="en-US" b="1" dirty="0">
                <a:latin typeface="Andalus" panose="02020603050405020304" pitchFamily="18" charset="-78"/>
                <a:cs typeface="Andalus" panose="02020603050405020304" pitchFamily="18" charset="-78"/>
              </a:rPr>
              <a:t>infected urine after 10–14 days of </a:t>
            </a:r>
            <a:r>
              <a:rPr lang="en-US" b="1" dirty="0" err="1">
                <a:latin typeface="Andalus" panose="02020603050405020304" pitchFamily="18" charset="-78"/>
                <a:cs typeface="Andalus" panose="02020603050405020304" pitchFamily="18" charset="-78"/>
              </a:rPr>
              <a:t>catheterisation</a:t>
            </a:r>
            <a:r>
              <a:rPr lang="en-US" b="1" dirty="0" smtClean="0">
                <a:latin typeface="Andalus" panose="02020603050405020304" pitchFamily="18" charset="-78"/>
                <a:cs typeface="Andalus" panose="02020603050405020304" pitchFamily="18" charset="-78"/>
              </a:rPr>
              <a:t>,</a:t>
            </a:r>
          </a:p>
          <a:p>
            <a:pPr>
              <a:lnSpc>
                <a:spcPct val="150000"/>
              </a:lnSpc>
              <a:buFont typeface="Wingdings" panose="05000000000000000000" pitchFamily="2" charset="2"/>
              <a:buChar char="Ø"/>
            </a:pPr>
            <a:r>
              <a:rPr lang="en-US" b="1" dirty="0">
                <a:latin typeface="Andalus" panose="02020603050405020304" pitchFamily="18" charset="-78"/>
                <a:cs typeface="Andalus" panose="02020603050405020304" pitchFamily="18" charset="-78"/>
              </a:rPr>
              <a:t>The </a:t>
            </a:r>
            <a:r>
              <a:rPr lang="en-US" b="1" dirty="0" smtClean="0">
                <a:latin typeface="Andalus" panose="02020603050405020304" pitchFamily="18" charset="-78"/>
                <a:cs typeface="Andalus" panose="02020603050405020304" pitchFamily="18" charset="-78"/>
              </a:rPr>
              <a:t>principles of </a:t>
            </a:r>
            <a:r>
              <a:rPr lang="en-US" b="1" dirty="0">
                <a:latin typeface="Andalus" panose="02020603050405020304" pitchFamily="18" charset="-78"/>
                <a:cs typeface="Andalus" panose="02020603050405020304" pitchFamily="18" charset="-78"/>
              </a:rPr>
              <a:t>antibiotic therapy for catheter-associated UTI </a:t>
            </a:r>
            <a:r>
              <a:rPr lang="en-US" b="1" dirty="0" smtClean="0">
                <a:latin typeface="Andalus" panose="02020603050405020304" pitchFamily="18" charset="-78"/>
                <a:cs typeface="Andalus" panose="02020603050405020304" pitchFamily="18" charset="-78"/>
              </a:rPr>
              <a:t>as </a:t>
            </a:r>
            <a:r>
              <a:rPr lang="en-US" b="1" dirty="0">
                <a:latin typeface="Andalus" panose="02020603050405020304" pitchFamily="18" charset="-78"/>
                <a:cs typeface="Andalus" panose="02020603050405020304" pitchFamily="18" charset="-78"/>
              </a:rPr>
              <a:t>follows</a:t>
            </a:r>
            <a:r>
              <a:rPr lang="en-US" b="1" dirty="0" smtClean="0">
                <a:latin typeface="Andalus" panose="02020603050405020304" pitchFamily="18" charset="-78"/>
                <a:cs typeface="Andalus" panose="02020603050405020304" pitchFamily="18" charset="-78"/>
              </a:rPr>
              <a:t>:</a:t>
            </a:r>
          </a:p>
          <a:p>
            <a:r>
              <a:rPr lang="en-US" b="1" dirty="0">
                <a:latin typeface="Andalus" panose="02020603050405020304" pitchFamily="18" charset="-78"/>
                <a:cs typeface="Andalus" panose="02020603050405020304" pitchFamily="18" charset="-78"/>
              </a:rPr>
              <a:t>Do not treat asymptomatic infection.</a:t>
            </a:r>
          </a:p>
          <a:p>
            <a:r>
              <a:rPr lang="en-US" b="1" dirty="0" smtClean="0">
                <a:latin typeface="Andalus" panose="02020603050405020304" pitchFamily="18" charset="-78"/>
                <a:cs typeface="Andalus" panose="02020603050405020304" pitchFamily="18" charset="-78"/>
              </a:rPr>
              <a:t>If </a:t>
            </a:r>
            <a:r>
              <a:rPr lang="en-US" b="1" dirty="0">
                <a:latin typeface="Andalus" panose="02020603050405020304" pitchFamily="18" charset="-78"/>
                <a:cs typeface="Andalus" panose="02020603050405020304" pitchFamily="18" charset="-78"/>
              </a:rPr>
              <a:t>possible, remove the catheter before </a:t>
            </a:r>
            <a:r>
              <a:rPr lang="en-US" b="1" dirty="0" smtClean="0">
                <a:latin typeface="Andalus" panose="02020603050405020304" pitchFamily="18" charset="-78"/>
                <a:cs typeface="Andalus" panose="02020603050405020304" pitchFamily="18" charset="-78"/>
              </a:rPr>
              <a:t>treating symptomatic </a:t>
            </a:r>
            <a:r>
              <a:rPr lang="en-US" b="1" dirty="0">
                <a:latin typeface="Andalus" panose="02020603050405020304" pitchFamily="18" charset="-78"/>
                <a:cs typeface="Andalus" panose="02020603050405020304" pitchFamily="18" charset="-78"/>
              </a:rPr>
              <a:t>infection.</a:t>
            </a:r>
          </a:p>
        </p:txBody>
      </p:sp>
    </p:spTree>
    <p:extLst>
      <p:ext uri="{BB962C8B-B14F-4D97-AF65-F5344CB8AC3E}">
        <p14:creationId xmlns:p14="http://schemas.microsoft.com/office/powerpoint/2010/main" val="119877160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9916"/>
            <a:ext cx="10515600" cy="1169395"/>
          </a:xfrm>
          <a:solidFill>
            <a:schemeClr val="tx2">
              <a:lumMod val="20000"/>
              <a:lumOff val="8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Bacteriuria of </a:t>
            </a:r>
            <a:r>
              <a:rPr lang="en-US" dirty="0" smtClean="0">
                <a:latin typeface="Aharoni" panose="02010803020104030203" pitchFamily="2" charset="-79"/>
                <a:cs typeface="Aharoni" panose="02010803020104030203" pitchFamily="2" charset="-79"/>
              </a:rPr>
              <a:t>Pregnancy</a:t>
            </a:r>
            <a:endParaRPr lang="en-US" dirty="0">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638979" y="1825624"/>
            <a:ext cx="10906698" cy="4806529"/>
          </a:xfrm>
          <a:ln>
            <a:solidFill>
              <a:schemeClr val="accent1"/>
            </a:solidFill>
          </a:ln>
        </p:spPr>
        <p:txBody>
          <a:bodyPr>
            <a:normAutofit/>
          </a:bodyPr>
          <a:lstStyle/>
          <a:p>
            <a:r>
              <a:rPr lang="en-US" b="1" dirty="0" smtClean="0">
                <a:latin typeface="Andalus" panose="02020603050405020304" pitchFamily="18" charset="-78"/>
                <a:cs typeface="Andalus" panose="02020603050405020304" pitchFamily="18" charset="-78"/>
              </a:rPr>
              <a:t>5% have asymptomatic </a:t>
            </a:r>
            <a:r>
              <a:rPr lang="en-US" b="1" dirty="0" err="1" smtClean="0">
                <a:latin typeface="Andalus" panose="02020603050405020304" pitchFamily="18" charset="-78"/>
                <a:cs typeface="Andalus" panose="02020603050405020304" pitchFamily="18" charset="-78"/>
              </a:rPr>
              <a:t>bacteriuria</a:t>
            </a:r>
            <a:r>
              <a:rPr lang="en-US" b="1" dirty="0" smtClean="0">
                <a:latin typeface="Andalus" panose="02020603050405020304" pitchFamily="18" charset="-78"/>
                <a:cs typeface="Andalus" panose="02020603050405020304" pitchFamily="18" charset="-78"/>
              </a:rPr>
              <a:t>.</a:t>
            </a:r>
          </a:p>
          <a:p>
            <a:r>
              <a:rPr lang="en-US" b="1" dirty="0" smtClean="0">
                <a:latin typeface="Andalus" panose="02020603050405020304" pitchFamily="18" charset="-78"/>
                <a:cs typeface="Andalus" panose="02020603050405020304" pitchFamily="18" charset="-78"/>
              </a:rPr>
              <a:t>A third </a:t>
            </a:r>
            <a:r>
              <a:rPr lang="en-US" b="1" dirty="0">
                <a:latin typeface="Andalus" panose="02020603050405020304" pitchFamily="18" charset="-78"/>
                <a:cs typeface="Andalus" panose="02020603050405020304" pitchFamily="18" charset="-78"/>
              </a:rPr>
              <a:t>of these women proceed </a:t>
            </a:r>
            <a:r>
              <a:rPr lang="en-US" b="1" dirty="0" smtClean="0">
                <a:latin typeface="Andalus" panose="02020603050405020304" pitchFamily="18" charset="-78"/>
                <a:cs typeface="Andalus" panose="02020603050405020304" pitchFamily="18" charset="-78"/>
              </a:rPr>
              <a:t>to develop acute pyelonephritis.</a:t>
            </a:r>
          </a:p>
          <a:p>
            <a:pPr>
              <a:buFont typeface="Wingdings" panose="05000000000000000000" pitchFamily="2" charset="2"/>
              <a:buChar char="Ø"/>
            </a:pPr>
            <a:r>
              <a:rPr lang="en-US" b="1" dirty="0" smtClean="0">
                <a:latin typeface="Andalus" panose="02020603050405020304" pitchFamily="18" charset="-78"/>
                <a:cs typeface="Andalus" panose="02020603050405020304" pitchFamily="18" charset="-78"/>
              </a:rPr>
              <a:t>Asymptomatic </a:t>
            </a:r>
            <a:r>
              <a:rPr lang="en-US" b="1" dirty="0" err="1">
                <a:latin typeface="Andalus" panose="02020603050405020304" pitchFamily="18" charset="-78"/>
                <a:cs typeface="Andalus" panose="02020603050405020304" pitchFamily="18" charset="-78"/>
              </a:rPr>
              <a:t>bacteriuria</a:t>
            </a:r>
            <a:r>
              <a:rPr lang="en-US" b="1" dirty="0">
                <a:latin typeface="Andalus" panose="02020603050405020304" pitchFamily="18" charset="-78"/>
                <a:cs typeface="Andalus" panose="02020603050405020304" pitchFamily="18" charset="-78"/>
              </a:rPr>
              <a:t> is </a:t>
            </a:r>
            <a:r>
              <a:rPr lang="en-US" b="1" dirty="0" smtClean="0">
                <a:latin typeface="Andalus" panose="02020603050405020304" pitchFamily="18" charset="-78"/>
                <a:cs typeface="Andalus" panose="02020603050405020304" pitchFamily="18" charset="-78"/>
              </a:rPr>
              <a:t>associated with:</a:t>
            </a:r>
          </a:p>
          <a:p>
            <a:r>
              <a:rPr lang="en-US" b="1" dirty="0" smtClean="0">
                <a:latin typeface="Andalus" panose="02020603050405020304" pitchFamily="18" charset="-78"/>
                <a:cs typeface="Andalus" panose="02020603050405020304" pitchFamily="18" charset="-78"/>
              </a:rPr>
              <a:t>Low </a:t>
            </a:r>
            <a:r>
              <a:rPr lang="en-US" b="1" dirty="0">
                <a:latin typeface="Andalus" panose="02020603050405020304" pitchFamily="18" charset="-78"/>
                <a:cs typeface="Andalus" panose="02020603050405020304" pitchFamily="18" charset="-78"/>
              </a:rPr>
              <a:t>birth </a:t>
            </a:r>
            <a:r>
              <a:rPr lang="en-US" b="1" dirty="0" smtClean="0">
                <a:latin typeface="Andalus" panose="02020603050405020304" pitchFamily="18" charset="-78"/>
                <a:cs typeface="Andalus" panose="02020603050405020304" pitchFamily="18" charset="-78"/>
              </a:rPr>
              <a:t>weight, </a:t>
            </a:r>
          </a:p>
          <a:p>
            <a:r>
              <a:rPr lang="en-US" b="1" dirty="0" smtClean="0">
                <a:latin typeface="Andalus" panose="02020603050405020304" pitchFamily="18" charset="-78"/>
                <a:cs typeface="Andalus" panose="02020603050405020304" pitchFamily="18" charset="-78"/>
              </a:rPr>
              <a:t>Prematurity, </a:t>
            </a:r>
          </a:p>
          <a:p>
            <a:r>
              <a:rPr lang="en-US" b="1" dirty="0" smtClean="0">
                <a:latin typeface="Andalus" panose="02020603050405020304" pitchFamily="18" charset="-78"/>
                <a:cs typeface="Andalus" panose="02020603050405020304" pitchFamily="18" charset="-78"/>
              </a:rPr>
              <a:t>Hypertension,</a:t>
            </a:r>
          </a:p>
          <a:p>
            <a:r>
              <a:rPr lang="en-US" b="1" dirty="0" smtClean="0">
                <a:latin typeface="Andalus" panose="02020603050405020304" pitchFamily="18" charset="-78"/>
                <a:cs typeface="Andalus" panose="02020603050405020304" pitchFamily="18" charset="-78"/>
              </a:rPr>
              <a:t>Preeclampsia.</a:t>
            </a:r>
          </a:p>
          <a:p>
            <a:pPr>
              <a:buFont typeface="Wingdings" panose="05000000000000000000" pitchFamily="2" charset="2"/>
              <a:buChar char="Ø"/>
            </a:pPr>
            <a:r>
              <a:rPr lang="en-US" b="1" dirty="0">
                <a:latin typeface="Andalus" panose="02020603050405020304" pitchFamily="18" charset="-78"/>
                <a:cs typeface="Andalus" panose="02020603050405020304" pitchFamily="18" charset="-78"/>
              </a:rPr>
              <a:t>The drugs of choice are amoxicillin or </a:t>
            </a:r>
            <a:r>
              <a:rPr lang="en-US" b="1" dirty="0" err="1">
                <a:latin typeface="Andalus" panose="02020603050405020304" pitchFamily="18" charset="-78"/>
                <a:cs typeface="Andalus" panose="02020603050405020304" pitchFamily="18" charset="-78"/>
              </a:rPr>
              <a:t>cefalexin</a:t>
            </a:r>
            <a:r>
              <a:rPr lang="en-US" b="1" dirty="0">
                <a:latin typeface="Andalus" panose="02020603050405020304" pitchFamily="18" charset="-78"/>
                <a:cs typeface="Andalus" panose="02020603050405020304" pitchFamily="18" charset="-78"/>
              </a:rPr>
              <a:t> or </a:t>
            </a:r>
            <a:r>
              <a:rPr lang="en-US" b="1" dirty="0" err="1">
                <a:latin typeface="Andalus" panose="02020603050405020304" pitchFamily="18" charset="-78"/>
                <a:cs typeface="Andalus" panose="02020603050405020304" pitchFamily="18" charset="-78"/>
              </a:rPr>
              <a:t>nitrofurantoin</a:t>
            </a:r>
            <a:r>
              <a:rPr lang="en-US" b="1" dirty="0" smtClean="0">
                <a:latin typeface="Andalus" panose="02020603050405020304" pitchFamily="18" charset="-78"/>
                <a:cs typeface="Andalus" panose="02020603050405020304" pitchFamily="18" charset="-78"/>
              </a:rPr>
              <a:t>, </a:t>
            </a:r>
            <a:r>
              <a:rPr lang="en-US" b="1" dirty="0">
                <a:latin typeface="Andalus" panose="02020603050405020304" pitchFamily="18" charset="-78"/>
                <a:cs typeface="Andalus" panose="02020603050405020304" pitchFamily="18" charset="-78"/>
              </a:rPr>
              <a:t>7 days of treatment</a:t>
            </a:r>
          </a:p>
          <a:p>
            <a:pPr>
              <a:buFont typeface="Wingdings" panose="05000000000000000000" pitchFamily="2" charset="2"/>
              <a:buChar char="Ø"/>
            </a:pPr>
            <a:endParaRPr lang="en-US"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034664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fade">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20000"/>
              <a:lumOff val="80000"/>
            </a:schemeClr>
          </a:solidFill>
          <a:ln>
            <a:solidFill>
              <a:schemeClr val="accent1"/>
            </a:solidFill>
          </a:ln>
        </p:spPr>
        <p:txBody>
          <a:bodyPr/>
          <a:lstStyle/>
          <a:p>
            <a:pPr algn="ctr"/>
            <a:r>
              <a:rPr lang="en-US" dirty="0">
                <a:latin typeface="Aharoni" panose="02010803020104030203" pitchFamily="2" charset="-79"/>
                <a:cs typeface="Aharoni" panose="02010803020104030203" pitchFamily="2" charset="-79"/>
              </a:rPr>
              <a:t>Prevention and prophylaxis</a:t>
            </a:r>
          </a:p>
        </p:txBody>
      </p:sp>
      <p:sp>
        <p:nvSpPr>
          <p:cNvPr id="3" name="Content Placeholder 2"/>
          <p:cNvSpPr>
            <a:spLocks noGrp="1"/>
          </p:cNvSpPr>
          <p:nvPr>
            <p:ph idx="1"/>
          </p:nvPr>
        </p:nvSpPr>
        <p:spPr>
          <a:xfrm>
            <a:off x="1520328" y="2372810"/>
            <a:ext cx="9066882" cy="3804152"/>
          </a:xfrm>
          <a:ln>
            <a:solidFill>
              <a:schemeClr val="accent1"/>
            </a:solidFill>
          </a:ln>
        </p:spPr>
        <p:txBody>
          <a:bodyPr>
            <a:normAutofit/>
          </a:bodyPr>
          <a:lstStyle/>
          <a:p>
            <a:endParaRPr lang="en-US" sz="3200" b="1" dirty="0" smtClean="0">
              <a:latin typeface="Andalus" panose="02020603050405020304" pitchFamily="18" charset="-78"/>
              <a:cs typeface="Andalus" panose="02020603050405020304" pitchFamily="18" charset="-78"/>
            </a:endParaRPr>
          </a:p>
          <a:p>
            <a:r>
              <a:rPr lang="en-US" sz="3200" b="1" dirty="0" smtClean="0">
                <a:latin typeface="Aharoni" panose="02010803020104030203" pitchFamily="2" charset="-79"/>
                <a:cs typeface="Aharoni" panose="02010803020104030203" pitchFamily="2" charset="-79"/>
              </a:rPr>
              <a:t>Adult only </a:t>
            </a:r>
          </a:p>
          <a:p>
            <a:r>
              <a:rPr lang="en-US" sz="3200" dirty="0" smtClean="0">
                <a:latin typeface="Andalus" panose="02020603050405020304" pitchFamily="18" charset="-78"/>
                <a:cs typeface="Andalus" panose="02020603050405020304" pitchFamily="18" charset="-78"/>
              </a:rPr>
              <a:t>long-term</a:t>
            </a:r>
            <a:r>
              <a:rPr lang="en-US" sz="3200" dirty="0">
                <a:latin typeface="Andalus" panose="02020603050405020304" pitchFamily="18" charset="-78"/>
                <a:cs typeface="Andalus" panose="02020603050405020304" pitchFamily="18" charset="-78"/>
              </a:rPr>
              <a:t>, </a:t>
            </a:r>
            <a:r>
              <a:rPr lang="en-US" sz="3200" dirty="0" smtClean="0">
                <a:latin typeface="Andalus" panose="02020603050405020304" pitchFamily="18" charset="-78"/>
                <a:cs typeface="Andalus" panose="02020603050405020304" pitchFamily="18" charset="-78"/>
              </a:rPr>
              <a:t>low dose (Once) of:</a:t>
            </a:r>
          </a:p>
          <a:p>
            <a:r>
              <a:rPr lang="en-US" sz="3200" dirty="0" smtClean="0">
                <a:latin typeface="Andalus" panose="02020603050405020304" pitchFamily="18" charset="-78"/>
                <a:cs typeface="Andalus" panose="02020603050405020304" pitchFamily="18" charset="-78"/>
              </a:rPr>
              <a:t>Trimethoprim (100 </a:t>
            </a:r>
            <a:r>
              <a:rPr lang="en-US" sz="3200" dirty="0">
                <a:latin typeface="Andalus" panose="02020603050405020304" pitchFamily="18" charset="-78"/>
                <a:cs typeface="Andalus" panose="02020603050405020304" pitchFamily="18" charset="-78"/>
              </a:rPr>
              <a:t>mg) </a:t>
            </a:r>
            <a:r>
              <a:rPr lang="en-US" sz="3200" dirty="0" smtClean="0">
                <a:latin typeface="Andalus" panose="02020603050405020304" pitchFamily="18" charset="-78"/>
                <a:cs typeface="Andalus" panose="02020603050405020304" pitchFamily="18" charset="-78"/>
              </a:rPr>
              <a:t>or</a:t>
            </a:r>
          </a:p>
          <a:p>
            <a:r>
              <a:rPr lang="en-US" sz="3200" dirty="0" err="1" smtClean="0">
                <a:latin typeface="Andalus" panose="02020603050405020304" pitchFamily="18" charset="-78"/>
                <a:cs typeface="Andalus" panose="02020603050405020304" pitchFamily="18" charset="-78"/>
              </a:rPr>
              <a:t>Nitrofurantoin</a:t>
            </a:r>
            <a:r>
              <a:rPr lang="en-US" sz="3200" dirty="0" smtClean="0">
                <a:latin typeface="Andalus" panose="02020603050405020304" pitchFamily="18" charset="-78"/>
                <a:cs typeface="Andalus" panose="02020603050405020304" pitchFamily="18" charset="-78"/>
              </a:rPr>
              <a:t> </a:t>
            </a:r>
            <a:r>
              <a:rPr lang="en-US" sz="3200" dirty="0">
                <a:latin typeface="Andalus" panose="02020603050405020304" pitchFamily="18" charset="-78"/>
                <a:cs typeface="Andalus" panose="02020603050405020304" pitchFamily="18" charset="-78"/>
              </a:rPr>
              <a:t>(50 mg) at night will suffice.</a:t>
            </a:r>
          </a:p>
        </p:txBody>
      </p:sp>
    </p:spTree>
    <p:extLst>
      <p:ext uri="{BB962C8B-B14F-4D97-AF65-F5344CB8AC3E}">
        <p14:creationId xmlns:p14="http://schemas.microsoft.com/office/powerpoint/2010/main" val="37263396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7857" y="2148289"/>
            <a:ext cx="9201875" cy="2030171"/>
          </a:xfrm>
          <a:ln>
            <a:solidFill>
              <a:srgbClr val="FF0000"/>
            </a:solidFill>
          </a:ln>
        </p:spPr>
        <p:style>
          <a:lnRef idx="1">
            <a:schemeClr val="dk1"/>
          </a:lnRef>
          <a:fillRef idx="2">
            <a:schemeClr val="dk1"/>
          </a:fillRef>
          <a:effectRef idx="1">
            <a:schemeClr val="dk1"/>
          </a:effectRef>
          <a:fontRef idx="minor">
            <a:schemeClr val="dk1"/>
          </a:fontRef>
        </p:style>
        <p:txBody>
          <a:bodyPr>
            <a:noAutofit/>
          </a:bodyPr>
          <a:lstStyle/>
          <a:p>
            <a:pPr algn="ctr"/>
            <a:r>
              <a:rPr lang="en-US" sz="9600" b="1" dirty="0" smtClean="0">
                <a:latin typeface="Algerian" panose="04020705040A02060702" pitchFamily="82" charset="0"/>
              </a:rPr>
              <a:t>Thank you</a:t>
            </a:r>
            <a:endParaRPr lang="en-US" sz="9600" b="1" dirty="0">
              <a:latin typeface="Algerian" panose="04020705040A02060702" pitchFamily="82" charset="0"/>
            </a:endParaRPr>
          </a:p>
        </p:txBody>
      </p:sp>
    </p:spTree>
    <p:extLst>
      <p:ext uri="{BB962C8B-B14F-4D97-AF65-F5344CB8AC3E}">
        <p14:creationId xmlns:p14="http://schemas.microsoft.com/office/powerpoint/2010/main" val="379040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539" y="256131"/>
            <a:ext cx="11472081" cy="6294793"/>
          </a:xfrm>
        </p:spPr>
        <p:txBody>
          <a:bodyPr>
            <a:normAutofit fontScale="92500" lnSpcReduction="10000"/>
          </a:bodyPr>
          <a:lstStyle/>
          <a:p>
            <a:pPr marL="0" indent="0">
              <a:buNone/>
            </a:pPr>
            <a:r>
              <a:rPr lang="en-US" b="1" dirty="0"/>
              <a:t>CLINICAL PRESENTATION AND DIAGNOSIS</a:t>
            </a:r>
            <a:endParaRPr lang="en-US" dirty="0"/>
          </a:p>
          <a:p>
            <a:pPr lvl="0"/>
            <a:r>
              <a:rPr lang="en-US" dirty="0" err="1"/>
              <a:t>Bacteriuria</a:t>
            </a:r>
            <a:r>
              <a:rPr lang="en-US" dirty="0"/>
              <a:t>, or bacteria in the urine, does not always represent infection. </a:t>
            </a:r>
          </a:p>
          <a:p>
            <a:pPr lvl="0"/>
            <a:r>
              <a:rPr lang="en-US" dirty="0"/>
              <a:t>For this reason, quantitative diagnostic criteria have been created (Table 79–1) to identify the amount of bacteria in</a:t>
            </a:r>
            <a:r>
              <a:rPr lang="en-US" b="1" dirty="0"/>
              <a:t> </a:t>
            </a:r>
            <a:r>
              <a:rPr lang="en-US" dirty="0"/>
              <a:t>the urine that most likely represents </a:t>
            </a:r>
            <a:r>
              <a:rPr lang="en-US" b="1" dirty="0"/>
              <a:t>true infection. </a:t>
            </a:r>
          </a:p>
          <a:p>
            <a:pPr lvl="0"/>
            <a:r>
              <a:rPr lang="en-US" dirty="0"/>
              <a:t>Clinically this is referred to as </a:t>
            </a:r>
            <a:r>
              <a:rPr lang="en-US" b="1" dirty="0"/>
              <a:t>significant </a:t>
            </a:r>
            <a:r>
              <a:rPr lang="en-US" b="1" dirty="0" err="1" smtClean="0"/>
              <a:t>bacteriuria</a:t>
            </a:r>
            <a:r>
              <a:rPr lang="en-US" b="1" dirty="0" smtClean="0"/>
              <a:t>.</a:t>
            </a:r>
          </a:p>
          <a:p>
            <a:pPr lvl="0"/>
            <a:r>
              <a:rPr lang="en-US" dirty="0" smtClean="0"/>
              <a:t>UTIs </a:t>
            </a:r>
            <a:r>
              <a:rPr lang="en-US" dirty="0"/>
              <a:t>are classified as </a:t>
            </a:r>
            <a:r>
              <a:rPr lang="en-US" b="1" dirty="0"/>
              <a:t>lower tract or upper tract disease</a:t>
            </a:r>
            <a:r>
              <a:rPr lang="en-US" dirty="0"/>
              <a:t>. Lower tract urinary infections are usually </a:t>
            </a:r>
            <a:r>
              <a:rPr lang="en-US" b="1" dirty="0"/>
              <a:t>less severe and are treated in the outpatient setting</a:t>
            </a:r>
            <a:r>
              <a:rPr lang="en-US" dirty="0"/>
              <a:t>. </a:t>
            </a:r>
          </a:p>
          <a:p>
            <a:pPr lvl="0"/>
            <a:r>
              <a:rPr lang="en-US" b="1" dirty="0"/>
              <a:t>Cystitis, </a:t>
            </a:r>
            <a:r>
              <a:rPr lang="en-US" dirty="0"/>
              <a:t>a common </a:t>
            </a:r>
            <a:r>
              <a:rPr lang="en-US" dirty="0">
                <a:solidFill>
                  <a:srgbClr val="FF0000"/>
                </a:solidFill>
              </a:rPr>
              <a:t>lower</a:t>
            </a:r>
            <a:r>
              <a:rPr lang="en-US" dirty="0"/>
              <a:t> tract syndrome, involves inflammation of the bladder and is associated with symptoms of </a:t>
            </a:r>
            <a:r>
              <a:rPr lang="en-US" b="1" dirty="0"/>
              <a:t>dysuria, </a:t>
            </a:r>
            <a:r>
              <a:rPr lang="en-US" b="1" dirty="0" err="1"/>
              <a:t>nocturia</a:t>
            </a:r>
            <a:r>
              <a:rPr lang="en-US" b="1" dirty="0"/>
              <a:t>, gross hematuria, and occasional suprapubic tenderness.</a:t>
            </a:r>
          </a:p>
          <a:p>
            <a:pPr lvl="0"/>
            <a:r>
              <a:rPr lang="en-US" dirty="0">
                <a:solidFill>
                  <a:srgbClr val="FF0000"/>
                </a:solidFill>
              </a:rPr>
              <a:t>Upper</a:t>
            </a:r>
            <a:r>
              <a:rPr lang="en-US" dirty="0"/>
              <a:t> tract disease such as pyelonephritis is generally </a:t>
            </a:r>
            <a:r>
              <a:rPr lang="en-US" dirty="0">
                <a:solidFill>
                  <a:srgbClr val="FF0000"/>
                </a:solidFill>
              </a:rPr>
              <a:t>more severe infection</a:t>
            </a:r>
            <a:r>
              <a:rPr lang="en-US" dirty="0"/>
              <a:t>, and patients more often present with symptoms </a:t>
            </a:r>
            <a:r>
              <a:rPr lang="en-US" dirty="0">
                <a:solidFill>
                  <a:srgbClr val="FF0000"/>
                </a:solidFill>
              </a:rPr>
              <a:t>of systemic response </a:t>
            </a:r>
            <a:r>
              <a:rPr lang="en-US" dirty="0"/>
              <a:t>such as </a:t>
            </a:r>
            <a:r>
              <a:rPr lang="en-US" b="1" dirty="0"/>
              <a:t>fever, chills, and elevated white blood cell count. </a:t>
            </a:r>
          </a:p>
          <a:p>
            <a:pPr lvl="0"/>
            <a:r>
              <a:rPr lang="en-US" dirty="0"/>
              <a:t>Patients with </a:t>
            </a:r>
            <a:r>
              <a:rPr lang="en-US" b="1" dirty="0"/>
              <a:t>upper tract infection are more likely to be admitted </a:t>
            </a:r>
            <a:r>
              <a:rPr lang="en-US" dirty="0"/>
              <a:t>to the hospital for treatment.</a:t>
            </a:r>
            <a:endParaRPr lang="en-US" dirty="0">
              <a:effectLst/>
            </a:endParaRPr>
          </a:p>
        </p:txBody>
      </p:sp>
    </p:spTree>
    <p:extLst>
      <p:ext uri="{BB962C8B-B14F-4D97-AF65-F5344CB8AC3E}">
        <p14:creationId xmlns:p14="http://schemas.microsoft.com/office/powerpoint/2010/main" val="2799815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955343" y="655093"/>
            <a:ext cx="8679976" cy="5486399"/>
          </a:xfrm>
          <a:prstGeom prst="rect">
            <a:avLst/>
          </a:prstGeom>
        </p:spPr>
      </p:pic>
    </p:spTree>
    <p:extLst>
      <p:ext uri="{BB962C8B-B14F-4D97-AF65-F5344CB8AC3E}">
        <p14:creationId xmlns:p14="http://schemas.microsoft.com/office/powerpoint/2010/main" val="80959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6" y="-1"/>
            <a:ext cx="11873553" cy="6660107"/>
          </a:xfrm>
        </p:spPr>
        <p:txBody>
          <a:bodyPr>
            <a:normAutofit fontScale="77500" lnSpcReduction="20000"/>
          </a:bodyPr>
          <a:lstStyle/>
          <a:p>
            <a:pPr marL="0" indent="0">
              <a:buNone/>
            </a:pPr>
            <a:r>
              <a:rPr lang="en-US" b="1" dirty="0" smtClean="0"/>
              <a:t>Clinical </a:t>
            </a:r>
            <a:r>
              <a:rPr lang="en-US" b="1" dirty="0"/>
              <a:t>Presentation and Diagnosis of UTIs</a:t>
            </a:r>
            <a:endParaRPr lang="en-US" dirty="0"/>
          </a:p>
          <a:p>
            <a:r>
              <a:rPr lang="en-US" dirty="0"/>
              <a:t> General </a:t>
            </a:r>
            <a:endParaRPr lang="en-US" dirty="0" smtClean="0"/>
          </a:p>
          <a:p>
            <a:r>
              <a:rPr lang="en-US" dirty="0" smtClean="0"/>
              <a:t>• </a:t>
            </a:r>
            <a:r>
              <a:rPr lang="en-US" dirty="0"/>
              <a:t>Most women present </a:t>
            </a:r>
            <a:r>
              <a:rPr lang="en-US" dirty="0">
                <a:solidFill>
                  <a:srgbClr val="FF0000"/>
                </a:solidFill>
              </a:rPr>
              <a:t>with hematuria; </a:t>
            </a:r>
            <a:r>
              <a:rPr lang="en-US" dirty="0"/>
              <a:t>however, this is not a presentation restricted only to UTIs</a:t>
            </a:r>
            <a:r>
              <a:rPr lang="en-US" dirty="0" smtClean="0"/>
              <a:t>.</a:t>
            </a:r>
          </a:p>
          <a:p>
            <a:r>
              <a:rPr lang="en-US" dirty="0" smtClean="0"/>
              <a:t> </a:t>
            </a:r>
            <a:r>
              <a:rPr lang="en-US" dirty="0"/>
              <a:t>• Elderly patients frequently </a:t>
            </a:r>
            <a:r>
              <a:rPr lang="en-US" dirty="0">
                <a:solidFill>
                  <a:srgbClr val="FF0000"/>
                </a:solidFill>
              </a:rPr>
              <a:t>will not present </a:t>
            </a:r>
            <a:r>
              <a:rPr lang="en-US" dirty="0"/>
              <a:t>with common signs and symptoms of UTI, but may present with </a:t>
            </a:r>
            <a:r>
              <a:rPr lang="en-US" dirty="0">
                <a:solidFill>
                  <a:srgbClr val="FF0000"/>
                </a:solidFill>
              </a:rPr>
              <a:t>altered mental status</a:t>
            </a:r>
            <a:r>
              <a:rPr lang="en-US" dirty="0"/>
              <a:t>. </a:t>
            </a:r>
            <a:endParaRPr lang="en-US" dirty="0" smtClean="0"/>
          </a:p>
          <a:p>
            <a:r>
              <a:rPr lang="en-US" dirty="0" smtClean="0"/>
              <a:t>• </a:t>
            </a:r>
            <a:r>
              <a:rPr lang="en-US" dirty="0"/>
              <a:t>More than 95% of uncomplicated UTIs are caused by a </a:t>
            </a:r>
            <a:r>
              <a:rPr lang="en-US" dirty="0">
                <a:solidFill>
                  <a:srgbClr val="FF0000"/>
                </a:solidFill>
              </a:rPr>
              <a:t>single organism</a:t>
            </a:r>
            <a:r>
              <a:rPr lang="en-US" dirty="0"/>
              <a:t>. </a:t>
            </a:r>
            <a:endParaRPr lang="en-US" dirty="0" smtClean="0"/>
          </a:p>
          <a:p>
            <a:r>
              <a:rPr lang="en-US" dirty="0" smtClean="0"/>
              <a:t>• </a:t>
            </a:r>
            <a:r>
              <a:rPr lang="en-US" dirty="0"/>
              <a:t>Patients may present with </a:t>
            </a:r>
            <a:r>
              <a:rPr lang="en-US" dirty="0" err="1">
                <a:solidFill>
                  <a:srgbClr val="FF0000"/>
                </a:solidFill>
              </a:rPr>
              <a:t>urosepsis</a:t>
            </a:r>
            <a:r>
              <a:rPr lang="en-US" dirty="0">
                <a:solidFill>
                  <a:srgbClr val="FF0000"/>
                </a:solidFill>
              </a:rPr>
              <a:t>.</a:t>
            </a:r>
          </a:p>
          <a:p>
            <a:r>
              <a:rPr lang="en-US" b="1" dirty="0"/>
              <a:t>Signs and Symptoms </a:t>
            </a:r>
            <a:r>
              <a:rPr lang="en-US" b="1" dirty="0">
                <a:solidFill>
                  <a:srgbClr val="FF0000"/>
                </a:solidFill>
              </a:rPr>
              <a:t>of Lower UTI</a:t>
            </a:r>
            <a:r>
              <a:rPr lang="en-US" dirty="0">
                <a:solidFill>
                  <a:srgbClr val="FF0000"/>
                </a:solidFill>
              </a:rPr>
              <a:t> </a:t>
            </a:r>
            <a:r>
              <a:rPr lang="en-US" dirty="0"/>
              <a:t>• Dysuria, gross hematuria, suprapubic heaviness, </a:t>
            </a:r>
            <a:r>
              <a:rPr lang="en-US" dirty="0" err="1"/>
              <a:t>nocturia</a:t>
            </a:r>
            <a:r>
              <a:rPr lang="en-US" dirty="0"/>
              <a:t>, increased urinary frequency and urgency </a:t>
            </a:r>
          </a:p>
          <a:p>
            <a:r>
              <a:rPr lang="en-US" b="1" dirty="0"/>
              <a:t>Signs and Symptoms of </a:t>
            </a:r>
            <a:r>
              <a:rPr lang="en-US" b="1" dirty="0">
                <a:solidFill>
                  <a:srgbClr val="FF0000"/>
                </a:solidFill>
              </a:rPr>
              <a:t>Upper UTI</a:t>
            </a:r>
            <a:r>
              <a:rPr lang="en-US" dirty="0">
                <a:solidFill>
                  <a:srgbClr val="FF0000"/>
                </a:solidFill>
              </a:rPr>
              <a:t> • </a:t>
            </a:r>
            <a:r>
              <a:rPr lang="en-US" dirty="0"/>
              <a:t>Fever, nausea, vomiting, malaise, and often severe flank pain</a:t>
            </a:r>
          </a:p>
          <a:p>
            <a:r>
              <a:rPr lang="en-US" b="1" dirty="0"/>
              <a:t>Laboratory Tests Urinalysis should</a:t>
            </a:r>
            <a:r>
              <a:rPr lang="en-US" dirty="0"/>
              <a:t> show: </a:t>
            </a:r>
            <a:endParaRPr lang="en-US" dirty="0" smtClean="0"/>
          </a:p>
          <a:p>
            <a:r>
              <a:rPr lang="en-US" dirty="0" smtClean="0"/>
              <a:t>• </a:t>
            </a:r>
            <a:r>
              <a:rPr lang="en-US" dirty="0" err="1"/>
              <a:t>Pyuria</a:t>
            </a:r>
            <a:r>
              <a:rPr lang="en-US" dirty="0"/>
              <a:t> typically greater than 10 white blood cells/mm3 urine (10 × 106 /L</a:t>
            </a:r>
            <a:r>
              <a:rPr lang="en-US" dirty="0" smtClean="0"/>
              <a:t>)</a:t>
            </a:r>
          </a:p>
          <a:p>
            <a:r>
              <a:rPr lang="en-US" dirty="0" smtClean="0"/>
              <a:t> </a:t>
            </a:r>
            <a:r>
              <a:rPr lang="en-US" dirty="0"/>
              <a:t>• </a:t>
            </a:r>
            <a:r>
              <a:rPr lang="en-US" dirty="0" err="1"/>
              <a:t>Bacteriuria</a:t>
            </a:r>
            <a:r>
              <a:rPr lang="en-US" dirty="0"/>
              <a:t>, usually greater than 105 CFU organisms/mL (108 CFU/L) </a:t>
            </a:r>
            <a:endParaRPr lang="en-US" dirty="0" smtClean="0"/>
          </a:p>
          <a:p>
            <a:r>
              <a:rPr lang="en-US" dirty="0" smtClean="0"/>
              <a:t>• </a:t>
            </a:r>
            <a:r>
              <a:rPr lang="en-US" dirty="0"/>
              <a:t>Nitrites present </a:t>
            </a:r>
            <a:endParaRPr lang="en-US" dirty="0" smtClean="0"/>
          </a:p>
          <a:p>
            <a:r>
              <a:rPr lang="en-US" dirty="0" smtClean="0"/>
              <a:t>• </a:t>
            </a:r>
            <a:r>
              <a:rPr lang="en-US" dirty="0"/>
              <a:t>Leukocyte esterase </a:t>
            </a:r>
            <a:r>
              <a:rPr lang="en-US" dirty="0" smtClean="0"/>
              <a:t>present</a:t>
            </a:r>
          </a:p>
          <a:p>
            <a:r>
              <a:rPr lang="en-US" b="1" dirty="0" smtClean="0"/>
              <a:t> </a:t>
            </a:r>
            <a:r>
              <a:rPr lang="en-US" b="1" dirty="0"/>
              <a:t>Other Diagnostic Tests</a:t>
            </a:r>
            <a:r>
              <a:rPr lang="en-US" dirty="0"/>
              <a:t> </a:t>
            </a:r>
            <a:endParaRPr lang="en-US" dirty="0" smtClean="0"/>
          </a:p>
          <a:p>
            <a:r>
              <a:rPr lang="en-US" dirty="0" smtClean="0"/>
              <a:t>• </a:t>
            </a:r>
            <a:r>
              <a:rPr lang="en-US" dirty="0"/>
              <a:t>Bacterial urine culture </a:t>
            </a:r>
            <a:endParaRPr lang="en-US" dirty="0" smtClean="0"/>
          </a:p>
          <a:p>
            <a:r>
              <a:rPr lang="en-US" dirty="0" smtClean="0"/>
              <a:t>• </a:t>
            </a:r>
            <a:r>
              <a:rPr lang="en-US" dirty="0"/>
              <a:t>Presence of </a:t>
            </a:r>
            <a:r>
              <a:rPr lang="en-US" dirty="0" err="1"/>
              <a:t>costovertebral</a:t>
            </a:r>
            <a:r>
              <a:rPr lang="en-US" dirty="0"/>
              <a:t> tenderness (upper UTI only)</a:t>
            </a:r>
          </a:p>
        </p:txBody>
      </p:sp>
    </p:spTree>
    <p:extLst>
      <p:ext uri="{BB962C8B-B14F-4D97-AF65-F5344CB8AC3E}">
        <p14:creationId xmlns:p14="http://schemas.microsoft.com/office/powerpoint/2010/main" val="363650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584" y="228837"/>
            <a:ext cx="11704093" cy="6458566"/>
          </a:xfrm>
        </p:spPr>
        <p:txBody>
          <a:bodyPr>
            <a:normAutofit lnSpcReduction="10000"/>
          </a:bodyPr>
          <a:lstStyle/>
          <a:p>
            <a:pPr marL="0" indent="0">
              <a:buNone/>
            </a:pPr>
            <a:r>
              <a:rPr lang="en-US" b="1" dirty="0"/>
              <a:t>TREATMENT </a:t>
            </a:r>
            <a:endParaRPr lang="en-US" dirty="0"/>
          </a:p>
          <a:p>
            <a:pPr lvl="0"/>
            <a:r>
              <a:rPr lang="en-US" dirty="0"/>
              <a:t>The goals of treatment are to </a:t>
            </a:r>
            <a:r>
              <a:rPr lang="en-US" dirty="0">
                <a:solidFill>
                  <a:srgbClr val="FF0000"/>
                </a:solidFill>
              </a:rPr>
              <a:t>eradicate the causative </a:t>
            </a:r>
            <a:r>
              <a:rPr lang="en-US" dirty="0"/>
              <a:t>pathogen, prevent or treat consequences of infection, administer targeted antimicrobial therapy for the identified or most likely</a:t>
            </a:r>
            <a:r>
              <a:rPr lang="en-US" b="1" dirty="0"/>
              <a:t> </a:t>
            </a:r>
            <a:r>
              <a:rPr lang="en-US" dirty="0"/>
              <a:t>pathogen, minimize </a:t>
            </a:r>
            <a:r>
              <a:rPr lang="en-US" dirty="0">
                <a:solidFill>
                  <a:srgbClr val="FF0000"/>
                </a:solidFill>
              </a:rPr>
              <a:t>unnecessary exposure </a:t>
            </a:r>
            <a:r>
              <a:rPr lang="en-US" dirty="0"/>
              <a:t>to </a:t>
            </a:r>
            <a:r>
              <a:rPr lang="en-US" dirty="0" err="1"/>
              <a:t>noncausative</a:t>
            </a:r>
            <a:r>
              <a:rPr lang="en-US" dirty="0"/>
              <a:t> organisms, and prevent, if possible, </a:t>
            </a:r>
            <a:r>
              <a:rPr lang="en-US" dirty="0">
                <a:solidFill>
                  <a:srgbClr val="FF0000"/>
                </a:solidFill>
              </a:rPr>
              <a:t>recurrence of infection. </a:t>
            </a:r>
          </a:p>
          <a:p>
            <a:pPr lvl="0"/>
            <a:r>
              <a:rPr lang="en-US" dirty="0"/>
              <a:t>Therapy is directed at microbiologic eradication of the offending organism through </a:t>
            </a:r>
            <a:r>
              <a:rPr lang="en-US" dirty="0">
                <a:solidFill>
                  <a:srgbClr val="FF0000"/>
                </a:solidFill>
              </a:rPr>
              <a:t>antibiotics with a defined duration of treatment based on the UTI classification.</a:t>
            </a:r>
          </a:p>
          <a:p>
            <a:pPr lvl="0"/>
            <a:r>
              <a:rPr lang="en-US" dirty="0"/>
              <a:t>Antimicrobial therapy is the cornerstone of treatment in symptomatic UTIs. </a:t>
            </a:r>
          </a:p>
          <a:p>
            <a:pPr lvl="0"/>
            <a:r>
              <a:rPr lang="en-US" dirty="0"/>
              <a:t>The selected antimicrobial should ideally </a:t>
            </a:r>
            <a:r>
              <a:rPr lang="en-US" dirty="0" smtClean="0"/>
              <a:t>be</a:t>
            </a:r>
          </a:p>
          <a:p>
            <a:pPr lvl="1"/>
            <a:r>
              <a:rPr lang="en-US" dirty="0" smtClean="0"/>
              <a:t> </a:t>
            </a:r>
            <a:r>
              <a:rPr lang="en-US" dirty="0">
                <a:solidFill>
                  <a:srgbClr val="FF0000"/>
                </a:solidFill>
              </a:rPr>
              <a:t>well tolerated</a:t>
            </a:r>
            <a:r>
              <a:rPr lang="en-US" dirty="0" smtClean="0">
                <a:solidFill>
                  <a:srgbClr val="FF0000"/>
                </a:solidFill>
              </a:rPr>
              <a:t>,</a:t>
            </a:r>
          </a:p>
          <a:p>
            <a:pPr lvl="1"/>
            <a:r>
              <a:rPr lang="en-US" dirty="0" smtClean="0">
                <a:solidFill>
                  <a:srgbClr val="FF0000"/>
                </a:solidFill>
              </a:rPr>
              <a:t> </a:t>
            </a:r>
            <a:r>
              <a:rPr lang="en-US" dirty="0"/>
              <a:t>lend itself to patient compliance (</a:t>
            </a:r>
            <a:r>
              <a:rPr lang="en-US" dirty="0">
                <a:solidFill>
                  <a:srgbClr val="FF0000"/>
                </a:solidFill>
              </a:rPr>
              <a:t>low total number of doses</a:t>
            </a:r>
            <a:r>
              <a:rPr lang="en-US" dirty="0" smtClean="0"/>
              <a:t>),</a:t>
            </a:r>
          </a:p>
          <a:p>
            <a:pPr lvl="1"/>
            <a:r>
              <a:rPr lang="en-US" dirty="0" smtClean="0"/>
              <a:t> </a:t>
            </a:r>
            <a:r>
              <a:rPr lang="en-US" dirty="0"/>
              <a:t>have </a:t>
            </a:r>
            <a:r>
              <a:rPr lang="en-US" dirty="0">
                <a:solidFill>
                  <a:srgbClr val="FF0000"/>
                </a:solidFill>
              </a:rPr>
              <a:t>adequate concentrations at the site of the infection in the urinary tract</a:t>
            </a:r>
            <a:r>
              <a:rPr lang="en-US" dirty="0" smtClean="0"/>
              <a:t>,</a:t>
            </a:r>
          </a:p>
          <a:p>
            <a:pPr lvl="1"/>
            <a:r>
              <a:rPr lang="en-US" dirty="0" smtClean="0"/>
              <a:t> </a:t>
            </a:r>
            <a:r>
              <a:rPr lang="en-US" dirty="0"/>
              <a:t>have </a:t>
            </a:r>
            <a:r>
              <a:rPr lang="en-US" dirty="0">
                <a:solidFill>
                  <a:srgbClr val="FF0000"/>
                </a:solidFill>
              </a:rPr>
              <a:t>good oral bioavailability</a:t>
            </a:r>
            <a:r>
              <a:rPr lang="en-US" dirty="0"/>
              <a:t>, and </a:t>
            </a:r>
            <a:endParaRPr lang="en-US" dirty="0" smtClean="0"/>
          </a:p>
          <a:p>
            <a:pPr lvl="1"/>
            <a:r>
              <a:rPr lang="en-US" dirty="0" smtClean="0"/>
              <a:t>be </a:t>
            </a:r>
            <a:r>
              <a:rPr lang="en-US" dirty="0">
                <a:solidFill>
                  <a:srgbClr val="FF0000"/>
                </a:solidFill>
              </a:rPr>
              <a:t>narrow in antimicrobial spectrum to limit </a:t>
            </a:r>
            <a:r>
              <a:rPr lang="en-US" dirty="0"/>
              <a:t>collateral damage and </a:t>
            </a:r>
            <a:r>
              <a:rPr lang="en-US" dirty="0">
                <a:solidFill>
                  <a:srgbClr val="FF0000"/>
                </a:solidFill>
              </a:rPr>
              <a:t>resistance development </a:t>
            </a:r>
            <a:r>
              <a:rPr lang="en-US" dirty="0"/>
              <a:t>in human flora not affiliated with the infection.</a:t>
            </a:r>
            <a:endParaRPr lang="en-US" dirty="0">
              <a:effectLst/>
            </a:endParaRPr>
          </a:p>
        </p:txBody>
      </p:sp>
    </p:spTree>
    <p:extLst>
      <p:ext uri="{BB962C8B-B14F-4D97-AF65-F5344CB8AC3E}">
        <p14:creationId xmlns:p14="http://schemas.microsoft.com/office/powerpoint/2010/main" val="1057841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1002</TotalTime>
  <Words>3678</Words>
  <Application>Microsoft Office PowerPoint</Application>
  <PresentationFormat>Widescreen</PresentationFormat>
  <Paragraphs>312</Paragraphs>
  <Slides>57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Aharoni</vt:lpstr>
      <vt:lpstr>Algerian</vt:lpstr>
      <vt:lpstr>Andalus</vt:lpstr>
      <vt:lpstr>Arial</vt:lpstr>
      <vt:lpstr>Calibri</vt:lpstr>
      <vt:lpstr>Calibri Light</vt:lpstr>
      <vt:lpstr>Wingdings</vt:lpstr>
      <vt:lpstr>Office Theme</vt:lpstr>
      <vt:lpstr>PowerPoint Presentation</vt:lpstr>
      <vt:lpstr>PowerPoint Presentation</vt:lpstr>
      <vt:lpstr>PowerPoint Presentation</vt:lpstr>
      <vt:lpstr>Underlying Structural Abnormalities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Significant Bacteriuria:</vt:lpstr>
      <vt:lpstr>PowerPoint Presentation</vt:lpstr>
      <vt:lpstr>PowerPoint Presentation</vt:lpstr>
      <vt:lpstr>PowerPoint Presentation</vt:lpstr>
      <vt:lpstr>Chronic pyelonephritis:</vt:lpstr>
      <vt:lpstr>Aetiology and risk factors</vt:lpstr>
      <vt:lpstr>AGE &amp; GENDER </vt:lpstr>
      <vt:lpstr>Causative Bacterium</vt:lpstr>
      <vt:lpstr>Underlying Structural Abnormalities</vt:lpstr>
      <vt:lpstr>Acquired</vt:lpstr>
      <vt:lpstr>Pathogenesis</vt:lpstr>
      <vt:lpstr>PowerPoint Presentation</vt:lpstr>
      <vt:lpstr>Why women more than men?</vt:lpstr>
      <vt:lpstr>Natural defence mechanisms </vt:lpstr>
      <vt:lpstr>Abnormalities of the urinary tract</vt:lpstr>
      <vt:lpstr>Clinical manifestations</vt:lpstr>
      <vt:lpstr>Clinical manifestations</vt:lpstr>
      <vt:lpstr>Clinical manifestations</vt:lpstr>
      <vt:lpstr>Clinical manifestations</vt:lpstr>
      <vt:lpstr>Investigations</vt:lpstr>
      <vt:lpstr>Treatment</vt:lpstr>
      <vt:lpstr>Non-specific treatments</vt:lpstr>
      <vt:lpstr>Antimicrobial</vt:lpstr>
      <vt:lpstr>Treatment of Cystitis</vt:lpstr>
      <vt:lpstr>In renal failure…</vt:lpstr>
      <vt:lpstr>Antibiotic resistance</vt:lpstr>
      <vt:lpstr>Uncomplicated lower UTI</vt:lpstr>
      <vt:lpstr>PowerPoint Presentation</vt:lpstr>
      <vt:lpstr>Duration of treatment</vt:lpstr>
      <vt:lpstr>Treatment in Children</vt:lpstr>
      <vt:lpstr>Acute pyelonephritis</vt:lpstr>
      <vt:lpstr>In hospital-acquired pyelonephritis</vt:lpstr>
      <vt:lpstr>PowerPoint Presentation</vt:lpstr>
      <vt:lpstr>Relapsing UTI</vt:lpstr>
      <vt:lpstr>Catheter-associated infections</vt:lpstr>
      <vt:lpstr>Bacteriuria of Pregnancy</vt:lpstr>
      <vt:lpstr>Prevention and prophylaxis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Urinary tract infections</dc:title>
  <dc:creator>HP HADEEL</dc:creator>
  <cp:lastModifiedBy>acer</cp:lastModifiedBy>
  <cp:revision>81</cp:revision>
  <dcterms:created xsi:type="dcterms:W3CDTF">2019-03-23T17:08:47Z</dcterms:created>
  <dcterms:modified xsi:type="dcterms:W3CDTF">2021-06-07T16:02:25Z</dcterms:modified>
</cp:coreProperties>
</file>