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8" r:id="rId2"/>
    <p:sldId id="309" r:id="rId3"/>
    <p:sldId id="310" r:id="rId4"/>
    <p:sldId id="311" r:id="rId5"/>
    <p:sldId id="326" r:id="rId6"/>
    <p:sldId id="312" r:id="rId7"/>
    <p:sldId id="327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3" r:id="rId19"/>
    <p:sldId id="325" r:id="rId20"/>
    <p:sldId id="328" r:id="rId21"/>
    <p:sldId id="329" r:id="rId22"/>
    <p:sldId id="330" r:id="rId23"/>
    <p:sldId id="331" r:id="rId24"/>
    <p:sldId id="332" r:id="rId25"/>
    <p:sldId id="333" r:id="rId26"/>
    <p:sldId id="30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56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446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7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87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5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7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89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41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780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60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196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32583-BC11-4E29-9900-7B67BF390F63}" type="datetimeFigureOut">
              <a:rPr lang="en-US" smtClean="0"/>
              <a:pPr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FEC7B-F881-4DDD-927D-9A7BF61099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59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8" y="177420"/>
            <a:ext cx="11696132" cy="587671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70000"/>
              </a:lnSpc>
            </a:pPr>
            <a:r>
              <a:rPr lang="en-US" altLang="ar-IQ" dirty="0"/>
              <a:t>CNS infections, such as meningitis, are considered neurologic emergencies that require </a:t>
            </a:r>
            <a:r>
              <a:rPr lang="en-US" altLang="ar-IQ" dirty="0">
                <a:solidFill>
                  <a:srgbClr val="FF0000"/>
                </a:solidFill>
              </a:rPr>
              <a:t>prompt recognition, diagnosis, and management </a:t>
            </a:r>
            <a:r>
              <a:rPr lang="en-US" altLang="ar-IQ" dirty="0"/>
              <a:t>to prevent death and residual neurologic deficits.</a:t>
            </a:r>
          </a:p>
          <a:p>
            <a:r>
              <a:rPr lang="en-US" altLang="ar-IQ" dirty="0"/>
              <a:t> Improperly treated, </a:t>
            </a:r>
            <a:r>
              <a:rPr lang="en-US" altLang="ar-IQ" dirty="0">
                <a:solidFill>
                  <a:srgbClr val="FF0000"/>
                </a:solidFill>
              </a:rPr>
              <a:t>CNS infections </a:t>
            </a:r>
            <a:r>
              <a:rPr lang="en-US" altLang="ar-IQ" dirty="0"/>
              <a:t>are associated with high rates of morbidity and mortality. </a:t>
            </a:r>
          </a:p>
          <a:p>
            <a:r>
              <a:rPr lang="en-US" altLang="ar-IQ" dirty="0"/>
              <a:t>Despite advances in care, the </a:t>
            </a:r>
            <a:r>
              <a:rPr lang="en-US" altLang="ar-IQ" dirty="0">
                <a:solidFill>
                  <a:srgbClr val="FF0000"/>
                </a:solidFill>
              </a:rPr>
              <a:t>overall mortality </a:t>
            </a:r>
            <a:r>
              <a:rPr lang="en-US" altLang="ar-IQ" dirty="0"/>
              <a:t>of bacterial meningitis in the United States remains at approximately </a:t>
            </a:r>
            <a:r>
              <a:rPr lang="en-US" altLang="ar-IQ" dirty="0">
                <a:solidFill>
                  <a:srgbClr val="FF0000"/>
                </a:solidFill>
              </a:rPr>
              <a:t>15%, </a:t>
            </a:r>
            <a:r>
              <a:rPr lang="en-US" altLang="ar-IQ" dirty="0"/>
              <a:t>and at least 10% to 30% of survivors are afflicted with </a:t>
            </a:r>
            <a:r>
              <a:rPr lang="en-US" altLang="ar-IQ" dirty="0">
                <a:solidFill>
                  <a:srgbClr val="FF0000"/>
                </a:solidFill>
              </a:rPr>
              <a:t>neurologic impairment</a:t>
            </a:r>
            <a:r>
              <a:rPr lang="en-US" altLang="ar-IQ" dirty="0"/>
              <a:t>, including hearing loss, hemiparesis, and learning disabilities.</a:t>
            </a:r>
          </a:p>
          <a:p>
            <a:r>
              <a:rPr lang="en-US" altLang="ar-IQ" u="sng" dirty="0"/>
              <a:t>Antimicrobial therapy and preventive vaccines </a:t>
            </a:r>
            <a:r>
              <a:rPr lang="en-US" altLang="ar-IQ" dirty="0"/>
              <a:t>have revolutionized management and improved outcomes of bacterial meningitis and other CNS infections dramatically.</a:t>
            </a:r>
          </a:p>
          <a:p>
            <a:r>
              <a:rPr lang="en-US" altLang="ar-IQ" dirty="0"/>
              <a:t>CNS infections are </a:t>
            </a:r>
            <a:r>
              <a:rPr lang="en-US" altLang="ar-IQ" dirty="0">
                <a:solidFill>
                  <a:srgbClr val="0070C0"/>
                </a:solidFill>
              </a:rPr>
              <a:t>uncommon</a:t>
            </a:r>
            <a:r>
              <a:rPr lang="en-US" altLang="ar-IQ" dirty="0"/>
              <a:t>, with an incidence 1.38 cases per 100,000 in 2006 and 2007.</a:t>
            </a:r>
          </a:p>
          <a:p>
            <a:r>
              <a:rPr lang="en-US" altLang="ar-IQ" dirty="0"/>
              <a:t> However, the severity of these infections demands prompt medical intervention and treatment. CNS infections can be </a:t>
            </a:r>
            <a:r>
              <a:rPr lang="en-US" altLang="ar-IQ" dirty="0">
                <a:solidFill>
                  <a:srgbClr val="0070C0"/>
                </a:solidFill>
              </a:rPr>
              <a:t>caused by bacteria, fungi, mycobacteria, viruses, parasites, and spirochetes.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Bacterial meningitis is the </a:t>
            </a:r>
            <a:r>
              <a:rPr lang="en-US" altLang="ar-IQ" b="1" dirty="0">
                <a:solidFill>
                  <a:srgbClr val="0070C0"/>
                </a:solidFill>
              </a:rPr>
              <a:t>most common </a:t>
            </a:r>
            <a:r>
              <a:rPr lang="en-US" altLang="ar-IQ" dirty="0">
                <a:solidFill>
                  <a:srgbClr val="0070C0"/>
                </a:solidFill>
              </a:rPr>
              <a:t>cause of CNS infections</a:t>
            </a:r>
            <a:r>
              <a:rPr lang="en-US" altLang="ar-IQ" dirty="0"/>
              <a:t>. While vaccination has reduced the incidence of disease by many common pathogens</a:t>
            </a:r>
          </a:p>
          <a:p>
            <a:pPr>
              <a:lnSpc>
                <a:spcPct val="70000"/>
              </a:lnSpc>
            </a:pPr>
            <a:endParaRPr lang="en-US" altLang="ar-IQ" dirty="0"/>
          </a:p>
        </p:txBody>
      </p:sp>
    </p:spTree>
    <p:extLst>
      <p:ext uri="{BB962C8B-B14F-4D97-AF65-F5344CB8AC3E}">
        <p14:creationId xmlns:p14="http://schemas.microsoft.com/office/powerpoint/2010/main" val="2926114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0"/>
            <a:ext cx="12192000" cy="5931303"/>
          </a:xfrm>
        </p:spPr>
        <p:txBody>
          <a:bodyPr>
            <a:normAutofit fontScale="25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sz="6400" u="sng" dirty="0">
                <a:solidFill>
                  <a:srgbClr val="0070C0"/>
                </a:solidFill>
              </a:rPr>
              <a:t>Treatment Principles</a:t>
            </a:r>
            <a:endParaRPr lang="en-US" sz="6400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6400" dirty="0"/>
              <a:t> </a:t>
            </a:r>
            <a:r>
              <a:rPr lang="en-US" sz="6400" dirty="0">
                <a:solidFill>
                  <a:srgbClr val="0070C0"/>
                </a:solidFill>
              </a:rPr>
              <a:t>Prompt initiation of IV high-dose bactericidal antimicrobial </a:t>
            </a:r>
            <a:r>
              <a:rPr lang="en-US" sz="6400" dirty="0"/>
              <a:t>therapy directed at the most likely pathogen(s) is essential due to the high morbidity and mortality associated with CNS infections. </a:t>
            </a:r>
          </a:p>
          <a:p>
            <a:pPr>
              <a:defRPr/>
            </a:pPr>
            <a:r>
              <a:rPr lang="en-US" sz="6400" dirty="0"/>
              <a:t>a longer duration of symptoms and more advanced disease before treatment initiation increase the risk of </a:t>
            </a:r>
            <a:r>
              <a:rPr lang="en-US" sz="6400" dirty="0">
                <a:solidFill>
                  <a:srgbClr val="0070C0"/>
                </a:solidFill>
              </a:rPr>
              <a:t>a poor outcome.</a:t>
            </a:r>
          </a:p>
          <a:p>
            <a:pPr>
              <a:defRPr/>
            </a:pPr>
            <a:r>
              <a:rPr lang="en-US" sz="6400" dirty="0"/>
              <a:t> Initiation of antibiotic therapy as soon as possible after bacterial meningitis is suspected or proven (</a:t>
            </a:r>
            <a:r>
              <a:rPr lang="en-US" sz="6400" dirty="0">
                <a:solidFill>
                  <a:srgbClr val="0070C0"/>
                </a:solidFill>
              </a:rPr>
              <a:t>even before hospitalization) reduces mortality and neurologic </a:t>
            </a:r>
            <a:r>
              <a:rPr lang="en-US" sz="6400" dirty="0" err="1">
                <a:solidFill>
                  <a:srgbClr val="0070C0"/>
                </a:solidFill>
              </a:rPr>
              <a:t>sequelae</a:t>
            </a:r>
            <a:r>
              <a:rPr lang="en-US" sz="6400" dirty="0"/>
              <a:t>.</a:t>
            </a:r>
          </a:p>
          <a:p>
            <a:pPr>
              <a:defRPr/>
            </a:pPr>
            <a:r>
              <a:rPr lang="en-US" sz="6400" dirty="0"/>
              <a:t> </a:t>
            </a:r>
            <a:r>
              <a:rPr lang="en-US" sz="6400" dirty="0">
                <a:solidFill>
                  <a:srgbClr val="0070C0"/>
                </a:solidFill>
              </a:rPr>
              <a:t>High-dose parenteral bactericidal antibiotic therapy </a:t>
            </a:r>
            <a:r>
              <a:rPr lang="en-US" sz="6400" dirty="0"/>
              <a:t>is required to achieve </a:t>
            </a:r>
            <a:r>
              <a:rPr lang="en-US" sz="6400" dirty="0">
                <a:solidFill>
                  <a:srgbClr val="0070C0"/>
                </a:solidFill>
              </a:rPr>
              <a:t>CSF antibiotic concentrations </a:t>
            </a:r>
            <a:r>
              <a:rPr lang="en-US" sz="6400" dirty="0"/>
              <a:t>adequate to rapidly </a:t>
            </a:r>
            <a:r>
              <a:rPr lang="en-US" sz="6400" dirty="0">
                <a:solidFill>
                  <a:srgbClr val="0070C0"/>
                </a:solidFill>
              </a:rPr>
              <a:t>sterilize the CSF and reduce the risk of complications.</a:t>
            </a:r>
          </a:p>
          <a:p>
            <a:pPr>
              <a:defRPr/>
            </a:pPr>
            <a:r>
              <a:rPr lang="en-US" altLang="ar-IQ" sz="6400" dirty="0"/>
              <a:t>The presence of infection in the CSF </a:t>
            </a:r>
            <a:r>
              <a:rPr lang="en-US" altLang="ar-IQ" sz="6400" dirty="0">
                <a:solidFill>
                  <a:srgbClr val="0070C0"/>
                </a:solidFill>
              </a:rPr>
              <a:t>reduces the activity of some classes of antibiotics.</a:t>
            </a:r>
          </a:p>
          <a:p>
            <a:pPr>
              <a:defRPr/>
            </a:pPr>
            <a:r>
              <a:rPr lang="en-US" altLang="ar-IQ" sz="6400" dirty="0"/>
              <a:t> For example, the decreased pH of CSF associated with meningitis significantly </a:t>
            </a:r>
            <a:r>
              <a:rPr lang="en-US" altLang="ar-IQ" sz="6400" dirty="0">
                <a:solidFill>
                  <a:srgbClr val="0070C0"/>
                </a:solidFill>
              </a:rPr>
              <a:t>reduces the activity of aminoglycoside antibiotics. </a:t>
            </a:r>
          </a:p>
          <a:p>
            <a:pPr>
              <a:defRPr/>
            </a:pPr>
            <a:r>
              <a:rPr lang="en-US" altLang="ar-IQ" sz="6400" dirty="0">
                <a:solidFill>
                  <a:srgbClr val="0070C0"/>
                </a:solidFill>
              </a:rPr>
              <a:t>Ability of antibiotics to reach and achieve effective concentrations at the infection site </a:t>
            </a:r>
            <a:r>
              <a:rPr lang="en-US" altLang="ar-IQ" sz="6400" dirty="0"/>
              <a:t>is the key to treatment success.</a:t>
            </a:r>
          </a:p>
          <a:p>
            <a:r>
              <a:rPr lang="en-US" altLang="ar-IQ" sz="6400" dirty="0"/>
              <a:t>The </a:t>
            </a:r>
            <a:r>
              <a:rPr lang="en-US" altLang="ar-IQ" sz="6400" dirty="0">
                <a:solidFill>
                  <a:srgbClr val="0070C0"/>
                </a:solidFill>
              </a:rPr>
              <a:t>CSF penetration </a:t>
            </a:r>
            <a:r>
              <a:rPr lang="en-US" altLang="ar-IQ" sz="6400" dirty="0"/>
              <a:t>of most, but not all, antibiotics is enhanced by the </a:t>
            </a:r>
            <a:r>
              <a:rPr lang="en-US" altLang="ar-IQ" sz="6400" dirty="0">
                <a:solidFill>
                  <a:srgbClr val="0070C0"/>
                </a:solidFill>
              </a:rPr>
              <a:t>presence of infection and inflammation. </a:t>
            </a:r>
          </a:p>
          <a:p>
            <a:r>
              <a:rPr lang="en-US" altLang="ar-IQ" sz="6400" dirty="0"/>
              <a:t>Sulfonamides, trimethoprim, chloramphenicol, rifampin, and most </a:t>
            </a:r>
            <a:r>
              <a:rPr lang="en-US" altLang="ar-IQ" sz="6400" dirty="0" err="1"/>
              <a:t>antitubercular</a:t>
            </a:r>
            <a:r>
              <a:rPr lang="en-US" altLang="ar-IQ" sz="6400" dirty="0"/>
              <a:t> drugs </a:t>
            </a:r>
            <a:r>
              <a:rPr lang="en-US" altLang="ar-IQ" sz="6400" dirty="0">
                <a:solidFill>
                  <a:srgbClr val="0070C0"/>
                </a:solidFill>
              </a:rPr>
              <a:t>achieve therapeutic CSF levels even without meningeal </a:t>
            </a:r>
            <a:r>
              <a:rPr lang="en-US" altLang="ar-IQ" sz="6400" dirty="0" smtClean="0">
                <a:solidFill>
                  <a:srgbClr val="0070C0"/>
                </a:solidFill>
              </a:rPr>
              <a:t>inflammation</a:t>
            </a:r>
          </a:p>
          <a:p>
            <a:r>
              <a:rPr lang="en-US" altLang="ar-IQ" sz="6400" dirty="0"/>
              <a:t>Most </a:t>
            </a:r>
            <a:r>
              <a:rPr lang="en-US" altLang="ar-IQ" sz="6400" dirty="0">
                <a:solidFill>
                  <a:srgbClr val="0070C0"/>
                </a:solidFill>
              </a:rPr>
              <a:t>β-lactams and related antibiotics </a:t>
            </a:r>
            <a:r>
              <a:rPr lang="en-US" altLang="ar-IQ" sz="6400" dirty="0"/>
              <a:t>(</a:t>
            </a:r>
            <a:r>
              <a:rPr lang="en-US" altLang="ar-IQ" sz="6400" dirty="0" err="1"/>
              <a:t>ie</a:t>
            </a:r>
            <a:r>
              <a:rPr lang="en-US" altLang="ar-IQ" sz="6400" dirty="0"/>
              <a:t>, </a:t>
            </a:r>
            <a:r>
              <a:rPr lang="en-US" altLang="ar-IQ" sz="6400" dirty="0" err="1"/>
              <a:t>carbapenems</a:t>
            </a:r>
            <a:r>
              <a:rPr lang="en-US" altLang="ar-IQ" sz="6400" dirty="0"/>
              <a:t> and </a:t>
            </a:r>
            <a:r>
              <a:rPr lang="en-US" altLang="ar-IQ" sz="6400" dirty="0" err="1"/>
              <a:t>monobactams</a:t>
            </a:r>
            <a:r>
              <a:rPr lang="en-US" altLang="ar-IQ" sz="6400" dirty="0"/>
              <a:t>), </a:t>
            </a:r>
            <a:r>
              <a:rPr lang="en-US" altLang="ar-IQ" sz="6400" dirty="0" err="1"/>
              <a:t>vancomycin</a:t>
            </a:r>
            <a:r>
              <a:rPr lang="en-US" altLang="ar-IQ" sz="6400" dirty="0"/>
              <a:t>, quinolones, acyclovir, linezolid, </a:t>
            </a:r>
            <a:r>
              <a:rPr lang="en-US" altLang="ar-IQ" sz="6400" dirty="0" err="1"/>
              <a:t>daptomycin</a:t>
            </a:r>
            <a:r>
              <a:rPr lang="en-US" altLang="ar-IQ" sz="6400" dirty="0"/>
              <a:t>, and </a:t>
            </a:r>
            <a:r>
              <a:rPr lang="en-US" altLang="ar-IQ" sz="6400" dirty="0" err="1"/>
              <a:t>colistin</a:t>
            </a:r>
            <a:r>
              <a:rPr lang="en-US" altLang="ar-IQ" sz="6400" dirty="0"/>
              <a:t> achieve </a:t>
            </a:r>
            <a:r>
              <a:rPr lang="en-US" altLang="ar-IQ" sz="6400" dirty="0">
                <a:solidFill>
                  <a:srgbClr val="0070C0"/>
                </a:solidFill>
              </a:rPr>
              <a:t>therapeutic CSF levels </a:t>
            </a:r>
            <a:r>
              <a:rPr lang="en-US" altLang="ar-IQ" sz="6400" dirty="0"/>
              <a:t>in </a:t>
            </a:r>
            <a:r>
              <a:rPr lang="en-US" altLang="ar-IQ" sz="6400" dirty="0">
                <a:solidFill>
                  <a:srgbClr val="0070C0"/>
                </a:solidFill>
              </a:rPr>
              <a:t>the presence of meningeal inflammation.</a:t>
            </a:r>
          </a:p>
          <a:p>
            <a:r>
              <a:rPr lang="en-US" altLang="ar-IQ" sz="6400" dirty="0">
                <a:solidFill>
                  <a:srgbClr val="0070C0"/>
                </a:solidFill>
              </a:rPr>
              <a:t>Aminoglycosides, first-generation </a:t>
            </a:r>
            <a:r>
              <a:rPr lang="en-US" altLang="ar-IQ" sz="6400" dirty="0" err="1">
                <a:solidFill>
                  <a:srgbClr val="0070C0"/>
                </a:solidFill>
              </a:rPr>
              <a:t>cephalosporins</a:t>
            </a:r>
            <a:r>
              <a:rPr lang="en-US" altLang="ar-IQ" sz="6400" dirty="0">
                <a:solidFill>
                  <a:srgbClr val="0070C0"/>
                </a:solidFill>
              </a:rPr>
              <a:t>, second-generation </a:t>
            </a:r>
            <a:r>
              <a:rPr lang="en-US" altLang="ar-IQ" sz="6400" dirty="0" err="1"/>
              <a:t>cephalosporins</a:t>
            </a:r>
            <a:r>
              <a:rPr lang="en-US" altLang="ar-IQ" sz="6400" dirty="0"/>
              <a:t> (except cefuroxime), clindamycin, and amphotericin </a:t>
            </a:r>
            <a:r>
              <a:rPr lang="en-US" altLang="ar-IQ" sz="6400" dirty="0">
                <a:solidFill>
                  <a:srgbClr val="0070C0"/>
                </a:solidFill>
              </a:rPr>
              <a:t>do not achieve therapeutic CSF levels, even with inflammation</a:t>
            </a:r>
            <a:r>
              <a:rPr lang="en-US" altLang="ar-IQ" sz="6400" dirty="0"/>
              <a:t>, but clindamycin does achieve therapeutic brain tissue levels.</a:t>
            </a:r>
          </a:p>
          <a:p>
            <a:r>
              <a:rPr lang="en-US" altLang="ar-IQ" sz="6400" dirty="0"/>
              <a:t> An </a:t>
            </a:r>
            <a:r>
              <a:rPr lang="en-US" altLang="ar-IQ" sz="6400" b="1" dirty="0">
                <a:solidFill>
                  <a:srgbClr val="0070C0"/>
                </a:solidFill>
              </a:rPr>
              <a:t>adequate duration of therapy </a:t>
            </a:r>
            <a:r>
              <a:rPr lang="en-US" altLang="ar-IQ" sz="6400" dirty="0"/>
              <a:t>is required to treat meningitis successfully. </a:t>
            </a:r>
            <a:r>
              <a:rPr lang="en-US" altLang="ar-IQ" sz="6400" b="1" i="1" dirty="0">
                <a:solidFill>
                  <a:srgbClr val="0070C0"/>
                </a:solidFill>
              </a:rPr>
              <a:t>Parenteral (IV) therapy </a:t>
            </a:r>
            <a:r>
              <a:rPr lang="en-US" altLang="ar-IQ" sz="6400" dirty="0"/>
              <a:t>is administered for the </a:t>
            </a:r>
            <a:r>
              <a:rPr lang="en-US" altLang="ar-IQ" sz="6400" b="1" dirty="0">
                <a:solidFill>
                  <a:srgbClr val="0070C0"/>
                </a:solidFill>
              </a:rPr>
              <a:t>full course of therapy for CNS infections to ensure adequate CSF penetration </a:t>
            </a:r>
            <a:r>
              <a:rPr lang="en-US" altLang="ar-IQ" sz="6400" dirty="0"/>
              <a:t>throughout the course of treatment. </a:t>
            </a:r>
          </a:p>
          <a:p>
            <a:r>
              <a:rPr lang="en-US" altLang="ar-IQ" sz="6400" dirty="0"/>
              <a:t>Antibiotic treatment (and </a:t>
            </a:r>
            <a:r>
              <a:rPr lang="en-US" altLang="ar-IQ" sz="6400" dirty="0">
                <a:solidFill>
                  <a:srgbClr val="0070C0"/>
                </a:solidFill>
              </a:rPr>
              <a:t>dexamethasone, if used as a treatment adjunct) reduces the inflammation associated with meningitis</a:t>
            </a:r>
            <a:r>
              <a:rPr lang="en-US" altLang="ar-IQ" sz="6400" dirty="0"/>
              <a:t>, which, in turn, reduces the penetration of some antibiotics into the CSF, and parenteral therapy must be used throughout the entire treatment course to </a:t>
            </a:r>
            <a:r>
              <a:rPr lang="en-US" altLang="ar-IQ" sz="6400" b="1" dirty="0">
                <a:solidFill>
                  <a:srgbClr val="0070C0"/>
                </a:solidFill>
              </a:rPr>
              <a:t>ensure adequate concentrations</a:t>
            </a:r>
            <a:r>
              <a:rPr lang="en-US" altLang="ar-IQ" sz="6400" dirty="0"/>
              <a:t>. </a:t>
            </a:r>
          </a:p>
          <a:p>
            <a:r>
              <a:rPr lang="en-US" altLang="ar-IQ" sz="6400" dirty="0"/>
              <a:t>Carefully selected patients who have </a:t>
            </a:r>
            <a:r>
              <a:rPr lang="en-US" altLang="ar-IQ" sz="6400" dirty="0">
                <a:solidFill>
                  <a:srgbClr val="0070C0"/>
                </a:solidFill>
              </a:rPr>
              <a:t>close medical monitoring and follow-up</a:t>
            </a:r>
            <a:r>
              <a:rPr lang="en-US" altLang="ar-IQ" sz="6400" dirty="0"/>
              <a:t> may be able to receive a portion of their parenteral meningitis treatment on an </a:t>
            </a:r>
            <a:r>
              <a:rPr lang="en-US" altLang="ar-IQ" sz="6400" dirty="0">
                <a:solidFill>
                  <a:srgbClr val="0070C0"/>
                </a:solidFill>
              </a:rPr>
              <a:t>outpatient basis</a:t>
            </a:r>
            <a:r>
              <a:rPr lang="en-US" altLang="ar-IQ" sz="6400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ar-IQ" sz="3600" dirty="0">
              <a:solidFill>
                <a:srgbClr val="0070C0"/>
              </a:solidFill>
            </a:endParaRPr>
          </a:p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118445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90" y="232012"/>
            <a:ext cx="11491414" cy="5931303"/>
          </a:xfrm>
        </p:spPr>
        <p:txBody>
          <a:bodyPr>
            <a:normAutofit fontScale="70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sz="3200" b="1" u="sng" dirty="0">
                <a:solidFill>
                  <a:srgbClr val="0070C0"/>
                </a:solidFill>
              </a:rPr>
              <a:t>Empirical Antimicrobial Therapy</a:t>
            </a:r>
            <a:endParaRPr lang="en-US" sz="32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3200" dirty="0"/>
              <a:t>In most patients, </a:t>
            </a:r>
            <a:r>
              <a:rPr lang="en-US" sz="3200" b="1" dirty="0">
                <a:solidFill>
                  <a:srgbClr val="0070C0"/>
                </a:solidFill>
              </a:rPr>
              <a:t>a diagnostic LP </a:t>
            </a:r>
            <a:r>
              <a:rPr lang="en-US" sz="3200" dirty="0"/>
              <a:t>will be performed </a:t>
            </a:r>
            <a:r>
              <a:rPr lang="en-US" sz="3200" dirty="0">
                <a:solidFill>
                  <a:srgbClr val="0070C0"/>
                </a:solidFill>
              </a:rPr>
              <a:t>before beginning antibiotics, but this never should delay initiation of antimicrobials.</a:t>
            </a:r>
            <a:r>
              <a:rPr lang="en-US" sz="3200" dirty="0"/>
              <a:t> </a:t>
            </a:r>
          </a:p>
          <a:p>
            <a:pPr>
              <a:defRPr/>
            </a:pPr>
            <a:r>
              <a:rPr lang="en-US" sz="3200" dirty="0">
                <a:solidFill>
                  <a:srgbClr val="0070C0"/>
                </a:solidFill>
              </a:rPr>
              <a:t>Empirical therapy </a:t>
            </a:r>
            <a:r>
              <a:rPr lang="en-US" sz="3200" dirty="0"/>
              <a:t>should be directed at the </a:t>
            </a:r>
            <a:r>
              <a:rPr lang="en-US" sz="3200" dirty="0">
                <a:solidFill>
                  <a:srgbClr val="0070C0"/>
                </a:solidFill>
              </a:rPr>
              <a:t>most likely pathogen(s) 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altLang="ar-IQ" u="sng" dirty="0"/>
              <a:t>Empirical treatment regimens </a:t>
            </a:r>
            <a:r>
              <a:rPr lang="en-US" altLang="ar-IQ" dirty="0"/>
              <a:t>now include the combination of a </a:t>
            </a:r>
            <a:r>
              <a:rPr lang="en-US" altLang="ar-IQ" dirty="0">
                <a:solidFill>
                  <a:srgbClr val="0070C0"/>
                </a:solidFill>
              </a:rPr>
              <a:t>third-generation cephalosporin plus </a:t>
            </a:r>
            <a:r>
              <a:rPr lang="en-US" altLang="ar-IQ" dirty="0" err="1">
                <a:solidFill>
                  <a:srgbClr val="0070C0"/>
                </a:solidFill>
              </a:rPr>
              <a:t>vancomycin</a:t>
            </a:r>
            <a:r>
              <a:rPr lang="en-US" altLang="ar-IQ" dirty="0">
                <a:solidFill>
                  <a:srgbClr val="0070C0"/>
                </a:solidFill>
              </a:rPr>
              <a:t>.</a:t>
            </a:r>
          </a:p>
          <a:p>
            <a:r>
              <a:rPr lang="en-US" altLang="ar-IQ" dirty="0"/>
              <a:t> Recognition of relative and </a:t>
            </a:r>
            <a:r>
              <a:rPr lang="en-US" altLang="ar-IQ" dirty="0">
                <a:solidFill>
                  <a:srgbClr val="0070C0"/>
                </a:solidFill>
              </a:rPr>
              <a:t>high-level resistance to N. </a:t>
            </a:r>
            <a:r>
              <a:rPr lang="en-US" altLang="ar-IQ" dirty="0" err="1">
                <a:solidFill>
                  <a:srgbClr val="0070C0"/>
                </a:solidFill>
              </a:rPr>
              <a:t>meningitidis</a:t>
            </a:r>
            <a:r>
              <a:rPr lang="en-US" altLang="ar-IQ" dirty="0">
                <a:solidFill>
                  <a:srgbClr val="0070C0"/>
                </a:solidFill>
              </a:rPr>
              <a:t> </a:t>
            </a:r>
            <a:r>
              <a:rPr lang="en-US" altLang="ar-IQ" dirty="0"/>
              <a:t>in the laboratory, as well as in clinical treatment failures, has led to greater use of third-generation </a:t>
            </a:r>
            <a:r>
              <a:rPr lang="en-US" altLang="ar-IQ" dirty="0" err="1"/>
              <a:t>cephalosporins</a:t>
            </a:r>
            <a:r>
              <a:rPr lang="en-US" altLang="ar-IQ" dirty="0"/>
              <a:t> for </a:t>
            </a:r>
            <a:r>
              <a:rPr lang="en-US" altLang="ar-IQ" dirty="0">
                <a:solidFill>
                  <a:srgbClr val="0070C0"/>
                </a:solidFill>
              </a:rPr>
              <a:t>empirical therapy of meningococcal meningitis. </a:t>
            </a:r>
          </a:p>
          <a:p>
            <a:r>
              <a:rPr lang="en-US" altLang="ar-IQ" dirty="0"/>
              <a:t>Treatment of suspected or proven </a:t>
            </a:r>
            <a:r>
              <a:rPr lang="en-US" altLang="ar-IQ" dirty="0">
                <a:solidFill>
                  <a:srgbClr val="0070C0"/>
                </a:solidFill>
              </a:rPr>
              <a:t>β-lactamase-mediated </a:t>
            </a:r>
            <a:r>
              <a:rPr lang="en-US" altLang="ar-IQ" dirty="0" err="1">
                <a:solidFill>
                  <a:srgbClr val="0070C0"/>
                </a:solidFill>
              </a:rPr>
              <a:t>Hib</a:t>
            </a:r>
            <a:r>
              <a:rPr lang="en-US" altLang="ar-IQ" dirty="0">
                <a:solidFill>
                  <a:srgbClr val="0070C0"/>
                </a:solidFill>
              </a:rPr>
              <a:t> meningitis </a:t>
            </a:r>
            <a:r>
              <a:rPr lang="en-US" altLang="ar-IQ" dirty="0"/>
              <a:t>also requires a third-generation cephalosporin. </a:t>
            </a:r>
          </a:p>
          <a:p>
            <a:r>
              <a:rPr lang="en-US" altLang="ar-IQ" dirty="0"/>
              <a:t>Increasing rates of </a:t>
            </a:r>
            <a:r>
              <a:rPr lang="en-US" altLang="ar-IQ" dirty="0">
                <a:solidFill>
                  <a:srgbClr val="0070C0"/>
                </a:solidFill>
              </a:rPr>
              <a:t>methicillin-resistant S. </a:t>
            </a:r>
            <a:r>
              <a:rPr lang="en-US" altLang="ar-IQ" dirty="0" err="1">
                <a:solidFill>
                  <a:srgbClr val="0070C0"/>
                </a:solidFill>
              </a:rPr>
              <a:t>aureus</a:t>
            </a:r>
            <a:r>
              <a:rPr lang="en-US" altLang="ar-IQ" dirty="0">
                <a:solidFill>
                  <a:srgbClr val="0070C0"/>
                </a:solidFill>
              </a:rPr>
              <a:t> </a:t>
            </a:r>
            <a:r>
              <a:rPr lang="en-US" altLang="ar-IQ" dirty="0"/>
              <a:t>(about </a:t>
            </a:r>
            <a:r>
              <a:rPr lang="en-US" altLang="ar-IQ" dirty="0" err="1"/>
              <a:t>onethird</a:t>
            </a:r>
            <a:r>
              <a:rPr lang="en-US" altLang="ar-IQ" dirty="0"/>
              <a:t> of staphylococcal CSF isolates) and </a:t>
            </a:r>
            <a:r>
              <a:rPr lang="en-US" altLang="ar-IQ" dirty="0">
                <a:solidFill>
                  <a:srgbClr val="0070C0"/>
                </a:solidFill>
              </a:rPr>
              <a:t>coagulase-negative staphylococci </a:t>
            </a:r>
            <a:r>
              <a:rPr lang="en-US" altLang="ar-IQ" dirty="0"/>
              <a:t>require the use of </a:t>
            </a:r>
            <a:r>
              <a:rPr lang="en-US" altLang="ar-IQ" dirty="0" err="1">
                <a:solidFill>
                  <a:srgbClr val="0070C0"/>
                </a:solidFill>
              </a:rPr>
              <a:t>vancomycin</a:t>
            </a:r>
            <a:r>
              <a:rPr lang="en-US" altLang="ar-IQ" dirty="0">
                <a:solidFill>
                  <a:srgbClr val="0070C0"/>
                </a:solidFill>
              </a:rPr>
              <a:t> for empirical therapy </a:t>
            </a:r>
            <a:r>
              <a:rPr lang="en-US" altLang="ar-IQ" dirty="0"/>
              <a:t>when these pathogens are suspected</a:t>
            </a:r>
            <a:r>
              <a:rPr lang="en-US" altLang="ar-IQ" sz="3200" dirty="0" smtClean="0"/>
              <a:t>.</a:t>
            </a:r>
          </a:p>
          <a:p>
            <a:pPr marL="0" indent="0">
              <a:buFontTx/>
              <a:buNone/>
              <a:defRPr/>
            </a:pPr>
            <a:r>
              <a:rPr lang="en-US" sz="3200" u="sng" dirty="0">
                <a:solidFill>
                  <a:srgbClr val="0070C0"/>
                </a:solidFill>
              </a:rPr>
              <a:t>Pathogen-Directed Antimicrobial Therapy </a:t>
            </a:r>
            <a:endParaRPr lang="en-US" sz="3200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3200" dirty="0"/>
              <a:t>Empirical antimicrobial therapy should be modified on the basis of laboratory data and clinical response. </a:t>
            </a:r>
          </a:p>
          <a:p>
            <a:pPr>
              <a:defRPr/>
            </a:pPr>
            <a:r>
              <a:rPr lang="en-US" sz="3200" dirty="0"/>
              <a:t>If </a:t>
            </a:r>
            <a:r>
              <a:rPr lang="en-US" sz="3200" dirty="0">
                <a:solidFill>
                  <a:srgbClr val="0070C0"/>
                </a:solidFill>
              </a:rPr>
              <a:t>cultures</a:t>
            </a:r>
            <a:r>
              <a:rPr lang="en-US" sz="3200" dirty="0"/>
              <a:t>, </a:t>
            </a:r>
            <a:r>
              <a:rPr lang="en-US" sz="3200" dirty="0">
                <a:solidFill>
                  <a:srgbClr val="0070C0"/>
                </a:solidFill>
              </a:rPr>
              <a:t>CSF Gram stain, or antigen/antibody testing </a:t>
            </a:r>
            <a:r>
              <a:rPr lang="en-US" sz="3200" dirty="0"/>
              <a:t>indicate a specific pathogen, therapy should be adjusted quickly as needed to ensure </a:t>
            </a:r>
            <a:r>
              <a:rPr lang="en-US" sz="3200" dirty="0">
                <a:solidFill>
                  <a:srgbClr val="0070C0"/>
                </a:solidFill>
              </a:rPr>
              <a:t>adequate coverage for the offending pathogen(s). </a:t>
            </a:r>
            <a:endParaRPr lang="ar-IQ" sz="3200" dirty="0">
              <a:solidFill>
                <a:srgbClr val="0070C0"/>
              </a:solidFill>
            </a:endParaRPr>
          </a:p>
          <a:p>
            <a:endParaRPr lang="en-US" altLang="ar-IQ" sz="3200" dirty="0"/>
          </a:p>
        </p:txBody>
      </p:sp>
    </p:spTree>
    <p:extLst>
      <p:ext uri="{BB962C8B-B14F-4D97-AF65-F5344CB8AC3E}">
        <p14:creationId xmlns:p14="http://schemas.microsoft.com/office/powerpoint/2010/main" val="1809390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830" y="0"/>
            <a:ext cx="11955439" cy="6960358"/>
          </a:xfrm>
        </p:spPr>
        <p:txBody>
          <a:bodyPr>
            <a:normAutofit fontScale="55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sz="4000" b="1" u="sng" dirty="0">
                <a:solidFill>
                  <a:srgbClr val="0070C0"/>
                </a:solidFill>
              </a:rPr>
              <a:t>Neisseria </a:t>
            </a:r>
            <a:r>
              <a:rPr lang="en-US" sz="4000" b="1" u="sng" dirty="0" err="1">
                <a:solidFill>
                  <a:srgbClr val="0070C0"/>
                </a:solidFill>
              </a:rPr>
              <a:t>Meningitidis</a:t>
            </a:r>
            <a:r>
              <a:rPr lang="en-US" sz="4000" b="1" u="sng" dirty="0">
                <a:solidFill>
                  <a:srgbClr val="0070C0"/>
                </a:solidFill>
              </a:rPr>
              <a:t> </a:t>
            </a:r>
            <a:endParaRPr lang="en-US" sz="40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4000" dirty="0"/>
              <a:t>Meningitis N. </a:t>
            </a:r>
            <a:r>
              <a:rPr lang="en-US" sz="4000" dirty="0" err="1"/>
              <a:t>meningitidis</a:t>
            </a:r>
            <a:r>
              <a:rPr lang="en-US" sz="4000" dirty="0"/>
              <a:t> CNS infections most commonly occur in </a:t>
            </a:r>
            <a:r>
              <a:rPr lang="en-US" sz="4000" dirty="0">
                <a:solidFill>
                  <a:srgbClr val="0070C0"/>
                </a:solidFill>
              </a:rPr>
              <a:t>children and young adults. </a:t>
            </a:r>
          </a:p>
          <a:p>
            <a:pPr>
              <a:defRPr/>
            </a:pPr>
            <a:r>
              <a:rPr lang="en-US" sz="4000" dirty="0"/>
              <a:t>From 11% to 19% of survivors of meningococcal meningitis experience </a:t>
            </a:r>
            <a:r>
              <a:rPr lang="en-US" sz="4000" dirty="0">
                <a:solidFill>
                  <a:srgbClr val="0070C0"/>
                </a:solidFill>
              </a:rPr>
              <a:t>long-term </a:t>
            </a:r>
            <a:r>
              <a:rPr lang="en-US" sz="4000" dirty="0" err="1">
                <a:solidFill>
                  <a:srgbClr val="0070C0"/>
                </a:solidFill>
              </a:rPr>
              <a:t>sequelae</a:t>
            </a:r>
            <a:r>
              <a:rPr lang="en-US" sz="4000" dirty="0"/>
              <a:t>, including hearing loss, limb loss, and neurologic deficits. </a:t>
            </a:r>
          </a:p>
          <a:p>
            <a:pPr>
              <a:defRPr/>
            </a:pPr>
            <a:r>
              <a:rPr lang="en-US" sz="4000" dirty="0"/>
              <a:t>Nearly all meningococcal disease is caused by </a:t>
            </a:r>
            <a:r>
              <a:rPr lang="en-US" sz="4000" dirty="0">
                <a:solidFill>
                  <a:srgbClr val="0070C0"/>
                </a:solidFill>
              </a:rPr>
              <a:t>five </a:t>
            </a:r>
            <a:r>
              <a:rPr lang="en-US" sz="4000" dirty="0" err="1">
                <a:solidFill>
                  <a:srgbClr val="0070C0"/>
                </a:solidFill>
              </a:rPr>
              <a:t>serogroups</a:t>
            </a:r>
            <a:r>
              <a:rPr lang="en-US" sz="4000" dirty="0">
                <a:solidFill>
                  <a:srgbClr val="0070C0"/>
                </a:solidFill>
              </a:rPr>
              <a:t>: A, B, C, Y, and W-135.</a:t>
            </a:r>
          </a:p>
          <a:p>
            <a:pPr>
              <a:defRPr/>
            </a:pPr>
            <a:r>
              <a:rPr lang="en-US" sz="4000" dirty="0"/>
              <a:t>nearly 60% of cases occur in patients </a:t>
            </a:r>
            <a:r>
              <a:rPr lang="en-US" sz="4000" dirty="0">
                <a:solidFill>
                  <a:srgbClr val="0070C0"/>
                </a:solidFill>
              </a:rPr>
              <a:t>over 11 years of age.</a:t>
            </a:r>
          </a:p>
          <a:p>
            <a:pPr>
              <a:defRPr/>
            </a:pPr>
            <a:r>
              <a:rPr lang="en-US" sz="4000" dirty="0"/>
              <a:t> N. </a:t>
            </a:r>
            <a:r>
              <a:rPr lang="en-US" sz="4000" dirty="0" err="1"/>
              <a:t>meningitidis</a:t>
            </a:r>
            <a:r>
              <a:rPr lang="en-US" sz="4000" dirty="0"/>
              <a:t> colonizes the </a:t>
            </a:r>
            <a:r>
              <a:rPr lang="en-US" sz="4000" dirty="0" err="1">
                <a:solidFill>
                  <a:srgbClr val="0070C0"/>
                </a:solidFill>
              </a:rPr>
              <a:t>nasopharynx</a:t>
            </a:r>
            <a:r>
              <a:rPr lang="en-US" sz="4000" dirty="0"/>
              <a:t> and usually is transmitted via </a:t>
            </a:r>
            <a:r>
              <a:rPr lang="en-US" sz="4000" dirty="0">
                <a:solidFill>
                  <a:srgbClr val="0070C0"/>
                </a:solidFill>
              </a:rPr>
              <a:t>inhaled respiratory droplets </a:t>
            </a:r>
            <a:r>
              <a:rPr lang="en-US" sz="4000" dirty="0"/>
              <a:t>from patients or asymptomatic carriers. </a:t>
            </a:r>
          </a:p>
          <a:p>
            <a:pPr>
              <a:defRPr/>
            </a:pPr>
            <a:r>
              <a:rPr lang="en-US" sz="4000" dirty="0"/>
              <a:t>Meningococcal disease is often (approximately 50%) associated with a </a:t>
            </a:r>
            <a:r>
              <a:rPr lang="en-US" sz="4000" dirty="0">
                <a:solidFill>
                  <a:srgbClr val="0070C0"/>
                </a:solidFill>
              </a:rPr>
              <a:t>diffuse petechial rash</a:t>
            </a:r>
            <a:r>
              <a:rPr lang="en-US" sz="4000" dirty="0"/>
              <a:t>, and patients may </a:t>
            </a:r>
            <a:r>
              <a:rPr lang="en-US" sz="4000" dirty="0">
                <a:solidFill>
                  <a:srgbClr val="0070C0"/>
                </a:solidFill>
              </a:rPr>
              <a:t>experience behavioral changes. </a:t>
            </a:r>
            <a:endParaRPr lang="en-US" sz="4000" dirty="0" smtClean="0">
              <a:solidFill>
                <a:srgbClr val="0070C0"/>
              </a:solidFill>
            </a:endParaRPr>
          </a:p>
          <a:p>
            <a:r>
              <a:rPr lang="en-US" altLang="ar-IQ" sz="4000" dirty="0"/>
              <a:t>Patients may develop </a:t>
            </a:r>
            <a:r>
              <a:rPr lang="en-US" altLang="ar-IQ" sz="4000" dirty="0">
                <a:solidFill>
                  <a:srgbClr val="0070C0"/>
                </a:solidFill>
              </a:rPr>
              <a:t>fulminant meningococcal sepsis, </a:t>
            </a:r>
            <a:r>
              <a:rPr lang="en-US" altLang="ar-IQ" sz="4000" dirty="0"/>
              <a:t>characterized by shock, disseminated intravascular coagulation, and </a:t>
            </a:r>
            <a:r>
              <a:rPr lang="en-US" altLang="ar-IQ" sz="4000" dirty="0" err="1"/>
              <a:t>multiorgan</a:t>
            </a:r>
            <a:r>
              <a:rPr lang="en-US" altLang="ar-IQ" sz="4000" dirty="0"/>
              <a:t> failure. </a:t>
            </a:r>
          </a:p>
          <a:p>
            <a:r>
              <a:rPr lang="en-US" altLang="ar-IQ" sz="4000" dirty="0"/>
              <a:t>Meningococcal sepsis has a </a:t>
            </a:r>
            <a:r>
              <a:rPr lang="en-US" altLang="ar-IQ" sz="4000" dirty="0">
                <a:solidFill>
                  <a:srgbClr val="0070C0"/>
                </a:solidFill>
              </a:rPr>
              <a:t>poor prognosis </a:t>
            </a:r>
            <a:r>
              <a:rPr lang="en-US" altLang="ar-IQ" sz="4000" dirty="0"/>
              <a:t>and carries a mortality rate of up to 80%, whereas the mortality rate with meningococcal meningitis alone is 13%.</a:t>
            </a:r>
          </a:p>
          <a:p>
            <a:r>
              <a:rPr lang="en-US" altLang="ar-IQ" sz="4000" dirty="0"/>
              <a:t> Patients with suspected meningococcal infection should be kept on </a:t>
            </a:r>
            <a:r>
              <a:rPr lang="en-US" altLang="ar-IQ" sz="4000" dirty="0">
                <a:solidFill>
                  <a:srgbClr val="0070C0"/>
                </a:solidFill>
              </a:rPr>
              <a:t>respiratory isolation for the first 24 hours of treatment.</a:t>
            </a:r>
          </a:p>
          <a:p>
            <a:r>
              <a:rPr lang="en-US" altLang="ar-IQ" sz="4000" dirty="0">
                <a:solidFill>
                  <a:srgbClr val="0070C0"/>
                </a:solidFill>
              </a:rPr>
              <a:t> </a:t>
            </a:r>
            <a:r>
              <a:rPr lang="en-US" altLang="ar-IQ" sz="4000" dirty="0"/>
              <a:t>Increasing penicillin resistance requires that </a:t>
            </a:r>
            <a:r>
              <a:rPr lang="en-US" altLang="ar-IQ" sz="4000" dirty="0">
                <a:solidFill>
                  <a:srgbClr val="0070C0"/>
                </a:solidFill>
              </a:rPr>
              <a:t>third-generation </a:t>
            </a:r>
            <a:r>
              <a:rPr lang="en-US" altLang="ar-IQ" sz="4000" dirty="0" err="1">
                <a:solidFill>
                  <a:srgbClr val="0070C0"/>
                </a:solidFill>
              </a:rPr>
              <a:t>cephalosporins</a:t>
            </a:r>
            <a:r>
              <a:rPr lang="en-US" altLang="ar-IQ" sz="4000" dirty="0">
                <a:solidFill>
                  <a:srgbClr val="0070C0"/>
                </a:solidFill>
              </a:rPr>
              <a:t> now be used for empirical </a:t>
            </a:r>
            <a:r>
              <a:rPr lang="en-US" altLang="ar-IQ" sz="4000" dirty="0"/>
              <a:t>treatment until in vitro susceptibilities are known.</a:t>
            </a:r>
          </a:p>
          <a:p>
            <a:r>
              <a:rPr lang="en-US" altLang="ar-IQ" sz="4000" dirty="0"/>
              <a:t> Patients with a </a:t>
            </a:r>
            <a:r>
              <a:rPr lang="en-US" altLang="ar-IQ" sz="4000" dirty="0">
                <a:solidFill>
                  <a:srgbClr val="0070C0"/>
                </a:solidFill>
              </a:rPr>
              <a:t>history of type I penicillin allergy or cephalosporin allergy may be treated with </a:t>
            </a:r>
            <a:r>
              <a:rPr lang="en-US" altLang="ar-IQ" sz="4000" dirty="0" err="1">
                <a:solidFill>
                  <a:srgbClr val="0070C0"/>
                </a:solidFill>
              </a:rPr>
              <a:t>vancomycin</a:t>
            </a:r>
            <a:r>
              <a:rPr lang="en-US" altLang="ar-IQ" sz="4000" dirty="0"/>
              <a:t>. </a:t>
            </a:r>
          </a:p>
          <a:p>
            <a:r>
              <a:rPr lang="en-US" altLang="ar-IQ" sz="4000" dirty="0"/>
              <a:t>Treatment should be </a:t>
            </a:r>
            <a:r>
              <a:rPr lang="en-US" altLang="ar-IQ" sz="4000" b="1" dirty="0">
                <a:solidFill>
                  <a:srgbClr val="0070C0"/>
                </a:solidFill>
              </a:rPr>
              <a:t>continued for </a:t>
            </a:r>
            <a:r>
              <a:rPr lang="en-US" altLang="ar-IQ" sz="4000" b="1" dirty="0">
                <a:solidFill>
                  <a:srgbClr val="FF0000"/>
                </a:solidFill>
              </a:rPr>
              <a:t>7 days</a:t>
            </a:r>
            <a:r>
              <a:rPr lang="en-US" altLang="ar-IQ" sz="4000" b="1" dirty="0">
                <a:solidFill>
                  <a:srgbClr val="0070C0"/>
                </a:solidFill>
              </a:rPr>
              <a:t>, after which no further treatment is necessary</a:t>
            </a:r>
            <a:r>
              <a:rPr lang="en-US" altLang="ar-IQ" sz="400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ar-IQ" b="1" dirty="0">
              <a:solidFill>
                <a:srgbClr val="0070C0"/>
              </a:solidFill>
            </a:endParaRPr>
          </a:p>
          <a:p>
            <a:pPr>
              <a:defRPr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197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5" y="136477"/>
            <a:ext cx="11491415" cy="608690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600" dirty="0"/>
              <a:t>Routine vaccination should be administered between ages </a:t>
            </a:r>
            <a:r>
              <a:rPr lang="en-US" sz="1600" dirty="0">
                <a:solidFill>
                  <a:srgbClr val="FF0000"/>
                </a:solidFill>
              </a:rPr>
              <a:t>11 and 21 years</a:t>
            </a:r>
            <a:r>
              <a:rPr lang="en-US" sz="1600" dirty="0"/>
              <a:t> , with </a:t>
            </a:r>
            <a:r>
              <a:rPr lang="en-US" sz="1600" dirty="0" err="1">
                <a:solidFill>
                  <a:srgbClr val="FF0000"/>
                </a:solidFill>
              </a:rPr>
              <a:t>quadrivalent</a:t>
            </a:r>
            <a:r>
              <a:rPr lang="en-US" sz="1600" dirty="0">
                <a:solidFill>
                  <a:srgbClr val="FF0000"/>
                </a:solidFill>
              </a:rPr>
              <a:t> vaccine </a:t>
            </a:r>
            <a:r>
              <a:rPr lang="en-US" sz="1600" dirty="0"/>
              <a:t>that provides protection against </a:t>
            </a:r>
            <a:r>
              <a:rPr lang="en-US" sz="1600" dirty="0" err="1"/>
              <a:t>serogroups</a:t>
            </a:r>
            <a:r>
              <a:rPr lang="en-US" sz="1600" dirty="0"/>
              <a:t> </a:t>
            </a:r>
            <a:r>
              <a:rPr lang="en-US" sz="1600" dirty="0">
                <a:solidFill>
                  <a:srgbClr val="FF0000"/>
                </a:solidFill>
              </a:rPr>
              <a:t>A, C, Y, and W.</a:t>
            </a:r>
          </a:p>
          <a:p>
            <a:pPr>
              <a:defRPr/>
            </a:pPr>
            <a:r>
              <a:rPr lang="en-US" sz="1600" dirty="0"/>
              <a:t>In addition, individuals aged </a:t>
            </a:r>
            <a:r>
              <a:rPr lang="en-US" sz="1600" dirty="0">
                <a:solidFill>
                  <a:srgbClr val="FF0000"/>
                </a:solidFill>
              </a:rPr>
              <a:t>2 through 54 </a:t>
            </a:r>
            <a:r>
              <a:rPr lang="en-US" sz="1600" dirty="0"/>
              <a:t>years who are i</a:t>
            </a:r>
            <a:r>
              <a:rPr lang="en-US" sz="1600" dirty="0">
                <a:solidFill>
                  <a:srgbClr val="FF0000"/>
                </a:solidFill>
              </a:rPr>
              <a:t>mmunocompromised </a:t>
            </a:r>
            <a:r>
              <a:rPr lang="en-US" sz="1600" dirty="0"/>
              <a:t>or those with recent disease exposure during community outbreaks should receive the </a:t>
            </a:r>
            <a:r>
              <a:rPr lang="en-US" sz="1600" dirty="0" err="1">
                <a:solidFill>
                  <a:srgbClr val="FF0000"/>
                </a:solidFill>
              </a:rPr>
              <a:t>quadrivalent</a:t>
            </a:r>
            <a:r>
              <a:rPr lang="en-US" sz="1600" dirty="0">
                <a:solidFill>
                  <a:srgbClr val="FF0000"/>
                </a:solidFill>
              </a:rPr>
              <a:t> vaccine.</a:t>
            </a:r>
          </a:p>
          <a:p>
            <a:pPr>
              <a:defRPr/>
            </a:pPr>
            <a:r>
              <a:rPr lang="en-US" sz="1600" dirty="0"/>
              <a:t>Additionally, children </a:t>
            </a:r>
            <a:r>
              <a:rPr lang="en-US" sz="1600" dirty="0">
                <a:solidFill>
                  <a:srgbClr val="FF0000"/>
                </a:solidFill>
              </a:rPr>
              <a:t>less than 2 years </a:t>
            </a:r>
            <a:r>
              <a:rPr lang="en-US" sz="1600" dirty="0"/>
              <a:t>may also need </a:t>
            </a:r>
            <a:r>
              <a:rPr lang="en-US" sz="1600" dirty="0" err="1"/>
              <a:t>quadrivalent</a:t>
            </a:r>
            <a:r>
              <a:rPr lang="en-US" sz="1600" dirty="0"/>
              <a:t> vaccine, depending on risk factors. </a:t>
            </a:r>
          </a:p>
          <a:p>
            <a:pPr>
              <a:defRPr/>
            </a:pPr>
            <a:r>
              <a:rPr lang="en-US" sz="1600" dirty="0"/>
              <a:t>The </a:t>
            </a:r>
            <a:r>
              <a:rPr lang="en-US" sz="1600" dirty="0" err="1"/>
              <a:t>quadrivalent</a:t>
            </a:r>
            <a:r>
              <a:rPr lang="en-US" sz="1600" dirty="0"/>
              <a:t> conjugate meningococcal vaccine protects against </a:t>
            </a:r>
            <a:r>
              <a:rPr lang="en-US" sz="1600" dirty="0">
                <a:solidFill>
                  <a:srgbClr val="FF0000"/>
                </a:solidFill>
              </a:rPr>
              <a:t>four of the five serotypes </a:t>
            </a:r>
            <a:r>
              <a:rPr lang="en-US" sz="1600" dirty="0"/>
              <a:t>causing invasive disease (A, C, Y, and W-135). </a:t>
            </a:r>
          </a:p>
          <a:p>
            <a:pPr>
              <a:defRPr/>
            </a:pPr>
            <a:r>
              <a:rPr lang="en-US" sz="1600" dirty="0"/>
              <a:t>Meningococcal vaccines </a:t>
            </a:r>
            <a:r>
              <a:rPr lang="en-US" sz="1600" dirty="0">
                <a:solidFill>
                  <a:srgbClr val="FF0000"/>
                </a:solidFill>
              </a:rPr>
              <a:t>do not protect against serotype B, </a:t>
            </a:r>
            <a:r>
              <a:rPr lang="en-US" sz="1600" dirty="0"/>
              <a:t>which causes more than </a:t>
            </a:r>
            <a:r>
              <a:rPr lang="en-US" sz="1600" dirty="0">
                <a:solidFill>
                  <a:srgbClr val="FF0000"/>
                </a:solidFill>
              </a:rPr>
              <a:t>50% of the cases </a:t>
            </a:r>
            <a:r>
              <a:rPr lang="en-US" sz="1600" dirty="0"/>
              <a:t>of meningococcal meningitis in children younger than 2 years.</a:t>
            </a:r>
          </a:p>
          <a:p>
            <a:pPr>
              <a:defRPr/>
            </a:pPr>
            <a:r>
              <a:rPr lang="en-US" sz="1600" dirty="0"/>
              <a:t>Meningococcal vaccines can be used in </a:t>
            </a:r>
            <a:r>
              <a:rPr lang="en-US" sz="1600" dirty="0">
                <a:solidFill>
                  <a:srgbClr val="0070C0"/>
                </a:solidFill>
              </a:rPr>
              <a:t>outbreak situations</a:t>
            </a:r>
            <a:r>
              <a:rPr lang="en-US" sz="1600" dirty="0"/>
              <a:t>, with protective antibodies measurable within </a:t>
            </a:r>
            <a:r>
              <a:rPr lang="en-US" sz="1600" dirty="0">
                <a:solidFill>
                  <a:srgbClr val="0070C0"/>
                </a:solidFill>
              </a:rPr>
              <a:t>7 to 10 days</a:t>
            </a:r>
            <a:r>
              <a:rPr lang="en-US" sz="1600" dirty="0"/>
              <a:t>.</a:t>
            </a:r>
          </a:p>
          <a:p>
            <a:pPr>
              <a:defRPr/>
            </a:pPr>
            <a:r>
              <a:rPr lang="en-US" sz="1600" dirty="0"/>
              <a:t> </a:t>
            </a:r>
            <a:r>
              <a:rPr lang="en-US" sz="1600" dirty="0">
                <a:solidFill>
                  <a:srgbClr val="0070C0"/>
                </a:solidFill>
              </a:rPr>
              <a:t>Close contacts </a:t>
            </a:r>
            <a:r>
              <a:rPr lang="en-US" sz="1600" dirty="0"/>
              <a:t>of patients with meningococcal infections should be evaluated for </a:t>
            </a:r>
            <a:r>
              <a:rPr lang="en-US" sz="1600" dirty="0">
                <a:solidFill>
                  <a:srgbClr val="0070C0"/>
                </a:solidFill>
              </a:rPr>
              <a:t>antimicrobial prophylaxis. </a:t>
            </a:r>
          </a:p>
          <a:p>
            <a:pPr>
              <a:defRPr/>
            </a:pPr>
            <a:r>
              <a:rPr lang="en-US" sz="1600" dirty="0"/>
              <a:t>Prophylactic antibiotics should be started as soon as possible, </a:t>
            </a:r>
            <a:r>
              <a:rPr lang="en-US" sz="1600" dirty="0">
                <a:solidFill>
                  <a:srgbClr val="0070C0"/>
                </a:solidFill>
              </a:rPr>
              <a:t>preferably within 24 hours of exposure and within 14 days. </a:t>
            </a:r>
            <a:endParaRPr lang="ar-IQ" sz="1600" dirty="0"/>
          </a:p>
          <a:p>
            <a:r>
              <a:rPr lang="en-US" altLang="ar-IQ" sz="1600" dirty="0"/>
              <a:t>Recommended regimens, all of which are 90% to 95% effective, for adults include;</a:t>
            </a:r>
          </a:p>
          <a:p>
            <a:pPr lvl="1"/>
            <a:r>
              <a:rPr lang="en-US" altLang="ar-IQ" sz="1600" dirty="0"/>
              <a:t> rifampin 600 mg orally every 12 hours for 2 days,</a:t>
            </a:r>
          </a:p>
          <a:p>
            <a:pPr lvl="1"/>
            <a:r>
              <a:rPr lang="en-US" altLang="ar-IQ" sz="1600" dirty="0"/>
              <a:t> ciprofloxacin 500 mg orally for one dose, or </a:t>
            </a:r>
          </a:p>
          <a:p>
            <a:pPr lvl="1"/>
            <a:r>
              <a:rPr lang="en-US" altLang="ar-IQ" sz="1600" dirty="0"/>
              <a:t>ceftriaxone 250 mg intramuscularly for one dose. </a:t>
            </a:r>
          </a:p>
          <a:p>
            <a:r>
              <a:rPr lang="en-US" altLang="ar-IQ" sz="1600" dirty="0"/>
              <a:t>Regimens for children include</a:t>
            </a:r>
          </a:p>
          <a:p>
            <a:pPr lvl="1"/>
            <a:r>
              <a:rPr lang="en-US" altLang="ar-IQ" sz="1600" dirty="0"/>
              <a:t> rifampin 5 mg/kg orally every 12 hours for 2 days (less than 1 month of age), </a:t>
            </a:r>
          </a:p>
          <a:p>
            <a:pPr lvl="1"/>
            <a:r>
              <a:rPr lang="en-US" altLang="ar-IQ" sz="1600" dirty="0"/>
              <a:t>rifampin 10 mg/kg orally every 12 hours for 2 days (greater than 1 month of age), or</a:t>
            </a:r>
          </a:p>
          <a:p>
            <a:pPr lvl="1"/>
            <a:r>
              <a:rPr lang="en-US" altLang="ar-IQ" sz="1600" dirty="0"/>
              <a:t> ceftriaxone 125 mg intramuscularly for one dose (less than 12 years of age).</a:t>
            </a:r>
          </a:p>
          <a:p>
            <a:r>
              <a:rPr lang="en-US" altLang="ar-IQ" sz="1600" dirty="0"/>
              <a:t>It is not known whether close contacts who have been vaccinated will benefit from prophylaxis. </a:t>
            </a:r>
          </a:p>
        </p:txBody>
      </p:sp>
    </p:spTree>
    <p:extLst>
      <p:ext uri="{BB962C8B-B14F-4D97-AF65-F5344CB8AC3E}">
        <p14:creationId xmlns:p14="http://schemas.microsoft.com/office/powerpoint/2010/main" val="17973665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3" y="177420"/>
            <a:ext cx="12082818" cy="6578222"/>
          </a:xfrm>
        </p:spPr>
        <p:txBody>
          <a:bodyPr>
            <a:normAutofit fontScale="55000" lnSpcReduction="20000"/>
          </a:bodyPr>
          <a:lstStyle/>
          <a:p>
            <a:r>
              <a:rPr lang="en-US" altLang="ar-IQ" sz="3200" u="sng" dirty="0"/>
              <a:t>Streptococcus </a:t>
            </a:r>
            <a:r>
              <a:rPr lang="en-US" altLang="ar-IQ" sz="3200" u="sng" dirty="0" err="1"/>
              <a:t>Pneumoniae</a:t>
            </a:r>
            <a:r>
              <a:rPr lang="en-US" altLang="ar-IQ" sz="3200" u="sng" dirty="0"/>
              <a:t> </a:t>
            </a:r>
            <a:endParaRPr lang="en-US" altLang="ar-IQ" sz="3200" dirty="0"/>
          </a:p>
          <a:p>
            <a:r>
              <a:rPr lang="en-US" altLang="ar-IQ" sz="3300" dirty="0"/>
              <a:t>Meningitis S. </a:t>
            </a:r>
            <a:r>
              <a:rPr lang="en-US" altLang="ar-IQ" sz="3300" dirty="0" err="1"/>
              <a:t>pneumoniae</a:t>
            </a:r>
            <a:r>
              <a:rPr lang="en-US" altLang="ar-IQ" sz="3300" dirty="0"/>
              <a:t> is the </a:t>
            </a:r>
            <a:r>
              <a:rPr lang="en-US" altLang="ar-IQ" sz="3300" dirty="0">
                <a:solidFill>
                  <a:srgbClr val="0070C0"/>
                </a:solidFill>
              </a:rPr>
              <a:t>most common cause of meningitis in adults and in children younger than 2 years of age. </a:t>
            </a:r>
          </a:p>
          <a:p>
            <a:r>
              <a:rPr lang="en-US" altLang="ar-IQ" sz="3300" dirty="0"/>
              <a:t>Pneumococcus is associated with the </a:t>
            </a:r>
            <a:r>
              <a:rPr lang="en-US" altLang="ar-IQ" sz="3300" dirty="0">
                <a:solidFill>
                  <a:srgbClr val="0070C0"/>
                </a:solidFill>
              </a:rPr>
              <a:t>highest mortality </a:t>
            </a:r>
            <a:r>
              <a:rPr lang="en-US" altLang="ar-IQ" sz="3300" dirty="0"/>
              <a:t>observed with bacterial meningitis in adults (14%–18%), and </a:t>
            </a:r>
            <a:r>
              <a:rPr lang="en-US" altLang="ar-IQ" sz="3300" dirty="0">
                <a:solidFill>
                  <a:srgbClr val="0070C0"/>
                </a:solidFill>
              </a:rPr>
              <a:t>coma and seizures </a:t>
            </a:r>
            <a:r>
              <a:rPr lang="en-US" altLang="ar-IQ" sz="3300" dirty="0"/>
              <a:t>are more common in pneumococcal meningitis.</a:t>
            </a:r>
          </a:p>
          <a:p>
            <a:r>
              <a:rPr lang="en-US" altLang="ar-IQ" sz="3300" dirty="0"/>
              <a:t>Patients at high risk for pneumococcal meningitis include the </a:t>
            </a:r>
            <a:r>
              <a:rPr lang="en-US" altLang="ar-IQ" sz="3300" dirty="0">
                <a:solidFill>
                  <a:srgbClr val="0070C0"/>
                </a:solidFill>
              </a:rPr>
              <a:t>elderly, alcoholics, </a:t>
            </a:r>
            <a:r>
              <a:rPr lang="en-US" altLang="ar-IQ" sz="3300" dirty="0" err="1">
                <a:solidFill>
                  <a:srgbClr val="0070C0"/>
                </a:solidFill>
              </a:rPr>
              <a:t>splenectomized</a:t>
            </a:r>
            <a:r>
              <a:rPr lang="en-US" altLang="ar-IQ" sz="3300" dirty="0">
                <a:solidFill>
                  <a:srgbClr val="0070C0"/>
                </a:solidFill>
              </a:rPr>
              <a:t> patients, patients with sickle cell disease, and patients with cochlear implants.</a:t>
            </a:r>
            <a:r>
              <a:rPr lang="en-US" altLang="ar-IQ" sz="3300" dirty="0"/>
              <a:t> </a:t>
            </a:r>
          </a:p>
          <a:p>
            <a:r>
              <a:rPr lang="en-US" altLang="ar-IQ" sz="3300" dirty="0"/>
              <a:t>At least </a:t>
            </a:r>
            <a:r>
              <a:rPr lang="en-US" altLang="ar-IQ" sz="3300" dirty="0">
                <a:solidFill>
                  <a:srgbClr val="0070C0"/>
                </a:solidFill>
              </a:rPr>
              <a:t>50% of pneumococcal meningitis </a:t>
            </a:r>
            <a:r>
              <a:rPr lang="en-US" altLang="ar-IQ" sz="3300" dirty="0"/>
              <a:t>cases are due to a primary infection of the </a:t>
            </a:r>
            <a:r>
              <a:rPr lang="en-US" altLang="ar-IQ" sz="3300" dirty="0">
                <a:solidFill>
                  <a:srgbClr val="0070C0"/>
                </a:solidFill>
              </a:rPr>
              <a:t>ears, sinuses, or lungs</a:t>
            </a:r>
            <a:r>
              <a:rPr lang="en-US" altLang="ar-IQ" sz="3300" dirty="0" smtClean="0"/>
              <a:t>.</a:t>
            </a:r>
          </a:p>
          <a:p>
            <a:r>
              <a:rPr lang="en-US" altLang="ar-IQ" sz="3300" dirty="0">
                <a:solidFill>
                  <a:srgbClr val="0070C0"/>
                </a:solidFill>
              </a:rPr>
              <a:t>preferred empirical treatment </a:t>
            </a:r>
            <a:r>
              <a:rPr lang="en-US" altLang="ar-IQ" sz="3300" dirty="0"/>
              <a:t>now includes a </a:t>
            </a:r>
            <a:r>
              <a:rPr lang="en-US" altLang="ar-IQ" sz="3300" dirty="0">
                <a:solidFill>
                  <a:srgbClr val="0070C0"/>
                </a:solidFill>
              </a:rPr>
              <a:t>third generation cephalosporin in combination with </a:t>
            </a:r>
            <a:r>
              <a:rPr lang="en-US" altLang="ar-IQ" sz="3300" dirty="0" err="1">
                <a:solidFill>
                  <a:srgbClr val="0070C0"/>
                </a:solidFill>
              </a:rPr>
              <a:t>vancomycin</a:t>
            </a:r>
            <a:r>
              <a:rPr lang="en-US" altLang="ar-IQ" sz="3300" dirty="0"/>
              <a:t>.</a:t>
            </a:r>
          </a:p>
          <a:p>
            <a:r>
              <a:rPr lang="en-US" altLang="ar-IQ" sz="3300" dirty="0">
                <a:solidFill>
                  <a:srgbClr val="0070C0"/>
                </a:solidFill>
              </a:rPr>
              <a:t>All CSF isolates </a:t>
            </a:r>
            <a:r>
              <a:rPr lang="en-US" altLang="ar-IQ" sz="3300" dirty="0"/>
              <a:t>should be tested for penicillin and cephalosporin </a:t>
            </a:r>
            <a:r>
              <a:rPr lang="en-US" altLang="ar-IQ" sz="3300" dirty="0">
                <a:solidFill>
                  <a:srgbClr val="0070C0"/>
                </a:solidFill>
              </a:rPr>
              <a:t>resistance</a:t>
            </a:r>
            <a:r>
              <a:rPr lang="en-US" altLang="ar-IQ" sz="3300" dirty="0"/>
              <a:t> by methods endorsed by the CLSI. </a:t>
            </a:r>
          </a:p>
          <a:p>
            <a:r>
              <a:rPr lang="en-US" altLang="ar-IQ" sz="3300" dirty="0"/>
              <a:t>Once in vitro sensitivity results are known, therapy may be tailored (see Table 70–3). </a:t>
            </a:r>
          </a:p>
          <a:p>
            <a:r>
              <a:rPr lang="en-US" altLang="ar-IQ" sz="3300" dirty="0"/>
              <a:t>Patients with a history of type I penicillin or cephalosporin </a:t>
            </a:r>
            <a:r>
              <a:rPr lang="en-US" altLang="ar-IQ" sz="3300" dirty="0">
                <a:solidFill>
                  <a:srgbClr val="0070C0"/>
                </a:solidFill>
              </a:rPr>
              <a:t>allergy</a:t>
            </a:r>
            <a:r>
              <a:rPr lang="en-US" altLang="ar-IQ" sz="3300" dirty="0"/>
              <a:t> may be treated with </a:t>
            </a:r>
            <a:r>
              <a:rPr lang="en-US" altLang="ar-IQ" sz="3300" dirty="0" err="1">
                <a:solidFill>
                  <a:srgbClr val="0070C0"/>
                </a:solidFill>
              </a:rPr>
              <a:t>vancomycin</a:t>
            </a:r>
            <a:r>
              <a:rPr lang="en-US" altLang="ar-IQ" sz="3300" dirty="0">
                <a:solidFill>
                  <a:srgbClr val="0070C0"/>
                </a:solidFill>
              </a:rPr>
              <a:t>. </a:t>
            </a:r>
          </a:p>
          <a:p>
            <a:r>
              <a:rPr lang="en-US" altLang="ar-IQ" sz="3300" dirty="0"/>
              <a:t>Treatment should be continued for </a:t>
            </a:r>
            <a:r>
              <a:rPr lang="en-US" altLang="ar-IQ" sz="3300" b="1" dirty="0">
                <a:solidFill>
                  <a:srgbClr val="0070C0"/>
                </a:solidFill>
              </a:rPr>
              <a:t>10 to 14 days</a:t>
            </a:r>
            <a:r>
              <a:rPr lang="en-US" altLang="ar-IQ" sz="3300" dirty="0"/>
              <a:t>, after which no further maintenance therapy is required.</a:t>
            </a:r>
          </a:p>
          <a:p>
            <a:r>
              <a:rPr lang="en-US" altLang="ar-IQ" sz="3300" dirty="0"/>
              <a:t> </a:t>
            </a:r>
            <a:r>
              <a:rPr lang="en-US" altLang="ar-IQ" sz="3300" dirty="0">
                <a:solidFill>
                  <a:srgbClr val="0070C0"/>
                </a:solidFill>
              </a:rPr>
              <a:t>Antimicrobial prophylaxis is not indicated </a:t>
            </a:r>
            <a:r>
              <a:rPr lang="en-US" altLang="ar-IQ" sz="3300" dirty="0"/>
              <a:t>for close contacts. </a:t>
            </a:r>
          </a:p>
          <a:p>
            <a:r>
              <a:rPr lang="en-US" altLang="ar-IQ" sz="3300" dirty="0">
                <a:solidFill>
                  <a:srgbClr val="0070C0"/>
                </a:solidFill>
              </a:rPr>
              <a:t>Administration of vaccines to high-risk individuals </a:t>
            </a:r>
            <a:r>
              <a:rPr lang="en-US" altLang="ar-IQ" sz="3300" dirty="0"/>
              <a:t>is a key strategy to reduce the risk of invasive pneumococcal disease. </a:t>
            </a:r>
            <a:endParaRPr lang="ar-IQ" altLang="ar-IQ" sz="33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900" dirty="0"/>
              <a:t>The </a:t>
            </a:r>
            <a:r>
              <a:rPr lang="en-US" sz="2900" b="1" dirty="0">
                <a:solidFill>
                  <a:srgbClr val="0070C0"/>
                </a:solidFill>
              </a:rPr>
              <a:t>23-valent</a:t>
            </a:r>
            <a:r>
              <a:rPr lang="en-US" sz="2900" dirty="0">
                <a:solidFill>
                  <a:srgbClr val="0070C0"/>
                </a:solidFill>
              </a:rPr>
              <a:t> pneumococcal vaccine </a:t>
            </a:r>
            <a:r>
              <a:rPr lang="en-US" sz="2900" dirty="0"/>
              <a:t>targets serotypes that account for more than </a:t>
            </a:r>
            <a:r>
              <a:rPr lang="en-US" sz="2900" dirty="0">
                <a:solidFill>
                  <a:srgbClr val="0070C0"/>
                </a:solidFill>
              </a:rPr>
              <a:t>90% </a:t>
            </a:r>
            <a:r>
              <a:rPr lang="en-US" sz="2900" dirty="0"/>
              <a:t>of invasive disease in high-risk patients. </a:t>
            </a:r>
          </a:p>
          <a:p>
            <a:pPr>
              <a:defRPr/>
            </a:pPr>
            <a:r>
              <a:rPr lang="en-US" sz="2900" dirty="0"/>
              <a:t>However, the 23-valent vaccine does not produce a reliable immunologic response in </a:t>
            </a:r>
            <a:r>
              <a:rPr lang="en-US" sz="2900" dirty="0">
                <a:solidFill>
                  <a:srgbClr val="0070C0"/>
                </a:solidFill>
              </a:rPr>
              <a:t>children younger than 2 years</a:t>
            </a:r>
            <a:r>
              <a:rPr lang="en-US" sz="2900" dirty="0"/>
              <a:t>, nor does it reduce pneumococcal carriage. </a:t>
            </a:r>
          </a:p>
          <a:p>
            <a:pPr>
              <a:defRPr/>
            </a:pPr>
            <a:r>
              <a:rPr lang="en-US" altLang="ar-IQ" sz="3300" b="1" dirty="0">
                <a:solidFill>
                  <a:srgbClr val="0070C0"/>
                </a:solidFill>
              </a:rPr>
              <a:t>PCV13, </a:t>
            </a:r>
            <a:r>
              <a:rPr lang="en-US" altLang="ar-IQ" sz="3300" dirty="0"/>
              <a:t>a 13-valent vaccine introduced in 2010, confers protection against serotypes </a:t>
            </a:r>
            <a:r>
              <a:rPr lang="en-US" altLang="ar-IQ" sz="3300" dirty="0">
                <a:solidFill>
                  <a:srgbClr val="0070C0"/>
                </a:solidFill>
              </a:rPr>
              <a:t>1, 3, 4, 5, 6A, 6B, 7F, 9V, 14, 18C, 19A, 19F, and 23F</a:t>
            </a:r>
            <a:endParaRPr lang="en-US" altLang="ar-IQ" sz="3300" dirty="0"/>
          </a:p>
          <a:p>
            <a:pPr>
              <a:defRPr/>
            </a:pPr>
            <a:r>
              <a:rPr lang="en-US" altLang="ar-IQ" sz="3300" dirty="0"/>
              <a:t>It is intended for use in children </a:t>
            </a:r>
            <a:r>
              <a:rPr lang="en-US" altLang="ar-IQ" sz="3300" dirty="0">
                <a:solidFill>
                  <a:srgbClr val="0070C0"/>
                </a:solidFill>
              </a:rPr>
              <a:t>younger than 18 years in the same schedule as the 7-valent conjugate vaccine.</a:t>
            </a:r>
            <a:r>
              <a:rPr lang="en-US" altLang="ar-IQ" sz="3300" dirty="0"/>
              <a:t> </a:t>
            </a:r>
          </a:p>
          <a:p>
            <a:pPr>
              <a:defRPr/>
            </a:pPr>
            <a:r>
              <a:rPr lang="en-US" altLang="ar-IQ" sz="3300" dirty="0"/>
              <a:t>PCV13 is specifically recommended for </a:t>
            </a:r>
            <a:r>
              <a:rPr lang="en-US" altLang="ar-IQ" sz="3300" dirty="0">
                <a:solidFill>
                  <a:srgbClr val="0070C0"/>
                </a:solidFill>
              </a:rPr>
              <a:t>immunocompromised children aged 6 to 18 years</a:t>
            </a:r>
            <a:r>
              <a:rPr lang="en-US" altLang="ar-IQ" sz="3300" dirty="0"/>
              <a:t>.</a:t>
            </a:r>
          </a:p>
          <a:p>
            <a:endParaRPr lang="en-US" altLang="ar-IQ" dirty="0"/>
          </a:p>
        </p:txBody>
      </p:sp>
    </p:spTree>
    <p:extLst>
      <p:ext uri="{BB962C8B-B14F-4D97-AF65-F5344CB8AC3E}">
        <p14:creationId xmlns:p14="http://schemas.microsoft.com/office/powerpoint/2010/main" val="1371165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95534"/>
            <a:ext cx="11791666" cy="6496335"/>
          </a:xfrm>
        </p:spPr>
        <p:txBody>
          <a:bodyPr>
            <a:normAutofit fontScale="775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b="1" u="sng" dirty="0">
                <a:solidFill>
                  <a:srgbClr val="0070C0"/>
                </a:solidFill>
              </a:rPr>
              <a:t>» </a:t>
            </a:r>
            <a:r>
              <a:rPr lang="en-US" b="1" u="sng" dirty="0" err="1">
                <a:solidFill>
                  <a:srgbClr val="0070C0"/>
                </a:solidFill>
              </a:rPr>
              <a:t>Haemophilus</a:t>
            </a:r>
            <a:r>
              <a:rPr lang="en-US" b="1" u="sng" dirty="0">
                <a:solidFill>
                  <a:srgbClr val="0070C0"/>
                </a:solidFill>
              </a:rPr>
              <a:t> </a:t>
            </a:r>
            <a:r>
              <a:rPr lang="en-US" b="1" u="sng" dirty="0" err="1">
                <a:solidFill>
                  <a:srgbClr val="0070C0"/>
                </a:solidFill>
              </a:rPr>
              <a:t>Influenzae</a:t>
            </a:r>
            <a:r>
              <a:rPr lang="en-US" b="1" u="sng" dirty="0">
                <a:solidFill>
                  <a:srgbClr val="0070C0"/>
                </a:solidFill>
              </a:rPr>
              <a:t> Meningitis </a:t>
            </a:r>
            <a:endParaRPr lang="en-US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Routine inoculation </a:t>
            </a:r>
            <a:r>
              <a:rPr lang="en-US" dirty="0"/>
              <a:t>of pediatric patients against </a:t>
            </a:r>
            <a:r>
              <a:rPr lang="en-US" dirty="0" err="1"/>
              <a:t>Hib</a:t>
            </a:r>
            <a:r>
              <a:rPr lang="en-US" dirty="0"/>
              <a:t> has significantly reduced the incidence </a:t>
            </a:r>
          </a:p>
          <a:p>
            <a:pPr>
              <a:defRPr/>
            </a:pPr>
            <a:r>
              <a:rPr lang="en-US" dirty="0"/>
              <a:t>The </a:t>
            </a:r>
            <a:r>
              <a:rPr lang="en-US" dirty="0" err="1"/>
              <a:t>Hib</a:t>
            </a:r>
            <a:r>
              <a:rPr lang="en-US" dirty="0"/>
              <a:t> vaccine is also recommended for patients </a:t>
            </a:r>
            <a:r>
              <a:rPr lang="en-US" dirty="0">
                <a:solidFill>
                  <a:srgbClr val="0070C0"/>
                </a:solidFill>
              </a:rPr>
              <a:t>undergoing splenectomy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 </a:t>
            </a:r>
            <a:r>
              <a:rPr lang="en-US" dirty="0" err="1"/>
              <a:t>Hib</a:t>
            </a:r>
            <a:r>
              <a:rPr lang="en-US" dirty="0"/>
              <a:t> meningeal disease is often associated with a </a:t>
            </a:r>
            <a:r>
              <a:rPr lang="en-US" dirty="0" err="1"/>
              <a:t>parameningeal</a:t>
            </a:r>
            <a:r>
              <a:rPr lang="en-US" dirty="0"/>
              <a:t> focus such as a </a:t>
            </a:r>
            <a:r>
              <a:rPr lang="en-US" dirty="0">
                <a:solidFill>
                  <a:srgbClr val="0070C0"/>
                </a:solidFill>
              </a:rPr>
              <a:t>sinus or middle ear infection. </a:t>
            </a:r>
          </a:p>
          <a:p>
            <a:pPr>
              <a:defRPr/>
            </a:pPr>
            <a:r>
              <a:rPr lang="en-US" dirty="0"/>
              <a:t>Due to β-lactamase–mediated resistance, </a:t>
            </a:r>
            <a:r>
              <a:rPr lang="en-US" dirty="0">
                <a:solidFill>
                  <a:srgbClr val="0070C0"/>
                </a:solidFill>
              </a:rPr>
              <a:t>the empirical treatment of choice</a:t>
            </a:r>
            <a:r>
              <a:rPr lang="en-US" dirty="0"/>
              <a:t> is third-generation </a:t>
            </a:r>
            <a:r>
              <a:rPr lang="en-US" dirty="0" err="1"/>
              <a:t>cephalosporins</a:t>
            </a:r>
            <a:r>
              <a:rPr lang="en-US" dirty="0"/>
              <a:t> (</a:t>
            </a:r>
            <a:r>
              <a:rPr lang="en-US" dirty="0" err="1"/>
              <a:t>eg</a:t>
            </a:r>
            <a:r>
              <a:rPr lang="en-US" dirty="0"/>
              <a:t>, ceftriaxone and </a:t>
            </a:r>
            <a:r>
              <a:rPr lang="en-US" dirty="0" err="1"/>
              <a:t>cefotaxime</a:t>
            </a:r>
            <a:r>
              <a:rPr lang="en-US" dirty="0"/>
              <a:t>). </a:t>
            </a:r>
          </a:p>
          <a:p>
            <a:pPr>
              <a:defRPr/>
            </a:pPr>
            <a:r>
              <a:rPr lang="en-US" dirty="0"/>
              <a:t>Treatment should be </a:t>
            </a:r>
            <a:r>
              <a:rPr lang="en-US" b="1" dirty="0">
                <a:solidFill>
                  <a:srgbClr val="0070C0"/>
                </a:solidFill>
              </a:rPr>
              <a:t>continued for 7 days</a:t>
            </a:r>
            <a:r>
              <a:rPr lang="en-US" dirty="0"/>
              <a:t>, after which no further maintenance therapy is required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dirty="0"/>
              <a:t>Close contacts of patients with H. </a:t>
            </a:r>
            <a:r>
              <a:rPr lang="en-US" dirty="0" err="1"/>
              <a:t>influenzae</a:t>
            </a:r>
            <a:r>
              <a:rPr lang="en-US" dirty="0"/>
              <a:t> type B meningitis should be </a:t>
            </a:r>
            <a:r>
              <a:rPr lang="en-US" dirty="0">
                <a:solidFill>
                  <a:srgbClr val="0070C0"/>
                </a:solidFill>
              </a:rPr>
              <a:t>evaluated for antimicrobial prophylaxis. </a:t>
            </a:r>
          </a:p>
          <a:p>
            <a:pPr>
              <a:defRPr/>
            </a:pPr>
            <a:r>
              <a:rPr lang="en-US" dirty="0"/>
              <a:t>The risk of </a:t>
            </a:r>
            <a:r>
              <a:rPr lang="en-US" dirty="0" err="1"/>
              <a:t>Hib</a:t>
            </a:r>
            <a:r>
              <a:rPr lang="en-US" dirty="0"/>
              <a:t> meningitis in close contacts may be up to 200- to 1000-fold higher than in the general population.</a:t>
            </a:r>
          </a:p>
          <a:p>
            <a:pPr>
              <a:defRPr/>
            </a:pPr>
            <a:r>
              <a:rPr lang="en-US" dirty="0"/>
              <a:t>Rifampin (600 mg/day for adults; 20 mg/kg/day for children, maximum of 600 mg/day) is administered for </a:t>
            </a:r>
            <a:r>
              <a:rPr lang="en-US" dirty="0">
                <a:solidFill>
                  <a:srgbClr val="0070C0"/>
                </a:solidFill>
              </a:rPr>
              <a:t>4 days.</a:t>
            </a:r>
          </a:p>
          <a:p>
            <a:pPr>
              <a:defRPr/>
            </a:pPr>
            <a:r>
              <a:rPr lang="en-US" dirty="0"/>
              <a:t>Rifampin prophylaxis is </a:t>
            </a:r>
            <a:r>
              <a:rPr lang="en-US" dirty="0">
                <a:solidFill>
                  <a:srgbClr val="0070C0"/>
                </a:solidFill>
              </a:rPr>
              <a:t>not necessary </a:t>
            </a:r>
            <a:r>
              <a:rPr lang="en-US" dirty="0"/>
              <a:t>for individuals who have received the full </a:t>
            </a:r>
            <a:r>
              <a:rPr lang="en-US" dirty="0" err="1"/>
              <a:t>Hib</a:t>
            </a:r>
            <a:r>
              <a:rPr lang="en-US" dirty="0"/>
              <a:t> vaccine series.</a:t>
            </a:r>
          </a:p>
          <a:p>
            <a:pPr>
              <a:defRPr/>
            </a:pPr>
            <a:r>
              <a:rPr lang="en-US" altLang="ar-IQ" b="1" dirty="0">
                <a:solidFill>
                  <a:srgbClr val="0070C0"/>
                </a:solidFill>
              </a:rPr>
              <a:t>Exposed, </a:t>
            </a:r>
            <a:r>
              <a:rPr lang="en-US" altLang="ar-IQ" dirty="0">
                <a:solidFill>
                  <a:srgbClr val="0070C0"/>
                </a:solidFill>
              </a:rPr>
              <a:t>unvaccinated children </a:t>
            </a:r>
            <a:r>
              <a:rPr lang="en-US" altLang="ar-IQ" dirty="0"/>
              <a:t>between </a:t>
            </a:r>
            <a:r>
              <a:rPr lang="en-US" altLang="ar-IQ" dirty="0">
                <a:solidFill>
                  <a:srgbClr val="0070C0"/>
                </a:solidFill>
              </a:rPr>
              <a:t>12 and 48 months of age </a:t>
            </a:r>
            <a:r>
              <a:rPr lang="en-US" altLang="ar-IQ" dirty="0"/>
              <a:t>should receive </a:t>
            </a:r>
            <a:r>
              <a:rPr lang="en-US" altLang="ar-IQ" dirty="0">
                <a:solidFill>
                  <a:srgbClr val="0070C0"/>
                </a:solidFill>
              </a:rPr>
              <a:t>one dose of vaccine</a:t>
            </a:r>
            <a:r>
              <a:rPr lang="en-US" altLang="ar-IQ" dirty="0"/>
              <a:t>, and</a:t>
            </a:r>
          </a:p>
          <a:p>
            <a:pPr>
              <a:defRPr/>
            </a:pPr>
            <a:r>
              <a:rPr lang="en-US" altLang="ar-IQ" dirty="0"/>
              <a:t> unvaccinated children </a:t>
            </a:r>
            <a:r>
              <a:rPr lang="en-US" altLang="ar-IQ" dirty="0">
                <a:solidFill>
                  <a:srgbClr val="0070C0"/>
                </a:solidFill>
              </a:rPr>
              <a:t>2 to 11 months </a:t>
            </a:r>
            <a:r>
              <a:rPr lang="en-US" altLang="ar-IQ" dirty="0"/>
              <a:t>of age should receive </a:t>
            </a:r>
            <a:r>
              <a:rPr lang="en-US" altLang="ar-IQ" dirty="0">
                <a:solidFill>
                  <a:srgbClr val="0070C0"/>
                </a:solidFill>
              </a:rPr>
              <a:t>three doses of vaccine</a:t>
            </a:r>
            <a:r>
              <a:rPr lang="en-US" altLang="ar-IQ" dirty="0"/>
              <a:t>, as well as </a:t>
            </a:r>
            <a:r>
              <a:rPr lang="en-US" altLang="ar-IQ" dirty="0">
                <a:solidFill>
                  <a:srgbClr val="0070C0"/>
                </a:solidFill>
              </a:rPr>
              <a:t>rifampin prophylaxis</a:t>
            </a:r>
            <a:r>
              <a:rPr lang="en-US" altLang="ar-IQ" dirty="0"/>
              <a:t>.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957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25" y="109182"/>
            <a:ext cx="11750723" cy="6523630"/>
          </a:xfrm>
        </p:spPr>
        <p:txBody>
          <a:bodyPr>
            <a:normAutofit fontScale="70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>
                <a:solidFill>
                  <a:srgbClr val="0070C0"/>
                </a:solidFill>
              </a:rPr>
              <a:t>» Listeria </a:t>
            </a:r>
            <a:r>
              <a:rPr lang="en-US" u="sng" dirty="0" err="1">
                <a:solidFill>
                  <a:srgbClr val="0070C0"/>
                </a:solidFill>
              </a:rPr>
              <a:t>monocytogenes</a:t>
            </a:r>
            <a:r>
              <a:rPr lang="en-US" u="sng" dirty="0">
                <a:solidFill>
                  <a:srgbClr val="0070C0"/>
                </a:solidFill>
              </a:rPr>
              <a:t> Meningitis </a:t>
            </a:r>
            <a:endParaRPr lang="en-US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dirty="0"/>
              <a:t>L. </a:t>
            </a:r>
            <a:r>
              <a:rPr lang="en-US" dirty="0" err="1"/>
              <a:t>monocytogenes</a:t>
            </a:r>
            <a:r>
              <a:rPr lang="en-US" dirty="0"/>
              <a:t> is an intracellular gram-positive bacillus that </a:t>
            </a:r>
            <a:r>
              <a:rPr lang="en-US" dirty="0">
                <a:solidFill>
                  <a:srgbClr val="0070C0"/>
                </a:solidFill>
              </a:rPr>
              <a:t>contaminates foods</a:t>
            </a:r>
            <a:r>
              <a:rPr lang="en-US" dirty="0"/>
              <a:t>, such as soft cheese, unpasteurized milk, raw meats and fish, processed meats, and raw vegetables. </a:t>
            </a:r>
          </a:p>
          <a:p>
            <a:pPr>
              <a:defRPr/>
            </a:pPr>
            <a:r>
              <a:rPr lang="en-US" dirty="0"/>
              <a:t>Bacteria from contaminated foods </a:t>
            </a:r>
            <a:r>
              <a:rPr lang="en-US" dirty="0">
                <a:solidFill>
                  <a:srgbClr val="0070C0"/>
                </a:solidFill>
              </a:rPr>
              <a:t>colonize the GI tract</a:t>
            </a:r>
            <a:r>
              <a:rPr lang="en-US" dirty="0"/>
              <a:t>, pass into the bloodstream, and overcome natural cellular immune responses to cause infection. </a:t>
            </a:r>
          </a:p>
          <a:p>
            <a:pPr>
              <a:defRPr/>
            </a:pPr>
            <a:r>
              <a:rPr lang="en-US" dirty="0"/>
              <a:t>L. </a:t>
            </a:r>
            <a:r>
              <a:rPr lang="en-US" dirty="0" err="1"/>
              <a:t>monocytogenes</a:t>
            </a:r>
            <a:r>
              <a:rPr lang="en-US" dirty="0"/>
              <a:t> meningitis, usually observed in patients at </a:t>
            </a:r>
            <a:r>
              <a:rPr lang="en-US" dirty="0">
                <a:solidFill>
                  <a:srgbClr val="0070C0"/>
                </a:solidFill>
              </a:rPr>
              <a:t>extremes of age and in immunocompromised </a:t>
            </a:r>
            <a:r>
              <a:rPr lang="en-US" dirty="0"/>
              <a:t>patients with depressed cellular immunity has an overall mortality rate of up to 30%.</a:t>
            </a:r>
          </a:p>
          <a:p>
            <a:pPr>
              <a:defRPr/>
            </a:pPr>
            <a:r>
              <a:rPr lang="en-US" dirty="0"/>
              <a:t> Only a </a:t>
            </a:r>
            <a:r>
              <a:rPr lang="en-US" dirty="0">
                <a:solidFill>
                  <a:srgbClr val="0070C0"/>
                </a:solidFill>
              </a:rPr>
              <a:t>limited number </a:t>
            </a:r>
            <a:r>
              <a:rPr lang="en-US" dirty="0"/>
              <a:t>of antibiotics show bactericidal activity against Listeria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dirty="0"/>
              <a:t>The combination of </a:t>
            </a:r>
            <a:r>
              <a:rPr lang="en-US" dirty="0">
                <a:solidFill>
                  <a:srgbClr val="0070C0"/>
                </a:solidFill>
              </a:rPr>
              <a:t>high-dose ampicillin or penicillin G and an aminoglycoside</a:t>
            </a:r>
            <a:r>
              <a:rPr lang="en-US" dirty="0"/>
              <a:t> is synergistic and bactericidal against Listeria.</a:t>
            </a:r>
          </a:p>
          <a:p>
            <a:pPr>
              <a:defRPr/>
            </a:pPr>
            <a:r>
              <a:rPr lang="en-US" dirty="0"/>
              <a:t> A total treatment course of at least </a:t>
            </a:r>
            <a:r>
              <a:rPr lang="en-US" b="1" dirty="0">
                <a:solidFill>
                  <a:srgbClr val="0070C0"/>
                </a:solidFill>
              </a:rPr>
              <a:t>3 weeks is required</a:t>
            </a:r>
            <a:r>
              <a:rPr lang="en-US" dirty="0"/>
              <a:t>. </a:t>
            </a:r>
          </a:p>
          <a:p>
            <a:pPr>
              <a:defRPr/>
            </a:pPr>
            <a:r>
              <a:rPr lang="en-US" dirty="0"/>
              <a:t>Because of concerns about the </a:t>
            </a:r>
            <a:r>
              <a:rPr lang="en-US" dirty="0">
                <a:solidFill>
                  <a:srgbClr val="0070C0"/>
                </a:solidFill>
              </a:rPr>
              <a:t>risk of nephrotoxicity with an extended treatment course of aminoglycosides</a:t>
            </a:r>
            <a:r>
              <a:rPr lang="en-US" dirty="0"/>
              <a:t>, patients are treated with </a:t>
            </a:r>
            <a:r>
              <a:rPr lang="en-US" dirty="0">
                <a:solidFill>
                  <a:srgbClr val="0070C0"/>
                </a:solidFill>
              </a:rPr>
              <a:t>combination therapy for 10 days </a:t>
            </a:r>
            <a:r>
              <a:rPr lang="en-US" dirty="0"/>
              <a:t>and may finish out the remainder of their treatment with </a:t>
            </a:r>
            <a:r>
              <a:rPr lang="en-US" dirty="0">
                <a:solidFill>
                  <a:srgbClr val="0070C0"/>
                </a:solidFill>
              </a:rPr>
              <a:t>ampicillin or penicillin alone.</a:t>
            </a:r>
          </a:p>
          <a:p>
            <a:pPr>
              <a:defRPr/>
            </a:pPr>
            <a:r>
              <a:rPr lang="en-US" dirty="0"/>
              <a:t>In </a:t>
            </a:r>
            <a:r>
              <a:rPr lang="en-US" dirty="0">
                <a:solidFill>
                  <a:srgbClr val="0070C0"/>
                </a:solidFill>
              </a:rPr>
              <a:t>penicillin-allergic patients</a:t>
            </a:r>
            <a:r>
              <a:rPr lang="en-US" dirty="0"/>
              <a:t>, </a:t>
            </a:r>
            <a:r>
              <a:rPr lang="en-US" dirty="0" err="1">
                <a:solidFill>
                  <a:srgbClr val="0070C0"/>
                </a:solidFill>
              </a:rPr>
              <a:t>trimethoprimsulfamethoxazole</a:t>
            </a:r>
            <a:r>
              <a:rPr lang="en-US" dirty="0"/>
              <a:t> is the agent of choice due to documented in vitro bactericidal activity against Listeria, as well as </a:t>
            </a:r>
            <a:r>
              <a:rPr lang="en-US" dirty="0">
                <a:solidFill>
                  <a:srgbClr val="0070C0"/>
                </a:solidFill>
              </a:rPr>
              <a:t>good CNS penetration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 </a:t>
            </a:r>
            <a:r>
              <a:rPr lang="en-US" dirty="0" err="1">
                <a:solidFill>
                  <a:srgbClr val="0070C0"/>
                </a:solidFill>
              </a:rPr>
              <a:t>Vancomycin</a:t>
            </a:r>
            <a:r>
              <a:rPr lang="en-US" dirty="0">
                <a:solidFill>
                  <a:srgbClr val="0070C0"/>
                </a:solidFill>
              </a:rPr>
              <a:t> and </a:t>
            </a:r>
            <a:r>
              <a:rPr lang="en-US" dirty="0" err="1">
                <a:solidFill>
                  <a:srgbClr val="0070C0"/>
                </a:solidFill>
              </a:rPr>
              <a:t>cephalosporins</a:t>
            </a:r>
            <a:r>
              <a:rPr lang="en-US" dirty="0">
                <a:solidFill>
                  <a:srgbClr val="0070C0"/>
                </a:solidFill>
              </a:rPr>
              <a:t> are not effective treatments</a:t>
            </a:r>
            <a:r>
              <a:rPr lang="en-US" dirty="0"/>
              <a:t> for Listeria meningitis.</a:t>
            </a:r>
          </a:p>
          <a:p>
            <a:pPr>
              <a:defRPr/>
            </a:pPr>
            <a:r>
              <a:rPr lang="en-US" dirty="0"/>
              <a:t> Prophylaxis </a:t>
            </a:r>
            <a:r>
              <a:rPr lang="en-US" dirty="0">
                <a:solidFill>
                  <a:srgbClr val="0070C0"/>
                </a:solidFill>
              </a:rPr>
              <a:t>is not needed for close contacts</a:t>
            </a:r>
            <a:r>
              <a:rPr lang="en-US" dirty="0"/>
              <a:t>, nor is suppressive therapy indicated. </a:t>
            </a:r>
          </a:p>
          <a:p>
            <a:pPr>
              <a:defRPr/>
            </a:pPr>
            <a:r>
              <a:rPr lang="en-US" dirty="0"/>
              <a:t>Patients with </a:t>
            </a:r>
            <a:r>
              <a:rPr lang="en-US" dirty="0">
                <a:solidFill>
                  <a:srgbClr val="0070C0"/>
                </a:solidFill>
              </a:rPr>
              <a:t>severe depression of cell-mediated immunity </a:t>
            </a:r>
            <a:r>
              <a:rPr lang="en-US" dirty="0"/>
              <a:t>should be advised to </a:t>
            </a:r>
            <a:r>
              <a:rPr lang="en-US" dirty="0">
                <a:solidFill>
                  <a:srgbClr val="0070C0"/>
                </a:solidFill>
              </a:rPr>
              <a:t>avoid foods that may be contaminated with Listeria.</a:t>
            </a:r>
          </a:p>
          <a:p>
            <a:pPr marL="0" indent="0">
              <a:buFontTx/>
              <a:buNone/>
              <a:defRPr/>
            </a:pPr>
            <a:endParaRPr lang="ar-IQ" dirty="0"/>
          </a:p>
          <a:p>
            <a:pPr marL="0" indent="0">
              <a:buNone/>
              <a:defRPr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289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0"/>
            <a:ext cx="11791666" cy="6714699"/>
          </a:xfrm>
        </p:spPr>
        <p:txBody>
          <a:bodyPr>
            <a:normAutofit fontScale="925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/>
              <a:t>» Group B Streptococcus Meningitis </a:t>
            </a:r>
            <a:endParaRPr lang="en-US" dirty="0"/>
          </a:p>
          <a:p>
            <a:pPr>
              <a:defRPr/>
            </a:pPr>
            <a:r>
              <a:rPr lang="en-US" dirty="0"/>
              <a:t>Infection with </a:t>
            </a:r>
            <a:r>
              <a:rPr lang="en-US" dirty="0">
                <a:solidFill>
                  <a:srgbClr val="0070C0"/>
                </a:solidFill>
              </a:rPr>
              <a:t>group B Streptococcus (</a:t>
            </a:r>
            <a:r>
              <a:rPr lang="en-US" dirty="0" err="1">
                <a:solidFill>
                  <a:srgbClr val="0070C0"/>
                </a:solidFill>
              </a:rPr>
              <a:t>eg</a:t>
            </a:r>
            <a:r>
              <a:rPr lang="en-US" dirty="0">
                <a:solidFill>
                  <a:srgbClr val="0070C0"/>
                </a:solidFill>
              </a:rPr>
              <a:t>, S. </a:t>
            </a:r>
            <a:r>
              <a:rPr lang="en-US" dirty="0" err="1">
                <a:solidFill>
                  <a:srgbClr val="0070C0"/>
                </a:solidFill>
              </a:rPr>
              <a:t>agalactiae</a:t>
            </a:r>
            <a:r>
              <a:rPr lang="en-US" dirty="0">
                <a:solidFill>
                  <a:srgbClr val="0070C0"/>
                </a:solidFill>
              </a:rPr>
              <a:t>) is the most common cause </a:t>
            </a:r>
            <a:r>
              <a:rPr lang="en-US" dirty="0"/>
              <a:t>of </a:t>
            </a:r>
            <a:r>
              <a:rPr lang="en-US" b="1" dirty="0">
                <a:solidFill>
                  <a:srgbClr val="0070C0"/>
                </a:solidFill>
              </a:rPr>
              <a:t>neonatal </a:t>
            </a:r>
            <a:r>
              <a:rPr lang="en-US" dirty="0"/>
              <a:t>sepsis and meningitis. </a:t>
            </a:r>
          </a:p>
          <a:p>
            <a:pPr>
              <a:defRPr/>
            </a:pPr>
            <a:r>
              <a:rPr lang="en-US" dirty="0"/>
              <a:t>Around 15% to 35% of pr</a:t>
            </a:r>
            <a:r>
              <a:rPr lang="en-US" dirty="0">
                <a:solidFill>
                  <a:srgbClr val="0070C0"/>
                </a:solidFill>
              </a:rPr>
              <a:t>egnant women are a carrier of group B Streptococcus</a:t>
            </a:r>
            <a:r>
              <a:rPr lang="en-US" dirty="0"/>
              <a:t> in the vagina or rectum.</a:t>
            </a:r>
          </a:p>
          <a:p>
            <a:pPr>
              <a:defRPr/>
            </a:pPr>
            <a:r>
              <a:rPr lang="en-US" dirty="0"/>
              <a:t> Group B streptococci can be </a:t>
            </a:r>
            <a:r>
              <a:rPr lang="en-US" dirty="0">
                <a:solidFill>
                  <a:srgbClr val="0070C0"/>
                </a:solidFill>
              </a:rPr>
              <a:t>acquired during childbirth after exposure to infected secretions </a:t>
            </a:r>
            <a:r>
              <a:rPr lang="en-US" dirty="0"/>
              <a:t>from the mother’s birth canal or rectum. </a:t>
            </a:r>
          </a:p>
          <a:p>
            <a:pPr>
              <a:defRPr/>
            </a:pPr>
            <a:r>
              <a:rPr lang="en-US" dirty="0"/>
              <a:t>Neonates born to women who are carriers </a:t>
            </a:r>
            <a:r>
              <a:rPr lang="en-US" dirty="0">
                <a:solidFill>
                  <a:srgbClr val="0070C0"/>
                </a:solidFill>
              </a:rPr>
              <a:t>are at very high risk (1 of every 100–200 babies) of developing invasive group B streptococcal disease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Neonatal meningitis </a:t>
            </a:r>
            <a:r>
              <a:rPr lang="en-US" altLang="ar-IQ" dirty="0"/>
              <a:t>is associated with significant </a:t>
            </a:r>
            <a:r>
              <a:rPr lang="en-US" altLang="ar-IQ" dirty="0">
                <a:solidFill>
                  <a:srgbClr val="0070C0"/>
                </a:solidFill>
              </a:rPr>
              <a:t>morbidity and mortality</a:t>
            </a:r>
            <a:r>
              <a:rPr lang="en-US" altLang="ar-IQ" dirty="0"/>
              <a:t>. Synergistic treatment with </a:t>
            </a:r>
            <a:r>
              <a:rPr lang="en-US" altLang="ar-IQ" dirty="0">
                <a:solidFill>
                  <a:srgbClr val="0070C0"/>
                </a:solidFill>
              </a:rPr>
              <a:t>penicillin or ampicillin, plus gentamicin, for 14 to 21 days is recommended for group B streptococcal meningitis.</a:t>
            </a:r>
          </a:p>
          <a:p>
            <a:r>
              <a:rPr lang="en-US" altLang="ar-IQ" dirty="0"/>
              <a:t> To reduce the risk of clinical group B streptococcal disease in neonates, pregnant women should be </a:t>
            </a:r>
            <a:r>
              <a:rPr lang="en-US" altLang="ar-IQ" dirty="0">
                <a:solidFill>
                  <a:srgbClr val="0070C0"/>
                </a:solidFill>
              </a:rPr>
              <a:t>screened at 35 to 37 </a:t>
            </a:r>
            <a:r>
              <a:rPr lang="en-US" altLang="ar-IQ" dirty="0"/>
              <a:t>weeks’ gestation to determine whether they are carriers of group B streptococci.</a:t>
            </a:r>
          </a:p>
          <a:p>
            <a:r>
              <a:rPr lang="en-US" altLang="ar-IQ" dirty="0"/>
              <a:t> </a:t>
            </a:r>
            <a:r>
              <a:rPr lang="en-US" altLang="ar-IQ" dirty="0" err="1">
                <a:solidFill>
                  <a:srgbClr val="0070C0"/>
                </a:solidFill>
              </a:rPr>
              <a:t>Intrapartum</a:t>
            </a:r>
            <a:r>
              <a:rPr lang="en-US" altLang="ar-IQ" dirty="0">
                <a:solidFill>
                  <a:srgbClr val="0070C0"/>
                </a:solidFill>
              </a:rPr>
              <a:t> antibiotics </a:t>
            </a:r>
            <a:r>
              <a:rPr lang="en-US" altLang="ar-IQ" dirty="0"/>
              <a:t>(</a:t>
            </a:r>
            <a:r>
              <a:rPr lang="en-US" altLang="ar-IQ" dirty="0" err="1"/>
              <a:t>eg</a:t>
            </a:r>
            <a:r>
              <a:rPr lang="en-US" altLang="ar-IQ" dirty="0"/>
              <a:t>, penicillin or ampicillin) are recommended for pregnant women with the following</a:t>
            </a:r>
            <a:r>
              <a:rPr lang="en-US" altLang="ar-IQ" b="1" dirty="0"/>
              <a:t> </a:t>
            </a:r>
            <a:r>
              <a:rPr lang="en-US" altLang="ar-IQ" dirty="0"/>
              <a:t>characteristics: group B streptococcal </a:t>
            </a:r>
            <a:r>
              <a:rPr lang="en-US" altLang="ar-IQ" dirty="0">
                <a:solidFill>
                  <a:srgbClr val="0070C0"/>
                </a:solidFill>
              </a:rPr>
              <a:t>carrier state detected </a:t>
            </a:r>
            <a:r>
              <a:rPr lang="en-US" altLang="ar-IQ" dirty="0"/>
              <a:t>at screening, </a:t>
            </a:r>
            <a:r>
              <a:rPr lang="en-US" altLang="ar-IQ" dirty="0">
                <a:solidFill>
                  <a:srgbClr val="0070C0"/>
                </a:solidFill>
              </a:rPr>
              <a:t>history of group B streptococcal </a:t>
            </a:r>
            <a:r>
              <a:rPr lang="en-US" altLang="ar-IQ" dirty="0" err="1">
                <a:solidFill>
                  <a:srgbClr val="0070C0"/>
                </a:solidFill>
              </a:rPr>
              <a:t>bacteriuria</a:t>
            </a:r>
            <a:r>
              <a:rPr lang="en-US" altLang="ar-IQ" dirty="0">
                <a:solidFill>
                  <a:srgbClr val="0070C0"/>
                </a:solidFill>
              </a:rPr>
              <a:t> </a:t>
            </a:r>
            <a:r>
              <a:rPr lang="en-US" altLang="ar-IQ" dirty="0"/>
              <a:t>at any time during pregnancy, and </a:t>
            </a:r>
            <a:r>
              <a:rPr lang="en-US" altLang="ar-IQ" dirty="0">
                <a:solidFill>
                  <a:srgbClr val="0070C0"/>
                </a:solidFill>
              </a:rPr>
              <a:t>history of delivery of infant </a:t>
            </a:r>
            <a:r>
              <a:rPr lang="en-US" altLang="ar-IQ" dirty="0"/>
              <a:t>with invasive group B streptococcal disease.</a:t>
            </a:r>
          </a:p>
          <a:p>
            <a:pPr>
              <a:defRPr/>
            </a:pPr>
            <a:endParaRPr lang="en-US" dirty="0">
              <a:solidFill>
                <a:srgbClr val="0070C0"/>
              </a:solidFill>
            </a:endParaRPr>
          </a:p>
          <a:p>
            <a:pPr>
              <a:defRPr/>
            </a:pPr>
            <a:endParaRPr lang="ar-IQ" altLang="ar-IQ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582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475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sz="2900" dirty="0">
                <a:solidFill>
                  <a:srgbClr val="0070C0"/>
                </a:solidFill>
              </a:rPr>
              <a:t>Gram-Negative Bacillary Meningitis</a:t>
            </a:r>
          </a:p>
          <a:p>
            <a:pPr>
              <a:defRPr/>
            </a:pPr>
            <a:r>
              <a:rPr lang="en-US" sz="2900" dirty="0"/>
              <a:t> Meningitis caused by enteric gram-negative bacilli is an important cause of morbidity and mortality in populations at risk, including :</a:t>
            </a:r>
          </a:p>
          <a:p>
            <a:pPr>
              <a:defRPr/>
            </a:pPr>
            <a:r>
              <a:rPr lang="en-US" sz="2900" dirty="0"/>
              <a:t>those with diabetes, malignancy, cirrhosis, immunosuppression, </a:t>
            </a:r>
          </a:p>
          <a:p>
            <a:pPr>
              <a:defRPr/>
            </a:pPr>
            <a:r>
              <a:rPr lang="en-US" sz="2900" dirty="0"/>
              <a:t>advanced age, and/or </a:t>
            </a:r>
          </a:p>
          <a:p>
            <a:pPr>
              <a:defRPr/>
            </a:pPr>
            <a:r>
              <a:rPr lang="en-US" sz="2900" dirty="0"/>
              <a:t>a defect allowing communication from skin to CNS (</a:t>
            </a:r>
            <a:r>
              <a:rPr lang="en-US" sz="2900" dirty="0" err="1"/>
              <a:t>eg</a:t>
            </a:r>
            <a:r>
              <a:rPr lang="en-US" sz="2900" dirty="0"/>
              <a:t>, neurosurgery, congenital defects, cranial trauma</a:t>
            </a:r>
            <a:r>
              <a:rPr lang="en-US" sz="2900" dirty="0" smtClean="0"/>
              <a:t>).</a:t>
            </a:r>
          </a:p>
          <a:p>
            <a:r>
              <a:rPr lang="en-US" altLang="ar-IQ" sz="2900" dirty="0"/>
              <a:t>The optimal treatment for gram-negative bacillary meningitis is </a:t>
            </a:r>
            <a:r>
              <a:rPr lang="en-US" altLang="ar-IQ" sz="2900" dirty="0">
                <a:solidFill>
                  <a:srgbClr val="0070C0"/>
                </a:solidFill>
              </a:rPr>
              <a:t>not well defined. </a:t>
            </a:r>
          </a:p>
          <a:p>
            <a:r>
              <a:rPr lang="en-US" altLang="ar-IQ" sz="2900" dirty="0"/>
              <a:t>The introduction of </a:t>
            </a:r>
            <a:r>
              <a:rPr lang="en-US" altLang="ar-IQ" sz="2900" dirty="0">
                <a:solidFill>
                  <a:srgbClr val="0070C0"/>
                </a:solidFill>
              </a:rPr>
              <a:t>extended-spectrum </a:t>
            </a:r>
            <a:r>
              <a:rPr lang="en-US" altLang="ar-IQ" sz="2900" dirty="0" err="1">
                <a:solidFill>
                  <a:srgbClr val="0070C0"/>
                </a:solidFill>
              </a:rPr>
              <a:t>cephalosporins</a:t>
            </a:r>
            <a:r>
              <a:rPr lang="en-US" altLang="ar-IQ" sz="2900" dirty="0">
                <a:solidFill>
                  <a:srgbClr val="0070C0"/>
                </a:solidFill>
              </a:rPr>
              <a:t> has improved patient outcomes significantly.</a:t>
            </a:r>
          </a:p>
          <a:p>
            <a:r>
              <a:rPr lang="en-US" altLang="ar-IQ" sz="2900" dirty="0"/>
              <a:t> Although the third-generation </a:t>
            </a:r>
            <a:r>
              <a:rPr lang="en-US" altLang="ar-IQ" sz="2900" dirty="0" err="1"/>
              <a:t>cephalosporins</a:t>
            </a:r>
            <a:r>
              <a:rPr lang="en-US" altLang="ar-IQ" sz="2900" dirty="0"/>
              <a:t> ceftriaxone and </a:t>
            </a:r>
            <a:r>
              <a:rPr lang="en-US" altLang="ar-IQ" sz="2900" dirty="0" err="1"/>
              <a:t>cefotaxime</a:t>
            </a:r>
            <a:r>
              <a:rPr lang="en-US" altLang="ar-IQ" sz="2900" dirty="0"/>
              <a:t> provide good coverage for most </a:t>
            </a:r>
            <a:r>
              <a:rPr lang="en-US" altLang="ar-IQ" sz="2900" dirty="0" err="1"/>
              <a:t>Enterobacteriaceae</a:t>
            </a:r>
            <a:r>
              <a:rPr lang="en-US" altLang="ar-IQ" sz="2900" dirty="0"/>
              <a:t>, these antibiotics are not active against </a:t>
            </a:r>
            <a:r>
              <a:rPr lang="en-US" altLang="ar-IQ" sz="2900" dirty="0">
                <a:solidFill>
                  <a:srgbClr val="0070C0"/>
                </a:solidFill>
              </a:rPr>
              <a:t>P. </a:t>
            </a:r>
            <a:r>
              <a:rPr lang="en-US" altLang="ar-IQ" sz="2900" dirty="0" err="1">
                <a:solidFill>
                  <a:srgbClr val="0070C0"/>
                </a:solidFill>
              </a:rPr>
              <a:t>aeruginosa</a:t>
            </a:r>
            <a:r>
              <a:rPr lang="en-US" altLang="ar-IQ" sz="2900" dirty="0">
                <a:solidFill>
                  <a:srgbClr val="0070C0"/>
                </a:solidFill>
              </a:rPr>
              <a:t>.</a:t>
            </a:r>
            <a:r>
              <a:rPr lang="en-US" altLang="ar-IQ" sz="2900" dirty="0"/>
              <a:t> </a:t>
            </a:r>
          </a:p>
          <a:p>
            <a:r>
              <a:rPr lang="en-US" altLang="ar-IQ" sz="2900" dirty="0" err="1"/>
              <a:t>Ceftazidime</a:t>
            </a:r>
            <a:r>
              <a:rPr lang="en-US" altLang="ar-IQ" sz="2900" dirty="0"/>
              <a:t>, </a:t>
            </a:r>
            <a:r>
              <a:rPr lang="en-US" altLang="ar-IQ" sz="2900" dirty="0" err="1"/>
              <a:t>cefepime</a:t>
            </a:r>
            <a:r>
              <a:rPr lang="en-US" altLang="ar-IQ" sz="2900" dirty="0"/>
              <a:t>, and </a:t>
            </a:r>
            <a:r>
              <a:rPr lang="en-US" altLang="ar-IQ" sz="2900" dirty="0" err="1"/>
              <a:t>carbapenems</a:t>
            </a:r>
            <a:r>
              <a:rPr lang="en-US" altLang="ar-IQ" sz="2900" dirty="0"/>
              <a:t> are effective in </a:t>
            </a:r>
            <a:r>
              <a:rPr lang="en-US" altLang="ar-IQ" sz="2900" dirty="0" err="1">
                <a:solidFill>
                  <a:srgbClr val="0070C0"/>
                </a:solidFill>
              </a:rPr>
              <a:t>pseudomonal</a:t>
            </a:r>
            <a:r>
              <a:rPr lang="en-US" altLang="ar-IQ" sz="2900" dirty="0">
                <a:solidFill>
                  <a:srgbClr val="0070C0"/>
                </a:solidFill>
              </a:rPr>
              <a:t> meningitis.</a:t>
            </a:r>
          </a:p>
          <a:p>
            <a:r>
              <a:rPr lang="en-US" altLang="ar-IQ" sz="2900" dirty="0"/>
              <a:t>Addition of an aminoglycoside may improve treatment results; however, </a:t>
            </a:r>
            <a:r>
              <a:rPr lang="en-US" altLang="ar-IQ" sz="2900" dirty="0">
                <a:solidFill>
                  <a:srgbClr val="0070C0"/>
                </a:solidFill>
              </a:rPr>
              <a:t>CNS penetration of aminoglycosides is extremely poor</a:t>
            </a:r>
            <a:r>
              <a:rPr lang="en-US" altLang="ar-IQ" sz="2900" dirty="0"/>
              <a:t>, even in the setting of inflamed meninges.</a:t>
            </a:r>
          </a:p>
          <a:p>
            <a:r>
              <a:rPr lang="en-US" altLang="ar-IQ" sz="2900" dirty="0"/>
              <a:t> </a:t>
            </a:r>
            <a:r>
              <a:rPr lang="en-US" altLang="ar-IQ" sz="2900" dirty="0" err="1">
                <a:solidFill>
                  <a:srgbClr val="0070C0"/>
                </a:solidFill>
              </a:rPr>
              <a:t>Intrathecal</a:t>
            </a:r>
            <a:r>
              <a:rPr lang="en-US" altLang="ar-IQ" sz="2900" dirty="0">
                <a:solidFill>
                  <a:srgbClr val="0070C0"/>
                </a:solidFill>
              </a:rPr>
              <a:t> or </a:t>
            </a:r>
            <a:r>
              <a:rPr lang="en-US" altLang="ar-IQ" sz="2900" dirty="0" err="1">
                <a:solidFill>
                  <a:srgbClr val="0070C0"/>
                </a:solidFill>
              </a:rPr>
              <a:t>intraventricular</a:t>
            </a:r>
            <a:r>
              <a:rPr lang="en-US" altLang="ar-IQ" sz="2900" dirty="0">
                <a:solidFill>
                  <a:srgbClr val="0070C0"/>
                </a:solidFill>
              </a:rPr>
              <a:t> </a:t>
            </a:r>
            <a:r>
              <a:rPr lang="en-US" altLang="ar-IQ" sz="2900" dirty="0"/>
              <a:t>administration of aminoglycosides may be useful, but </a:t>
            </a:r>
            <a:r>
              <a:rPr lang="en-US" altLang="ar-IQ" sz="2900" dirty="0" err="1"/>
              <a:t>intraventricular</a:t>
            </a:r>
            <a:r>
              <a:rPr lang="en-US" altLang="ar-IQ" sz="2900" dirty="0"/>
              <a:t> antibiotics have been associated with increased mortality in neonates.</a:t>
            </a:r>
          </a:p>
          <a:p>
            <a:r>
              <a:rPr lang="en-US" altLang="ar-IQ" sz="2900" dirty="0"/>
              <a:t> </a:t>
            </a:r>
            <a:r>
              <a:rPr lang="en-US" altLang="ar-IQ" sz="2900" dirty="0" err="1"/>
              <a:t>Intrathecal</a:t>
            </a:r>
            <a:r>
              <a:rPr lang="en-US" altLang="ar-IQ" sz="2900" dirty="0"/>
              <a:t> therapy is accomplished by administering the antibiotic into the CSF via LP, whereas </a:t>
            </a:r>
            <a:r>
              <a:rPr lang="en-US" altLang="ar-IQ" sz="2900" dirty="0" err="1"/>
              <a:t>intraventricular</a:t>
            </a:r>
            <a:r>
              <a:rPr lang="en-US" altLang="ar-IQ" sz="2900" dirty="0"/>
              <a:t> therapy is usually administered into a reservoir implanted in the ventricles of the brain. </a:t>
            </a:r>
          </a:p>
          <a:p>
            <a:r>
              <a:rPr lang="en-US" altLang="ar-IQ" sz="2900" dirty="0"/>
              <a:t>Initial therapy of suspected or documented </a:t>
            </a:r>
            <a:r>
              <a:rPr lang="en-US" altLang="ar-IQ" sz="2900" dirty="0" err="1">
                <a:solidFill>
                  <a:srgbClr val="0070C0"/>
                </a:solidFill>
              </a:rPr>
              <a:t>pseudomonal</a:t>
            </a:r>
            <a:r>
              <a:rPr lang="en-US" altLang="ar-IQ" sz="2900" dirty="0">
                <a:solidFill>
                  <a:srgbClr val="0070C0"/>
                </a:solidFill>
              </a:rPr>
              <a:t> meningitis </a:t>
            </a:r>
            <a:r>
              <a:rPr lang="en-US" altLang="ar-IQ" sz="2900" dirty="0"/>
              <a:t>should include an </a:t>
            </a:r>
            <a:r>
              <a:rPr lang="en-US" altLang="ar-IQ" sz="2900" dirty="0" err="1">
                <a:solidFill>
                  <a:srgbClr val="0070C0"/>
                </a:solidFill>
              </a:rPr>
              <a:t>antipsuedomonal</a:t>
            </a:r>
            <a:r>
              <a:rPr lang="en-US" altLang="ar-IQ" sz="2900" dirty="0">
                <a:solidFill>
                  <a:srgbClr val="0070C0"/>
                </a:solidFill>
              </a:rPr>
              <a:t> β-lactam </a:t>
            </a:r>
            <a:r>
              <a:rPr lang="en-US" altLang="ar-IQ" sz="2900" dirty="0"/>
              <a:t>(</a:t>
            </a:r>
            <a:r>
              <a:rPr lang="en-US" altLang="ar-IQ" sz="2900" dirty="0" err="1"/>
              <a:t>eg</a:t>
            </a:r>
            <a:r>
              <a:rPr lang="en-US" altLang="ar-IQ" sz="2900" dirty="0"/>
              <a:t>, </a:t>
            </a:r>
            <a:r>
              <a:rPr lang="en-US" altLang="ar-IQ" sz="2900" dirty="0" err="1"/>
              <a:t>cefepime</a:t>
            </a:r>
            <a:r>
              <a:rPr lang="en-US" altLang="ar-IQ" sz="2900" dirty="0"/>
              <a:t>, </a:t>
            </a:r>
            <a:r>
              <a:rPr lang="en-US" altLang="ar-IQ" sz="2900" dirty="0" err="1"/>
              <a:t>meropenem</a:t>
            </a:r>
            <a:r>
              <a:rPr lang="en-US" altLang="ar-IQ" sz="2900" dirty="0"/>
              <a:t>) </a:t>
            </a:r>
            <a:r>
              <a:rPr lang="en-US" altLang="ar-IQ" sz="2900" dirty="0">
                <a:solidFill>
                  <a:srgbClr val="0070C0"/>
                </a:solidFill>
              </a:rPr>
              <a:t>plus an aminoglycoside </a:t>
            </a:r>
            <a:r>
              <a:rPr lang="en-US" altLang="ar-IQ" sz="2900" dirty="0"/>
              <a:t>(</a:t>
            </a:r>
            <a:r>
              <a:rPr lang="en-US" altLang="ar-IQ" sz="2900" dirty="0" err="1"/>
              <a:t>eg</a:t>
            </a:r>
            <a:r>
              <a:rPr lang="en-US" altLang="ar-IQ" sz="2900" dirty="0"/>
              <a:t> tobramycin, </a:t>
            </a:r>
            <a:r>
              <a:rPr lang="en-US" altLang="ar-IQ" sz="2900" dirty="0" err="1"/>
              <a:t>amikacin</a:t>
            </a:r>
            <a:r>
              <a:rPr lang="en-US" altLang="ar-IQ" sz="2900" dirty="0"/>
              <a:t>). </a:t>
            </a:r>
          </a:p>
          <a:p>
            <a:r>
              <a:rPr lang="en-US" altLang="ar-IQ" sz="2900" dirty="0"/>
              <a:t>Although the </a:t>
            </a:r>
            <a:r>
              <a:rPr lang="en-US" altLang="ar-IQ" sz="2900" dirty="0" err="1"/>
              <a:t>carbapenem</a:t>
            </a:r>
            <a:r>
              <a:rPr lang="en-US" altLang="ar-IQ" sz="2900" dirty="0"/>
              <a:t> </a:t>
            </a:r>
            <a:r>
              <a:rPr lang="en-US" altLang="ar-IQ" sz="2900" dirty="0" err="1">
                <a:solidFill>
                  <a:srgbClr val="0070C0"/>
                </a:solidFill>
              </a:rPr>
              <a:t>imipenem-cilastatin</a:t>
            </a:r>
            <a:r>
              <a:rPr lang="en-US" altLang="ar-IQ" sz="2900" dirty="0">
                <a:solidFill>
                  <a:srgbClr val="0070C0"/>
                </a:solidFill>
              </a:rPr>
              <a:t> </a:t>
            </a:r>
            <a:r>
              <a:rPr lang="en-US" altLang="ar-IQ" sz="2900" dirty="0"/>
              <a:t>has similar activity to these β-lactams, its use is not recommended in meningitis because of </a:t>
            </a:r>
            <a:r>
              <a:rPr lang="en-US" altLang="ar-IQ" sz="2900" dirty="0">
                <a:solidFill>
                  <a:srgbClr val="0070C0"/>
                </a:solidFill>
              </a:rPr>
              <a:t>the risk of seizures. </a:t>
            </a:r>
          </a:p>
          <a:p>
            <a:r>
              <a:rPr lang="en-US" altLang="ar-IQ" sz="2900" dirty="0"/>
              <a:t>Aztreonam, high-dose ciprofloxacin, and </a:t>
            </a:r>
            <a:r>
              <a:rPr lang="en-US" altLang="ar-IQ" sz="2900" dirty="0" err="1"/>
              <a:t>colistin</a:t>
            </a:r>
            <a:r>
              <a:rPr lang="en-US" altLang="ar-IQ" sz="2900" dirty="0"/>
              <a:t> are </a:t>
            </a:r>
            <a:r>
              <a:rPr lang="en-US" altLang="ar-IQ" sz="2900" dirty="0">
                <a:solidFill>
                  <a:srgbClr val="0070C0"/>
                </a:solidFill>
              </a:rPr>
              <a:t>alternative treatments for </a:t>
            </a:r>
            <a:r>
              <a:rPr lang="en-US" altLang="ar-IQ" sz="2900" dirty="0" err="1">
                <a:solidFill>
                  <a:srgbClr val="0070C0"/>
                </a:solidFill>
              </a:rPr>
              <a:t>pseudomonal</a:t>
            </a:r>
            <a:r>
              <a:rPr lang="en-US" altLang="ar-IQ" sz="2900" dirty="0">
                <a:solidFill>
                  <a:srgbClr val="0070C0"/>
                </a:solidFill>
              </a:rPr>
              <a:t> meningitis</a:t>
            </a:r>
            <a:r>
              <a:rPr lang="en-US" altLang="ar-IQ" sz="2900" dirty="0"/>
              <a:t>, although local susceptibility rates should be considered before initiating alternative therapy. </a:t>
            </a:r>
          </a:p>
          <a:p>
            <a:r>
              <a:rPr lang="en-US" altLang="ar-IQ" sz="2900" dirty="0">
                <a:solidFill>
                  <a:srgbClr val="0070C0"/>
                </a:solidFill>
              </a:rPr>
              <a:t>Local therapy </a:t>
            </a:r>
            <a:r>
              <a:rPr lang="en-US" altLang="ar-IQ" sz="2900" dirty="0"/>
              <a:t>(</a:t>
            </a:r>
            <a:r>
              <a:rPr lang="en-US" altLang="ar-IQ" sz="2900" dirty="0" err="1"/>
              <a:t>ie</a:t>
            </a:r>
            <a:r>
              <a:rPr lang="en-US" altLang="ar-IQ" sz="2900" dirty="0"/>
              <a:t>, </a:t>
            </a:r>
            <a:r>
              <a:rPr lang="en-US" altLang="ar-IQ" sz="2900" dirty="0" err="1"/>
              <a:t>intrathecal</a:t>
            </a:r>
            <a:r>
              <a:rPr lang="en-US" altLang="ar-IQ" sz="2900" dirty="0"/>
              <a:t> or </a:t>
            </a:r>
            <a:r>
              <a:rPr lang="en-US" altLang="ar-IQ" sz="2900" dirty="0" err="1"/>
              <a:t>intraventricular</a:t>
            </a:r>
            <a:r>
              <a:rPr lang="en-US" altLang="ar-IQ" sz="2900" dirty="0"/>
              <a:t> therapy) may be indicated in patients with </a:t>
            </a:r>
            <a:r>
              <a:rPr lang="en-US" altLang="ar-IQ" sz="2900" dirty="0">
                <a:solidFill>
                  <a:srgbClr val="0070C0"/>
                </a:solidFill>
              </a:rPr>
              <a:t>multidrug-resistant gram-negative bacillary </a:t>
            </a:r>
            <a:r>
              <a:rPr lang="en-US" altLang="ar-IQ" sz="2900" dirty="0"/>
              <a:t>meningitis or in patients who fail to improve on IV antibiotics alone. </a:t>
            </a:r>
          </a:p>
          <a:p>
            <a:r>
              <a:rPr lang="en-US" altLang="ar-IQ" sz="2900" dirty="0"/>
              <a:t>In cases of </a:t>
            </a:r>
            <a:r>
              <a:rPr lang="en-US" altLang="ar-IQ" sz="2900" dirty="0">
                <a:solidFill>
                  <a:srgbClr val="0070C0"/>
                </a:solidFill>
              </a:rPr>
              <a:t>multidrug-resistant pathogens, </a:t>
            </a:r>
            <a:r>
              <a:rPr lang="en-US" altLang="ar-IQ" sz="2900" dirty="0"/>
              <a:t>alternative </a:t>
            </a:r>
            <a:r>
              <a:rPr lang="en-US" altLang="ar-IQ" sz="2900" dirty="0" err="1"/>
              <a:t>pharmacodynamic</a:t>
            </a:r>
            <a:r>
              <a:rPr lang="en-US" altLang="ar-IQ" sz="2900" dirty="0"/>
              <a:t> dosing strategies such as </a:t>
            </a:r>
          </a:p>
          <a:p>
            <a:r>
              <a:rPr lang="en-US" altLang="ar-IQ" sz="2900" dirty="0">
                <a:solidFill>
                  <a:srgbClr val="0070C0"/>
                </a:solidFill>
              </a:rPr>
              <a:t>continuous or extended infusion </a:t>
            </a:r>
            <a:r>
              <a:rPr lang="en-US" altLang="ar-IQ" sz="2900" dirty="0"/>
              <a:t>of β-lactam antimicrobials may be considered to optimize target attainment (time greater than minimum inhibitory concentration).</a:t>
            </a:r>
          </a:p>
          <a:p>
            <a:r>
              <a:rPr lang="en-US" altLang="ar-IQ" sz="2900" dirty="0"/>
              <a:t> Given the differences in local hospital resistance patterns, administration of </a:t>
            </a:r>
            <a:r>
              <a:rPr lang="en-US" altLang="ar-IQ" sz="2900" dirty="0">
                <a:solidFill>
                  <a:srgbClr val="0070C0"/>
                </a:solidFill>
              </a:rPr>
              <a:t>pathogen-directed treatment is very important</a:t>
            </a:r>
            <a:r>
              <a:rPr lang="en-US" altLang="ar-IQ" sz="2900" dirty="0"/>
              <a:t> after microbiology results become available. </a:t>
            </a:r>
          </a:p>
          <a:p>
            <a:r>
              <a:rPr lang="en-US" altLang="ar-IQ" sz="2900" dirty="0"/>
              <a:t>Therapy for gram-negative bacillary meningitis should be continued for at </a:t>
            </a:r>
            <a:r>
              <a:rPr lang="en-US" altLang="ar-IQ" sz="2900" dirty="0">
                <a:solidFill>
                  <a:srgbClr val="0070C0"/>
                </a:solidFill>
              </a:rPr>
              <a:t>least 21 days.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98380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364" y="191069"/>
            <a:ext cx="11791666" cy="6523630"/>
          </a:xfrm>
        </p:spPr>
        <p:txBody>
          <a:bodyPr>
            <a:normAutofit fontScale="70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>
                <a:solidFill>
                  <a:srgbClr val="0070C0"/>
                </a:solidFill>
              </a:rPr>
              <a:t>Viral Encephalitis and Meningitis</a:t>
            </a:r>
            <a:endParaRPr lang="en-US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dirty="0"/>
              <a:t> Viral encephalitis and meningitis may mimic </a:t>
            </a:r>
            <a:r>
              <a:rPr lang="en-US" dirty="0">
                <a:solidFill>
                  <a:srgbClr val="0070C0"/>
                </a:solidFill>
              </a:rPr>
              <a:t>bacterial meningitis </a:t>
            </a:r>
            <a:r>
              <a:rPr lang="en-US" dirty="0"/>
              <a:t>on clinical presentation but often can be differentiated by </a:t>
            </a:r>
            <a:r>
              <a:rPr lang="en-US" dirty="0">
                <a:solidFill>
                  <a:srgbClr val="0070C0"/>
                </a:solidFill>
              </a:rPr>
              <a:t>CSF findings</a:t>
            </a:r>
          </a:p>
          <a:p>
            <a:pPr>
              <a:defRPr/>
            </a:pPr>
            <a:r>
              <a:rPr lang="en-US" dirty="0"/>
              <a:t>The most common viral pathogens are </a:t>
            </a:r>
            <a:r>
              <a:rPr lang="en-US" dirty="0" err="1">
                <a:solidFill>
                  <a:srgbClr val="0070C0"/>
                </a:solidFill>
              </a:rPr>
              <a:t>enteroviruses</a:t>
            </a:r>
            <a:r>
              <a:rPr lang="en-US" dirty="0">
                <a:solidFill>
                  <a:srgbClr val="0070C0"/>
                </a:solidFill>
              </a:rPr>
              <a:t>,</a:t>
            </a:r>
            <a:r>
              <a:rPr lang="en-US" dirty="0"/>
              <a:t> which cause approximately 85% of cases of viral CNS infections. </a:t>
            </a:r>
          </a:p>
          <a:p>
            <a:pPr>
              <a:defRPr/>
            </a:pPr>
            <a:r>
              <a:rPr lang="en-US" dirty="0"/>
              <a:t>Other viruses that may cause CNS infections include </a:t>
            </a:r>
            <a:r>
              <a:rPr lang="en-US" dirty="0" err="1"/>
              <a:t>arboviruses</a:t>
            </a:r>
            <a:r>
              <a:rPr lang="en-US" dirty="0"/>
              <a:t>, HSV, cytomegalovirus, varicella-zoster virus, rotavirus, coronavirus, influenza viruses A and B, West Nile virus, and Epstein-Barr virus. </a:t>
            </a:r>
          </a:p>
          <a:p>
            <a:pPr>
              <a:defRPr/>
            </a:pPr>
            <a:r>
              <a:rPr lang="en-US" dirty="0"/>
              <a:t>Viral CNS infections are acquired through </a:t>
            </a:r>
            <a:r>
              <a:rPr lang="en-US" dirty="0" err="1">
                <a:solidFill>
                  <a:srgbClr val="0070C0"/>
                </a:solidFill>
              </a:rPr>
              <a:t>hematogenous</a:t>
            </a:r>
            <a:r>
              <a:rPr lang="en-US" dirty="0">
                <a:solidFill>
                  <a:srgbClr val="0070C0"/>
                </a:solidFill>
              </a:rPr>
              <a:t> or neuronal </a:t>
            </a:r>
            <a:r>
              <a:rPr lang="en-US" dirty="0"/>
              <a:t>spread</a:t>
            </a:r>
            <a:r>
              <a:rPr lang="en-US" dirty="0" smtClean="0"/>
              <a:t>.</a:t>
            </a:r>
          </a:p>
          <a:p>
            <a:pPr>
              <a:defRPr/>
            </a:pPr>
            <a:r>
              <a:rPr lang="en-US" altLang="ar-IQ" dirty="0"/>
              <a:t>Most cases of </a:t>
            </a:r>
            <a:r>
              <a:rPr lang="en-US" altLang="ar-IQ" dirty="0" err="1"/>
              <a:t>enteroviral</a:t>
            </a:r>
            <a:r>
              <a:rPr lang="en-US" altLang="ar-IQ" dirty="0"/>
              <a:t> meningitis or encephalitis are </a:t>
            </a:r>
            <a:r>
              <a:rPr lang="en-US" altLang="ar-IQ" dirty="0">
                <a:solidFill>
                  <a:srgbClr val="0070C0"/>
                </a:solidFill>
              </a:rPr>
              <a:t>self-limiting with supportive treatment</a:t>
            </a:r>
            <a:r>
              <a:rPr lang="en-US" altLang="ar-IQ" dirty="0"/>
              <a:t>.</a:t>
            </a:r>
          </a:p>
          <a:p>
            <a:pPr>
              <a:defRPr/>
            </a:pPr>
            <a:r>
              <a:rPr lang="en-US" altLang="ar-IQ" dirty="0"/>
              <a:t> However, </a:t>
            </a:r>
            <a:r>
              <a:rPr lang="en-US" altLang="ar-IQ" dirty="0" err="1"/>
              <a:t>arbovirus</a:t>
            </a:r>
            <a:r>
              <a:rPr lang="en-US" altLang="ar-IQ" dirty="0"/>
              <a:t>, West Nile virus, and Eastern equine virus infections are associated with </a:t>
            </a:r>
            <a:r>
              <a:rPr lang="en-US" altLang="ar-IQ" dirty="0">
                <a:solidFill>
                  <a:srgbClr val="0070C0"/>
                </a:solidFill>
              </a:rPr>
              <a:t>a less favorable prognosis</a:t>
            </a:r>
            <a:r>
              <a:rPr lang="en-US" altLang="ar-IQ" dirty="0"/>
              <a:t>.</a:t>
            </a:r>
          </a:p>
          <a:p>
            <a:pPr>
              <a:defRPr/>
            </a:pPr>
            <a:r>
              <a:rPr lang="en-US" altLang="ar-IQ" dirty="0">
                <a:solidFill>
                  <a:srgbClr val="0070C0"/>
                </a:solidFill>
              </a:rPr>
              <a:t>Without effective treatment</a:t>
            </a:r>
            <a:r>
              <a:rPr lang="en-US" altLang="ar-IQ" dirty="0"/>
              <a:t>, the mortality rate may be as high as 85%, and </a:t>
            </a:r>
            <a:r>
              <a:rPr lang="en-US" altLang="ar-IQ" dirty="0">
                <a:solidFill>
                  <a:srgbClr val="0070C0"/>
                </a:solidFill>
              </a:rPr>
              <a:t>survivors often have significant residual neurologic deficits.</a:t>
            </a:r>
          </a:p>
          <a:p>
            <a:pPr>
              <a:defRPr/>
            </a:pPr>
            <a:r>
              <a:rPr lang="en-US" altLang="ar-IQ" dirty="0"/>
              <a:t> In accordance with 2008 IDSA guidelines, </a:t>
            </a:r>
          </a:p>
          <a:p>
            <a:pPr>
              <a:defRPr/>
            </a:pPr>
            <a:r>
              <a:rPr lang="en-US" altLang="ar-IQ" dirty="0">
                <a:solidFill>
                  <a:srgbClr val="0070C0"/>
                </a:solidFill>
              </a:rPr>
              <a:t>high-dose IV acyclovir </a:t>
            </a:r>
            <a:r>
              <a:rPr lang="en-US" altLang="ar-IQ" dirty="0"/>
              <a:t>is the drug of choice, </a:t>
            </a:r>
          </a:p>
          <a:p>
            <a:pPr>
              <a:defRPr/>
            </a:pPr>
            <a:r>
              <a:rPr lang="en-US" altLang="ar-IQ" dirty="0"/>
              <a:t>given for </a:t>
            </a:r>
            <a:r>
              <a:rPr lang="en-US" altLang="ar-IQ" dirty="0">
                <a:solidFill>
                  <a:srgbClr val="0070C0"/>
                </a:solidFill>
              </a:rPr>
              <a:t>2 to 3 weeks </a:t>
            </a:r>
            <a:r>
              <a:rPr lang="en-US" altLang="ar-IQ" dirty="0"/>
              <a:t>at a dose of 10 mg/kg IV every 8 hours </a:t>
            </a:r>
            <a:r>
              <a:rPr lang="en-US" altLang="ar-IQ" dirty="0">
                <a:solidFill>
                  <a:srgbClr val="0070C0"/>
                </a:solidFill>
              </a:rPr>
              <a:t>in adults</a:t>
            </a:r>
            <a:r>
              <a:rPr lang="en-US" altLang="ar-IQ" dirty="0"/>
              <a:t>, based on ideal body weight, and</a:t>
            </a:r>
          </a:p>
          <a:p>
            <a:pPr>
              <a:defRPr/>
            </a:pPr>
            <a:r>
              <a:rPr lang="en-US" altLang="ar-IQ" dirty="0"/>
              <a:t> for </a:t>
            </a:r>
            <a:r>
              <a:rPr lang="en-US" altLang="ar-IQ" dirty="0">
                <a:solidFill>
                  <a:srgbClr val="0070C0"/>
                </a:solidFill>
              </a:rPr>
              <a:t>3 weeks </a:t>
            </a:r>
            <a:r>
              <a:rPr lang="en-US" altLang="ar-IQ" dirty="0"/>
              <a:t>at a dose of 20 mg/ kg IV every 8 hours </a:t>
            </a:r>
            <a:r>
              <a:rPr lang="en-US" altLang="ar-IQ" dirty="0">
                <a:solidFill>
                  <a:srgbClr val="0070C0"/>
                </a:solidFill>
              </a:rPr>
              <a:t>in neonates</a:t>
            </a:r>
            <a:r>
              <a:rPr lang="en-US" altLang="ar-IQ" dirty="0"/>
              <a:t>.</a:t>
            </a:r>
          </a:p>
          <a:p>
            <a:pPr>
              <a:defRPr/>
            </a:pPr>
            <a:r>
              <a:rPr lang="en-US" dirty="0"/>
              <a:t>Patients receiving acyclovir should </a:t>
            </a:r>
            <a:r>
              <a:rPr lang="en-US" dirty="0">
                <a:solidFill>
                  <a:srgbClr val="0070C0"/>
                </a:solidFill>
              </a:rPr>
              <a:t>maintain adequate hydration </a:t>
            </a:r>
            <a:r>
              <a:rPr lang="en-US" dirty="0"/>
              <a:t>(consider continuous IV hydration) to help </a:t>
            </a:r>
            <a:r>
              <a:rPr lang="en-US" dirty="0">
                <a:solidFill>
                  <a:srgbClr val="0070C0"/>
                </a:solidFill>
              </a:rPr>
              <a:t>prevent acute kidney injury </a:t>
            </a:r>
            <a:r>
              <a:rPr lang="en-US" dirty="0"/>
              <a:t>secondary to </a:t>
            </a:r>
            <a:r>
              <a:rPr lang="en-US" dirty="0">
                <a:solidFill>
                  <a:srgbClr val="0070C0"/>
                </a:solidFill>
              </a:rPr>
              <a:t>crystal nephropathy.</a:t>
            </a:r>
          </a:p>
          <a:p>
            <a:pPr>
              <a:defRPr/>
            </a:pPr>
            <a:r>
              <a:rPr lang="en-US" dirty="0" err="1">
                <a:solidFill>
                  <a:srgbClr val="0070C0"/>
                </a:solidFill>
              </a:rPr>
              <a:t>Foscarnet</a:t>
            </a:r>
            <a:r>
              <a:rPr lang="en-US" dirty="0">
                <a:solidFill>
                  <a:srgbClr val="0070C0"/>
                </a:solidFill>
              </a:rPr>
              <a:t> 120 to 200 mg/kg/day </a:t>
            </a:r>
            <a:r>
              <a:rPr lang="en-US" dirty="0"/>
              <a:t>divided </a:t>
            </a:r>
            <a:r>
              <a:rPr lang="en-US" dirty="0">
                <a:solidFill>
                  <a:srgbClr val="0070C0"/>
                </a:solidFill>
              </a:rPr>
              <a:t>every 8 to 12 hours for 2 to 3 weeks</a:t>
            </a:r>
            <a:r>
              <a:rPr lang="en-US" dirty="0"/>
              <a:t> is the treatment of choice for </a:t>
            </a:r>
            <a:r>
              <a:rPr lang="en-US" dirty="0">
                <a:solidFill>
                  <a:srgbClr val="0070C0"/>
                </a:solidFill>
              </a:rPr>
              <a:t>acyclovir-resistant HSV</a:t>
            </a:r>
          </a:p>
          <a:p>
            <a:pPr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altLang="ar-IQ" dirty="0"/>
          </a:p>
        </p:txBody>
      </p:sp>
    </p:spTree>
    <p:extLst>
      <p:ext uri="{BB962C8B-B14F-4D97-AF65-F5344CB8AC3E}">
        <p14:creationId xmlns:p14="http://schemas.microsoft.com/office/powerpoint/2010/main" val="394063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660" y="0"/>
            <a:ext cx="11586948" cy="6554100"/>
          </a:xfrm>
        </p:spPr>
        <p:txBody>
          <a:bodyPr>
            <a:normAutofit fontScale="77500" lnSpcReduction="20000"/>
          </a:bodyPr>
          <a:lstStyle/>
          <a:p>
            <a:r>
              <a:rPr lang="en-US" altLang="ar-IQ" dirty="0">
                <a:solidFill>
                  <a:srgbClr val="0070C0"/>
                </a:solidFill>
              </a:rPr>
              <a:t>Streptococcus </a:t>
            </a:r>
            <a:r>
              <a:rPr lang="en-US" altLang="ar-IQ" dirty="0" err="1">
                <a:solidFill>
                  <a:srgbClr val="0070C0"/>
                </a:solidFill>
              </a:rPr>
              <a:t>pneumoniae</a:t>
            </a:r>
            <a:r>
              <a:rPr lang="en-US" altLang="ar-IQ" dirty="0">
                <a:solidFill>
                  <a:srgbClr val="0070C0"/>
                </a:solidFill>
              </a:rPr>
              <a:t> </a:t>
            </a:r>
            <a:r>
              <a:rPr lang="en-US" altLang="ar-IQ" dirty="0"/>
              <a:t>(pneumococcus) was the most common pathogen for bacterial meningitis (0.306 cases per 100,000), followed by 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Neisseria </a:t>
            </a:r>
            <a:r>
              <a:rPr lang="en-US" altLang="ar-IQ" dirty="0" err="1">
                <a:solidFill>
                  <a:srgbClr val="0070C0"/>
                </a:solidFill>
              </a:rPr>
              <a:t>meningitidis</a:t>
            </a:r>
            <a:r>
              <a:rPr lang="en-US" altLang="ar-IQ" dirty="0">
                <a:solidFill>
                  <a:srgbClr val="0070C0"/>
                </a:solidFill>
              </a:rPr>
              <a:t> </a:t>
            </a:r>
            <a:r>
              <a:rPr lang="en-US" altLang="ar-IQ" dirty="0"/>
              <a:t>(</a:t>
            </a:r>
            <a:r>
              <a:rPr lang="en-US" altLang="ar-IQ" dirty="0" err="1"/>
              <a:t>meningococcus</a:t>
            </a:r>
            <a:r>
              <a:rPr lang="en-US" altLang="ar-IQ" dirty="0"/>
              <a:t>, 0.123 cases per 100,000).</a:t>
            </a:r>
          </a:p>
          <a:p>
            <a:r>
              <a:rPr lang="en-US" altLang="ar-IQ" dirty="0"/>
              <a:t> </a:t>
            </a:r>
            <a:r>
              <a:rPr lang="en-US" altLang="ar-IQ" dirty="0" err="1">
                <a:solidFill>
                  <a:srgbClr val="0070C0"/>
                </a:solidFill>
              </a:rPr>
              <a:t>Haemophilus</a:t>
            </a:r>
            <a:r>
              <a:rPr lang="en-US" altLang="ar-IQ" dirty="0">
                <a:solidFill>
                  <a:srgbClr val="0070C0"/>
                </a:solidFill>
              </a:rPr>
              <a:t> influenza </a:t>
            </a:r>
            <a:r>
              <a:rPr lang="en-US" altLang="ar-IQ" dirty="0"/>
              <a:t>was a top causative pathogen; however, its incidence has declined to 0.058 cases per 100,000).</a:t>
            </a:r>
          </a:p>
          <a:p>
            <a:r>
              <a:rPr lang="en-US" altLang="ar-IQ" dirty="0"/>
              <a:t> </a:t>
            </a:r>
            <a:r>
              <a:rPr lang="en-US" altLang="ar-IQ" dirty="0">
                <a:solidFill>
                  <a:srgbClr val="0070C0"/>
                </a:solidFill>
              </a:rPr>
              <a:t>Staphylococcal species </a:t>
            </a:r>
            <a:r>
              <a:rPr lang="en-US" altLang="ar-IQ" dirty="0"/>
              <a:t>and </a:t>
            </a:r>
            <a:r>
              <a:rPr lang="en-US" altLang="ar-IQ" dirty="0">
                <a:solidFill>
                  <a:srgbClr val="0070C0"/>
                </a:solidFill>
              </a:rPr>
              <a:t>gram-negative bacteria </a:t>
            </a:r>
            <a:r>
              <a:rPr lang="en-US" altLang="ar-IQ" dirty="0"/>
              <a:t>account for 0.114 and 0.127 cases per 100,000 persons, respectively in the United States.</a:t>
            </a:r>
          </a:p>
          <a:p>
            <a:r>
              <a:rPr lang="en-US" altLang="ar-IQ" dirty="0"/>
              <a:t> </a:t>
            </a:r>
            <a:r>
              <a:rPr lang="en-US" altLang="ar-IQ" dirty="0">
                <a:solidFill>
                  <a:srgbClr val="0070C0"/>
                </a:solidFill>
              </a:rPr>
              <a:t>Group B Streptococcus and Listeria </a:t>
            </a:r>
            <a:r>
              <a:rPr lang="en-US" altLang="ar-IQ" dirty="0" err="1">
                <a:solidFill>
                  <a:srgbClr val="0070C0"/>
                </a:solidFill>
              </a:rPr>
              <a:t>monocytogenes</a:t>
            </a:r>
            <a:r>
              <a:rPr lang="en-US" altLang="ar-IQ" dirty="0">
                <a:solidFill>
                  <a:srgbClr val="0070C0"/>
                </a:solidFill>
              </a:rPr>
              <a:t> </a:t>
            </a:r>
            <a:r>
              <a:rPr lang="en-US" altLang="ar-IQ" dirty="0"/>
              <a:t>remain important causes, but current data on their incidence are lacking.</a:t>
            </a:r>
          </a:p>
          <a:p>
            <a:r>
              <a:rPr lang="en-US" altLang="ar-IQ" sz="3600" dirty="0">
                <a:solidFill>
                  <a:srgbClr val="0070C0"/>
                </a:solidFill>
              </a:rPr>
              <a:t>Neurosurgical </a:t>
            </a:r>
            <a:r>
              <a:rPr lang="en-US" altLang="ar-IQ" sz="3600" dirty="0">
                <a:solidFill>
                  <a:srgbClr val="FF0000"/>
                </a:solidFill>
              </a:rPr>
              <a:t>procedures</a:t>
            </a:r>
            <a:r>
              <a:rPr lang="en-US" altLang="ar-IQ" sz="3600" dirty="0">
                <a:solidFill>
                  <a:srgbClr val="0070C0"/>
                </a:solidFill>
              </a:rPr>
              <a:t> </a:t>
            </a:r>
            <a:r>
              <a:rPr lang="en-US" altLang="ar-IQ" sz="3600" dirty="0"/>
              <a:t>may place patients at risk for meningitis due to </a:t>
            </a:r>
            <a:r>
              <a:rPr lang="en-US" altLang="ar-IQ" sz="3600" dirty="0">
                <a:solidFill>
                  <a:srgbClr val="0070C0"/>
                </a:solidFill>
              </a:rPr>
              <a:t>bacteria acquired at the time of surgery</a:t>
            </a:r>
            <a:r>
              <a:rPr lang="en-US" altLang="ar-IQ" sz="3600" dirty="0"/>
              <a:t> </a:t>
            </a:r>
            <a:r>
              <a:rPr lang="en-US" altLang="ar-IQ" sz="3600" dirty="0">
                <a:solidFill>
                  <a:srgbClr val="FF0000"/>
                </a:solidFill>
              </a:rPr>
              <a:t>or in the postoperative period</a:t>
            </a:r>
            <a:r>
              <a:rPr lang="en-US" altLang="ar-IQ" sz="3600" dirty="0"/>
              <a:t>, including Staphylococcus </a:t>
            </a:r>
            <a:r>
              <a:rPr lang="en-US" altLang="ar-IQ" sz="3600" dirty="0" err="1"/>
              <a:t>aureus</a:t>
            </a:r>
            <a:r>
              <a:rPr lang="en-US" altLang="ar-IQ" sz="3600" dirty="0"/>
              <a:t>, coagulase-negative staphylococci, and gram-negative bacilli. </a:t>
            </a:r>
          </a:p>
          <a:p>
            <a:r>
              <a:rPr lang="en-US" altLang="ar-IQ" sz="3200" dirty="0">
                <a:solidFill>
                  <a:srgbClr val="0070C0"/>
                </a:solidFill>
              </a:rPr>
              <a:t>In addition to bacteria, other pathogens </a:t>
            </a:r>
            <a:r>
              <a:rPr lang="en-US" altLang="ar-IQ" sz="3200" dirty="0"/>
              <a:t>may cause meningitis in at risk patients.</a:t>
            </a:r>
          </a:p>
          <a:p>
            <a:r>
              <a:rPr lang="en-US" altLang="ar-IQ" sz="3200" dirty="0">
                <a:solidFill>
                  <a:srgbClr val="FF0000"/>
                </a:solidFill>
              </a:rPr>
              <a:t> Immunocompromised </a:t>
            </a:r>
            <a:r>
              <a:rPr lang="en-US" altLang="ar-IQ" sz="3200" dirty="0">
                <a:solidFill>
                  <a:srgbClr val="0070C0"/>
                </a:solidFill>
              </a:rPr>
              <a:t>patients</a:t>
            </a:r>
            <a:r>
              <a:rPr lang="en-US" altLang="ar-IQ" sz="3200" dirty="0"/>
              <a:t>, such as solid-organ</a:t>
            </a:r>
            <a:r>
              <a:rPr lang="en-US" altLang="ar-IQ" sz="3200" b="1" dirty="0"/>
              <a:t> </a:t>
            </a:r>
            <a:r>
              <a:rPr lang="en-US" altLang="ar-IQ" sz="3200" dirty="0"/>
              <a:t>transplant patients and patients living with HIV infection, are at risk for </a:t>
            </a:r>
            <a:r>
              <a:rPr lang="en-US" altLang="ar-IQ" sz="3200" dirty="0">
                <a:solidFill>
                  <a:srgbClr val="0070C0"/>
                </a:solidFill>
              </a:rPr>
              <a:t>fungal meningitis with Cryptococcus </a:t>
            </a:r>
            <a:r>
              <a:rPr lang="en-US" altLang="ar-IQ" sz="3200" dirty="0" err="1">
                <a:solidFill>
                  <a:srgbClr val="0070C0"/>
                </a:solidFill>
              </a:rPr>
              <a:t>neoformans</a:t>
            </a:r>
            <a:r>
              <a:rPr lang="en-US" altLang="ar-IQ" sz="3200" dirty="0">
                <a:solidFill>
                  <a:srgbClr val="0070C0"/>
                </a:solidFill>
              </a:rPr>
              <a:t> and encephalitis secondary to Toxoplasma </a:t>
            </a:r>
            <a:r>
              <a:rPr lang="en-US" altLang="ar-IQ" sz="3200" dirty="0" err="1">
                <a:solidFill>
                  <a:srgbClr val="0070C0"/>
                </a:solidFill>
              </a:rPr>
              <a:t>gondii</a:t>
            </a:r>
            <a:r>
              <a:rPr lang="en-US" altLang="ar-IQ" sz="3200" dirty="0">
                <a:solidFill>
                  <a:srgbClr val="0070C0"/>
                </a:solidFill>
              </a:rPr>
              <a:t> and JC virus</a:t>
            </a:r>
            <a:r>
              <a:rPr lang="en-US" altLang="ar-IQ" sz="3200" dirty="0"/>
              <a:t>. </a:t>
            </a:r>
          </a:p>
          <a:p>
            <a:r>
              <a:rPr lang="en-US" altLang="ar-IQ" sz="3200" dirty="0">
                <a:solidFill>
                  <a:srgbClr val="FF0000"/>
                </a:solidFill>
              </a:rPr>
              <a:t>Tuberculosis </a:t>
            </a:r>
            <a:r>
              <a:rPr lang="en-US" altLang="ar-IQ" sz="3200" dirty="0"/>
              <a:t>can spread from </a:t>
            </a:r>
            <a:r>
              <a:rPr lang="en-US" altLang="ar-IQ" sz="3200" dirty="0">
                <a:solidFill>
                  <a:srgbClr val="0070C0"/>
                </a:solidFill>
              </a:rPr>
              <a:t>pulmonary sites </a:t>
            </a:r>
            <a:r>
              <a:rPr lang="en-US" altLang="ar-IQ" sz="3200" dirty="0"/>
              <a:t>to cause clinical disease in the CNS. </a:t>
            </a:r>
          </a:p>
          <a:p>
            <a:r>
              <a:rPr lang="en-US" altLang="ar-IQ" sz="3200" dirty="0">
                <a:solidFill>
                  <a:srgbClr val="0070C0"/>
                </a:solidFill>
              </a:rPr>
              <a:t>Life-threatening viral encephalitis </a:t>
            </a:r>
            <a:r>
              <a:rPr lang="en-US" altLang="ar-IQ" sz="3200" dirty="0"/>
              <a:t>and meningitis can occur in otherwise </a:t>
            </a:r>
            <a:r>
              <a:rPr lang="en-US" altLang="ar-IQ" sz="3200" dirty="0">
                <a:solidFill>
                  <a:srgbClr val="0070C0"/>
                </a:solidFill>
              </a:rPr>
              <a:t>healthy, young individuals</a:t>
            </a:r>
            <a:r>
              <a:rPr lang="en-US" altLang="ar-IQ" sz="3200" dirty="0"/>
              <a:t>, as well as in patients </a:t>
            </a:r>
            <a:r>
              <a:rPr lang="en-US" altLang="ar-IQ" sz="3200" dirty="0">
                <a:solidFill>
                  <a:srgbClr val="0070C0"/>
                </a:solidFill>
              </a:rPr>
              <a:t>immunocompromised </a:t>
            </a:r>
            <a:r>
              <a:rPr lang="en-US" altLang="ar-IQ" sz="3200" dirty="0"/>
              <a:t>by age or other factors.</a:t>
            </a:r>
          </a:p>
          <a:p>
            <a:endParaRPr lang="ar-IQ" altLang="ar-IQ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855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490" y="163773"/>
            <a:ext cx="11655188" cy="6400800"/>
          </a:xfrm>
        </p:spPr>
        <p:txBody>
          <a:bodyPr>
            <a:normAutofit fontScale="85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/>
              <a:t>» </a:t>
            </a:r>
            <a:r>
              <a:rPr lang="en-US" b="1" u="sng" dirty="0">
                <a:solidFill>
                  <a:srgbClr val="0070C0"/>
                </a:solidFill>
              </a:rPr>
              <a:t>Opportunistic CNS Infections</a:t>
            </a:r>
            <a:endParaRPr lang="en-US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Cerebral Toxoplasmosis </a:t>
            </a:r>
            <a:r>
              <a:rPr lang="en-US" dirty="0"/>
              <a:t>Across the globe, cerebral toxoplasmosis represents the most common focal brain infection in </a:t>
            </a:r>
            <a:r>
              <a:rPr lang="en-US" dirty="0">
                <a:solidFill>
                  <a:srgbClr val="0070C0"/>
                </a:solidFill>
              </a:rPr>
              <a:t>HIV infected patients. </a:t>
            </a:r>
          </a:p>
          <a:p>
            <a:pPr>
              <a:defRPr/>
            </a:pPr>
            <a:r>
              <a:rPr lang="en-US" dirty="0"/>
              <a:t>Infection rates in the United States vary but are reported to be approximately 15% among patients with AIDS.</a:t>
            </a:r>
          </a:p>
          <a:p>
            <a:pPr>
              <a:defRPr/>
            </a:pPr>
            <a:r>
              <a:rPr lang="en-US" dirty="0"/>
              <a:t>The majority of cases occur in patients with </a:t>
            </a:r>
            <a:r>
              <a:rPr lang="en-US" dirty="0">
                <a:solidFill>
                  <a:srgbClr val="0070C0"/>
                </a:solidFill>
              </a:rPr>
              <a:t>CD4+ cell counts less than 100 cells/mm3 (100 × 106 /L).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Potent antiretroviral therapy </a:t>
            </a:r>
            <a:r>
              <a:rPr lang="en-US" dirty="0"/>
              <a:t>and primary prophylaxis </a:t>
            </a:r>
            <a:r>
              <a:rPr lang="en-US" dirty="0">
                <a:solidFill>
                  <a:srgbClr val="0070C0"/>
                </a:solidFill>
              </a:rPr>
              <a:t>(first-line option is </a:t>
            </a:r>
            <a:r>
              <a:rPr lang="en-US" dirty="0" err="1">
                <a:solidFill>
                  <a:srgbClr val="0070C0"/>
                </a:solidFill>
              </a:rPr>
              <a:t>sulfamethoxazoletrimethoprim</a:t>
            </a:r>
            <a:r>
              <a:rPr lang="en-US" dirty="0">
                <a:solidFill>
                  <a:srgbClr val="0070C0"/>
                </a:solidFill>
              </a:rPr>
              <a:t>) </a:t>
            </a:r>
            <a:r>
              <a:rPr lang="en-US" dirty="0"/>
              <a:t>in </a:t>
            </a:r>
            <a:r>
              <a:rPr lang="en-US" dirty="0" err="1">
                <a:solidFill>
                  <a:srgbClr val="0070C0"/>
                </a:solidFill>
              </a:rPr>
              <a:t>IgG</a:t>
            </a:r>
            <a:r>
              <a:rPr lang="en-US" dirty="0">
                <a:solidFill>
                  <a:srgbClr val="0070C0"/>
                </a:solidFill>
              </a:rPr>
              <a:t>-positive patients </a:t>
            </a:r>
            <a:r>
              <a:rPr lang="en-US" dirty="0"/>
              <a:t>has greatly reduced the disease burden.</a:t>
            </a:r>
          </a:p>
          <a:p>
            <a:r>
              <a:rPr lang="en-US" dirty="0"/>
              <a:t> </a:t>
            </a:r>
            <a:r>
              <a:rPr lang="en-US" altLang="ar-IQ" dirty="0">
                <a:solidFill>
                  <a:srgbClr val="0070C0"/>
                </a:solidFill>
              </a:rPr>
              <a:t>First-line therapy </a:t>
            </a:r>
            <a:r>
              <a:rPr lang="en-US" altLang="ar-IQ" dirty="0"/>
              <a:t>in toxoplasmosis encephalitis is </a:t>
            </a:r>
            <a:r>
              <a:rPr lang="en-US" altLang="ar-IQ" dirty="0" err="1">
                <a:solidFill>
                  <a:srgbClr val="0070C0"/>
                </a:solidFill>
              </a:rPr>
              <a:t>pyrimethamine</a:t>
            </a:r>
            <a:r>
              <a:rPr lang="en-US" altLang="ar-IQ" dirty="0">
                <a:solidFill>
                  <a:srgbClr val="0070C0"/>
                </a:solidFill>
              </a:rPr>
              <a:t> plus sulfadiazine</a:t>
            </a:r>
            <a:r>
              <a:rPr lang="en-US" altLang="ar-IQ" dirty="0"/>
              <a:t>, given </a:t>
            </a:r>
            <a:r>
              <a:rPr lang="en-US" altLang="ar-IQ" dirty="0">
                <a:solidFill>
                  <a:srgbClr val="0070C0"/>
                </a:solidFill>
              </a:rPr>
              <a:t>concomitantly with </a:t>
            </a:r>
            <a:r>
              <a:rPr lang="en-US" altLang="ar-IQ" dirty="0" err="1">
                <a:solidFill>
                  <a:srgbClr val="0070C0"/>
                </a:solidFill>
              </a:rPr>
              <a:t>leucovorin</a:t>
            </a:r>
            <a:r>
              <a:rPr lang="en-US" altLang="ar-IQ" dirty="0">
                <a:solidFill>
                  <a:srgbClr val="0070C0"/>
                </a:solidFill>
              </a:rPr>
              <a:t> </a:t>
            </a:r>
            <a:r>
              <a:rPr lang="en-US" altLang="ar-IQ" dirty="0"/>
              <a:t>to </a:t>
            </a:r>
            <a:r>
              <a:rPr lang="en-US" altLang="ar-IQ" dirty="0">
                <a:solidFill>
                  <a:srgbClr val="0070C0"/>
                </a:solidFill>
              </a:rPr>
              <a:t>prevent severe hematologic adverse effects </a:t>
            </a:r>
            <a:r>
              <a:rPr lang="en-US" altLang="ar-IQ" dirty="0"/>
              <a:t>secondary to </a:t>
            </a:r>
            <a:r>
              <a:rPr lang="en-US" altLang="ar-IQ" dirty="0" err="1"/>
              <a:t>pyrimethamine</a:t>
            </a:r>
            <a:r>
              <a:rPr lang="en-US" altLang="ar-IQ" dirty="0"/>
              <a:t>.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 Clindamycin </a:t>
            </a:r>
            <a:r>
              <a:rPr lang="en-US" altLang="ar-IQ" dirty="0"/>
              <a:t>may be substituted for sulfadiazine in cases of contraindications to sulfa-based therapy.</a:t>
            </a:r>
          </a:p>
          <a:p>
            <a:r>
              <a:rPr lang="en-US" altLang="ar-IQ" dirty="0"/>
              <a:t> </a:t>
            </a:r>
            <a:r>
              <a:rPr lang="en-US" altLang="ar-IQ" dirty="0" err="1">
                <a:solidFill>
                  <a:srgbClr val="0070C0"/>
                </a:solidFill>
              </a:rPr>
              <a:t>Sulfamethoxazole</a:t>
            </a:r>
            <a:r>
              <a:rPr lang="en-US" altLang="ar-IQ" dirty="0">
                <a:solidFill>
                  <a:srgbClr val="0070C0"/>
                </a:solidFill>
              </a:rPr>
              <a:t>-trimethoprim </a:t>
            </a:r>
            <a:r>
              <a:rPr lang="en-US" altLang="ar-IQ" dirty="0"/>
              <a:t>may also be an option, specifically in patients unable to take oral therapy. 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Adjunctive corticosteroids and anticonvulsant therapy </a:t>
            </a:r>
            <a:r>
              <a:rPr lang="en-US" altLang="ar-IQ" dirty="0"/>
              <a:t>should be considered to reduce </a:t>
            </a:r>
            <a:r>
              <a:rPr lang="en-US" altLang="ar-IQ" dirty="0" err="1"/>
              <a:t>sequelae</a:t>
            </a:r>
            <a:r>
              <a:rPr lang="en-US" altLang="ar-IQ" dirty="0"/>
              <a:t> from </a:t>
            </a:r>
            <a:r>
              <a:rPr lang="en-US" altLang="ar-IQ" dirty="0">
                <a:solidFill>
                  <a:srgbClr val="0070C0"/>
                </a:solidFill>
              </a:rPr>
              <a:t>the inflammatory process</a:t>
            </a:r>
            <a:r>
              <a:rPr lang="en-US" altLang="ar-IQ" dirty="0"/>
              <a:t> and control active seizures, respectively.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606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259306"/>
            <a:ext cx="11668836" cy="6346209"/>
          </a:xfrm>
        </p:spPr>
        <p:txBody>
          <a:bodyPr>
            <a:normAutofit fontScale="85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>
                <a:solidFill>
                  <a:srgbClr val="0070C0"/>
                </a:solidFill>
              </a:rPr>
              <a:t>Cryptococcal Meningitis </a:t>
            </a:r>
            <a:endParaRPr lang="en-US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CNS disease secondary to Cryptococcus </a:t>
            </a:r>
            <a:r>
              <a:rPr lang="en-US" dirty="0" err="1">
                <a:solidFill>
                  <a:srgbClr val="0070C0"/>
                </a:solidFill>
              </a:rPr>
              <a:t>neoformans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is primarily observed in severely immunocompromised hosts, such as those with HIV infection.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Potent antiretroviral therapy </a:t>
            </a:r>
            <a:r>
              <a:rPr lang="en-US" dirty="0"/>
              <a:t>has significantly reduced the disease burden from </a:t>
            </a:r>
            <a:r>
              <a:rPr lang="en-US" dirty="0" err="1">
                <a:solidFill>
                  <a:srgbClr val="0070C0"/>
                </a:solidFill>
              </a:rPr>
              <a:t>preantiretroviral</a:t>
            </a:r>
            <a:r>
              <a:rPr lang="en-US" dirty="0">
                <a:solidFill>
                  <a:srgbClr val="0070C0"/>
                </a:solidFill>
              </a:rPr>
              <a:t> therapy rates </a:t>
            </a:r>
            <a:r>
              <a:rPr lang="en-US" dirty="0"/>
              <a:t>of 5% to 8% in developed countries.</a:t>
            </a:r>
          </a:p>
          <a:p>
            <a:pPr>
              <a:defRPr/>
            </a:pPr>
            <a:r>
              <a:rPr lang="en-US" dirty="0"/>
              <a:t> The majority of disease occurs in patients with </a:t>
            </a:r>
            <a:r>
              <a:rPr lang="en-US" dirty="0">
                <a:solidFill>
                  <a:srgbClr val="0070C0"/>
                </a:solidFill>
              </a:rPr>
              <a:t>CD4+ cell counts less than 50 cells/mm3 (50 × 106 /L). 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en-US" altLang="ar-IQ" dirty="0"/>
              <a:t>First-line therapy is considered </a:t>
            </a:r>
            <a:r>
              <a:rPr lang="en-US" altLang="ar-IQ" dirty="0">
                <a:solidFill>
                  <a:srgbClr val="0070C0"/>
                </a:solidFill>
              </a:rPr>
              <a:t>amphotericin B </a:t>
            </a:r>
            <a:r>
              <a:rPr lang="en-US" altLang="ar-IQ" dirty="0" err="1">
                <a:solidFill>
                  <a:srgbClr val="0070C0"/>
                </a:solidFill>
              </a:rPr>
              <a:t>deoxycholate</a:t>
            </a:r>
            <a:r>
              <a:rPr lang="en-US" altLang="ar-IQ" dirty="0">
                <a:solidFill>
                  <a:srgbClr val="0070C0"/>
                </a:solidFill>
              </a:rPr>
              <a:t> 0.7 mg/kg IV daily plus </a:t>
            </a:r>
            <a:r>
              <a:rPr lang="en-US" altLang="ar-IQ" dirty="0" err="1">
                <a:solidFill>
                  <a:srgbClr val="0070C0"/>
                </a:solidFill>
              </a:rPr>
              <a:t>flucytosine</a:t>
            </a:r>
            <a:r>
              <a:rPr lang="en-US" altLang="ar-IQ" dirty="0">
                <a:solidFill>
                  <a:srgbClr val="0070C0"/>
                </a:solidFill>
              </a:rPr>
              <a:t> 100 mg/kg/day orally in four divided doses for a minimum of 2 weeks.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Therapeutic drug monitoring </a:t>
            </a:r>
            <a:r>
              <a:rPr lang="en-US" altLang="ar-IQ" dirty="0"/>
              <a:t>may be considered for </a:t>
            </a:r>
            <a:r>
              <a:rPr lang="en-US" altLang="ar-IQ" dirty="0" err="1">
                <a:solidFill>
                  <a:srgbClr val="0070C0"/>
                </a:solidFill>
              </a:rPr>
              <a:t>flucytosine</a:t>
            </a:r>
            <a:r>
              <a:rPr lang="en-US" altLang="ar-IQ" dirty="0"/>
              <a:t> to help reduce the risk of adverse effects. </a:t>
            </a:r>
          </a:p>
          <a:p>
            <a:r>
              <a:rPr lang="en-US" altLang="ar-IQ" dirty="0"/>
              <a:t>Development of </a:t>
            </a:r>
            <a:r>
              <a:rPr lang="en-US" altLang="ar-IQ" dirty="0">
                <a:solidFill>
                  <a:srgbClr val="FF0000"/>
                </a:solidFill>
              </a:rPr>
              <a:t>renal dysfunction </a:t>
            </a:r>
            <a:r>
              <a:rPr lang="en-US" altLang="ar-IQ" dirty="0"/>
              <a:t>as a result of disease and/or drug toxicity should be closely monitored and may prompt dose reduction or possible switch to alternative </a:t>
            </a:r>
            <a:r>
              <a:rPr lang="en-US" altLang="ar-IQ" dirty="0">
                <a:solidFill>
                  <a:srgbClr val="0070C0"/>
                </a:solidFill>
              </a:rPr>
              <a:t>lipid formulations of amphotericin, which may be less nephrotoxic.</a:t>
            </a:r>
          </a:p>
          <a:p>
            <a:r>
              <a:rPr lang="en-US" altLang="ar-IQ" dirty="0"/>
              <a:t> </a:t>
            </a:r>
            <a:r>
              <a:rPr lang="en-US" altLang="ar-IQ" dirty="0">
                <a:solidFill>
                  <a:srgbClr val="0070C0"/>
                </a:solidFill>
              </a:rPr>
              <a:t>High-dose fluconazole </a:t>
            </a:r>
            <a:r>
              <a:rPr lang="en-US" altLang="ar-IQ" dirty="0"/>
              <a:t>is considered an alternative first-line therapy, especially in resource-limited areas. </a:t>
            </a:r>
          </a:p>
          <a:p>
            <a:r>
              <a:rPr lang="en-US" altLang="ar-IQ" dirty="0"/>
              <a:t>Secondary prophylaxis with fluconazole for an indefinite period is recommended following the completion of at </a:t>
            </a:r>
            <a:r>
              <a:rPr lang="en-US" altLang="ar-IQ" dirty="0">
                <a:solidFill>
                  <a:srgbClr val="0070C0"/>
                </a:solidFill>
              </a:rPr>
              <a:t>least 2 weeks of induction therapy and 8 weeks of maintenance therapy with fluconazole.</a:t>
            </a:r>
          </a:p>
          <a:p>
            <a:pPr>
              <a:defRPr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529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006"/>
            <a:ext cx="12091916" cy="6751993"/>
          </a:xfrm>
        </p:spPr>
        <p:txBody>
          <a:bodyPr>
            <a:normAutofit fontScale="55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/>
              <a:t>» </a:t>
            </a:r>
            <a:r>
              <a:rPr lang="en-US" u="sng" dirty="0">
                <a:solidFill>
                  <a:srgbClr val="0070C0"/>
                </a:solidFill>
              </a:rPr>
              <a:t>Adjunctive Dexamethasone Therapy</a:t>
            </a:r>
            <a:endParaRPr lang="en-US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900" dirty="0"/>
              <a:t> The adjunctive agent </a:t>
            </a:r>
            <a:r>
              <a:rPr lang="en-US" sz="2900" b="1" dirty="0">
                <a:solidFill>
                  <a:srgbClr val="0070C0"/>
                </a:solidFill>
              </a:rPr>
              <a:t>dexamethasone improves outcomes </a:t>
            </a:r>
            <a:r>
              <a:rPr lang="en-US" sz="2900" dirty="0"/>
              <a:t>in selected patient populations with bacterial meningitis.</a:t>
            </a:r>
          </a:p>
          <a:p>
            <a:pPr>
              <a:defRPr/>
            </a:pPr>
            <a:r>
              <a:rPr lang="en-US" sz="2900" dirty="0"/>
              <a:t> Dexamethasone </a:t>
            </a:r>
            <a:r>
              <a:rPr lang="en-US" sz="2900" dirty="0">
                <a:solidFill>
                  <a:srgbClr val="0070C0"/>
                </a:solidFill>
              </a:rPr>
              <a:t>inhibits the release of </a:t>
            </a:r>
            <a:r>
              <a:rPr lang="en-US" sz="2900" dirty="0" err="1">
                <a:solidFill>
                  <a:srgbClr val="0070C0"/>
                </a:solidFill>
              </a:rPr>
              <a:t>proinflammatory</a:t>
            </a:r>
            <a:r>
              <a:rPr lang="en-US" sz="2900" dirty="0">
                <a:solidFill>
                  <a:srgbClr val="0070C0"/>
                </a:solidFill>
              </a:rPr>
              <a:t> cytokines and limits the CNS inflammatory response stimulated by infection and antibiotic therapy</a:t>
            </a:r>
            <a:r>
              <a:rPr lang="en-US" sz="2900" dirty="0"/>
              <a:t>. </a:t>
            </a:r>
          </a:p>
          <a:p>
            <a:pPr>
              <a:defRPr/>
            </a:pPr>
            <a:r>
              <a:rPr lang="en-US" sz="2900" dirty="0"/>
              <a:t>Clinical benefit in </a:t>
            </a:r>
            <a:r>
              <a:rPr lang="en-US" sz="2900" b="1" dirty="0">
                <a:solidFill>
                  <a:srgbClr val="0070C0"/>
                </a:solidFill>
              </a:rPr>
              <a:t>reducing neurologic deficits </a:t>
            </a:r>
            <a:r>
              <a:rPr lang="en-US" sz="2900" dirty="0"/>
              <a:t>(primarily by reducing hearing loss) has been observed in infants and children, if dexamethasone is initiated </a:t>
            </a:r>
            <a:r>
              <a:rPr lang="en-US" sz="2900" dirty="0">
                <a:solidFill>
                  <a:srgbClr val="0070C0"/>
                </a:solidFill>
              </a:rPr>
              <a:t>prior to antibiotic therapy.</a:t>
            </a:r>
          </a:p>
          <a:p>
            <a:pPr>
              <a:defRPr/>
            </a:pPr>
            <a:r>
              <a:rPr lang="en-US" sz="2900" dirty="0"/>
              <a:t> The American Academy of Pediatrics </a:t>
            </a:r>
            <a:r>
              <a:rPr lang="en-US" sz="2900" dirty="0">
                <a:solidFill>
                  <a:srgbClr val="0070C0"/>
                </a:solidFill>
              </a:rPr>
              <a:t>recommends </a:t>
            </a:r>
            <a:r>
              <a:rPr lang="en-US" sz="2900" dirty="0"/>
              <a:t>dexamethasone (0.15 mg/kg IV every 6 hours for 2 to 4 days) for </a:t>
            </a:r>
            <a:r>
              <a:rPr lang="en-US" sz="2900" dirty="0">
                <a:solidFill>
                  <a:srgbClr val="0070C0"/>
                </a:solidFill>
              </a:rPr>
              <a:t>infants and children at least 6 weeks of age </a:t>
            </a:r>
            <a:r>
              <a:rPr lang="en-US" sz="2900" dirty="0"/>
              <a:t>with </a:t>
            </a:r>
            <a:r>
              <a:rPr lang="en-US" sz="2900" dirty="0" err="1">
                <a:solidFill>
                  <a:srgbClr val="0070C0"/>
                </a:solidFill>
              </a:rPr>
              <a:t>Hib</a:t>
            </a:r>
            <a:r>
              <a:rPr lang="en-US" sz="2900" dirty="0">
                <a:solidFill>
                  <a:srgbClr val="0070C0"/>
                </a:solidFill>
              </a:rPr>
              <a:t> meningitis </a:t>
            </a:r>
            <a:r>
              <a:rPr lang="en-US" sz="2900" dirty="0"/>
              <a:t>and consideration of dexamethasone in </a:t>
            </a:r>
            <a:r>
              <a:rPr lang="en-US" sz="2900" dirty="0">
                <a:solidFill>
                  <a:srgbClr val="0070C0"/>
                </a:solidFill>
              </a:rPr>
              <a:t>pneumococcal meningitis</a:t>
            </a:r>
            <a:r>
              <a:rPr lang="en-US" sz="29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ar-IQ" sz="2900" dirty="0"/>
              <a:t>In contrast to this recommendation, a large multicenter cohort </a:t>
            </a:r>
            <a:r>
              <a:rPr lang="en-US" altLang="ar-IQ" sz="2900" dirty="0">
                <a:solidFill>
                  <a:srgbClr val="0070C0"/>
                </a:solidFill>
              </a:rPr>
              <a:t>study </a:t>
            </a:r>
            <a:r>
              <a:rPr lang="en-US" altLang="ar-IQ" sz="2900" b="1" dirty="0">
                <a:solidFill>
                  <a:srgbClr val="0070C0"/>
                </a:solidFill>
              </a:rPr>
              <a:t>failed to show any mortality </a:t>
            </a:r>
            <a:r>
              <a:rPr lang="en-US" altLang="ar-IQ" sz="2900" dirty="0">
                <a:solidFill>
                  <a:srgbClr val="0070C0"/>
                </a:solidFill>
              </a:rPr>
              <a:t>benefit of adjunctive dexamethasone therapy regardless of age or responsible pathogen </a:t>
            </a:r>
            <a:r>
              <a:rPr lang="en-US" altLang="ar-IQ" sz="2900" dirty="0"/>
              <a:t>(S. </a:t>
            </a:r>
            <a:r>
              <a:rPr lang="en-US" altLang="ar-IQ" sz="2900" dirty="0" err="1"/>
              <a:t>pneumoniae</a:t>
            </a:r>
            <a:r>
              <a:rPr lang="en-US" altLang="ar-IQ" sz="2900" dirty="0"/>
              <a:t> or N. </a:t>
            </a:r>
            <a:r>
              <a:rPr lang="en-US" altLang="ar-IQ" sz="2900" dirty="0" err="1"/>
              <a:t>meningitidis</a:t>
            </a:r>
            <a:r>
              <a:rPr lang="en-US" altLang="ar-IQ" sz="2900" dirty="0"/>
              <a:t>).</a:t>
            </a:r>
          </a:p>
          <a:p>
            <a:r>
              <a:rPr lang="en-US" altLang="ar-IQ" sz="2900" dirty="0"/>
              <a:t>Dexamethasone should be initiated </a:t>
            </a:r>
            <a:r>
              <a:rPr lang="en-US" altLang="ar-IQ" sz="2900" dirty="0">
                <a:solidFill>
                  <a:srgbClr val="0070C0"/>
                </a:solidFill>
              </a:rPr>
              <a:t>10 to 20 minutes before or no later than the time of initiation of antibiotic therapy; </a:t>
            </a:r>
          </a:p>
          <a:p>
            <a:r>
              <a:rPr lang="en-US" altLang="ar-IQ" sz="2900" dirty="0"/>
              <a:t>it is </a:t>
            </a:r>
            <a:r>
              <a:rPr lang="en-US" altLang="ar-IQ" sz="2900" dirty="0">
                <a:solidFill>
                  <a:srgbClr val="0070C0"/>
                </a:solidFill>
              </a:rPr>
              <a:t>not recommended for infants and children who have already received antibiotic therapy </a:t>
            </a:r>
            <a:r>
              <a:rPr lang="en-US" altLang="ar-IQ" sz="2900" dirty="0"/>
              <a:t>because</a:t>
            </a:r>
            <a:r>
              <a:rPr lang="en-US" altLang="ar-IQ" sz="2900" b="1" dirty="0"/>
              <a:t> </a:t>
            </a:r>
            <a:r>
              <a:rPr lang="en-US" altLang="ar-IQ" sz="2900" dirty="0"/>
              <a:t>it is unlikely to improve treatment outcome in these patients. </a:t>
            </a:r>
          </a:p>
          <a:p>
            <a:r>
              <a:rPr lang="en-US" altLang="ar-IQ" sz="2900" b="1" dirty="0"/>
              <a:t>In adults</a:t>
            </a:r>
            <a:r>
              <a:rPr lang="en-US" altLang="ar-IQ" sz="2900" dirty="0"/>
              <a:t>, a </a:t>
            </a:r>
            <a:r>
              <a:rPr lang="en-US" altLang="ar-IQ" sz="2900" dirty="0">
                <a:solidFill>
                  <a:srgbClr val="0070C0"/>
                </a:solidFill>
              </a:rPr>
              <a:t>significant benefit was observed with dexamethasone in reducing meningitis complications</a:t>
            </a:r>
            <a:r>
              <a:rPr lang="en-US" altLang="ar-IQ" sz="2900" dirty="0"/>
              <a:t>, </a:t>
            </a:r>
            <a:r>
              <a:rPr lang="en-US" altLang="ar-IQ" sz="2900" dirty="0">
                <a:solidFill>
                  <a:srgbClr val="FF0000"/>
                </a:solidFill>
              </a:rPr>
              <a:t>including death</a:t>
            </a:r>
            <a:r>
              <a:rPr lang="en-US" altLang="ar-IQ" sz="2900" dirty="0"/>
              <a:t>, particularly in patients with pneumococcal meningitis.</a:t>
            </a:r>
          </a:p>
          <a:p>
            <a:r>
              <a:rPr lang="en-US" altLang="ar-IQ" sz="2900" dirty="0"/>
              <a:t> The IDSA </a:t>
            </a:r>
            <a:r>
              <a:rPr lang="en-US" altLang="ar-IQ" sz="2900" dirty="0">
                <a:solidFill>
                  <a:srgbClr val="0070C0"/>
                </a:solidFill>
              </a:rPr>
              <a:t>recommends dexamethasone 0.15 mg/kg IV every 6 hours for 2 to 4 days </a:t>
            </a:r>
            <a:r>
              <a:rPr lang="en-US" altLang="ar-IQ" sz="2900" dirty="0"/>
              <a:t>(with the first dose administered </a:t>
            </a:r>
            <a:r>
              <a:rPr lang="en-US" altLang="ar-IQ" sz="2900" dirty="0">
                <a:solidFill>
                  <a:srgbClr val="0070C0"/>
                </a:solidFill>
              </a:rPr>
              <a:t>10 to 20 minutes before or with the first dose of antibiotics) in adults </a:t>
            </a:r>
            <a:r>
              <a:rPr lang="en-US" altLang="ar-IQ" sz="2900" dirty="0"/>
              <a:t>with suspected or proven pneumococcal meningitis.</a:t>
            </a:r>
          </a:p>
          <a:p>
            <a:r>
              <a:rPr lang="en-US" altLang="ar-IQ" sz="2900" dirty="0"/>
              <a:t> Dexamethasone is </a:t>
            </a:r>
            <a:r>
              <a:rPr lang="en-US" altLang="ar-IQ" sz="2900" dirty="0">
                <a:solidFill>
                  <a:srgbClr val="0070C0"/>
                </a:solidFill>
              </a:rPr>
              <a:t>not recommended for adults who have already received antibiotic therapy.</a:t>
            </a:r>
            <a:r>
              <a:rPr lang="en-US" altLang="ar-IQ" sz="2900" dirty="0"/>
              <a:t> </a:t>
            </a:r>
          </a:p>
          <a:p>
            <a:r>
              <a:rPr lang="en-US" altLang="ar-IQ" sz="2900" dirty="0"/>
              <a:t>Some clinicians would administer dexamethasone to all adults with meningitis pending results of laboratory tests</a:t>
            </a:r>
            <a:r>
              <a:rPr lang="en-US" altLang="ar-IQ" sz="2900" dirty="0" smtClean="0"/>
              <a:t>.</a:t>
            </a:r>
            <a:endParaRPr lang="en-US" altLang="en-US" sz="2900" dirty="0">
              <a:solidFill>
                <a:srgbClr val="0070C0"/>
              </a:solidFill>
            </a:endParaRPr>
          </a:p>
          <a:p>
            <a:r>
              <a:rPr lang="en-US" altLang="ar-IQ" sz="3600" dirty="0"/>
              <a:t>There is </a:t>
            </a:r>
            <a:r>
              <a:rPr lang="en-US" altLang="ar-IQ" sz="3600" dirty="0">
                <a:solidFill>
                  <a:srgbClr val="0070C0"/>
                </a:solidFill>
              </a:rPr>
              <a:t>controversy regarding the </a:t>
            </a:r>
            <a:r>
              <a:rPr lang="en-US" altLang="ar-IQ" sz="2900" dirty="0">
                <a:solidFill>
                  <a:srgbClr val="0070C0"/>
                </a:solidFill>
              </a:rPr>
              <a:t>administration of dexamethasone to patients requiring </a:t>
            </a:r>
            <a:r>
              <a:rPr lang="en-US" altLang="ar-IQ" sz="2900" dirty="0" err="1">
                <a:solidFill>
                  <a:srgbClr val="0070C0"/>
                </a:solidFill>
              </a:rPr>
              <a:t>vancomycin</a:t>
            </a:r>
            <a:r>
              <a:rPr lang="en-US" altLang="ar-IQ" sz="2900" dirty="0">
                <a:solidFill>
                  <a:srgbClr val="0070C0"/>
                </a:solidFill>
              </a:rPr>
              <a:t> for pneumococcal meningitis. </a:t>
            </a:r>
          </a:p>
          <a:p>
            <a:r>
              <a:rPr lang="en-US" altLang="ar-IQ" sz="2900" dirty="0"/>
              <a:t>Animal models indicate that </a:t>
            </a:r>
            <a:r>
              <a:rPr lang="en-US" altLang="ar-IQ" sz="2900" dirty="0">
                <a:solidFill>
                  <a:srgbClr val="0070C0"/>
                </a:solidFill>
              </a:rPr>
              <a:t>concurrent steroid use reduces </a:t>
            </a:r>
            <a:r>
              <a:rPr lang="en-US" altLang="ar-IQ" sz="2900" dirty="0" err="1">
                <a:solidFill>
                  <a:srgbClr val="0070C0"/>
                </a:solidFill>
              </a:rPr>
              <a:t>vancomycin</a:t>
            </a:r>
            <a:r>
              <a:rPr lang="en-US" altLang="ar-IQ" sz="2900" dirty="0">
                <a:solidFill>
                  <a:srgbClr val="0070C0"/>
                </a:solidFill>
              </a:rPr>
              <a:t> penetration into the CSF by 42% to 77% and delays CSF sterilization.</a:t>
            </a:r>
          </a:p>
          <a:p>
            <a:r>
              <a:rPr lang="en-US" altLang="ar-IQ" sz="2900" dirty="0"/>
              <a:t> A prospective evaluation in patients with </a:t>
            </a:r>
            <a:r>
              <a:rPr lang="en-US" altLang="ar-IQ" sz="2900" dirty="0">
                <a:solidFill>
                  <a:srgbClr val="0070C0"/>
                </a:solidFill>
              </a:rPr>
              <a:t>pneumococcal meningitis receiving </a:t>
            </a:r>
            <a:r>
              <a:rPr lang="en-US" altLang="ar-IQ" sz="2900" dirty="0" err="1">
                <a:solidFill>
                  <a:srgbClr val="0070C0"/>
                </a:solidFill>
              </a:rPr>
              <a:t>vancomycin</a:t>
            </a:r>
            <a:r>
              <a:rPr lang="en-US" altLang="ar-IQ" sz="2900" dirty="0">
                <a:solidFill>
                  <a:srgbClr val="0070C0"/>
                </a:solidFill>
              </a:rPr>
              <a:t> and adjunctive dexamethasone demonstrated that adequate concentrations of </a:t>
            </a:r>
            <a:r>
              <a:rPr lang="en-US" altLang="ar-IQ" sz="2900" dirty="0" err="1">
                <a:solidFill>
                  <a:srgbClr val="0070C0"/>
                </a:solidFill>
              </a:rPr>
              <a:t>vancomycin</a:t>
            </a:r>
            <a:r>
              <a:rPr lang="en-US" altLang="ar-IQ" sz="2900" dirty="0">
                <a:solidFill>
                  <a:srgbClr val="0070C0"/>
                </a:solidFill>
              </a:rPr>
              <a:t> (nearly 30% of serum concentrations) were achievable in the CSF, provided appropriate </a:t>
            </a:r>
            <a:r>
              <a:rPr lang="en-US" altLang="ar-IQ" sz="2900" dirty="0" err="1">
                <a:solidFill>
                  <a:srgbClr val="0070C0"/>
                </a:solidFill>
              </a:rPr>
              <a:t>vancomycin</a:t>
            </a:r>
            <a:r>
              <a:rPr lang="en-US" altLang="ar-IQ" sz="2900" dirty="0">
                <a:solidFill>
                  <a:srgbClr val="0070C0"/>
                </a:solidFill>
              </a:rPr>
              <a:t> dosage was utilized.</a:t>
            </a:r>
          </a:p>
          <a:p>
            <a:r>
              <a:rPr lang="en-US" altLang="ar-IQ" sz="2900" dirty="0"/>
              <a:t> </a:t>
            </a:r>
            <a:r>
              <a:rPr lang="en-US" altLang="ar-IQ" sz="2900" dirty="0">
                <a:solidFill>
                  <a:srgbClr val="0070C0"/>
                </a:solidFill>
              </a:rPr>
              <a:t>Treatment failures </a:t>
            </a:r>
            <a:r>
              <a:rPr lang="en-US" altLang="ar-IQ" sz="2900" dirty="0"/>
              <a:t>have been reported in adults with </a:t>
            </a:r>
            <a:r>
              <a:rPr lang="en-US" altLang="ar-IQ" sz="2900" dirty="0">
                <a:solidFill>
                  <a:srgbClr val="0070C0"/>
                </a:solidFill>
              </a:rPr>
              <a:t>resistant pneumococcal meningitis </a:t>
            </a:r>
            <a:r>
              <a:rPr lang="en-US" altLang="ar-IQ" sz="2900" dirty="0"/>
              <a:t>who were treated with dexamethasone, but the risk–benefit of using dexamethasone in these patients </a:t>
            </a:r>
            <a:r>
              <a:rPr lang="en-US" altLang="ar-IQ" sz="2900" dirty="0">
                <a:solidFill>
                  <a:srgbClr val="0070C0"/>
                </a:solidFill>
              </a:rPr>
              <a:t>cannot be defined at this time. </a:t>
            </a:r>
          </a:p>
          <a:p>
            <a:pPr>
              <a:defRPr/>
            </a:pP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9743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0"/>
            <a:ext cx="12192000" cy="68580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FontTx/>
              <a:buNone/>
              <a:defRPr/>
            </a:pPr>
            <a:r>
              <a:rPr lang="en-US" sz="2400" b="1" u="sng" dirty="0">
                <a:solidFill>
                  <a:srgbClr val="0070C0"/>
                </a:solidFill>
              </a:rPr>
              <a:t>OUTCOME EVALUATION</a:t>
            </a:r>
            <a:endParaRPr lang="en-US" sz="2400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400" dirty="0"/>
              <a:t> Monitor patients with CNS infections continuously throughout their treatment course to e</a:t>
            </a:r>
            <a:r>
              <a:rPr lang="en-US" sz="2400" dirty="0">
                <a:solidFill>
                  <a:srgbClr val="0070C0"/>
                </a:solidFill>
              </a:rPr>
              <a:t>valuate their progress toward achieving treatment goals</a:t>
            </a:r>
            <a:r>
              <a:rPr lang="en-US" sz="2400" dirty="0"/>
              <a:t>, including </a:t>
            </a:r>
          </a:p>
          <a:p>
            <a:pPr lvl="1">
              <a:defRPr/>
            </a:pPr>
            <a:r>
              <a:rPr lang="en-US" sz="2000" dirty="0"/>
              <a:t>relief of symptoms, </a:t>
            </a:r>
          </a:p>
          <a:p>
            <a:pPr lvl="1">
              <a:defRPr/>
            </a:pPr>
            <a:r>
              <a:rPr lang="en-US" sz="2000" dirty="0"/>
              <a:t>eradication of infection, and </a:t>
            </a:r>
          </a:p>
          <a:p>
            <a:pPr lvl="1">
              <a:defRPr/>
            </a:pPr>
            <a:r>
              <a:rPr lang="en-US" sz="2000" dirty="0"/>
              <a:t>reduction of inflammation to prevent death and the development of neurologic deficits. </a:t>
            </a:r>
          </a:p>
          <a:p>
            <a:pPr>
              <a:defRPr/>
            </a:pPr>
            <a:r>
              <a:rPr lang="en-US" sz="2400" dirty="0"/>
              <a:t>These treatment goals are best achieved by appropriate </a:t>
            </a:r>
            <a:r>
              <a:rPr lang="en-US" sz="2400" dirty="0">
                <a:solidFill>
                  <a:srgbClr val="0070C0"/>
                </a:solidFill>
              </a:rPr>
              <a:t>parenteral antimicrobial therapy</a:t>
            </a:r>
            <a:r>
              <a:rPr lang="en-US" sz="2400" dirty="0"/>
              <a:t>, including </a:t>
            </a:r>
            <a:r>
              <a:rPr lang="en-US" sz="2400" dirty="0">
                <a:solidFill>
                  <a:srgbClr val="0070C0"/>
                </a:solidFill>
              </a:rPr>
              <a:t>empirical therapy </a:t>
            </a:r>
            <a:r>
              <a:rPr lang="en-US" sz="2400" dirty="0"/>
              <a:t>to cover the most likely pathogens, followed by </a:t>
            </a:r>
            <a:r>
              <a:rPr lang="en-US" sz="2400" dirty="0">
                <a:solidFill>
                  <a:srgbClr val="0070C0"/>
                </a:solidFill>
              </a:rPr>
              <a:t>directed therapy after culture and sensitivity results </a:t>
            </a:r>
            <a:r>
              <a:rPr lang="en-US" sz="2400" dirty="0"/>
              <a:t>are known. </a:t>
            </a:r>
          </a:p>
          <a:p>
            <a:pPr>
              <a:defRPr/>
            </a:pPr>
            <a:r>
              <a:rPr lang="en-US" sz="2400" dirty="0">
                <a:solidFill>
                  <a:srgbClr val="0070C0"/>
                </a:solidFill>
              </a:rPr>
              <a:t>Components of a monitoring </a:t>
            </a:r>
            <a:r>
              <a:rPr lang="en-US" sz="2400" dirty="0"/>
              <a:t>plan to assess efficacy and safety of antimicrobial therapy of CNS infections include </a:t>
            </a:r>
            <a:r>
              <a:rPr lang="en-US" sz="2400" dirty="0">
                <a:solidFill>
                  <a:srgbClr val="0070C0"/>
                </a:solidFill>
              </a:rPr>
              <a:t>clinical signs and symptoms and laboratory data</a:t>
            </a:r>
            <a:r>
              <a:rPr lang="en-US" sz="2400" dirty="0"/>
              <a:t> (</a:t>
            </a:r>
            <a:r>
              <a:rPr lang="en-US" sz="2400" dirty="0" err="1"/>
              <a:t>eg</a:t>
            </a:r>
            <a:r>
              <a:rPr lang="en-US" sz="2400" dirty="0"/>
              <a:t>, CSF findings, culture, sensitivity data).</a:t>
            </a:r>
          </a:p>
          <a:p>
            <a:pPr>
              <a:defRPr/>
            </a:pPr>
            <a:r>
              <a:rPr lang="en-US" sz="2400" dirty="0"/>
              <a:t>Monitoring of laboratory tests is important in patients </a:t>
            </a:r>
            <a:r>
              <a:rPr lang="en-US" sz="2400" dirty="0">
                <a:solidFill>
                  <a:srgbClr val="0070C0"/>
                </a:solidFill>
              </a:rPr>
              <a:t>receiving treatment for CNS infections</a:t>
            </a:r>
            <a:r>
              <a:rPr lang="en-US" sz="2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ar-IQ" sz="2400" dirty="0"/>
              <a:t>During the patient’s treatment course, </a:t>
            </a:r>
            <a:r>
              <a:rPr lang="en-US" altLang="ar-IQ" dirty="0">
                <a:solidFill>
                  <a:srgbClr val="0070C0"/>
                </a:solidFill>
              </a:rPr>
              <a:t>monitor </a:t>
            </a:r>
          </a:p>
          <a:p>
            <a:pPr lvl="1"/>
            <a:r>
              <a:rPr lang="en-US" altLang="ar-IQ" sz="2000" dirty="0">
                <a:solidFill>
                  <a:srgbClr val="0070C0"/>
                </a:solidFill>
              </a:rPr>
              <a:t>clinical signs and symptoms </a:t>
            </a:r>
            <a:r>
              <a:rPr lang="en-US" altLang="ar-IQ" sz="2000" dirty="0"/>
              <a:t>at least three times daily.</a:t>
            </a:r>
          </a:p>
          <a:p>
            <a:pPr lvl="1"/>
            <a:r>
              <a:rPr lang="en-US" altLang="ar-IQ" sz="2000" dirty="0"/>
              <a:t> </a:t>
            </a:r>
            <a:r>
              <a:rPr lang="en-US" altLang="ar-IQ" sz="2000" dirty="0">
                <a:solidFill>
                  <a:srgbClr val="0070C0"/>
                </a:solidFill>
              </a:rPr>
              <a:t>Trends</a:t>
            </a:r>
            <a:r>
              <a:rPr lang="en-US" altLang="ar-IQ" sz="2000" dirty="0"/>
              <a:t> are more important than one-time assessments.</a:t>
            </a:r>
          </a:p>
          <a:p>
            <a:pPr lvl="1"/>
            <a:r>
              <a:rPr lang="en-US" altLang="ar-IQ" sz="2000" dirty="0"/>
              <a:t> Expect fever, headache, nausea and vomiting, and malaise to begin to </a:t>
            </a:r>
            <a:r>
              <a:rPr lang="en-US" altLang="ar-IQ" sz="2000" dirty="0">
                <a:solidFill>
                  <a:srgbClr val="0070C0"/>
                </a:solidFill>
              </a:rPr>
              <a:t>improve within 24 to 48 hours of initiation of antimicrobial </a:t>
            </a:r>
            <a:r>
              <a:rPr lang="en-US" altLang="ar-IQ" sz="2000" dirty="0"/>
              <a:t>therapy and supportive care. </a:t>
            </a:r>
          </a:p>
          <a:p>
            <a:pPr lvl="1"/>
            <a:r>
              <a:rPr lang="en-US" altLang="ar-IQ" dirty="0"/>
              <a:t>Evaluate the patient for such as altered mental status and nuchal rigidity,</a:t>
            </a:r>
            <a:r>
              <a:rPr lang="en-US" altLang="ar-IQ" dirty="0">
                <a:solidFill>
                  <a:srgbClr val="0070C0"/>
                </a:solidFill>
              </a:rPr>
              <a:t> resolution of neurologic signs and symptoms,</a:t>
            </a:r>
            <a:r>
              <a:rPr lang="en-US" altLang="ar-IQ" dirty="0"/>
              <a:t> as the infection is eradicated and inflammation is reduced within the CNS.</a:t>
            </a:r>
          </a:p>
          <a:p>
            <a:pPr lvl="1"/>
            <a:r>
              <a:rPr lang="en-US" altLang="ar-IQ" dirty="0"/>
              <a:t>Expect </a:t>
            </a:r>
            <a:r>
              <a:rPr lang="en-US" altLang="ar-IQ" dirty="0">
                <a:solidFill>
                  <a:srgbClr val="0070C0"/>
                </a:solidFill>
              </a:rPr>
              <a:t>improvement and subsequent resolution of signs and symptoms </a:t>
            </a:r>
            <a:r>
              <a:rPr lang="en-US" altLang="ar-IQ" dirty="0"/>
              <a:t>as the treatment course continues. </a:t>
            </a:r>
          </a:p>
          <a:p>
            <a:pPr lvl="1"/>
            <a:r>
              <a:rPr lang="en-US" altLang="ar-IQ" dirty="0"/>
              <a:t>At the time of hospital discharge, arrange outpatient </a:t>
            </a:r>
            <a:r>
              <a:rPr lang="en-US" altLang="ar-IQ" dirty="0">
                <a:solidFill>
                  <a:srgbClr val="0070C0"/>
                </a:solidFill>
              </a:rPr>
              <a:t>follow-up for several weeks to months </a:t>
            </a:r>
            <a:r>
              <a:rPr lang="en-US" altLang="ar-IQ" dirty="0"/>
              <a:t>depending on the causative pathogen, clinical treatment course, and patient’s underlying comorbidities. </a:t>
            </a:r>
          </a:p>
        </p:txBody>
      </p:sp>
    </p:spTree>
    <p:extLst>
      <p:ext uri="{BB962C8B-B14F-4D97-AF65-F5344CB8AC3E}">
        <p14:creationId xmlns:p14="http://schemas.microsoft.com/office/powerpoint/2010/main" val="3423716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22830"/>
            <a:ext cx="11778018" cy="6550925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Monitor CSF and blood cultures </a:t>
            </a:r>
            <a:r>
              <a:rPr lang="en-US" dirty="0"/>
              <a:t>so that antimicrobial therapy can be tailored to the etiologic organisms.</a:t>
            </a:r>
          </a:p>
          <a:p>
            <a:pPr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Follow-up cultures </a:t>
            </a:r>
            <a:r>
              <a:rPr lang="en-US" dirty="0"/>
              <a:t>may be obtained to prove </a:t>
            </a:r>
            <a:r>
              <a:rPr lang="en-US" dirty="0">
                <a:solidFill>
                  <a:srgbClr val="0070C0"/>
                </a:solidFill>
              </a:rPr>
              <a:t>eradication</a:t>
            </a:r>
            <a:r>
              <a:rPr lang="en-US" dirty="0"/>
              <a:t> of the organism(s) or treatment failure. </a:t>
            </a:r>
          </a:p>
          <a:p>
            <a:pPr>
              <a:defRPr/>
            </a:pPr>
            <a:r>
              <a:rPr lang="en-US" dirty="0"/>
              <a:t>Although repeat LP generally is not performed, consider repeat LP for patients </a:t>
            </a:r>
            <a:r>
              <a:rPr lang="en-US" dirty="0">
                <a:solidFill>
                  <a:srgbClr val="0070C0"/>
                </a:solidFill>
              </a:rPr>
              <a:t>who do not respond clinically after 48 hours </a:t>
            </a:r>
            <a:r>
              <a:rPr lang="en-US" dirty="0"/>
              <a:t>of appropriate antimicrobial therapy, especially those with </a:t>
            </a:r>
            <a:r>
              <a:rPr lang="en-US" dirty="0">
                <a:solidFill>
                  <a:srgbClr val="0070C0"/>
                </a:solidFill>
              </a:rPr>
              <a:t>resistant pneumococcus who receive dexamethasone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 Other candidates for repeat LP include those </a:t>
            </a:r>
            <a:r>
              <a:rPr lang="en-US" dirty="0">
                <a:solidFill>
                  <a:srgbClr val="0070C0"/>
                </a:solidFill>
              </a:rPr>
              <a:t>with infection with gram-negative bacilli, prolonged fever, and recurrent meningitis.</a:t>
            </a:r>
            <a:r>
              <a:rPr lang="en-US" dirty="0"/>
              <a:t> Repeat the</a:t>
            </a:r>
            <a:r>
              <a:rPr lang="en-US" b="1" dirty="0"/>
              <a:t> </a:t>
            </a:r>
            <a:r>
              <a:rPr lang="en-US" dirty="0"/>
              <a:t>LP in </a:t>
            </a:r>
            <a:r>
              <a:rPr lang="en-US" dirty="0">
                <a:solidFill>
                  <a:srgbClr val="0070C0"/>
                </a:solidFill>
              </a:rPr>
              <a:t>neonates</a:t>
            </a:r>
            <a:r>
              <a:rPr lang="en-US" dirty="0"/>
              <a:t> to determine the </a:t>
            </a:r>
            <a:r>
              <a:rPr lang="en-US" dirty="0">
                <a:solidFill>
                  <a:srgbClr val="0070C0"/>
                </a:solidFill>
              </a:rPr>
              <a:t>duration of therapy.</a:t>
            </a:r>
          </a:p>
          <a:p>
            <a:pPr>
              <a:defRPr/>
            </a:pPr>
            <a:r>
              <a:rPr lang="en-US" dirty="0"/>
              <a:t> Repeat LP also may be performed to </a:t>
            </a:r>
            <a:r>
              <a:rPr lang="en-US" dirty="0">
                <a:solidFill>
                  <a:srgbClr val="0070C0"/>
                </a:solidFill>
              </a:rPr>
              <a:t>relieve elevated intracranial pressure</a:t>
            </a:r>
            <a:r>
              <a:rPr lang="en-US" dirty="0" smtClean="0"/>
              <a:t>.</a:t>
            </a:r>
            <a:endParaRPr lang="en-US" altLang="ar-IQ" dirty="0" smtClean="0"/>
          </a:p>
          <a:p>
            <a:r>
              <a:rPr lang="en-US" altLang="ar-IQ" dirty="0" smtClean="0"/>
              <a:t>Expect </a:t>
            </a:r>
            <a:r>
              <a:rPr lang="en-US" altLang="ar-IQ" dirty="0"/>
              <a:t>repeat </a:t>
            </a:r>
            <a:r>
              <a:rPr lang="en-US" altLang="ar-IQ" dirty="0">
                <a:solidFill>
                  <a:srgbClr val="0070C0"/>
                </a:solidFill>
              </a:rPr>
              <a:t>blood cultures to become negative quickly during therapy and the serum WBC count to improve and normalize </a:t>
            </a:r>
            <a:r>
              <a:rPr lang="en-US" altLang="ar-IQ" dirty="0"/>
              <a:t>with appropriate antimicrobial therapy.</a:t>
            </a:r>
          </a:p>
          <a:p>
            <a:r>
              <a:rPr lang="en-US" altLang="ar-IQ" dirty="0"/>
              <a:t> </a:t>
            </a:r>
            <a:r>
              <a:rPr lang="en-US" altLang="ar-IQ" dirty="0">
                <a:solidFill>
                  <a:srgbClr val="0070C0"/>
                </a:solidFill>
              </a:rPr>
              <a:t>Evaluate antimicrobial dosing regimens </a:t>
            </a:r>
            <a:r>
              <a:rPr lang="en-US" altLang="ar-IQ" dirty="0"/>
              <a:t>to ensure efficacy of the treatment regimen.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Trough </a:t>
            </a:r>
            <a:r>
              <a:rPr lang="en-US" altLang="ar-IQ" dirty="0" err="1">
                <a:solidFill>
                  <a:srgbClr val="0070C0"/>
                </a:solidFill>
              </a:rPr>
              <a:t>vancomycin</a:t>
            </a:r>
            <a:r>
              <a:rPr lang="en-US" altLang="ar-IQ" dirty="0">
                <a:solidFill>
                  <a:srgbClr val="0070C0"/>
                </a:solidFill>
              </a:rPr>
              <a:t> concentrations of 15 to 20 mg/L </a:t>
            </a:r>
            <a:r>
              <a:rPr lang="en-US" altLang="ar-IQ" dirty="0"/>
              <a:t>(10–14 </a:t>
            </a:r>
            <a:r>
              <a:rPr lang="en-US" altLang="ar-IQ" dirty="0" err="1"/>
              <a:t>μmol</a:t>
            </a:r>
            <a:r>
              <a:rPr lang="en-US" altLang="ar-IQ" dirty="0"/>
              <a:t>/L) are recommended for the treatment of CNS infections.</a:t>
            </a:r>
          </a:p>
          <a:p>
            <a:r>
              <a:rPr lang="en-US" altLang="ar-IQ" dirty="0"/>
              <a:t> Monitor patients </a:t>
            </a:r>
            <a:r>
              <a:rPr lang="en-US" altLang="ar-IQ" dirty="0">
                <a:solidFill>
                  <a:srgbClr val="0070C0"/>
                </a:solidFill>
              </a:rPr>
              <a:t>for drug adverse effects, drug allergies, and drug interactions. </a:t>
            </a:r>
          </a:p>
          <a:p>
            <a:r>
              <a:rPr lang="en-US" altLang="ar-IQ" dirty="0"/>
              <a:t>The specific </a:t>
            </a:r>
            <a:r>
              <a:rPr lang="en-US" altLang="ar-IQ" dirty="0">
                <a:solidFill>
                  <a:srgbClr val="0070C0"/>
                </a:solidFill>
              </a:rPr>
              <a:t>safety monitoring plan </a:t>
            </a:r>
            <a:r>
              <a:rPr lang="en-US" altLang="ar-IQ" dirty="0"/>
              <a:t>will depend on the antibiotic(s) used.</a:t>
            </a:r>
          </a:p>
          <a:p>
            <a:r>
              <a:rPr lang="en-US" altLang="ar-IQ" dirty="0"/>
              <a:t> Pay close attention to </a:t>
            </a:r>
            <a:r>
              <a:rPr lang="en-US" altLang="ar-IQ" dirty="0">
                <a:solidFill>
                  <a:srgbClr val="0070C0"/>
                </a:solidFill>
              </a:rPr>
              <a:t>concomitant medications </a:t>
            </a:r>
            <a:r>
              <a:rPr lang="en-US" altLang="ar-IQ" dirty="0"/>
              <a:t>in patients on rifampin for treatment or prophylaxis. </a:t>
            </a:r>
          </a:p>
          <a:p>
            <a:r>
              <a:rPr lang="en-US" altLang="ar-IQ" dirty="0">
                <a:solidFill>
                  <a:srgbClr val="0070C0"/>
                </a:solidFill>
              </a:rPr>
              <a:t>Rifampin </a:t>
            </a:r>
            <a:r>
              <a:rPr lang="en-US" altLang="ar-IQ" dirty="0"/>
              <a:t>is a potent </a:t>
            </a:r>
            <a:r>
              <a:rPr lang="en-US" altLang="ar-IQ" dirty="0">
                <a:solidFill>
                  <a:srgbClr val="0070C0"/>
                </a:solidFill>
              </a:rPr>
              <a:t>inducer of hepatic metabolism </a:t>
            </a:r>
            <a:r>
              <a:rPr lang="en-US" altLang="ar-IQ" dirty="0"/>
              <a:t>and may reduce the efficacy of other drugs metabolized by the cytochrome P-450 enzyme pathway</a:t>
            </a:r>
            <a:r>
              <a:rPr lang="en-US" altLang="ar-IQ" dirty="0" smtClean="0"/>
              <a:t>.</a:t>
            </a:r>
          </a:p>
          <a:p>
            <a:endParaRPr lang="ar-IQ" altLang="ar-IQ" dirty="0"/>
          </a:p>
        </p:txBody>
      </p:sp>
    </p:spTree>
    <p:extLst>
      <p:ext uri="{BB962C8B-B14F-4D97-AF65-F5344CB8AC3E}">
        <p14:creationId xmlns:p14="http://schemas.microsoft.com/office/powerpoint/2010/main" val="2021944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842" y="272954"/>
            <a:ext cx="11546006" cy="6359857"/>
          </a:xfrm>
        </p:spPr>
        <p:txBody>
          <a:bodyPr>
            <a:normAutofit fontScale="850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sz="2400" b="1" dirty="0">
                <a:solidFill>
                  <a:srgbClr val="0070C0"/>
                </a:solidFill>
              </a:rPr>
              <a:t>Patient Care Process Patient Assessment:</a:t>
            </a:r>
          </a:p>
          <a:p>
            <a:pPr>
              <a:defRPr/>
            </a:pPr>
            <a:r>
              <a:rPr lang="en-US" sz="2400" dirty="0"/>
              <a:t> Assess </a:t>
            </a:r>
            <a:r>
              <a:rPr lang="en-US" sz="2400" dirty="0">
                <a:solidFill>
                  <a:srgbClr val="0070C0"/>
                </a:solidFill>
              </a:rPr>
              <a:t>patient allergies</a:t>
            </a:r>
            <a:r>
              <a:rPr lang="en-US" sz="2400" dirty="0"/>
              <a:t>, including severity of reactions</a:t>
            </a:r>
          </a:p>
          <a:p>
            <a:pPr>
              <a:defRPr/>
            </a:pPr>
            <a:r>
              <a:rPr lang="en-US" sz="2400" dirty="0"/>
              <a:t> Determine if patient has received recent antibiotics that may influence </a:t>
            </a:r>
            <a:r>
              <a:rPr lang="en-US" sz="2400" dirty="0">
                <a:solidFill>
                  <a:srgbClr val="0070C0"/>
                </a:solidFill>
              </a:rPr>
              <a:t>LP results or treatment decisions </a:t>
            </a:r>
          </a:p>
          <a:p>
            <a:pPr>
              <a:defRPr/>
            </a:pPr>
            <a:r>
              <a:rPr lang="en-US" sz="2400" dirty="0"/>
              <a:t>Determine from a medication history if any medicines may be associated with drug-induced aseptic meningitis Therapy Evaluation:</a:t>
            </a:r>
          </a:p>
          <a:p>
            <a:pPr lvl="1">
              <a:defRPr/>
            </a:pP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Assess LP results, </a:t>
            </a:r>
            <a:r>
              <a:rPr lang="en-US" sz="2000" dirty="0"/>
              <a:t>results of </a:t>
            </a:r>
            <a:r>
              <a:rPr lang="en-US" sz="2000" dirty="0">
                <a:solidFill>
                  <a:srgbClr val="0070C0"/>
                </a:solidFill>
              </a:rPr>
              <a:t>antigenic testing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0070C0"/>
                </a:solidFill>
              </a:rPr>
              <a:t>and culture </a:t>
            </a:r>
            <a:r>
              <a:rPr lang="en-US" sz="2000" dirty="0"/>
              <a:t>and susceptibility for additional data to help streamline therapy </a:t>
            </a:r>
          </a:p>
          <a:p>
            <a:pPr lvl="1">
              <a:defRPr/>
            </a:pPr>
            <a:r>
              <a:rPr lang="en-US" sz="2000" dirty="0"/>
              <a:t>Monitor patient for any </a:t>
            </a:r>
            <a:r>
              <a:rPr lang="en-US" sz="2000" dirty="0">
                <a:solidFill>
                  <a:srgbClr val="0070C0"/>
                </a:solidFill>
              </a:rPr>
              <a:t>antimicrobial-related adverse events</a:t>
            </a:r>
            <a:r>
              <a:rPr lang="en-US" sz="2000" dirty="0"/>
              <a:t>.</a:t>
            </a:r>
          </a:p>
          <a:p>
            <a:pPr lvl="1">
              <a:defRPr/>
            </a:pPr>
            <a:r>
              <a:rPr lang="en-US" sz="2000" dirty="0"/>
              <a:t> Provide recommendations for necessary prophylaxis based on causative pathogen and exposure history </a:t>
            </a:r>
          </a:p>
          <a:p>
            <a:pPr marL="0" indent="0">
              <a:buFontTx/>
              <a:buNone/>
              <a:defRPr/>
            </a:pPr>
            <a:r>
              <a:rPr lang="en-US" dirty="0"/>
              <a:t> </a:t>
            </a:r>
            <a:r>
              <a:rPr lang="en-US" b="1" dirty="0">
                <a:solidFill>
                  <a:srgbClr val="0070C0"/>
                </a:solidFill>
              </a:rPr>
              <a:t>Care Plan Development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/>
              <a:t> Based on patient-specific factors and local susceptibility patterns, determine appropriate </a:t>
            </a:r>
            <a:r>
              <a:rPr lang="en-US" dirty="0">
                <a:solidFill>
                  <a:srgbClr val="0070C0"/>
                </a:solidFill>
              </a:rPr>
              <a:t>empirical antimicrobial treatment plan </a:t>
            </a:r>
          </a:p>
          <a:p>
            <a:pPr>
              <a:defRPr/>
            </a:pPr>
            <a:r>
              <a:rPr lang="en-US" dirty="0"/>
              <a:t> Collaborate with treatment team to ensure </a:t>
            </a:r>
            <a:r>
              <a:rPr lang="en-US" dirty="0">
                <a:solidFill>
                  <a:srgbClr val="0070C0"/>
                </a:solidFill>
              </a:rPr>
              <a:t>timely administration of antibiotic</a:t>
            </a:r>
            <a:r>
              <a:rPr lang="en-US" dirty="0"/>
              <a:t> in relation to performing </a:t>
            </a:r>
            <a:r>
              <a:rPr lang="en-US" dirty="0">
                <a:solidFill>
                  <a:srgbClr val="0070C0"/>
                </a:solidFill>
              </a:rPr>
              <a:t>LP and obtaining blood cultures </a:t>
            </a:r>
          </a:p>
          <a:p>
            <a:pPr>
              <a:defRPr/>
            </a:pPr>
            <a:r>
              <a:rPr lang="en-US" dirty="0"/>
              <a:t>Collaborate with treatment team to determine appropriate </a:t>
            </a:r>
            <a:r>
              <a:rPr lang="en-US" dirty="0">
                <a:solidFill>
                  <a:srgbClr val="0070C0"/>
                </a:solidFill>
              </a:rPr>
              <a:t>administration of adjunctive corticosteroid therapy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b="1" dirty="0">
                <a:solidFill>
                  <a:srgbClr val="0070C0"/>
                </a:solidFill>
              </a:rPr>
              <a:t>Follow-up Evaluation</a:t>
            </a:r>
            <a:r>
              <a:rPr lang="en-US" dirty="0"/>
              <a:t>: </a:t>
            </a:r>
          </a:p>
          <a:p>
            <a:pPr>
              <a:defRPr/>
            </a:pPr>
            <a:r>
              <a:rPr lang="en-US" dirty="0"/>
              <a:t>Determine </a:t>
            </a:r>
            <a:r>
              <a:rPr lang="en-US" dirty="0">
                <a:solidFill>
                  <a:srgbClr val="0070C0"/>
                </a:solidFill>
              </a:rPr>
              <a:t>appropriate length of therapy for diagnosed CNS infection </a:t>
            </a:r>
          </a:p>
          <a:p>
            <a:pPr>
              <a:defRPr/>
            </a:pPr>
            <a:r>
              <a:rPr lang="en-US" dirty="0"/>
              <a:t>Provide recommendations for </a:t>
            </a:r>
            <a:r>
              <a:rPr lang="en-US" dirty="0">
                <a:solidFill>
                  <a:srgbClr val="0070C0"/>
                </a:solidFill>
              </a:rPr>
              <a:t>outpatient parenteral therapy as needed upon discharge from acute care facility</a:t>
            </a:r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282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857" y="2148289"/>
            <a:ext cx="9201875" cy="2030171"/>
          </a:xfrm>
          <a:ln>
            <a:solidFill>
              <a:srgbClr val="FF000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Algerian" panose="04020705040A02060702" pitchFamily="82" charset="0"/>
              </a:rPr>
              <a:t>Thank you</a:t>
            </a:r>
            <a:endParaRPr lang="en-US" sz="9600" b="1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402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842" y="232012"/>
            <a:ext cx="11641540" cy="5944951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b="1" dirty="0">
                <a:solidFill>
                  <a:srgbClr val="0070C0"/>
                </a:solidFill>
              </a:rPr>
              <a:t>Risk factors for CNS infections can be classified as follows: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Environmental</a:t>
            </a:r>
            <a:r>
              <a:rPr lang="en-US" dirty="0"/>
              <a:t>: Recent exposures (</a:t>
            </a:r>
            <a:r>
              <a:rPr lang="en-US" dirty="0" err="1"/>
              <a:t>eg</a:t>
            </a:r>
            <a:r>
              <a:rPr lang="en-US" dirty="0"/>
              <a:t>, close contact with meningitis or respiratory tract infection, contaminated foods), active or passive exposure to cigarette smoke, close living conditions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Recent infection in the patient:</a:t>
            </a:r>
            <a:r>
              <a:rPr lang="en-US" dirty="0"/>
              <a:t> Respiratory infection, otitis media, sinusitis, </a:t>
            </a:r>
            <a:r>
              <a:rPr lang="en-US" dirty="0" err="1"/>
              <a:t>mastoiditis</a:t>
            </a:r>
            <a:r>
              <a:rPr lang="en-US" dirty="0"/>
              <a:t>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Immunosuppression: </a:t>
            </a:r>
            <a:r>
              <a:rPr lang="en-US" dirty="0"/>
              <a:t>Anatomic or functional </a:t>
            </a:r>
            <a:r>
              <a:rPr lang="en-US" dirty="0" err="1"/>
              <a:t>asplenia</a:t>
            </a:r>
            <a:r>
              <a:rPr lang="en-US" dirty="0"/>
              <a:t>, sickle cell disease, alcoholism, cirrhosis, immunoglobulin or complement deficiency, cancer, HIV/AIDS, uncontrolled diabetes mellitus, debilitated state of health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Surgery, trauma: </a:t>
            </a:r>
            <a:r>
              <a:rPr lang="en-US" dirty="0"/>
              <a:t>Neurosurgery, head trauma, CSF shunt, cochlear </a:t>
            </a:r>
            <a:r>
              <a:rPr lang="en-US" dirty="0" err="1"/>
              <a:t>implantt</a:t>
            </a:r>
            <a:r>
              <a:rPr lang="en-US" dirty="0"/>
              <a:t>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Noninfectious causes of meningitis </a:t>
            </a:r>
            <a:r>
              <a:rPr lang="en-US" dirty="0"/>
              <a:t>include malignancy, medications (</a:t>
            </a:r>
            <a:r>
              <a:rPr lang="en-US" dirty="0" err="1"/>
              <a:t>eg</a:t>
            </a:r>
            <a:r>
              <a:rPr lang="en-US" dirty="0"/>
              <a:t>, sulfonamides, </a:t>
            </a:r>
            <a:r>
              <a:rPr lang="en-US" dirty="0" err="1"/>
              <a:t>nonsteroidal</a:t>
            </a:r>
            <a:r>
              <a:rPr lang="en-US" dirty="0"/>
              <a:t> </a:t>
            </a:r>
            <a:r>
              <a:rPr lang="en-US" dirty="0" err="1"/>
              <a:t>antiinflammatory</a:t>
            </a:r>
            <a:r>
              <a:rPr lang="en-US" dirty="0"/>
              <a:t> drugs [NSAIDs], IV immunoglobulin), autoimmune disease (</a:t>
            </a:r>
            <a:r>
              <a:rPr lang="en-US" dirty="0" err="1"/>
              <a:t>eg</a:t>
            </a:r>
            <a:r>
              <a:rPr lang="en-US" dirty="0"/>
              <a:t>, lupus), and trauma</a:t>
            </a:r>
            <a:r>
              <a:rPr lang="en-US" dirty="0" smtClean="0"/>
              <a:t>.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59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716" y="150124"/>
            <a:ext cx="11818962" cy="6469039"/>
          </a:xfrm>
        </p:spPr>
        <p:txBody>
          <a:bodyPr>
            <a:normAutofit fontScale="625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b="1" u="sng" dirty="0">
                <a:solidFill>
                  <a:srgbClr val="0070C0"/>
                </a:solidFill>
              </a:rPr>
              <a:t>PATHOPHYSIOLOGY</a:t>
            </a:r>
            <a:endParaRPr lang="en-US" b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Meningitis</a:t>
            </a:r>
            <a:r>
              <a:rPr lang="en-US" dirty="0"/>
              <a:t> is an inflammation of the membranes of the brain and spinal cord (meninges) and the CSF in contact with these membranes, </a:t>
            </a:r>
            <a:r>
              <a:rPr lang="en-US" u="sng" dirty="0"/>
              <a:t>whereas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Contiguous spread </a:t>
            </a:r>
            <a:r>
              <a:rPr lang="en-US" dirty="0"/>
              <a:t>occurs when infections in adjacent structures (</a:t>
            </a:r>
            <a:r>
              <a:rPr lang="en-US" dirty="0" err="1"/>
              <a:t>eg</a:t>
            </a:r>
            <a:r>
              <a:rPr lang="en-US" dirty="0"/>
              <a:t>, sinus cavities or the middle ear) invade directly through the blood–brain barrier. </a:t>
            </a:r>
            <a:endParaRPr lang="en-US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dirty="0" err="1">
                <a:solidFill>
                  <a:srgbClr val="0070C0"/>
                </a:solidFill>
              </a:rPr>
              <a:t>Hematogenous</a:t>
            </a:r>
            <a:r>
              <a:rPr lang="en-US" dirty="0">
                <a:solidFill>
                  <a:srgbClr val="0070C0"/>
                </a:solidFill>
              </a:rPr>
              <a:t> seeding </a:t>
            </a:r>
            <a:r>
              <a:rPr lang="en-US" dirty="0"/>
              <a:t>occurs when a remote infection causes </a:t>
            </a:r>
            <a:r>
              <a:rPr lang="en-US" dirty="0">
                <a:solidFill>
                  <a:srgbClr val="FF0000"/>
                </a:solidFill>
              </a:rPr>
              <a:t>bacteremia t</a:t>
            </a:r>
            <a:r>
              <a:rPr lang="en-US" dirty="0"/>
              <a:t>hat seeds the CSF, such as </a:t>
            </a:r>
            <a:r>
              <a:rPr lang="en-US" dirty="0">
                <a:solidFill>
                  <a:srgbClr val="FF0000"/>
                </a:solidFill>
              </a:rPr>
              <a:t>pneumococcal pneumonia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Reactivation</a:t>
            </a:r>
            <a:r>
              <a:rPr lang="en-US" dirty="0"/>
              <a:t> of latent infection results from dormant viral, fungal, or mycobacterial pathogens in the spine, brain, or nerve tracts.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Direct inoculation of bacteria </a:t>
            </a:r>
            <a:r>
              <a:rPr lang="en-US" dirty="0"/>
              <a:t>into the CNS is the result of trauma, congenital malformations, or complications of </a:t>
            </a:r>
            <a:r>
              <a:rPr lang="en-US" dirty="0">
                <a:solidFill>
                  <a:srgbClr val="FF0000"/>
                </a:solidFill>
              </a:rPr>
              <a:t>neurosurgery</a:t>
            </a:r>
            <a:r>
              <a:rPr lang="en-US" dirty="0"/>
              <a:t>. Once through the blood–brain barrier, pathogens replicate due to limited host defenses in the CNS. </a:t>
            </a:r>
            <a:endParaRPr lang="en-US" dirty="0" smtClean="0"/>
          </a:p>
          <a:p>
            <a:r>
              <a:rPr lang="en-US" altLang="ar-IQ" dirty="0">
                <a:solidFill>
                  <a:srgbClr val="0070C0"/>
                </a:solidFill>
              </a:rPr>
              <a:t>Neurologic tissue damage </a:t>
            </a:r>
            <a:r>
              <a:rPr lang="en-US" altLang="ar-IQ" dirty="0"/>
              <a:t>is the result of the host’s immune reaction to bacterial cellular components, which trigger cytokine production, particularly tumor necrosis factor alpha (TNF-α) and interleukin 1 (IL-1), and other inflammatory mediators. </a:t>
            </a:r>
          </a:p>
          <a:p>
            <a:r>
              <a:rPr lang="en-US" altLang="ar-IQ" dirty="0" err="1">
                <a:solidFill>
                  <a:srgbClr val="0070C0"/>
                </a:solidFill>
              </a:rPr>
              <a:t>Bacteriolysis</a:t>
            </a:r>
            <a:r>
              <a:rPr lang="en-US" altLang="ar-IQ" dirty="0"/>
              <a:t> resulting from antibiotic therapy further contributes to the inflammatory process.</a:t>
            </a:r>
          </a:p>
          <a:p>
            <a:r>
              <a:rPr lang="en-US" altLang="ar-IQ" dirty="0"/>
              <a:t> </a:t>
            </a:r>
            <a:r>
              <a:rPr lang="en-US" altLang="ar-IQ" dirty="0">
                <a:solidFill>
                  <a:srgbClr val="0070C0"/>
                </a:solidFill>
              </a:rPr>
              <a:t>Cytokines increase permeability </a:t>
            </a:r>
            <a:r>
              <a:rPr lang="en-US" altLang="ar-IQ" dirty="0"/>
              <a:t>of the blood–brain barrier, allowing influx of neutrophils and other host defense cells that contribute to the development of cerebral edema and increased intracranial pressure characteristic of meningitis.</a:t>
            </a:r>
          </a:p>
          <a:p>
            <a:pPr>
              <a:defRPr/>
            </a:pP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increase in intracranial pressure </a:t>
            </a:r>
            <a:r>
              <a:rPr lang="en-US" dirty="0"/>
              <a:t>is responsible for the </a:t>
            </a:r>
            <a:r>
              <a:rPr lang="en-US" dirty="0">
                <a:solidFill>
                  <a:srgbClr val="0070C0"/>
                </a:solidFill>
              </a:rPr>
              <a:t>hallmark clinical signs and symptoms </a:t>
            </a:r>
            <a:r>
              <a:rPr lang="en-US" dirty="0"/>
              <a:t>of meningitis: headache, neck stiffness, altered mental status, photophobia, and seizures. Untreated, these pathophysiologic changes may result in </a:t>
            </a:r>
            <a:r>
              <a:rPr lang="en-US" dirty="0">
                <a:solidFill>
                  <a:srgbClr val="0070C0"/>
                </a:solidFill>
              </a:rPr>
              <a:t>cerebral ischemia and death.</a:t>
            </a:r>
          </a:p>
          <a:p>
            <a:pPr>
              <a:defRPr/>
            </a:pPr>
            <a:r>
              <a:rPr lang="en-US" dirty="0"/>
              <a:t>The </a:t>
            </a:r>
            <a:r>
              <a:rPr lang="en-US" dirty="0">
                <a:solidFill>
                  <a:srgbClr val="0070C0"/>
                </a:solidFill>
              </a:rPr>
              <a:t>CNS response to infection </a:t>
            </a:r>
            <a:r>
              <a:rPr lang="en-US" dirty="0"/>
              <a:t>is </a:t>
            </a:r>
            <a:r>
              <a:rPr lang="en-US" dirty="0">
                <a:solidFill>
                  <a:srgbClr val="0070C0"/>
                </a:solidFill>
              </a:rPr>
              <a:t>cellular and chemical changes</a:t>
            </a:r>
            <a:r>
              <a:rPr lang="en-US" dirty="0"/>
              <a:t> in the CSF.</a:t>
            </a:r>
          </a:p>
          <a:p>
            <a:pPr>
              <a:defRPr/>
            </a:pPr>
            <a:r>
              <a:rPr lang="en-US" dirty="0"/>
              <a:t> Ideally, </a:t>
            </a:r>
            <a:r>
              <a:rPr lang="en-US" dirty="0">
                <a:solidFill>
                  <a:srgbClr val="0070C0"/>
                </a:solidFill>
              </a:rPr>
              <a:t>LP to obtain CSF </a:t>
            </a:r>
            <a:r>
              <a:rPr lang="en-US" dirty="0"/>
              <a:t>for direct examination and </a:t>
            </a:r>
            <a:r>
              <a:rPr lang="en-US" dirty="0">
                <a:solidFill>
                  <a:srgbClr val="0070C0"/>
                </a:solidFill>
              </a:rPr>
              <a:t>laboratory analysis</a:t>
            </a:r>
            <a:r>
              <a:rPr lang="en-US" dirty="0"/>
              <a:t>, as well as </a:t>
            </a:r>
            <a:r>
              <a:rPr lang="en-US" dirty="0">
                <a:solidFill>
                  <a:srgbClr val="0070C0"/>
                </a:solidFill>
              </a:rPr>
              <a:t>blood cultures and other relevant cultures</a:t>
            </a:r>
            <a:r>
              <a:rPr lang="en-US" dirty="0"/>
              <a:t>, should be obtained </a:t>
            </a:r>
            <a:r>
              <a:rPr lang="en-US" dirty="0">
                <a:solidFill>
                  <a:srgbClr val="0070C0"/>
                </a:solidFill>
              </a:rPr>
              <a:t>before initiation of antimicrobial therapy. </a:t>
            </a:r>
          </a:p>
          <a:p>
            <a:pPr>
              <a:defRPr/>
            </a:pPr>
            <a:r>
              <a:rPr lang="en-US" dirty="0"/>
              <a:t>However, </a:t>
            </a:r>
            <a:r>
              <a:rPr lang="en-US" dirty="0">
                <a:solidFill>
                  <a:srgbClr val="0070C0"/>
                </a:solidFill>
              </a:rPr>
              <a:t>initiation of antimicrobial therapy should not be delayed</a:t>
            </a:r>
            <a:r>
              <a:rPr lang="en-US" dirty="0"/>
              <a:t> if a </a:t>
            </a:r>
            <a:r>
              <a:rPr lang="en-US" dirty="0">
                <a:solidFill>
                  <a:srgbClr val="0070C0"/>
                </a:solidFill>
              </a:rPr>
              <a:t>pretreatment LP cannot be performed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 Normal CSF has a characteristic composition in terms of protein and glucose content, as well as cell count. </a:t>
            </a:r>
            <a:endParaRPr lang="ar-IQ" dirty="0">
              <a:solidFill>
                <a:srgbClr val="FF0000"/>
              </a:solidFill>
            </a:endParaRPr>
          </a:p>
          <a:p>
            <a:pPr marL="0" indent="0">
              <a:buFontTx/>
              <a:buNone/>
              <a:defRPr/>
            </a:pPr>
            <a:endParaRPr lang="ar-IQ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551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00375" y="333376"/>
            <a:ext cx="6408738" cy="5834063"/>
          </a:xfrm>
        </p:spPr>
      </p:pic>
    </p:spTree>
    <p:extLst>
      <p:ext uri="{BB962C8B-B14F-4D97-AF65-F5344CB8AC3E}">
        <p14:creationId xmlns:p14="http://schemas.microsoft.com/office/powerpoint/2010/main" val="148255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72" y="109182"/>
            <a:ext cx="11778019" cy="6264322"/>
          </a:xfrm>
        </p:spPr>
        <p:txBody>
          <a:bodyPr>
            <a:normAutofit fontScale="625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>
                <a:solidFill>
                  <a:srgbClr val="0070C0"/>
                </a:solidFill>
              </a:rPr>
              <a:t>CLINICAL PRESENTATION AND DIAGNOSIS 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en-US" u="sng" dirty="0">
                <a:solidFill>
                  <a:srgbClr val="0070C0"/>
                </a:solidFill>
              </a:rPr>
              <a:t>Signs and Symptoms</a:t>
            </a:r>
            <a:endParaRPr lang="en-US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3500" dirty="0"/>
              <a:t> 95% of patients with bacterial meningitis have two of the following: </a:t>
            </a:r>
            <a:r>
              <a:rPr lang="en-US" sz="3500" b="1" dirty="0"/>
              <a:t>headache, fever, neck stiffness, and altered mental status </a:t>
            </a:r>
          </a:p>
          <a:p>
            <a:pPr>
              <a:defRPr/>
            </a:pPr>
            <a:r>
              <a:rPr lang="en-US" sz="3500" dirty="0"/>
              <a:t>Headache (87%)</a:t>
            </a:r>
          </a:p>
          <a:p>
            <a:pPr>
              <a:defRPr/>
            </a:pPr>
            <a:r>
              <a:rPr lang="en-US" sz="3500" dirty="0"/>
              <a:t> Nuchal rigidity (stiff neck) (83%) </a:t>
            </a:r>
          </a:p>
          <a:p>
            <a:pPr>
              <a:defRPr/>
            </a:pPr>
            <a:r>
              <a:rPr lang="en-US" sz="3500" dirty="0"/>
              <a:t>Fever (77%)</a:t>
            </a:r>
          </a:p>
          <a:p>
            <a:pPr>
              <a:defRPr/>
            </a:pPr>
            <a:r>
              <a:rPr lang="en-US" sz="3500" dirty="0"/>
              <a:t> Nausea (74%) </a:t>
            </a:r>
          </a:p>
          <a:p>
            <a:pPr>
              <a:defRPr/>
            </a:pPr>
            <a:r>
              <a:rPr lang="en-US" sz="3500" dirty="0"/>
              <a:t>Altered mental status (</a:t>
            </a:r>
            <a:r>
              <a:rPr lang="en-US" sz="3500" dirty="0" err="1"/>
              <a:t>ie</a:t>
            </a:r>
            <a:r>
              <a:rPr lang="en-US" sz="3500" dirty="0"/>
              <a:t>, confusion, lethargy, and </a:t>
            </a:r>
            <a:r>
              <a:rPr lang="en-US" sz="3500" dirty="0" err="1"/>
              <a:t>obtundation</a:t>
            </a:r>
            <a:r>
              <a:rPr lang="en-US" sz="3500" dirty="0"/>
              <a:t>) (69%) </a:t>
            </a:r>
            <a:endParaRPr lang="en-US" sz="3500" dirty="0" smtClean="0"/>
          </a:p>
          <a:p>
            <a:r>
              <a:rPr lang="en-US" altLang="ar-IQ" b="1" dirty="0"/>
              <a:t>Focal neurologic defects</a:t>
            </a:r>
            <a:r>
              <a:rPr lang="en-US" altLang="ar-IQ" dirty="0"/>
              <a:t> (including positive </a:t>
            </a:r>
            <a:r>
              <a:rPr lang="en-US" altLang="ar-IQ" dirty="0" err="1"/>
              <a:t>Brudzinski</a:t>
            </a:r>
            <a:r>
              <a:rPr lang="en-US" altLang="ar-IQ" dirty="0"/>
              <a:t> sign and </a:t>
            </a:r>
            <a:r>
              <a:rPr lang="en-US" altLang="ar-IQ" dirty="0" err="1"/>
              <a:t>Kernig</a:t>
            </a:r>
            <a:r>
              <a:rPr lang="en-US" altLang="ar-IQ" dirty="0"/>
              <a:t> sign) (33%) </a:t>
            </a:r>
          </a:p>
          <a:p>
            <a:r>
              <a:rPr lang="en-US" altLang="ar-IQ" dirty="0"/>
              <a:t> Seizures </a:t>
            </a:r>
          </a:p>
          <a:p>
            <a:r>
              <a:rPr lang="en-US" altLang="ar-IQ" dirty="0"/>
              <a:t>Malaise, restlessness </a:t>
            </a:r>
          </a:p>
          <a:p>
            <a:r>
              <a:rPr lang="en-US" altLang="ar-IQ" dirty="0"/>
              <a:t>Photophobia </a:t>
            </a:r>
          </a:p>
          <a:p>
            <a:r>
              <a:rPr lang="en-US" altLang="ar-IQ" dirty="0"/>
              <a:t>Skin lesions (diffuse petechial rash observed in 50% of patients with meningococcal meningitis</a:t>
            </a:r>
            <a:r>
              <a:rPr lang="en-US" altLang="ar-IQ" sz="2400" dirty="0"/>
              <a:t>) </a:t>
            </a:r>
          </a:p>
          <a:p>
            <a:r>
              <a:rPr lang="en-US" altLang="ar-IQ" sz="3800" b="1" dirty="0"/>
              <a:t>Signs and symptoms in neonates, infants, and young children:</a:t>
            </a:r>
          </a:p>
          <a:p>
            <a:pPr lvl="1"/>
            <a:r>
              <a:rPr lang="en-US" altLang="ar-IQ" sz="3400" dirty="0"/>
              <a:t> nonspecific findings, such as altered feeding and sleep patterns, vomiting, irritability, lethargy, bulging fontanel, seizures, respiratory distress, and petechial/</a:t>
            </a:r>
            <a:r>
              <a:rPr lang="en-US" altLang="ar-IQ" sz="3400" dirty="0" err="1"/>
              <a:t>purpuric</a:t>
            </a:r>
            <a:r>
              <a:rPr lang="en-US" altLang="ar-IQ" sz="3400" dirty="0"/>
              <a:t> rash </a:t>
            </a:r>
          </a:p>
          <a:p>
            <a:pPr lvl="1"/>
            <a:r>
              <a:rPr lang="en-US" altLang="ar-IQ" sz="3400" dirty="0"/>
              <a:t>Predictors of an unfavorable outcome: seizures, focal neurologic findings, altered mental status, papilledema, hypotension, septic shock, and pneumococcal </a:t>
            </a:r>
            <a:r>
              <a:rPr lang="en-US" altLang="ar-IQ" sz="3400" dirty="0" smtClean="0"/>
              <a:t>meningitis</a:t>
            </a:r>
            <a:endParaRPr lang="en-US" altLang="ar-IQ" sz="2000" dirty="0" smtClean="0"/>
          </a:p>
          <a:p>
            <a:pPr lvl="1"/>
            <a:endParaRPr lang="ar-IQ" altLang="ar-IQ" sz="2000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5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Kernig's test and Brudzinski's sign |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4113" y="836614"/>
            <a:ext cx="6985000" cy="425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810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307" y="313899"/>
            <a:ext cx="11709780" cy="6277970"/>
          </a:xfrm>
        </p:spPr>
        <p:txBody>
          <a:bodyPr>
            <a:normAutofit fontScale="62500" lnSpcReduction="20000"/>
          </a:bodyPr>
          <a:lstStyle/>
          <a:p>
            <a:pPr marL="0" indent="0">
              <a:buFontTx/>
              <a:buNone/>
              <a:defRPr/>
            </a:pPr>
            <a:r>
              <a:rPr lang="en-US" u="sng" dirty="0">
                <a:solidFill>
                  <a:srgbClr val="0070C0"/>
                </a:solidFill>
              </a:rPr>
              <a:t>Laboratory Tests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>
              <a:defRPr/>
            </a:pPr>
            <a:r>
              <a:rPr lang="en-US" dirty="0"/>
              <a:t>CSF examination via lumbar puncture (LP, spinal tap);) 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Cloudy CSF 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Decreased glucose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Elevated protein </a:t>
            </a:r>
          </a:p>
          <a:p>
            <a:pPr>
              <a:defRPr/>
            </a:pPr>
            <a:r>
              <a:rPr lang="en-US" dirty="0">
                <a:solidFill>
                  <a:srgbClr val="FF0000"/>
                </a:solidFill>
              </a:rPr>
              <a:t>Elevated WBC (differential provides clues to offending pathogen) 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altLang="ar-IQ" dirty="0" smtClean="0">
              <a:solidFill>
                <a:srgbClr val="FF0000"/>
              </a:solidFill>
            </a:endParaRPr>
          </a:p>
          <a:p>
            <a:r>
              <a:rPr lang="en-US" altLang="ar-IQ" dirty="0" smtClean="0">
                <a:solidFill>
                  <a:srgbClr val="FF0000"/>
                </a:solidFill>
              </a:rPr>
              <a:t>Gram </a:t>
            </a:r>
            <a:r>
              <a:rPr lang="en-US" altLang="ar-IQ" dirty="0">
                <a:solidFill>
                  <a:srgbClr val="FF0000"/>
                </a:solidFill>
              </a:rPr>
              <a:t>stain</a:t>
            </a:r>
            <a:r>
              <a:rPr lang="en-US" altLang="ar-IQ" dirty="0"/>
              <a:t> (adequate for diagnosis in 60%–90% of patients with bacterial meningitis) </a:t>
            </a:r>
          </a:p>
          <a:p>
            <a:r>
              <a:rPr lang="en-US" altLang="ar-IQ" dirty="0"/>
              <a:t> </a:t>
            </a:r>
            <a:r>
              <a:rPr lang="en-US" altLang="ar-IQ" dirty="0">
                <a:solidFill>
                  <a:srgbClr val="FF0000"/>
                </a:solidFill>
              </a:rPr>
              <a:t>Culture and sensitivity </a:t>
            </a:r>
            <a:r>
              <a:rPr lang="en-US" altLang="ar-IQ" dirty="0"/>
              <a:t>(</a:t>
            </a:r>
            <a:r>
              <a:rPr lang="en-US" altLang="ar-IQ" dirty="0">
                <a:solidFill>
                  <a:srgbClr val="FF0000"/>
                </a:solidFill>
              </a:rPr>
              <a:t>positive in 70%–85% without prior </a:t>
            </a:r>
            <a:r>
              <a:rPr lang="en-US" altLang="ar-IQ" dirty="0"/>
              <a:t>antibiotic therapy, positive in less than 20% who have had prior therapy) </a:t>
            </a:r>
          </a:p>
          <a:p>
            <a:r>
              <a:rPr lang="en-US" altLang="ar-IQ" dirty="0"/>
              <a:t> If CSF Gram stain and/or culture is negative, rapid diagnostic tests (such as </a:t>
            </a:r>
            <a:r>
              <a:rPr lang="en-US" altLang="ar-IQ" dirty="0">
                <a:solidFill>
                  <a:srgbClr val="FF0000"/>
                </a:solidFill>
              </a:rPr>
              <a:t>latex agglutination</a:t>
            </a:r>
            <a:r>
              <a:rPr lang="en-US" altLang="ar-IQ" dirty="0"/>
              <a:t>) may be useful; these tests are positive even if bacteria are dead </a:t>
            </a:r>
          </a:p>
          <a:p>
            <a:r>
              <a:rPr lang="en-US" altLang="ar-IQ" dirty="0"/>
              <a:t>Polymerase chain reaction (</a:t>
            </a:r>
            <a:r>
              <a:rPr lang="en-US" altLang="ar-IQ" dirty="0">
                <a:solidFill>
                  <a:srgbClr val="FF0000"/>
                </a:solidFill>
              </a:rPr>
              <a:t>PCR</a:t>
            </a:r>
            <a:r>
              <a:rPr lang="en-US" altLang="ar-IQ" dirty="0"/>
              <a:t>; DNA amplification of the </a:t>
            </a:r>
            <a:r>
              <a:rPr lang="en-US" altLang="ar-IQ" dirty="0">
                <a:solidFill>
                  <a:srgbClr val="FF0000"/>
                </a:solidFill>
              </a:rPr>
              <a:t>most common bacterial meningitis pathogens</a:t>
            </a:r>
            <a:r>
              <a:rPr lang="en-US" altLang="ar-IQ" dirty="0"/>
              <a:t>) may be useful to help exclude bacterial meningitis</a:t>
            </a:r>
          </a:p>
          <a:p>
            <a:r>
              <a:rPr lang="en-US" altLang="ar-IQ" dirty="0">
                <a:solidFill>
                  <a:srgbClr val="FF0000"/>
                </a:solidFill>
              </a:rPr>
              <a:t>Elevated CSF lactate and C-reactive protein </a:t>
            </a:r>
          </a:p>
          <a:p>
            <a:r>
              <a:rPr lang="en-US" altLang="ar-IQ" dirty="0">
                <a:solidFill>
                  <a:srgbClr val="FF0000"/>
                </a:solidFill>
              </a:rPr>
              <a:t>Blood cultures</a:t>
            </a:r>
          </a:p>
          <a:p>
            <a:r>
              <a:rPr lang="en-US" altLang="ar-IQ" dirty="0"/>
              <a:t>Other cultures should be obtained as clinically indicated (</a:t>
            </a:r>
            <a:r>
              <a:rPr lang="en-US" altLang="ar-IQ" dirty="0" err="1"/>
              <a:t>eg</a:t>
            </a:r>
            <a:r>
              <a:rPr lang="en-US" altLang="ar-IQ" dirty="0"/>
              <a:t>, s</a:t>
            </a:r>
            <a:r>
              <a:rPr lang="en-US" altLang="ar-IQ" dirty="0">
                <a:solidFill>
                  <a:srgbClr val="FF0000"/>
                </a:solidFill>
              </a:rPr>
              <a:t>putum</a:t>
            </a:r>
            <a:r>
              <a:rPr lang="en-US" altLang="ar-IQ" dirty="0"/>
              <a:t>) </a:t>
            </a:r>
          </a:p>
          <a:p>
            <a:r>
              <a:rPr lang="en-US" altLang="ar-IQ" dirty="0">
                <a:solidFill>
                  <a:srgbClr val="FF0000"/>
                </a:solidFill>
              </a:rPr>
              <a:t>WBC with differential </a:t>
            </a:r>
          </a:p>
          <a:p>
            <a:r>
              <a:rPr lang="en-US" altLang="ar-IQ" dirty="0">
                <a:solidFill>
                  <a:srgbClr val="FF0000"/>
                </a:solidFill>
              </a:rPr>
              <a:t>Fungal meningitis</a:t>
            </a:r>
            <a:r>
              <a:rPr lang="en-US" altLang="ar-IQ" dirty="0"/>
              <a:t>: CSF culture, CSF and serum </a:t>
            </a:r>
            <a:r>
              <a:rPr lang="en-US" altLang="ar-IQ" dirty="0" err="1">
                <a:solidFill>
                  <a:srgbClr val="FF0000"/>
                </a:solidFill>
              </a:rPr>
              <a:t>cryptococcal</a:t>
            </a:r>
            <a:r>
              <a:rPr lang="en-US" altLang="ar-IQ" dirty="0">
                <a:solidFill>
                  <a:srgbClr val="FF0000"/>
                </a:solidFill>
              </a:rPr>
              <a:t> antigen titers</a:t>
            </a:r>
            <a:r>
              <a:rPr lang="en-US" altLang="ar-IQ" dirty="0"/>
              <a:t>, microscopic examination of CSF specimens </a:t>
            </a:r>
          </a:p>
          <a:p>
            <a:r>
              <a:rPr lang="en-US" altLang="ar-IQ" dirty="0" err="1">
                <a:solidFill>
                  <a:srgbClr val="FF0000"/>
                </a:solidFill>
              </a:rPr>
              <a:t>Tuberculous</a:t>
            </a:r>
            <a:r>
              <a:rPr lang="en-US" altLang="ar-IQ" dirty="0">
                <a:solidFill>
                  <a:srgbClr val="FF0000"/>
                </a:solidFill>
              </a:rPr>
              <a:t> meningitis</a:t>
            </a:r>
            <a:r>
              <a:rPr lang="en-US" altLang="ar-IQ" dirty="0"/>
              <a:t>: CSF culture, PCR evaluation (preferred), and </a:t>
            </a:r>
            <a:r>
              <a:rPr lang="en-US" altLang="ar-IQ" dirty="0">
                <a:solidFill>
                  <a:srgbClr val="FF0000"/>
                </a:solidFill>
              </a:rPr>
              <a:t>acid-fast stain</a:t>
            </a:r>
            <a:r>
              <a:rPr lang="en-US" altLang="ar-IQ" b="1" dirty="0"/>
              <a:t> </a:t>
            </a:r>
            <a:endParaRPr lang="en-US" altLang="ar-IQ" dirty="0"/>
          </a:p>
          <a:p>
            <a:endParaRPr lang="en-US" altLang="ar-IQ" sz="3200" dirty="0"/>
          </a:p>
        </p:txBody>
      </p:sp>
    </p:spTree>
    <p:extLst>
      <p:ext uri="{BB962C8B-B14F-4D97-AF65-F5344CB8AC3E}">
        <p14:creationId xmlns:p14="http://schemas.microsoft.com/office/powerpoint/2010/main" val="1607012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182" y="232012"/>
            <a:ext cx="11873552" cy="5944951"/>
          </a:xfrm>
        </p:spPr>
        <p:txBody>
          <a:bodyPr/>
          <a:lstStyle/>
          <a:p>
            <a:pPr marL="0" indent="0" algn="ctr">
              <a:buFontTx/>
              <a:buNone/>
              <a:defRPr/>
            </a:pPr>
            <a:r>
              <a:rPr lang="en-US" sz="3200" u="sng" dirty="0">
                <a:solidFill>
                  <a:srgbClr val="0070C0"/>
                </a:solidFill>
              </a:rPr>
              <a:t>Goals of Therapy </a:t>
            </a:r>
          </a:p>
          <a:p>
            <a:pPr>
              <a:defRPr/>
            </a:pPr>
            <a:r>
              <a:rPr lang="en-US" dirty="0"/>
              <a:t>The treatment goals for CNS infections are to </a:t>
            </a:r>
            <a:r>
              <a:rPr lang="en-US" dirty="0">
                <a:solidFill>
                  <a:srgbClr val="0070C0"/>
                </a:solidFill>
              </a:rPr>
              <a:t>prevent death and residual neurologic deficits</a:t>
            </a:r>
            <a:r>
              <a:rPr lang="en-US" dirty="0"/>
              <a:t>, </a:t>
            </a:r>
            <a:r>
              <a:rPr lang="en-US" dirty="0">
                <a:solidFill>
                  <a:srgbClr val="0070C0"/>
                </a:solidFill>
              </a:rPr>
              <a:t>eradicate or control causative </a:t>
            </a:r>
            <a:r>
              <a:rPr lang="en-US" dirty="0"/>
              <a:t>micro-organisms, </a:t>
            </a:r>
            <a:r>
              <a:rPr lang="en-US" dirty="0">
                <a:solidFill>
                  <a:srgbClr val="0070C0"/>
                </a:solidFill>
              </a:rPr>
              <a:t>ameliorate clinical signs and symptoms</a:t>
            </a:r>
            <a:r>
              <a:rPr lang="en-US" dirty="0"/>
              <a:t>, and </a:t>
            </a:r>
            <a:r>
              <a:rPr lang="en-US" dirty="0">
                <a:solidFill>
                  <a:srgbClr val="0070C0"/>
                </a:solidFill>
              </a:rPr>
              <a:t>implement vaccination and suppressive measures</a:t>
            </a:r>
            <a:r>
              <a:rPr lang="en-US" dirty="0"/>
              <a:t> to prevent</a:t>
            </a:r>
            <a:r>
              <a:rPr lang="en-US" b="1" dirty="0"/>
              <a:t> </a:t>
            </a:r>
            <a:r>
              <a:rPr lang="en-US" dirty="0"/>
              <a:t>future infections.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Surgical debridement </a:t>
            </a:r>
            <a:r>
              <a:rPr lang="en-US" dirty="0"/>
              <a:t>should be employed, if appropriate (as in </a:t>
            </a:r>
            <a:r>
              <a:rPr lang="en-US" dirty="0" err="1"/>
              <a:t>postneurosurgical</a:t>
            </a:r>
            <a:r>
              <a:rPr lang="en-US" dirty="0"/>
              <a:t> infections and brain abscess). </a:t>
            </a:r>
          </a:p>
          <a:p>
            <a:pPr>
              <a:defRPr/>
            </a:pPr>
            <a:r>
              <a:rPr lang="en-US" dirty="0">
                <a:solidFill>
                  <a:srgbClr val="0070C0"/>
                </a:solidFill>
              </a:rPr>
              <a:t>Supportive care</a:t>
            </a:r>
            <a:r>
              <a:rPr lang="en-US" dirty="0"/>
              <a:t>, consisting of hydration, electrolyte replacement, antipyretics, </a:t>
            </a:r>
            <a:r>
              <a:rPr lang="en-US" dirty="0" err="1"/>
              <a:t>antiemetics</a:t>
            </a:r>
            <a:r>
              <a:rPr lang="en-US" dirty="0"/>
              <a:t>, analgesics, antiepileptic drugs, and wound care (for surgical wounds), is </a:t>
            </a:r>
            <a:r>
              <a:rPr lang="en-US" dirty="0">
                <a:solidFill>
                  <a:srgbClr val="0070C0"/>
                </a:solidFill>
              </a:rPr>
              <a:t>an important adjunct to antimicrobial therapy</a:t>
            </a:r>
            <a:r>
              <a:rPr lang="en-US" dirty="0"/>
              <a:t>, particularly early in the treatment course.</a:t>
            </a:r>
          </a:p>
          <a:p>
            <a:pPr>
              <a:defRPr/>
            </a:pPr>
            <a:endParaRPr lang="ar-IQ" altLang="ar-IQ" sz="2400" dirty="0"/>
          </a:p>
        </p:txBody>
      </p:sp>
    </p:spTree>
    <p:extLst>
      <p:ext uri="{BB962C8B-B14F-4D97-AF65-F5344CB8AC3E}">
        <p14:creationId xmlns:p14="http://schemas.microsoft.com/office/powerpoint/2010/main" val="1557912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5497</Words>
  <Application>Microsoft Office PowerPoint</Application>
  <PresentationFormat>Widescreen</PresentationFormat>
  <Paragraphs>289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Algerian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tract infections</dc:title>
  <dc:creator>HP HADEEL</dc:creator>
  <cp:lastModifiedBy>acer</cp:lastModifiedBy>
  <cp:revision>70</cp:revision>
  <dcterms:created xsi:type="dcterms:W3CDTF">2019-03-23T17:08:47Z</dcterms:created>
  <dcterms:modified xsi:type="dcterms:W3CDTF">2021-06-02T22:19:43Z</dcterms:modified>
</cp:coreProperties>
</file>