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4" r:id="rId9"/>
    <p:sldId id="285" r:id="rId10"/>
    <p:sldId id="267" r:id="rId11"/>
    <p:sldId id="268" r:id="rId12"/>
    <p:sldId id="269" r:id="rId13"/>
    <p:sldId id="270" r:id="rId14"/>
    <p:sldId id="271" r:id="rId15"/>
    <p:sldId id="287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26641-5ED8-4ABA-A950-499C8387B15A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7EE95A-C66C-4350-A3A5-5F170D8EE350}">
      <dgm:prSet/>
      <dgm:spPr/>
      <dgm:t>
        <a:bodyPr/>
        <a:lstStyle/>
        <a:p>
          <a:r>
            <a:rPr lang="en-US"/>
            <a:t>Mixing</a:t>
          </a:r>
        </a:p>
      </dgm:t>
    </dgm:pt>
    <dgm:pt modelId="{5EADE3F1-ACE0-488D-A6F6-EFC51FD6F771}" type="parTrans" cxnId="{117927FA-F86D-484C-B5EF-C06E5A34A512}">
      <dgm:prSet/>
      <dgm:spPr/>
      <dgm:t>
        <a:bodyPr/>
        <a:lstStyle/>
        <a:p>
          <a:endParaRPr lang="en-US"/>
        </a:p>
      </dgm:t>
    </dgm:pt>
    <dgm:pt modelId="{A6FF6367-C937-451A-B1C0-C5C6B81D30B4}" type="sibTrans" cxnId="{117927FA-F86D-484C-B5EF-C06E5A34A512}">
      <dgm:prSet/>
      <dgm:spPr/>
      <dgm:t>
        <a:bodyPr/>
        <a:lstStyle/>
        <a:p>
          <a:endParaRPr lang="en-US"/>
        </a:p>
      </dgm:t>
    </dgm:pt>
    <dgm:pt modelId="{8D5C3EEA-D2E8-4648-BD3D-051DC6B203C1}">
      <dgm:prSet/>
      <dgm:spPr/>
      <dgm:t>
        <a:bodyPr/>
        <a:lstStyle/>
        <a:p>
          <a:r>
            <a:rPr lang="en-US" b="1" dirty="0"/>
            <a:t>A process that results in a randomization of dissimilar particles within a system. </a:t>
          </a:r>
          <a:endParaRPr lang="en-US" dirty="0"/>
        </a:p>
      </dgm:t>
    </dgm:pt>
    <dgm:pt modelId="{ADA3F117-842F-463B-A3E1-135F24CB0AF3}" type="parTrans" cxnId="{FB658E67-4D31-4A3C-8FB9-CC223E10E90F}">
      <dgm:prSet/>
      <dgm:spPr/>
      <dgm:t>
        <a:bodyPr/>
        <a:lstStyle/>
        <a:p>
          <a:endParaRPr lang="en-US"/>
        </a:p>
      </dgm:t>
    </dgm:pt>
    <dgm:pt modelId="{38C26C2B-162C-4738-AC1D-B1E11BAADE44}" type="sibTrans" cxnId="{FB658E67-4D31-4A3C-8FB9-CC223E10E90F}">
      <dgm:prSet/>
      <dgm:spPr/>
      <dgm:t>
        <a:bodyPr/>
        <a:lstStyle/>
        <a:p>
          <a:endParaRPr lang="en-US"/>
        </a:p>
      </dgm:t>
    </dgm:pt>
    <dgm:pt modelId="{A380C4D1-8ABB-408B-AD50-0B4B5B23CBF9}" type="pres">
      <dgm:prSet presAssocID="{ABD26641-5ED8-4ABA-A950-499C8387B1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096CF31-806F-4C28-AC67-EB206391E3C0}" type="pres">
      <dgm:prSet presAssocID="{457EE95A-C66C-4350-A3A5-5F170D8EE350}" presName="hierRoot1" presStyleCnt="0"/>
      <dgm:spPr/>
    </dgm:pt>
    <dgm:pt modelId="{95682C4A-A27C-4C85-85D0-CBEF8953C2FD}" type="pres">
      <dgm:prSet presAssocID="{457EE95A-C66C-4350-A3A5-5F170D8EE350}" presName="composite" presStyleCnt="0"/>
      <dgm:spPr/>
    </dgm:pt>
    <dgm:pt modelId="{64D48BFA-9417-48D1-B8EE-D883B1749CF2}" type="pres">
      <dgm:prSet presAssocID="{457EE95A-C66C-4350-A3A5-5F170D8EE350}" presName="background" presStyleLbl="node0" presStyleIdx="0" presStyleCnt="2"/>
      <dgm:spPr/>
    </dgm:pt>
    <dgm:pt modelId="{AD3C0CA4-1FF0-4E35-9E1F-43F518698E54}" type="pres">
      <dgm:prSet presAssocID="{457EE95A-C66C-4350-A3A5-5F170D8EE3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109552-E0A4-4F91-9093-219B73E99149}" type="pres">
      <dgm:prSet presAssocID="{457EE95A-C66C-4350-A3A5-5F170D8EE350}" presName="hierChild2" presStyleCnt="0"/>
      <dgm:spPr/>
    </dgm:pt>
    <dgm:pt modelId="{C767A2F9-F92E-4975-8C8C-2AE2D579E990}" type="pres">
      <dgm:prSet presAssocID="{8D5C3EEA-D2E8-4648-BD3D-051DC6B203C1}" presName="hierRoot1" presStyleCnt="0"/>
      <dgm:spPr/>
    </dgm:pt>
    <dgm:pt modelId="{20DD3F73-438E-4696-ADD1-294B5DD3F827}" type="pres">
      <dgm:prSet presAssocID="{8D5C3EEA-D2E8-4648-BD3D-051DC6B203C1}" presName="composite" presStyleCnt="0"/>
      <dgm:spPr/>
    </dgm:pt>
    <dgm:pt modelId="{63A2EE94-7DBB-4F3F-AD5E-180620DC2884}" type="pres">
      <dgm:prSet presAssocID="{8D5C3EEA-D2E8-4648-BD3D-051DC6B203C1}" presName="background" presStyleLbl="node0" presStyleIdx="1" presStyleCnt="2"/>
      <dgm:spPr/>
    </dgm:pt>
    <dgm:pt modelId="{E6CF0D70-EDB2-4D55-AC4B-AFA88BF8F2CC}" type="pres">
      <dgm:prSet presAssocID="{8D5C3EEA-D2E8-4648-BD3D-051DC6B203C1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8BB280-1879-442D-B290-7075B5B7C3B6}" type="pres">
      <dgm:prSet presAssocID="{8D5C3EEA-D2E8-4648-BD3D-051DC6B203C1}" presName="hierChild2" presStyleCnt="0"/>
      <dgm:spPr/>
    </dgm:pt>
  </dgm:ptLst>
  <dgm:cxnLst>
    <dgm:cxn modelId="{FB658E67-4D31-4A3C-8FB9-CC223E10E90F}" srcId="{ABD26641-5ED8-4ABA-A950-499C8387B15A}" destId="{8D5C3EEA-D2E8-4648-BD3D-051DC6B203C1}" srcOrd="1" destOrd="0" parTransId="{ADA3F117-842F-463B-A3E1-135F24CB0AF3}" sibTransId="{38C26C2B-162C-4738-AC1D-B1E11BAADE44}"/>
    <dgm:cxn modelId="{DAB04C27-6326-4F95-8050-8A6D474BD35B}" type="presOf" srcId="{ABD26641-5ED8-4ABA-A950-499C8387B15A}" destId="{A380C4D1-8ABB-408B-AD50-0B4B5B23CBF9}" srcOrd="0" destOrd="0" presId="urn:microsoft.com/office/officeart/2005/8/layout/hierarchy1"/>
    <dgm:cxn modelId="{908ED238-6C22-497F-B710-D9951D1822E5}" type="presOf" srcId="{8D5C3EEA-D2E8-4648-BD3D-051DC6B203C1}" destId="{E6CF0D70-EDB2-4D55-AC4B-AFA88BF8F2CC}" srcOrd="0" destOrd="0" presId="urn:microsoft.com/office/officeart/2005/8/layout/hierarchy1"/>
    <dgm:cxn modelId="{B89DE041-46A2-45F5-A016-A4707F691292}" type="presOf" srcId="{457EE95A-C66C-4350-A3A5-5F170D8EE350}" destId="{AD3C0CA4-1FF0-4E35-9E1F-43F518698E54}" srcOrd="0" destOrd="0" presId="urn:microsoft.com/office/officeart/2005/8/layout/hierarchy1"/>
    <dgm:cxn modelId="{117927FA-F86D-484C-B5EF-C06E5A34A512}" srcId="{ABD26641-5ED8-4ABA-A950-499C8387B15A}" destId="{457EE95A-C66C-4350-A3A5-5F170D8EE350}" srcOrd="0" destOrd="0" parTransId="{5EADE3F1-ACE0-488D-A6F6-EFC51FD6F771}" sibTransId="{A6FF6367-C937-451A-B1C0-C5C6B81D30B4}"/>
    <dgm:cxn modelId="{9F00B2D8-7AD8-4BB4-A6B8-F88570DF2F83}" type="presParOf" srcId="{A380C4D1-8ABB-408B-AD50-0B4B5B23CBF9}" destId="{F096CF31-806F-4C28-AC67-EB206391E3C0}" srcOrd="0" destOrd="0" presId="urn:microsoft.com/office/officeart/2005/8/layout/hierarchy1"/>
    <dgm:cxn modelId="{C9EA1E60-5863-410E-935C-D1BE25F768E4}" type="presParOf" srcId="{F096CF31-806F-4C28-AC67-EB206391E3C0}" destId="{95682C4A-A27C-4C85-85D0-CBEF8953C2FD}" srcOrd="0" destOrd="0" presId="urn:microsoft.com/office/officeart/2005/8/layout/hierarchy1"/>
    <dgm:cxn modelId="{685AD5E4-79B5-4987-A61C-0D9E3B89FA6A}" type="presParOf" srcId="{95682C4A-A27C-4C85-85D0-CBEF8953C2FD}" destId="{64D48BFA-9417-48D1-B8EE-D883B1749CF2}" srcOrd="0" destOrd="0" presId="urn:microsoft.com/office/officeart/2005/8/layout/hierarchy1"/>
    <dgm:cxn modelId="{ABF4BC2C-9CA6-4E07-81F1-2300E8524B99}" type="presParOf" srcId="{95682C4A-A27C-4C85-85D0-CBEF8953C2FD}" destId="{AD3C0CA4-1FF0-4E35-9E1F-43F518698E54}" srcOrd="1" destOrd="0" presId="urn:microsoft.com/office/officeart/2005/8/layout/hierarchy1"/>
    <dgm:cxn modelId="{73798F82-0D8F-4888-95AD-F3BDE6CD09E9}" type="presParOf" srcId="{F096CF31-806F-4C28-AC67-EB206391E3C0}" destId="{74109552-E0A4-4F91-9093-219B73E99149}" srcOrd="1" destOrd="0" presId="urn:microsoft.com/office/officeart/2005/8/layout/hierarchy1"/>
    <dgm:cxn modelId="{9A030622-A207-493E-8DF6-19CCC0C1E748}" type="presParOf" srcId="{A380C4D1-8ABB-408B-AD50-0B4B5B23CBF9}" destId="{C767A2F9-F92E-4975-8C8C-2AE2D579E990}" srcOrd="1" destOrd="0" presId="urn:microsoft.com/office/officeart/2005/8/layout/hierarchy1"/>
    <dgm:cxn modelId="{EBCFCD4B-1E25-488F-BA42-91CBB99EF051}" type="presParOf" srcId="{C767A2F9-F92E-4975-8C8C-2AE2D579E990}" destId="{20DD3F73-438E-4696-ADD1-294B5DD3F827}" srcOrd="0" destOrd="0" presId="urn:microsoft.com/office/officeart/2005/8/layout/hierarchy1"/>
    <dgm:cxn modelId="{4697ED5E-F7F1-4D4B-96E9-C2E1809D4E36}" type="presParOf" srcId="{20DD3F73-438E-4696-ADD1-294B5DD3F827}" destId="{63A2EE94-7DBB-4F3F-AD5E-180620DC2884}" srcOrd="0" destOrd="0" presId="urn:microsoft.com/office/officeart/2005/8/layout/hierarchy1"/>
    <dgm:cxn modelId="{1AA7CBEE-23C1-4835-9D29-CF68E2AFB98C}" type="presParOf" srcId="{20DD3F73-438E-4696-ADD1-294B5DD3F827}" destId="{E6CF0D70-EDB2-4D55-AC4B-AFA88BF8F2CC}" srcOrd="1" destOrd="0" presId="urn:microsoft.com/office/officeart/2005/8/layout/hierarchy1"/>
    <dgm:cxn modelId="{20746F65-48AD-43AC-AA1F-F130889EBECD}" type="presParOf" srcId="{C767A2F9-F92E-4975-8C8C-2AE2D579E990}" destId="{438BB280-1879-442D-B290-7075B5B7C3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48BFA-9417-48D1-B8EE-D883B1749CF2}">
      <dsp:nvSpPr>
        <dsp:cNvPr id="0" name=""/>
        <dsp:cNvSpPr/>
      </dsp:nvSpPr>
      <dsp:spPr>
        <a:xfrm>
          <a:off x="163342" y="220"/>
          <a:ext cx="4529963" cy="287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3C0CA4-1FF0-4E35-9E1F-43F518698E54}">
      <dsp:nvSpPr>
        <dsp:cNvPr id="0" name=""/>
        <dsp:cNvSpPr/>
      </dsp:nvSpPr>
      <dsp:spPr>
        <a:xfrm>
          <a:off x="666671" y="478382"/>
          <a:ext cx="4529963" cy="287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Mixing</a:t>
          </a:r>
        </a:p>
      </dsp:txBody>
      <dsp:txXfrm>
        <a:off x="750922" y="562633"/>
        <a:ext cx="4361461" cy="2708024"/>
      </dsp:txXfrm>
    </dsp:sp>
    <dsp:sp modelId="{63A2EE94-7DBB-4F3F-AD5E-180620DC2884}">
      <dsp:nvSpPr>
        <dsp:cNvPr id="0" name=""/>
        <dsp:cNvSpPr/>
      </dsp:nvSpPr>
      <dsp:spPr>
        <a:xfrm>
          <a:off x="5699964" y="220"/>
          <a:ext cx="4529963" cy="287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CF0D70-EDB2-4D55-AC4B-AFA88BF8F2CC}">
      <dsp:nvSpPr>
        <dsp:cNvPr id="0" name=""/>
        <dsp:cNvSpPr/>
      </dsp:nvSpPr>
      <dsp:spPr>
        <a:xfrm>
          <a:off x="6203293" y="478382"/>
          <a:ext cx="4529963" cy="287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/>
            <a:t>A process that results in a randomization of dissimilar particles within a system. </a:t>
          </a:r>
          <a:endParaRPr lang="en-US" sz="3800" kern="1200" dirty="0"/>
        </a:p>
      </dsp:txBody>
      <dsp:txXfrm>
        <a:off x="6287544" y="562633"/>
        <a:ext cx="4361461" cy="2708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8933F3-76ED-4BFF-92C4-7EA21CE7575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0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4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3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8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9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0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8933F3-76ED-4BFF-92C4-7EA21CE7575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55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RkRLPnAWh0" TargetMode="External"/><Relationship Id="rId2" Type="http://schemas.openxmlformats.org/officeDocument/2006/relationships/hyperlink" Target="https://www.youtube.com/watch?v=WRhCYNoIq-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FUheo3biIc" TargetMode="External"/><Relationship Id="rId4" Type="http://schemas.openxmlformats.org/officeDocument/2006/relationships/hyperlink" Target="https://www.youtube.com/watch?v=Aja9xbzcuG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ABC736F-FD1E-4980-876D-E5C3877393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D98EE46-797C-45B8-8337-491B94E058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915B512-930A-40F0-82A6-4895B71A95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E4CA735-62CB-4665-AA7D-4A259E3F7CE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A0133-7FB4-4CB1-97DD-E8247C0B7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501" y="640080"/>
            <a:ext cx="4019429" cy="3339348"/>
          </a:xfrm>
        </p:spPr>
        <p:txBody>
          <a:bodyPr anchor="ctr">
            <a:norm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</a:rPr>
              <a:t>Mixing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CAFC55-6338-49EE-BDEE-CDBC172FC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315017"/>
            <a:ext cx="4015009" cy="189393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Lab 7</a:t>
            </a:r>
          </a:p>
        </p:txBody>
      </p:sp>
    </p:spTree>
    <p:extLst>
      <p:ext uri="{BB962C8B-B14F-4D97-AF65-F5344CB8AC3E}">
        <p14:creationId xmlns:p14="http://schemas.microsoft.com/office/powerpoint/2010/main" val="3725093549"/>
      </p:ext>
    </p:extLst>
  </p:cSld>
  <p:clrMapOvr>
    <a:masterClrMapping/>
  </p:clrMapOvr>
  <p:transition spd="slow"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-1" r="10229" b="33752"/>
          <a:stretch/>
        </p:blipFill>
        <p:spPr bwMode="auto">
          <a:xfrm>
            <a:off x="7384774" y="2386584"/>
            <a:ext cx="4412974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twin-shell </a:t>
            </a:r>
            <a:r>
              <a:rPr lang="en-US" sz="4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blender</a:t>
            </a:r>
            <a: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(form V-shape mixers)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028455D-82FA-41B8-8271-CCC8485A8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344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91440" lvl="0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400" b="1" dirty="0">
                <a:solidFill>
                  <a:srgbClr val="FF0000"/>
                </a:solidFill>
              </a:rPr>
              <a:t>Effective because </a:t>
            </a:r>
            <a:r>
              <a:rPr lang="en-US" sz="2400" b="1" dirty="0" smtClean="0">
                <a:solidFill>
                  <a:srgbClr val="FF0000"/>
                </a:solidFill>
              </a:rPr>
              <a:t>it’s </a:t>
            </a:r>
            <a:r>
              <a:rPr lang="en-US" sz="2400" b="1" dirty="0">
                <a:solidFill>
                  <a:srgbClr val="FF0000"/>
                </a:solidFill>
              </a:rPr>
              <a:t>mechanism of mixing is: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91440" lvl="0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en-US" sz="2400" b="1" dirty="0">
              <a:solidFill>
                <a:srgbClr val="FF0000"/>
              </a:solidFill>
            </a:endParaRPr>
          </a:p>
          <a:p>
            <a:pPr marL="91440" lvl="0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400" b="1" dirty="0">
                <a:solidFill>
                  <a:srgbClr val="FF0000"/>
                </a:solidFill>
              </a:rPr>
              <a:t>Bulk transport and </a:t>
            </a:r>
            <a:r>
              <a:rPr lang="en-US" sz="2400" b="1" dirty="0" smtClean="0">
                <a:solidFill>
                  <a:srgbClr val="FF0000"/>
                </a:solidFill>
              </a:rPr>
              <a:t>shearing.</a:t>
            </a:r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Efficiency is dependent on speed of </a:t>
            </a:r>
            <a:r>
              <a:rPr lang="en-US" b="1" dirty="0" smtClean="0"/>
              <a:t>rotation.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Optimum </a:t>
            </a:r>
            <a:r>
              <a:rPr lang="en-US" b="1" dirty="0"/>
              <a:t>rotation (30 - 100 rpm</a:t>
            </a:r>
            <a:r>
              <a:rPr lang="en-US" b="1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Used for dry solid mixing.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</p:txBody>
      </p:sp>
      <p:sp>
        <p:nvSpPr>
          <p:cNvPr id="5" name="Arrow: Down 12">
            <a:extLst>
              <a:ext uri="{FF2B5EF4-FFF2-40B4-BE49-F238E27FC236}">
                <a16:creationId xmlns:a16="http://schemas.microsoft.com/office/drawing/2014/main" xmlns="" id="{0028FBDB-7136-4EC7-A04D-884EDEF0C138}"/>
              </a:ext>
            </a:extLst>
          </p:cNvPr>
          <p:cNvSpPr/>
          <p:nvPr/>
        </p:nvSpPr>
        <p:spPr>
          <a:xfrm>
            <a:off x="3895188" y="3034879"/>
            <a:ext cx="347869" cy="616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3558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3430B4-C2B6-48DA-A79F-757492AF8E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A04800FB-28AB-4E37-9006-DEECE5D2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56116" y="1342665"/>
            <a:ext cx="4175762" cy="417576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153BDBF-1B08-496E-BED4-E0DE721A00A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/>
          <p:cNvSpPr txBox="1"/>
          <p:nvPr/>
        </p:nvSpPr>
        <p:spPr>
          <a:xfrm>
            <a:off x="357809" y="616226"/>
            <a:ext cx="5055440" cy="560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6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2- Stationary container type: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solidFill>
                  <a:schemeClr val="tx1"/>
                </a:solidFill>
              </a:rPr>
              <a:t>Employs stationary container to hold the material and bring mixing by moving screws</a:t>
            </a:r>
            <a:r>
              <a:rPr lang="en-US" sz="2800">
                <a:solidFill>
                  <a:schemeClr val="tx1"/>
                </a:solidFill>
              </a:rPr>
              <a:t>, </a:t>
            </a:r>
            <a:r>
              <a:rPr lang="en-US" sz="2800" smtClean="0">
                <a:solidFill>
                  <a:schemeClr val="tx1"/>
                </a:solidFill>
              </a:rPr>
              <a:t>paddles </a:t>
            </a:r>
            <a:r>
              <a:rPr lang="en-US" sz="2800" dirty="0">
                <a:solidFill>
                  <a:schemeClr val="tx1"/>
                </a:solidFill>
              </a:rPr>
              <a:t>or blades.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 dirty="0">
              <a:solidFill>
                <a:schemeClr val="tx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 dirty="0">
              <a:solidFill>
                <a:schemeClr val="tx1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b="1" dirty="0">
                <a:solidFill>
                  <a:schemeClr val="tx1"/>
                </a:solidFill>
              </a:rPr>
              <a:t>Useful in mixing solids that have been wetted and therefore are in sticky or plastic state.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0028FBDB-7136-4EC7-A04D-884EDEF0C138}"/>
              </a:ext>
            </a:extLst>
          </p:cNvPr>
          <p:cNvSpPr/>
          <p:nvPr/>
        </p:nvSpPr>
        <p:spPr>
          <a:xfrm>
            <a:off x="2700130" y="3578087"/>
            <a:ext cx="347869" cy="616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26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t="37311" r="27311" b="7109"/>
          <a:stretch/>
        </p:blipFill>
        <p:spPr bwMode="auto">
          <a:xfrm>
            <a:off x="6096000" y="1194078"/>
            <a:ext cx="5455921" cy="446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sz="3500" dirty="0"/>
              <a:t>Well </a:t>
            </a:r>
            <a:r>
              <a:rPr lang="en-US" sz="3500" dirty="0" smtClean="0"/>
              <a:t>known stationary </a:t>
            </a:r>
            <a:r>
              <a:rPr lang="en-US" sz="3500" dirty="0"/>
              <a:t>mixers include:</a:t>
            </a:r>
            <a:br>
              <a:rPr lang="en-US" sz="3500" dirty="0"/>
            </a:br>
            <a:endParaRPr lang="en-US" sz="35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514350" indent="-514350" algn="ctr">
              <a:buFont typeface="+mj-lt"/>
              <a:buAutoNum type="alphaUcPeriod"/>
            </a:pPr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Ribbon blender </a:t>
            </a:r>
            <a:endParaRPr lang="en-US" sz="32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C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onsist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of horizontal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cylindrical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tank usually opening at the top and fitted with helical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blades.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Blades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mounted on the shaft through the long axis of tank and have both right and left hand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twist.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3422732"/>
      </p:ext>
    </p:extLst>
  </p:cSld>
  <p:clrMapOvr>
    <a:masterClrMapping/>
  </p:clrMapOvr>
  <p:transition spd="slow" advClick="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 close up of a piece of paper&#10;&#10;Description generated with high confid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7" t="46797" r="32574" b="17419"/>
          <a:stretch/>
        </p:blipFill>
        <p:spPr bwMode="auto">
          <a:xfrm>
            <a:off x="6096000" y="934435"/>
            <a:ext cx="5455921" cy="49891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91646"/>
            <a:ext cx="4429615" cy="39319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 algn="ctr">
              <a:buFont typeface="+mj-lt"/>
              <a:buAutoNum type="alphaUcPeriod" startAt="2"/>
            </a:pPr>
            <a:r>
              <a:rPr lang="en-US" sz="3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Helical flight mixers</a:t>
            </a:r>
            <a:endParaRPr lang="en-US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825246" lvl="2" indent="-514350" algn="just">
              <a:buFont typeface="+mj-lt"/>
              <a:buAutoNum type="arabicPeriod" startAt="2"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pPr marL="329184" lvl="3" indent="0" algn="ctr">
              <a:buNone/>
            </a:pPr>
            <a:r>
              <a:rPr lang="en-US" sz="2800" b="1" dirty="0">
                <a:latin typeface="Aharoni" pitchFamily="2" charset="-79"/>
                <a:cs typeface="Aharoni" pitchFamily="2" charset="-79"/>
              </a:rPr>
              <a:t>Powders are lifted by a centrally located vertical screw and allowed to cascade to the bottom of the tank.</a:t>
            </a:r>
          </a:p>
        </p:txBody>
      </p:sp>
    </p:spTree>
    <p:extLst>
      <p:ext uri="{BB962C8B-B14F-4D97-AF65-F5344CB8AC3E}">
        <p14:creationId xmlns:p14="http://schemas.microsoft.com/office/powerpoint/2010/main" val="972811957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640" y="488482"/>
            <a:ext cx="7520940" cy="12256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Mixer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993" y="2087880"/>
            <a:ext cx="10310648" cy="4565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n-US" sz="3000" b="1" dirty="0">
                <a:latin typeface="Arial Narrow" pitchFamily="34" charset="0"/>
              </a:rPr>
              <a:t>Mixer selection and evaluation depend on: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1- Measuring degree of mixing 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Aharoni" pitchFamily="2" charset="-79"/>
                <a:cs typeface="Aharoni" pitchFamily="2" charset="-79"/>
              </a:rPr>
              <a:t>[according to the </a:t>
            </a:r>
            <a:r>
              <a:rPr lang="en-US" sz="24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uniformity of powder bed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that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indicates the function of mixer ].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2- Power requirements</a:t>
            </a:r>
          </a:p>
          <a:p>
            <a:pPr algn="just"/>
            <a:r>
              <a:rPr lang="en-US" sz="2400" dirty="0">
                <a:latin typeface="Aharoni" pitchFamily="2" charset="-79"/>
                <a:cs typeface="Aharoni" pitchFamily="2" charset="-79"/>
              </a:rPr>
              <a:t>[power required to produce good mixture with appropriate time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].</a:t>
            </a:r>
          </a:p>
          <a:p>
            <a:pPr algn="just"/>
            <a:endParaRPr lang="en-US" sz="2400" dirty="0">
              <a:latin typeface="Aharoni" pitchFamily="2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NOTE:-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Unmixing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and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segregation might result from: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1-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mproper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mixing operation or wrong mixer or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both,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2-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fter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prolong mixing the milling occur because of abrasion of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particles.</a:t>
            </a:r>
          </a:p>
          <a:p>
            <a:pPr algn="just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3- Powder properties that affecting solid mixing process.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90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informations, Follow the underlying links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www.youtube.com/watch?v=WRhCYNoIq-4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www.youtube.com/watch?v=jRkRLPnAWh0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www.youtube.com/watch?v=Aja9xbzcuG0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hlinkClick r:id="rId5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://www.youtube.com/watch?v=DFUheo3biIc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64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2B58CCA-2E3C-4546-B776-A4F709E10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123"/>
          <a:stretch/>
        </p:blipFill>
        <p:spPr>
          <a:xfrm>
            <a:off x="2963917" y="2112579"/>
            <a:ext cx="8626192" cy="41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AE4C84F-7457-4662-AFA3-554A32B9C3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DF9B39E-8A25-4BC3-B3C0-ACD46B94E6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A91CE2E-0B4F-41F3-95F2-0EB7003685D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Definition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7D73681-01E3-4B6B-920B-6283E38A4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029927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379551"/>
      </p:ext>
    </p:extLst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 16">
            <a:extLst>
              <a:ext uri="{FF2B5EF4-FFF2-40B4-BE49-F238E27FC236}">
                <a16:creationId xmlns:a16="http://schemas.microsoft.com/office/drawing/2014/main" xmlns="" id="{A10C41F2-1746-4431-9B52-B9F147A89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84928E-D694-4849-BBAD-D7C7DC4054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xmlns="" id="{A24A153C-9BEC-46E7-9AA4-DFC65A2B1A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9237721-19CF-41B1-AA0A-E1E1A8282D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54425D-1698-47C6-AEAD-3D38CCCAB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Solid Mixing and their mechanisms</a:t>
            </a:r>
          </a:p>
        </p:txBody>
      </p:sp>
    </p:spTree>
    <p:extLst>
      <p:ext uri="{BB962C8B-B14F-4D97-AF65-F5344CB8AC3E}">
        <p14:creationId xmlns:p14="http://schemas.microsoft.com/office/powerpoint/2010/main" val="3658911954"/>
      </p:ext>
    </p:extLst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070784CE-9DD4-4C2D-88B9-D219730A47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40A410A-1838-4131-95A6-2BE4F8D412F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2EFF2BA3-89DF-445E-85B9-F785752AE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3465" y="-315651"/>
            <a:ext cx="3993942" cy="399394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9EDCBDF4-9EA1-4A53-9704-D90355DC3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8134" y="640080"/>
            <a:ext cx="6293689" cy="3652405"/>
          </a:xfrm>
        </p:spPr>
        <p:txBody>
          <a:bodyPr anchor="b">
            <a:normAutofit/>
          </a:bodyPr>
          <a:lstStyle/>
          <a:p>
            <a:pPr lvl="0" algn="ctr" defTabSz="457200">
              <a:spcBef>
                <a:spcPts val="0"/>
              </a:spcBef>
            </a:pPr>
            <a: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ea typeface="+mn-ea"/>
                <a:cs typeface="+mn-cs"/>
              </a:rPr>
              <a:t>The variables effecting solid mixing:</a:t>
            </a:r>
            <a: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  <a:t/>
            </a:r>
            <a:b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</a:br>
            <a: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  <a:t/>
            </a:r>
            <a:b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</a:b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xmlns="" id="{3E5F7C0B-33E4-4731-8BD4-550514ACF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1524" y="4460708"/>
            <a:ext cx="6280299" cy="1753175"/>
          </a:xfrm>
        </p:spPr>
        <p:txBody>
          <a:bodyPr anchor="t">
            <a:normAutofit fontScale="85000" lnSpcReduction="10000"/>
          </a:bodyPr>
          <a:lstStyle/>
          <a:p>
            <a:pPr algn="just"/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1- Particle size and particle size 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distribution</a:t>
            </a:r>
          </a:p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itchFamily="82" charset="0"/>
                <a:ea typeface="+mj-ea"/>
                <a:cs typeface="+mj-cs"/>
              </a:rPr>
              <a:t/>
            </a:r>
            <a:b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itchFamily="82" charset="0"/>
                <a:ea typeface="+mj-ea"/>
                <a:cs typeface="+mj-cs"/>
              </a:rPr>
            </a:b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2- Particle density, elasticity, surface roughness and shape.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/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</a:b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-6709" y="3904072"/>
            <a:ext cx="4624666" cy="24454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2016" y="4388141"/>
            <a:ext cx="445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NOTE: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Free flowing powders tend to segregate during or after mixing.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Highly cohesive powders are difficult to mix owing to agglomeration.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0969615"/>
      </p:ext>
    </p:extLst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0890400-BB8B-4A44-AB63-65C7CA223E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D39B797-CDC6-4529-8A36-9CBFC98163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900" dirty="0"/>
              <a:t>Mixing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just"/>
            <a:r>
              <a:rPr lang="en-US" dirty="0">
                <a:latin typeface="Arial Black" pitchFamily="34" charset="0"/>
              </a:rPr>
              <a:t>Solid mixing proceeds by the combination of one or more mechanism:</a:t>
            </a:r>
          </a:p>
          <a:p>
            <a:endParaRPr lang="en-US" dirty="0">
              <a:latin typeface="Arial Black" pitchFamily="34" charset="0"/>
            </a:endParaRPr>
          </a:p>
          <a:p>
            <a:pPr>
              <a:buAutoNum type="arabicPeriod"/>
            </a:pPr>
            <a:r>
              <a:rPr lang="en-US" dirty="0">
                <a:latin typeface="Arial Black" pitchFamily="34" charset="0"/>
              </a:rPr>
              <a:t>Convective mixing</a:t>
            </a:r>
          </a:p>
          <a:p>
            <a:pPr>
              <a:buAutoNum type="arabicPeriod"/>
            </a:pPr>
            <a:r>
              <a:rPr lang="en-US" dirty="0">
                <a:latin typeface="Arial Black" pitchFamily="34" charset="0"/>
              </a:rPr>
              <a:t>Shear mixing</a:t>
            </a:r>
          </a:p>
          <a:p>
            <a:pPr>
              <a:buAutoNum type="arabicPeriod"/>
            </a:pPr>
            <a:r>
              <a:rPr lang="en-US" dirty="0">
                <a:latin typeface="Arial Black" pitchFamily="34" charset="0"/>
              </a:rPr>
              <a:t>Diffusive mixing</a:t>
            </a:r>
          </a:p>
        </p:txBody>
      </p:sp>
    </p:spTree>
    <p:extLst>
      <p:ext uri="{BB962C8B-B14F-4D97-AF65-F5344CB8AC3E}">
        <p14:creationId xmlns:p14="http://schemas.microsoft.com/office/powerpoint/2010/main" val="2120108456"/>
      </p:ext>
    </p:extLst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64">
            <a:extLst>
              <a:ext uri="{FF2B5EF4-FFF2-40B4-BE49-F238E27FC236}">
                <a16:creationId xmlns:a16="http://schemas.microsoft.com/office/drawing/2014/main" xmlns="" id="{4FF57890-95DF-44E6-AF9F-51E8504975C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66">
            <a:extLst>
              <a:ext uri="{FF2B5EF4-FFF2-40B4-BE49-F238E27FC236}">
                <a16:creationId xmlns:a16="http://schemas.microsoft.com/office/drawing/2014/main" xmlns="" id="{04C9EC4B-7AC1-4C30-9582-FCF185FE5D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68">
            <a:extLst>
              <a:ext uri="{FF2B5EF4-FFF2-40B4-BE49-F238E27FC236}">
                <a16:creationId xmlns:a16="http://schemas.microsoft.com/office/drawing/2014/main" xmlns="" id="{7B5A972B-FA62-4B8A-86FD-875DF2CF50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10" y="321731"/>
            <a:ext cx="3278619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28F4ECF-4BDD-4763-BCEE-F1ACE45D2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13" r="1" b="1"/>
          <a:stretch/>
        </p:blipFill>
        <p:spPr>
          <a:xfrm>
            <a:off x="6569894" y="553893"/>
            <a:ext cx="2958039" cy="3197910"/>
          </a:xfrm>
          <a:prstGeom prst="rect">
            <a:avLst/>
          </a:prstGeom>
        </p:spPr>
      </p:pic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8872E7A1-BA9F-4D76-A51D-1823A754EA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C9053C4-E873-4D52-ADC6-FDFBBB2BBC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C45B03B-8713-4940-AD68-1075F4FD4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1" b="-6"/>
          <a:stretch/>
        </p:blipFill>
        <p:spPr>
          <a:xfrm>
            <a:off x="8833799" y="4324143"/>
            <a:ext cx="2880360" cy="1978889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BB555EB-E3FE-40A3-9789-7F044DF136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62872" y="1665817"/>
            <a:ext cx="2014462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4F997AEE-DE0C-47D0-A517-19D27A6086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8513" y="311970"/>
            <a:ext cx="2028821" cy="118036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C14627-F951-4007-82A6-F34AECF27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597" y="1804306"/>
            <a:ext cx="1372328" cy="2017323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16C526A0-A8AA-41E7-BBDC-E5254F6A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spc="100" dirty="0"/>
              <a:t>1. Convective </a:t>
            </a:r>
            <a:r>
              <a:rPr lang="en-US" sz="4800" spc="100" dirty="0" smtClean="0"/>
              <a:t>mixing</a:t>
            </a:r>
            <a:r>
              <a:rPr lang="en-US" sz="4800" spc="100" dirty="0"/>
              <a:t/>
            </a:r>
            <a:br>
              <a:rPr lang="en-US" sz="4800" spc="100" dirty="0"/>
            </a:br>
            <a:r>
              <a:rPr lang="en-US" sz="2400" spc="100" dirty="0" smtClean="0"/>
              <a:t>(Non- segregating)</a:t>
            </a:r>
            <a:endParaRPr lang="en-US" sz="9600" spc="1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21DB61E4-7CA8-4DE9-957A-113AE99DF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2286000"/>
            <a:ext cx="465623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Mechanism analogous to bulk transport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Convective (bulk) mixing occurred by: Inversion of powder bed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By the aid of: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A- Blades or </a:t>
            </a:r>
            <a:r>
              <a:rPr lang="en-US" sz="2000" b="1" dirty="0" smtClean="0">
                <a:solidFill>
                  <a:schemeClr val="tx1"/>
                </a:solidFill>
              </a:rPr>
              <a:t>paddles</a:t>
            </a: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B- Revolving screw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C- Any method of moving large mass of material from one part of powder bed to another.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44787"/>
      </p:ext>
    </p:extLst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D431EF2-5A31-4C05-AA3E-4580F55342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7678399-6817-4845-9B59-E82951B0B0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C2435FA-D8E1-404F-A0E2-8D8A8DADD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9"/>
          <a:stretch/>
        </p:blipFill>
        <p:spPr>
          <a:xfrm>
            <a:off x="6405009" y="321731"/>
            <a:ext cx="3932506" cy="366223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044E73A-9DB7-46CD-9B4D-9DE9FB5E6E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A4469D8-5936-48B8-AF0C-37FF2AEE29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8057F48-2FD4-4DD3-B887-FEE2B44759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80615D2-958E-47DE-98A5-9168F0F20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625" y="4157447"/>
            <a:ext cx="3191198" cy="23122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FF0000"/>
                </a:solidFill>
              </a:rPr>
              <a:t>As a result of forces within mass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FF0000"/>
                </a:solidFill>
              </a:rPr>
              <a:t>slip planes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Depending on the flow characteristic of powder, that can occur in such a way to give rise to </a:t>
            </a:r>
            <a:r>
              <a:rPr lang="en-US" b="1" dirty="0">
                <a:solidFill>
                  <a:srgbClr val="FF0000"/>
                </a:solidFill>
              </a:rPr>
              <a:t>[laminar flow]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7030A0"/>
                </a:solidFill>
              </a:rPr>
              <a:t>When shear occurs between regions of different composition and parallel to their interface.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7030A0"/>
                </a:solidFill>
              </a:rPr>
              <a:t>Reduce the scale of segregation by thinning the dissimilar layers</a:t>
            </a:r>
          </a:p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2278" y="636675"/>
            <a:ext cx="4732244" cy="14996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2. Shear </a:t>
            </a:r>
            <a:r>
              <a:rPr lang="en-US" sz="5000" cap="all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mixing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100" dirty="0" smtClean="0"/>
              <a:t>(segregating</a:t>
            </a:r>
            <a:r>
              <a:rPr lang="en-US" sz="3600" spc="100" dirty="0"/>
              <a:t>)</a:t>
            </a:r>
            <a:endParaRPr lang="en-US" sz="3600" cap="all" spc="1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B984210B-6E54-4E50-BEBB-1D0ED9E729FA}"/>
              </a:ext>
            </a:extLst>
          </p:cNvPr>
          <p:cNvSpPr/>
          <p:nvPr/>
        </p:nvSpPr>
        <p:spPr>
          <a:xfrm rot="5400000">
            <a:off x="3248870" y="2626432"/>
            <a:ext cx="366504" cy="284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24BF0C8C-8CC3-4B64-8269-FD332D362CBE}"/>
              </a:ext>
            </a:extLst>
          </p:cNvPr>
          <p:cNvSpPr/>
          <p:nvPr/>
        </p:nvSpPr>
        <p:spPr>
          <a:xfrm rot="5400000">
            <a:off x="3042906" y="5107367"/>
            <a:ext cx="366507" cy="28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8531"/>
      </p:ext>
    </p:extLst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D431EF2-5A31-4C05-AA3E-4580F55342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7678399-6817-4845-9B59-E82951B0B0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0143CFB-93D0-43FA-BE35-FCF03EF83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4" t="60157" r="13167" b="8593"/>
          <a:stretch/>
        </p:blipFill>
        <p:spPr>
          <a:xfrm>
            <a:off x="6569894" y="1471877"/>
            <a:ext cx="3602736" cy="13619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44E73A-9DB7-46CD-9B4D-9DE9FB5E6E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A4469D8-5936-48B8-AF0C-37FF2AEE29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8057F48-2FD4-4DD3-B887-FEE2B44759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4D9200-4F5F-4847-8B3A-3DCC2D359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41"/>
          <a:stretch/>
        </p:blipFill>
        <p:spPr>
          <a:xfrm>
            <a:off x="8873549" y="4321464"/>
            <a:ext cx="2800860" cy="19842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32" y="554961"/>
            <a:ext cx="5365699" cy="61264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algn="ctr">
              <a:buClr>
                <a:srgbClr val="1CADE4"/>
              </a:buClr>
            </a:pPr>
            <a:r>
              <a:rPr lang="en-US" sz="3200" dirty="0">
                <a:latin typeface="Arial Black" pitchFamily="34" charset="0"/>
              </a:rPr>
              <a:t>3- Diffusive </a:t>
            </a:r>
            <a:r>
              <a:rPr lang="en-US" sz="3200" dirty="0" smtClean="0">
                <a:latin typeface="Arial Black" pitchFamily="34" charset="0"/>
              </a:rPr>
              <a:t>mixing</a:t>
            </a:r>
          </a:p>
          <a:p>
            <a:pPr algn="ctr">
              <a:buClr>
                <a:srgbClr val="1CADE4"/>
              </a:buClr>
            </a:pPr>
            <a:r>
              <a:rPr lang="en-US" sz="3200" spc="100" dirty="0"/>
              <a:t>(segregating</a:t>
            </a:r>
            <a:r>
              <a:rPr lang="en-US" sz="3200" spc="100" dirty="0" smtClean="0"/>
              <a:t>)</a:t>
            </a:r>
            <a:endParaRPr lang="en-US" sz="3200" dirty="0">
              <a:latin typeface="Arial Black" pitchFamily="34" charset="0"/>
            </a:endParaRPr>
          </a:p>
          <a:p>
            <a:endParaRPr lang="en-US" sz="1500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Random motion of particles within a powder bed </a:t>
            </a:r>
          </a:p>
          <a:p>
            <a:endParaRPr lang="en-US" sz="1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Change position by single particles relative to one another</a:t>
            </a:r>
          </a:p>
          <a:p>
            <a:endParaRPr lang="en-US" sz="1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Reduction intensity of </a:t>
            </a:r>
            <a:r>
              <a:rPr lang="en-US" sz="1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segregation</a:t>
            </a:r>
          </a:p>
          <a:p>
            <a:pPr algn="ctr"/>
            <a:endParaRPr lang="en-US" sz="1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5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It occurs at the </a:t>
            </a:r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interface of dissimilar particles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in </a:t>
            </a:r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shear mixing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or any form of agitation that cause random motion of individual particles.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endParaRPr lang="en-US" sz="15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DDE7F018-BE74-4029-A629-123D2C0D4FA1}"/>
              </a:ext>
            </a:extLst>
          </p:cNvPr>
          <p:cNvSpPr/>
          <p:nvPr/>
        </p:nvSpPr>
        <p:spPr>
          <a:xfrm>
            <a:off x="2918042" y="2691111"/>
            <a:ext cx="367748" cy="447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xmlns="" id="{84CBDE2A-F24E-47E3-BE63-CA6057C6C5FA}"/>
              </a:ext>
            </a:extLst>
          </p:cNvPr>
          <p:cNvSpPr/>
          <p:nvPr/>
        </p:nvSpPr>
        <p:spPr>
          <a:xfrm>
            <a:off x="2928807" y="3809729"/>
            <a:ext cx="367748" cy="447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6020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FA32BB39-F62E-43E2-BD90-29FA555154B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57FEEAE6-1F31-4C81-985E-F21553BB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mtClean="0"/>
              <a:t>Equipments </a:t>
            </a:r>
            <a:r>
              <a:rPr lang="en-US" dirty="0"/>
              <a:t>For solid mixing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5999"/>
            <a:ext cx="6066818" cy="43682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/>
          <a:p>
            <a:pPr marL="114300" algn="ctr"/>
            <a:r>
              <a:rPr lang="en-US" sz="3200" b="1" dirty="0">
                <a:solidFill>
                  <a:srgbClr val="FF0000"/>
                </a:solidFill>
              </a:rPr>
              <a:t>Batch Mixing</a:t>
            </a:r>
          </a:p>
          <a:p>
            <a:pPr marL="114300" algn="ctr"/>
            <a:r>
              <a:rPr lang="en-US" sz="3200" b="1" dirty="0" smtClean="0">
                <a:solidFill>
                  <a:srgbClr val="FF0000"/>
                </a:solidFill>
              </a:rPr>
              <a:t>1-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tumbling mixers </a:t>
            </a:r>
            <a:endParaRPr lang="en-US" sz="3200" b="1" dirty="0">
              <a:solidFill>
                <a:srgbClr val="FF0000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SzTx/>
            </a:pPr>
            <a:r>
              <a:rPr lang="en-US" b="1" dirty="0">
                <a:solidFill>
                  <a:schemeClr val="tx1"/>
                </a:solidFill>
              </a:rPr>
              <a:t>Mixers consist of containers of one or several geometric forms (mounted and rotated about an axis).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Tx/>
            </a:pPr>
            <a:endParaRPr lang="en-US" b="1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Tx/>
            </a:pPr>
            <a:endParaRPr lang="en-US" b="1" dirty="0">
              <a:solidFill>
                <a:schemeClr val="tx1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SzTx/>
            </a:pPr>
            <a:r>
              <a:rPr lang="en-US" b="1" dirty="0">
                <a:solidFill>
                  <a:schemeClr val="tx1"/>
                </a:solidFill>
              </a:rPr>
              <a:t>Tumbling motion by baffles or by virtue of shape of container</a:t>
            </a:r>
            <a:endParaRPr lang="en-US" dirty="0">
              <a:solidFill>
                <a:schemeClr val="tx1"/>
              </a:solidFill>
            </a:endParaRPr>
          </a:p>
          <a:p>
            <a:pPr marL="114300" indent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xmlns="" id="{CC1DAB60-6D10-452B-A121-D95DA77AA9AD}"/>
              </a:ext>
            </a:extLst>
          </p:cNvPr>
          <p:cNvSpPr/>
          <p:nvPr/>
        </p:nvSpPr>
        <p:spPr>
          <a:xfrm>
            <a:off x="4174435" y="4459524"/>
            <a:ext cx="347869" cy="616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61" y="4241494"/>
            <a:ext cx="3974472" cy="2329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23" y="1002530"/>
            <a:ext cx="4483054" cy="29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179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518</TotalTime>
  <Words>535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Aharoni</vt:lpstr>
      <vt:lpstr>Algerian</vt:lpstr>
      <vt:lpstr>Arial</vt:lpstr>
      <vt:lpstr>Arial Black</vt:lpstr>
      <vt:lpstr>Arial Narrow</vt:lpstr>
      <vt:lpstr>Tw Cen MT</vt:lpstr>
      <vt:lpstr>Tw Cen MT Condensed</vt:lpstr>
      <vt:lpstr>Wingdings</vt:lpstr>
      <vt:lpstr>Wingdings 3</vt:lpstr>
      <vt:lpstr>Integral</vt:lpstr>
      <vt:lpstr>Mixing</vt:lpstr>
      <vt:lpstr>Definition</vt:lpstr>
      <vt:lpstr>PowerPoint Presentation</vt:lpstr>
      <vt:lpstr>The variables effecting solid mixing:  </vt:lpstr>
      <vt:lpstr>Mixing mechanisms</vt:lpstr>
      <vt:lpstr>1. Convective mixing (Non- segregating)</vt:lpstr>
      <vt:lpstr>PowerPoint Presentation</vt:lpstr>
      <vt:lpstr>PowerPoint Presentation</vt:lpstr>
      <vt:lpstr>Equipments For solid mixing</vt:lpstr>
      <vt:lpstr> twin-shell blender (form V-shape mixers)</vt:lpstr>
      <vt:lpstr>PowerPoint Presentation</vt:lpstr>
      <vt:lpstr>Well known stationary mixers include: </vt:lpstr>
      <vt:lpstr>PowerPoint Presentation</vt:lpstr>
      <vt:lpstr>Mixer selection</vt:lpstr>
      <vt:lpstr>For more informations, Follow the underlying links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 Alhamdany</dc:creator>
  <cp:lastModifiedBy>Microsoft account</cp:lastModifiedBy>
  <cp:revision>42</cp:revision>
  <dcterms:created xsi:type="dcterms:W3CDTF">2018-04-07T03:19:30Z</dcterms:created>
  <dcterms:modified xsi:type="dcterms:W3CDTF">2021-06-04T10:26:20Z</dcterms:modified>
</cp:coreProperties>
</file>