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5" r:id="rId4"/>
    <p:sldId id="276" r:id="rId5"/>
    <p:sldId id="258" r:id="rId6"/>
    <p:sldId id="259" r:id="rId7"/>
    <p:sldId id="260" r:id="rId8"/>
    <p:sldId id="280" r:id="rId9"/>
    <p:sldId id="261" r:id="rId10"/>
    <p:sldId id="262" r:id="rId11"/>
    <p:sldId id="268" r:id="rId12"/>
    <p:sldId id="263" r:id="rId13"/>
    <p:sldId id="264" r:id="rId14"/>
    <p:sldId id="267" r:id="rId15"/>
    <p:sldId id="265" r:id="rId16"/>
    <p:sldId id="266" r:id="rId17"/>
    <p:sldId id="272" r:id="rId18"/>
    <p:sldId id="292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6596-7A1B-4741-9206-C7EE6B67B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D7E1D-47F7-4F91-8C25-B624957BA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1172B-7E5E-4BA5-88FA-771CB884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BDAE-DD82-43D1-8324-AE3D00EB8A7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7CC3A-D5EE-4485-A016-11F362D3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7F787-FF8C-4ECC-997D-BDD5764D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B401-83DB-43EB-941E-E9EA95AC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1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93D1-612E-4F5F-B017-2E818A1C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F4C4B-3870-452E-B5B5-80AEC6B48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5C278-FB6A-4AE8-A276-F0D80DE8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BDAE-DD82-43D1-8324-AE3D00EB8A7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D80FF-2907-421F-97A1-D9A7A158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7B93-6CC8-43EE-A902-49303057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B401-83DB-43EB-941E-E9EA95AC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4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30DE-6CA6-4C5A-B09B-79BA6E1F6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41F35-653C-4FBE-BD5C-9C35B77A8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69247-CBE7-41AA-80EF-B42DCBA0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BDAE-DD82-43D1-8324-AE3D00EB8A7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C22FE-964D-4969-A5D6-A2937D59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CB2BA-8F93-47A4-97E2-A6C91651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B401-83DB-43EB-941E-E9EA95AC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0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0CB0A-FBB4-4269-B695-1335148A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4CC3D-3452-41F5-8918-96F09A467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BFCDF-084B-4E9D-A927-D73AFB15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BDAE-DD82-43D1-8324-AE3D00EB8A7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C36F1-E98F-46EA-90C8-E5070B7A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20A9B-0F52-40E2-A0D4-367EE784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B401-83DB-43EB-941E-E9EA95AC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3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E9CA-558C-4D64-BE3F-CF6C3089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1D8F4-7860-4AF1-A3E3-1E797C504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5E478-4C4F-4CF0-AAF9-951E532D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BDAE-DD82-43D1-8324-AE3D00EB8A7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DF167-E73B-448D-BFDC-C3BFAC80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CDE52-967A-4973-BFC4-23037B28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B401-83DB-43EB-941E-E9EA95AC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7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5325B-504C-4361-AFF0-928D569D2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D4FAC-179E-4E9C-85B4-8ABCFAC6B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CC0BC-0D42-4841-A6FF-AB228BAB1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6AC79-F197-4784-A93D-41E4111D2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BDAE-DD82-43D1-8324-AE3D00EB8A7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CB528-23F3-4868-86E5-9F63DFB3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DD64A-CB8F-4509-9323-547FB72E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B401-83DB-43EB-941E-E9EA95AC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A678-A303-4C5D-828F-DB56A1D5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F4C4D-6861-4D42-9D3B-70727A866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CB279-4807-43AC-BDB8-1506F16BC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06E153-AC5D-4DB5-9ED5-C28C513E8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5C7F47-D2FA-4429-A60D-F9984AC9F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8C1FBF-2C27-40B1-8752-67E29872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BDAE-DD82-43D1-8324-AE3D00EB8A7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A64F3-740E-4536-8584-374CB5E2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04055-A065-47E9-93AD-BA80EFBD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B401-83DB-43EB-941E-E9EA95AC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3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76430-B949-4F5D-90A8-5929FF2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ED453-C940-448F-AA60-9414694D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BDAE-DD82-43D1-8324-AE3D00EB8A7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F7F1F-9109-4186-8CB7-5B4E4F335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591FD-E7CB-47A2-B9DF-647DFA36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B401-83DB-43EB-941E-E9EA95AC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5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7E1DE-894A-4D31-861A-0F41D43E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BDAE-DD82-43D1-8324-AE3D00EB8A7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B02DB-9592-4716-9080-7835391A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AE2B6-BFF8-42C5-BF35-32667BAA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B401-83DB-43EB-941E-E9EA95AC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4D988-5B4B-465E-B1D3-D1271065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79C10-F70C-403F-A3B5-CFF1A2D2A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6EF31-C82A-474C-896F-CDB96F88B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D75B9-3939-44F5-9BA9-C7E05C88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BDAE-DD82-43D1-8324-AE3D00EB8A7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E6B01-C36D-468F-B04F-E28097BD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94F8B-04A0-463E-86B8-53020C92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B401-83DB-43EB-941E-E9EA95AC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8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C29D-E75B-4A2B-83F9-7DA9F24B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19531-1DC6-432C-AAB9-4EA8B8330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14237-FBC0-465A-A4DC-44B0383BC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1702A-E536-4B75-9EEB-12AB8C5F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BDAE-DD82-43D1-8324-AE3D00EB8A7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96C72-6A1F-4217-AF99-701D86568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BAAF1-698E-40F1-9D68-C24AAA52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B401-83DB-43EB-941E-E9EA95AC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9CB7B-D48B-4B4C-8A89-9569BA83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08227-FD84-403C-87EC-42D44C91C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0C052-2AE3-45A5-BEFB-48660E31C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6BDAE-DD82-43D1-8324-AE3D00EB8A7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4B5D-ED39-4504-9B84-63981AD1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0AB48-99D1-48D9-B7E8-05018EA8F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BB401-83DB-43EB-941E-E9EA95AC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2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79B09-8EAE-4A38-B36C-D82C09383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406"/>
            <a:ext cx="9144000" cy="2545557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ar-IQ" b="1" dirty="0"/>
            </a:br>
            <a:r>
              <a:rPr lang="en-US" b="1" dirty="0"/>
              <a:t>cardiovascular system </a:t>
            </a:r>
            <a:br>
              <a:rPr lang="en-US" b="1" dirty="0"/>
            </a:br>
            <a:r>
              <a:rPr lang="en-US" b="1" dirty="0"/>
              <a:t>Lipid Regulating Drugs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631AC-14CD-4106-A0BF-937127FBA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600" b="1" dirty="0" err="1"/>
              <a:t>Msc</a:t>
            </a:r>
            <a:r>
              <a:rPr lang="en-US" sz="3600" b="1" dirty="0"/>
              <a:t> sura abbas </a:t>
            </a:r>
          </a:p>
          <a:p>
            <a:r>
              <a:rPr lang="en-US" sz="3600" b="1" dirty="0"/>
              <a:t>Clinical pharmacy dept. </a:t>
            </a:r>
          </a:p>
          <a:p>
            <a:r>
              <a:rPr lang="en-US" sz="3600" b="1" dirty="0"/>
              <a:t>4</a:t>
            </a:r>
            <a:r>
              <a:rPr lang="en-US" sz="3600" b="1" baseline="30000" dirty="0"/>
              <a:t>th</a:t>
            </a:r>
            <a:r>
              <a:rPr lang="en-US" sz="3600" b="1" dirty="0"/>
              <a:t> stage 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8505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2852"/>
            <a:ext cx="4572000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142852"/>
            <a:ext cx="4500562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7108" y="3714752"/>
            <a:ext cx="464347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6" y="2"/>
            <a:ext cx="4857783" cy="371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44" y="3714752"/>
            <a:ext cx="514353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225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Bile acid sequestrants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6976" y="1977231"/>
            <a:ext cx="6858048" cy="4595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unitedpharmacies.com/images/Colestid-Granule-Colestid-Hydrochloride-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0"/>
            <a:ext cx="5202621" cy="4572000"/>
          </a:xfrm>
          <a:prstGeom prst="rect">
            <a:avLst/>
          </a:prstGeom>
          <a:noFill/>
        </p:spPr>
      </p:pic>
      <p:pic>
        <p:nvPicPr>
          <p:cNvPr id="3" name="Picture 2" descr="http://apotheekdecolvenaer.be/userfiles/uploads/images/products/15769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1008"/>
            <a:ext cx="5257800" cy="3356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Cholesterol absorption inhibitors (</a:t>
            </a:r>
            <a:r>
              <a:rPr lang="en-US" dirty="0" err="1"/>
              <a:t>Ezetimibe</a:t>
            </a:r>
            <a:r>
              <a:rPr lang="en-US" dirty="0"/>
              <a:t>)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1356" y="2214554"/>
            <a:ext cx="5357850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US" b="1" dirty="0"/>
              <a:t>Nicotinic Acid derivatives</a:t>
            </a:r>
            <a:endParaRPr lang="ar-IQ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20" y="1785926"/>
            <a:ext cx="4000528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://www.consumershealthreports.org/wp-content/uploads/2010/02/niasp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4" y="1785926"/>
            <a:ext cx="4572032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Omega-3-acid ethyl esters</a:t>
            </a:r>
            <a:endParaRPr lang="ar-IQ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4034" y="1643050"/>
            <a:ext cx="4357718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4" y="2500306"/>
            <a:ext cx="3786214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254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Cases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21" y="1142984"/>
            <a:ext cx="4291031" cy="55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4" y="1142984"/>
            <a:ext cx="4214842" cy="55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4043-3B8C-47DD-8B05-3C1EA13AC5B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cases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13AC2-F8D9-4943-9CC2-4C0E96D877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name: </a:t>
            </a:r>
            <a:r>
              <a:rPr lang="en-US" dirty="0" err="1"/>
              <a:t>mohammed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 age:55 y</a:t>
            </a:r>
          </a:p>
          <a:p>
            <a:r>
              <a:rPr lang="en-US" dirty="0"/>
              <a:t>Serum TG = 400 mg\dl,  BP 160\90</a:t>
            </a:r>
          </a:p>
          <a:p>
            <a:r>
              <a:rPr lang="en-US" dirty="0"/>
              <a:t>Rx:</a:t>
            </a:r>
          </a:p>
          <a:p>
            <a:r>
              <a:rPr lang="en-US" dirty="0"/>
              <a:t>Fenofibrates 200 mg 1*1 </a:t>
            </a:r>
          </a:p>
          <a:p>
            <a:r>
              <a:rPr lang="en-US" dirty="0"/>
              <a:t>Lisinopril 10 mg 1*1</a:t>
            </a:r>
          </a:p>
          <a:p>
            <a:r>
              <a:rPr lang="en-US" dirty="0"/>
              <a:t>Aspirin 100 mg 1*1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4C5DB-3D9E-43F5-977A-FFA34EDFB1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Q1\ to which antihyperlipidemic </a:t>
            </a:r>
            <a:r>
              <a:rPr lang="en-US" dirty="0" err="1"/>
              <a:t>gp</a:t>
            </a:r>
            <a:r>
              <a:rPr lang="en-US" dirty="0"/>
              <a:t> fenofibrates belong?</a:t>
            </a:r>
          </a:p>
          <a:p>
            <a:r>
              <a:rPr lang="en-US" dirty="0"/>
              <a:t> Q2\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  <a:r>
              <a:rPr lang="en-US" dirty="0"/>
              <a:t> are caution, CI, common SE?</a:t>
            </a:r>
          </a:p>
          <a:p>
            <a:r>
              <a:rPr lang="en-US" dirty="0"/>
              <a:t>Q3\If you administer fenofibrates to this patient what are the counselling advices or patient education and advisory label will you provide?</a:t>
            </a:r>
          </a:p>
          <a:p>
            <a:r>
              <a:rPr lang="en-US" dirty="0"/>
              <a:t>Q4\ is it effective more for lowering cholesterol or TG ?</a:t>
            </a:r>
          </a:p>
          <a:p>
            <a:r>
              <a:rPr lang="en-US" dirty="0"/>
              <a:t>Q5\ if the patient return to you and ask for cheaper alternative with same effect what will you suggest with max doses?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2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5" y="142853"/>
            <a:ext cx="9001155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58" y="274638"/>
            <a:ext cx="8329642" cy="654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Normal lipid profile levels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1158" y="1142984"/>
            <a:ext cx="8429684" cy="557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77E5-D251-4034-A032-6F13AC24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C72F6-5126-4C7C-BF4F-B40DCF2B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g.medscape.com/slide/migrated/editorial/cmecircle/2004/2888/images/jones/slide02.gif">
            <a:extLst>
              <a:ext uri="{FF2B5EF4-FFF2-40B4-BE49-F238E27FC236}">
                <a16:creationId xmlns:a16="http://schemas.microsoft.com/office/drawing/2014/main" id="{E9B19CE2-0E28-46EC-AD17-317BB1FE0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2022931" cy="6954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232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0"/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</a:rPr>
              <a:t>Statin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ar-IQ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http://scm-l3.technorati.com/12/01/21/60507/lipitor.jpg?t=201201211450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2" y="1799431"/>
            <a:ext cx="7000924" cy="412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tatic.badstatic.com/i/product/LESCOL_XL_80MG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950370"/>
            <a:ext cx="5715000" cy="3907631"/>
          </a:xfrm>
          <a:prstGeom prst="rect">
            <a:avLst/>
          </a:prstGeom>
          <a:noFill/>
        </p:spPr>
      </p:pic>
      <p:pic>
        <p:nvPicPr>
          <p:cNvPr id="3" name="Picture 2" descr="http://www.pharmaoffshore.com/images/les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3962400" cy="3429000"/>
          </a:xfrm>
          <a:prstGeom prst="rect">
            <a:avLst/>
          </a:prstGeom>
          <a:noFill/>
        </p:spPr>
      </p:pic>
      <p:pic>
        <p:nvPicPr>
          <p:cNvPr id="4" name="Picture 4" descr="http://www.ymed.ro/images/2011/08/Lesc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8600"/>
            <a:ext cx="460444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3.bp.blogspot.com/-q4uRV_GvwdA/UH_0ceHT1sI/AAAAAAAABBQ/RpOfg2T8sIY/s1600/cres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7587"/>
            <a:ext cx="9144000" cy="6808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badstatic.com/i/product/ZOCOR_20MG_T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2"/>
            <a:ext cx="6837921" cy="4336969"/>
          </a:xfrm>
          <a:prstGeom prst="rect">
            <a:avLst/>
          </a:prstGeom>
          <a:noFill/>
        </p:spPr>
      </p:pic>
      <p:pic>
        <p:nvPicPr>
          <p:cNvPr id="3" name="Picture 4" descr="http://t0.gstatic.com/images?q=tbn:ANd9GcS5n_onrQmV6isiDATqyZJmvtEr-eKmIhrA01bE7K-D2SS4-eBE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657600"/>
            <a:ext cx="4510118" cy="2986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/>
              <a:t>Fibrate</a:t>
            </a:r>
            <a:endParaRPr lang="ar-IQ" b="1" dirty="0"/>
          </a:p>
        </p:txBody>
      </p:sp>
      <p:pic>
        <p:nvPicPr>
          <p:cNvPr id="13" name="Picture 4" descr="http://nhathuocphuongchinh.com.vn/sites/default/files/field/image/lopid_300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562" y="3571876"/>
            <a:ext cx="4643438" cy="314327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66844" y="1571613"/>
            <a:ext cx="43577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152</Words>
  <Application>Microsoft Office PowerPoint</Application>
  <PresentationFormat>Widescreen</PresentationFormat>
  <Paragraphs>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 cardiovascular system  Lipid Regulating Drugs </vt:lpstr>
      <vt:lpstr>PowerPoint Presentation</vt:lpstr>
      <vt:lpstr>Normal lipid profile levels</vt:lpstr>
      <vt:lpstr>PowerPoint Presentation</vt:lpstr>
      <vt:lpstr>Statin </vt:lpstr>
      <vt:lpstr>PowerPoint Presentation</vt:lpstr>
      <vt:lpstr>PowerPoint Presentation</vt:lpstr>
      <vt:lpstr>PowerPoint Presentation</vt:lpstr>
      <vt:lpstr>Fibrate</vt:lpstr>
      <vt:lpstr>PowerPoint Presentation</vt:lpstr>
      <vt:lpstr>PowerPoint Presentation</vt:lpstr>
      <vt:lpstr>Bile acid sequestrants</vt:lpstr>
      <vt:lpstr>PowerPoint Presentation</vt:lpstr>
      <vt:lpstr>Cholesterol absorption inhibitors (Ezetimibe)</vt:lpstr>
      <vt:lpstr>Nicotinic Acid derivatives</vt:lpstr>
      <vt:lpstr>Omega-3-acid ethyl esters</vt:lpstr>
      <vt:lpstr>Cases</vt:lpstr>
      <vt:lpstr>cases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 Regulating Drugs</dc:title>
  <dc:creator>Light of seven</dc:creator>
  <cp:lastModifiedBy>Light of seven</cp:lastModifiedBy>
  <cp:revision>20</cp:revision>
  <dcterms:created xsi:type="dcterms:W3CDTF">2021-05-25T19:01:01Z</dcterms:created>
  <dcterms:modified xsi:type="dcterms:W3CDTF">2021-05-26T17:39:07Z</dcterms:modified>
</cp:coreProperties>
</file>