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9"/>
  </p:notesMasterIdLst>
  <p:sldIdLst>
    <p:sldId id="256" r:id="rId2"/>
    <p:sldId id="357" r:id="rId3"/>
    <p:sldId id="363" r:id="rId4"/>
    <p:sldId id="364" r:id="rId5"/>
    <p:sldId id="365" r:id="rId6"/>
    <p:sldId id="366" r:id="rId7"/>
    <p:sldId id="367" r:id="rId8"/>
    <p:sldId id="358" r:id="rId9"/>
    <p:sldId id="312" r:id="rId10"/>
    <p:sldId id="315" r:id="rId11"/>
    <p:sldId id="316" r:id="rId12"/>
    <p:sldId id="317" r:id="rId13"/>
    <p:sldId id="319" r:id="rId14"/>
    <p:sldId id="343" r:id="rId15"/>
    <p:sldId id="344" r:id="rId16"/>
    <p:sldId id="320" r:id="rId17"/>
    <p:sldId id="322" r:id="rId18"/>
    <p:sldId id="345" r:id="rId19"/>
    <p:sldId id="323" r:id="rId20"/>
    <p:sldId id="347" r:id="rId21"/>
    <p:sldId id="328" r:id="rId22"/>
    <p:sldId id="329" r:id="rId23"/>
    <p:sldId id="348" r:id="rId24"/>
    <p:sldId id="330" r:id="rId25"/>
    <p:sldId id="332" r:id="rId26"/>
    <p:sldId id="352" r:id="rId27"/>
    <p:sldId id="3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69" autoAdjust="0"/>
    <p:restoredTop sz="94660"/>
  </p:normalViewPr>
  <p:slideViewPr>
    <p:cSldViewPr>
      <p:cViewPr varScale="1">
        <p:scale>
          <a:sx n="89" d="100"/>
          <a:sy n="89" d="100"/>
        </p:scale>
        <p:origin x="124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51DA6-B14B-4A5E-8196-6C57768E39EC}" type="datetimeFigureOut">
              <a:rPr lang="en-US" smtClean="0"/>
              <a:t>5/8/2021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D8A49-2114-47E0-A040-27F1D3727D3D}" type="slidenum">
              <a:rPr lang="en-US" smtClean="0"/>
              <a:t>‹#›</a:t>
            </a:fld>
            <a:endParaRPr lang="en-US"/>
          </a:p>
        </p:txBody>
      </p:sp>
    </p:spTree>
    <p:extLst>
      <p:ext uri="{BB962C8B-B14F-4D97-AF65-F5344CB8AC3E}">
        <p14:creationId xmlns:p14="http://schemas.microsoft.com/office/powerpoint/2010/main" val="47543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D8A49-2114-47E0-A040-27F1D3727D3D}" type="slidenum">
              <a:rPr lang="en-US" smtClean="0"/>
              <a:t>1</a:t>
            </a:fld>
            <a:endParaRPr lang="en-US"/>
          </a:p>
        </p:txBody>
      </p:sp>
    </p:spTree>
    <p:extLst>
      <p:ext uri="{BB962C8B-B14F-4D97-AF65-F5344CB8AC3E}">
        <p14:creationId xmlns:p14="http://schemas.microsoft.com/office/powerpoint/2010/main" val="313939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D8A49-2114-47E0-A040-27F1D3727D3D}" type="slidenum">
              <a:rPr lang="en-US" smtClean="0"/>
              <a:t>11</a:t>
            </a:fld>
            <a:endParaRPr lang="en-US"/>
          </a:p>
        </p:txBody>
      </p:sp>
    </p:spTree>
    <p:extLst>
      <p:ext uri="{BB962C8B-B14F-4D97-AF65-F5344CB8AC3E}">
        <p14:creationId xmlns:p14="http://schemas.microsoft.com/office/powerpoint/2010/main" val="179560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8D0F-3ABD-4416-AE8B-C6B326F0CCE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36EC7E5-A97D-4081-9B7C-D22CEBA47D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392F72-4995-4265-8F44-1FDEB1ABFC4A}"/>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5" name="Footer Placeholder 4">
            <a:extLst>
              <a:ext uri="{FF2B5EF4-FFF2-40B4-BE49-F238E27FC236}">
                <a16:creationId xmlns:a16="http://schemas.microsoft.com/office/drawing/2014/main" id="{A3CBE749-75E6-41AC-9686-9F4CBB2340A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D4551CE-08F7-43AC-9B50-6F5F6693A2AC}"/>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0061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2A430-EB6A-42C8-86CC-34889533C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F83460-4AE7-4599-8025-B8831BB45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7E1F0-8FDC-4EF2-ABFE-96B778BCDD6B}"/>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5" name="Footer Placeholder 4">
            <a:extLst>
              <a:ext uri="{FF2B5EF4-FFF2-40B4-BE49-F238E27FC236}">
                <a16:creationId xmlns:a16="http://schemas.microsoft.com/office/drawing/2014/main" id="{396FCF57-4A3B-4710-A956-3433BDCFAF5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D4EC3031-E712-4FF6-B237-0DEBFF1A0B47}"/>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03233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DD394-42C5-495A-A602-26A75BFA314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9B6B82-43C0-46A9-A669-9EF4871E649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74ED4-A20C-4E99-A7C5-8859E8B31908}"/>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5" name="Footer Placeholder 4">
            <a:extLst>
              <a:ext uri="{FF2B5EF4-FFF2-40B4-BE49-F238E27FC236}">
                <a16:creationId xmlns:a16="http://schemas.microsoft.com/office/drawing/2014/main" id="{9EB426A0-B518-4E15-865F-2F44956AC6A8}"/>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9DB267D3-6847-46F5-9536-45603499A07C}"/>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26692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3800-2D8C-4246-8EE0-37D1967A9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17B72-5101-4E7C-BD23-5DD17C203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416E0-7A7C-413A-9853-2590DAD8A7F4}"/>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5" name="Footer Placeholder 4">
            <a:extLst>
              <a:ext uri="{FF2B5EF4-FFF2-40B4-BE49-F238E27FC236}">
                <a16:creationId xmlns:a16="http://schemas.microsoft.com/office/drawing/2014/main" id="{EAE63D6D-2183-41AF-A48A-6D4C2172F485}"/>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07F8E53-F3B7-4810-B672-623DFFE8C8E8}"/>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1553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C117-614E-49C1-8567-B900F5928FA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275D5AA-169F-41A9-AEFD-785FB3948B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57E5B-9FF5-4856-9445-9736368E8C90}"/>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5" name="Footer Placeholder 4">
            <a:extLst>
              <a:ext uri="{FF2B5EF4-FFF2-40B4-BE49-F238E27FC236}">
                <a16:creationId xmlns:a16="http://schemas.microsoft.com/office/drawing/2014/main" id="{A1A6527A-BEC5-4501-B22E-0AB6C249494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ECADD43F-014E-4629-AB17-0DA6816586C3}"/>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1948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646A-0479-4E75-833D-9D71A3AAC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98053-6463-4BC6-98F3-E4FCC08DBF2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3382C-5308-4066-9E80-0C5CCA1655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B5926B-2558-4350-9D2C-8277FAFF96E4}"/>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6" name="Footer Placeholder 5">
            <a:extLst>
              <a:ext uri="{FF2B5EF4-FFF2-40B4-BE49-F238E27FC236}">
                <a16:creationId xmlns:a16="http://schemas.microsoft.com/office/drawing/2014/main" id="{7446C44D-F0AE-4C68-BBA0-301B833EE58F}"/>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8CACC311-9088-4AB4-8597-46ED9E5C6082}"/>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6335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B02B-B755-4C2B-BA31-EBC1575E3F2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1BEDD-63E6-4FAB-B4C5-A0AA8867AE9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19D68-22FE-4BCE-B6F6-6A8C9129474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E12950-3F5A-429C-849A-FE4F865146A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76D31-B71C-457C-ABF5-2161C95534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F53E4-AFEB-4A34-8BF6-125AF6B20C40}"/>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8" name="Footer Placeholder 7">
            <a:extLst>
              <a:ext uri="{FF2B5EF4-FFF2-40B4-BE49-F238E27FC236}">
                <a16:creationId xmlns:a16="http://schemas.microsoft.com/office/drawing/2014/main" id="{96230373-1E02-40BC-8D02-E23ABC3778D5}"/>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17118376-3B50-40B8-9306-CCE8598E8F98}"/>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1633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E0E9-D10C-4EA5-84F5-51BB4C3B6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800074-5825-42ED-9894-72008B198C24}"/>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4" name="Footer Placeholder 3">
            <a:extLst>
              <a:ext uri="{FF2B5EF4-FFF2-40B4-BE49-F238E27FC236}">
                <a16:creationId xmlns:a16="http://schemas.microsoft.com/office/drawing/2014/main" id="{F5FCF942-EF18-42EE-9E6E-4B613307D94A}"/>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603D52FF-0882-4CA2-8F9F-7489C81B598C}"/>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5066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D1257-BC6D-4B83-9AEB-5AB451175414}"/>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3" name="Footer Placeholder 2">
            <a:extLst>
              <a:ext uri="{FF2B5EF4-FFF2-40B4-BE49-F238E27FC236}">
                <a16:creationId xmlns:a16="http://schemas.microsoft.com/office/drawing/2014/main" id="{AFF0340C-16A3-4AC4-8016-A6928539A4FE}"/>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1F4EEF72-5F2C-415A-8CCB-8DD5BB4BA7E9}"/>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5386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F55A-CDCA-4BEA-80BF-1EF1656AA8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AC2743-8B12-4BEF-8D21-579AB203AF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02820-A16D-4C98-B137-FD98C233ED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88F940-0E6D-4942-A093-A0BC74F0561F}"/>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6" name="Footer Placeholder 5">
            <a:extLst>
              <a:ext uri="{FF2B5EF4-FFF2-40B4-BE49-F238E27FC236}">
                <a16:creationId xmlns:a16="http://schemas.microsoft.com/office/drawing/2014/main" id="{CBC19C50-B67D-4FDC-B17C-43AF13D6175A}"/>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DB015C57-CB3B-4937-BE0E-4882ECE9DA7D}"/>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17614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DBA6-D7EF-4AD6-A34B-01375DF2B5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C64BC5F-B2BF-4FFC-9E0E-A50EB0578E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64867-9494-4827-97C6-3C06665D88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F77D44-DA07-4579-A54C-429D5B0DD840}"/>
              </a:ext>
            </a:extLst>
          </p:cNvPr>
          <p:cNvSpPr>
            <a:spLocks noGrp="1"/>
          </p:cNvSpPr>
          <p:nvPr>
            <p:ph type="dt" sz="half" idx="10"/>
          </p:nvPr>
        </p:nvSpPr>
        <p:spPr/>
        <p:txBody>
          <a:bodyPr/>
          <a:lstStyle/>
          <a:p>
            <a:fld id="{1B8ABB09-4A1D-463E-8065-109CC2B7EFAA}" type="datetimeFigureOut">
              <a:rPr lang="ar-SA" smtClean="0"/>
              <a:t>27/09/1442</a:t>
            </a:fld>
            <a:endParaRPr lang="ar-SA"/>
          </a:p>
        </p:txBody>
      </p:sp>
      <p:sp>
        <p:nvSpPr>
          <p:cNvPr id="6" name="Footer Placeholder 5">
            <a:extLst>
              <a:ext uri="{FF2B5EF4-FFF2-40B4-BE49-F238E27FC236}">
                <a16:creationId xmlns:a16="http://schemas.microsoft.com/office/drawing/2014/main" id="{E951F312-F759-46A7-8287-77DC09E9A88C}"/>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DA99212F-9245-4BE7-9F81-06E53961D4F0}"/>
              </a:ext>
            </a:extLst>
          </p:cNvPr>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10288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BDB2B-1236-4F37-BDF4-EE0CD939FA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E428C-8349-4791-9322-0B584C1B22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B77A5-CDAE-40FE-8CC7-3FD877781AB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8ABB09-4A1D-463E-8065-109CC2B7EFAA}" type="datetimeFigureOut">
              <a:rPr lang="ar-SA" smtClean="0"/>
              <a:t>27/09/1442</a:t>
            </a:fld>
            <a:endParaRPr lang="ar-SA"/>
          </a:p>
        </p:txBody>
      </p:sp>
      <p:sp>
        <p:nvSpPr>
          <p:cNvPr id="5" name="Footer Placeholder 4">
            <a:extLst>
              <a:ext uri="{FF2B5EF4-FFF2-40B4-BE49-F238E27FC236}">
                <a16:creationId xmlns:a16="http://schemas.microsoft.com/office/drawing/2014/main" id="{78A91932-F349-44CC-8117-D5A65FDC28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EC1572B7-D785-456E-9146-36BD70C1C6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6310480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yourhealthforever.blogspot.com/2011/10/hypoglycemia-low-blood-sugar-sign.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hyperlink" Target="http://tpoetic.blogspot.com/2013/05/nightmares-from-deep.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humannhealth.com/cold-hands-feet-might-telling/4595/"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AF20-8797-4AB9-B2AE-7B607F01DBC3}"/>
              </a:ext>
            </a:extLst>
          </p:cNvPr>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Cardiovascular system part 2</a:t>
            </a:r>
          </a:p>
        </p:txBody>
      </p:sp>
      <p:sp>
        <p:nvSpPr>
          <p:cNvPr id="3" name="Subtitle 2">
            <a:extLst>
              <a:ext uri="{FF2B5EF4-FFF2-40B4-BE49-F238E27FC236}">
                <a16:creationId xmlns:a16="http://schemas.microsoft.com/office/drawing/2014/main" id="{21343BE3-156E-46AA-A873-8C7A27B40CCB}"/>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3200" dirty="0">
                <a:ln w="0"/>
                <a:solidFill>
                  <a:schemeClr val="tx1"/>
                </a:solidFill>
                <a:effectLst>
                  <a:outerShdw blurRad="38100" dist="19050" dir="2700000" algn="tl" rotWithShape="0">
                    <a:schemeClr val="dk1">
                      <a:alpha val="40000"/>
                    </a:schemeClr>
                  </a:outerShdw>
                </a:effectLst>
              </a:rPr>
              <a:t>Assist. </a:t>
            </a:r>
            <a:r>
              <a:rPr lang="en-US" sz="3200" dirty="0" err="1">
                <a:ln w="0"/>
                <a:solidFill>
                  <a:schemeClr val="tx1"/>
                </a:solidFill>
                <a:effectLst>
                  <a:outerShdw blurRad="38100" dist="19050" dir="2700000" algn="tl" rotWithShape="0">
                    <a:schemeClr val="dk1">
                      <a:alpha val="40000"/>
                    </a:schemeClr>
                  </a:outerShdw>
                </a:effectLst>
              </a:rPr>
              <a:t>Lec</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Sura</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abbas</a:t>
            </a:r>
            <a:r>
              <a:rPr lang="en-US" sz="3200" dirty="0">
                <a:ln w="0"/>
                <a:solidFill>
                  <a:schemeClr val="tx1"/>
                </a:solidFill>
                <a:effectLst>
                  <a:outerShdw blurRad="38100" dist="19050" dir="2700000" algn="tl" rotWithShape="0">
                    <a:schemeClr val="dk1">
                      <a:alpha val="40000"/>
                    </a:schemeClr>
                  </a:outerShdw>
                </a:effectLst>
              </a:rPr>
              <a:t> </a:t>
            </a:r>
          </a:p>
          <a:p>
            <a:r>
              <a:rPr lang="en-US" sz="3200" dirty="0">
                <a:ln w="0"/>
                <a:solidFill>
                  <a:schemeClr val="tx1"/>
                </a:solidFill>
                <a:effectLst>
                  <a:outerShdw blurRad="38100" dist="19050" dir="2700000" algn="tl" rotWithShape="0">
                    <a:schemeClr val="dk1">
                      <a:alpha val="40000"/>
                    </a:schemeClr>
                  </a:outerShdw>
                </a:effectLst>
              </a:rPr>
              <a:t>Assist. </a:t>
            </a:r>
            <a:r>
              <a:rPr lang="en-US" sz="3200" dirty="0" err="1">
                <a:ln w="0"/>
                <a:solidFill>
                  <a:schemeClr val="tx1"/>
                </a:solidFill>
                <a:effectLst>
                  <a:outerShdw blurRad="38100" dist="19050" dir="2700000" algn="tl" rotWithShape="0">
                    <a:schemeClr val="dk1">
                      <a:alpha val="40000"/>
                    </a:schemeClr>
                  </a:outerShdw>
                </a:effectLst>
              </a:rPr>
              <a:t>Lec</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Lubab</a:t>
            </a:r>
            <a:r>
              <a:rPr lang="en-US" sz="3200" dirty="0">
                <a:ln w="0"/>
                <a:solidFill>
                  <a:schemeClr val="tx1"/>
                </a:solidFill>
                <a:effectLst>
                  <a:outerShdw blurRad="38100" dist="19050" dir="2700000" algn="tl" rotWithShape="0">
                    <a:schemeClr val="dk1">
                      <a:alpha val="40000"/>
                    </a:schemeClr>
                  </a:outerShdw>
                </a:effectLst>
              </a:rPr>
              <a:t> </a:t>
            </a:r>
            <a:r>
              <a:rPr lang="en-US" sz="3200" dirty="0" err="1">
                <a:ln w="0"/>
                <a:solidFill>
                  <a:schemeClr val="tx1"/>
                </a:solidFill>
                <a:effectLst>
                  <a:outerShdw blurRad="38100" dist="19050" dir="2700000" algn="tl" rotWithShape="0">
                    <a:schemeClr val="dk1">
                      <a:alpha val="40000"/>
                    </a:schemeClr>
                  </a:outerShdw>
                </a:effectLst>
              </a:rPr>
              <a:t>tareq</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1856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CD914-F96D-4912-B267-3F6DF08D1B4F}"/>
              </a:ext>
            </a:extLst>
          </p:cNvPr>
          <p:cNvSpPr>
            <a:spLocks noGrp="1"/>
          </p:cNvSpPr>
          <p:nvPr>
            <p:ph idx="4294967295"/>
          </p:nvPr>
        </p:nvSpPr>
        <p:spPr>
          <a:xfrm>
            <a:off x="0" y="115888"/>
            <a:ext cx="8964613" cy="6913562"/>
          </a:xfrm>
        </p:spPr>
        <p:txBody>
          <a:bodyPr>
            <a:normAutofit/>
          </a:bodyPr>
          <a:lstStyle/>
          <a:p>
            <a:pPr algn="just" rtl="0">
              <a:lnSpc>
                <a:spcPct val="200000"/>
              </a:lnSpc>
            </a:pPr>
            <a:r>
              <a:rPr lang="en-US" b="1" dirty="0" err="1">
                <a:solidFill>
                  <a:srgbClr val="C00000"/>
                </a:solidFill>
              </a:rPr>
              <a:t>contraindiactions</a:t>
            </a:r>
            <a:endParaRPr lang="en-US" b="1" dirty="0">
              <a:solidFill>
                <a:srgbClr val="C00000"/>
              </a:solidFill>
            </a:endParaRPr>
          </a:p>
          <a:p>
            <a:pPr algn="just" rtl="0">
              <a:lnSpc>
                <a:spcPct val="200000"/>
              </a:lnSpc>
            </a:pPr>
            <a:r>
              <a:rPr lang="en-US" dirty="0"/>
              <a:t>Asthma . cardiogenic shock . hypotension . marked bradycardia . metabolic acidosis . </a:t>
            </a:r>
            <a:r>
              <a:rPr lang="en-US" dirty="0" err="1"/>
              <a:t>phaeochromocytoma</a:t>
            </a:r>
            <a:r>
              <a:rPr lang="en-US" dirty="0"/>
              <a:t> (apart from specific use with </a:t>
            </a:r>
            <a:r>
              <a:rPr lang="en-US" dirty="0" err="1"/>
              <a:t>alphablockers</a:t>
            </a:r>
            <a:r>
              <a:rPr lang="en-US" dirty="0"/>
              <a:t>) </a:t>
            </a:r>
            <a:r>
              <a:rPr lang="en-US" dirty="0" err="1"/>
              <a:t>Prinzmetal’s</a:t>
            </a:r>
            <a:r>
              <a:rPr lang="en-US" dirty="0"/>
              <a:t> angina . second-degree AV block . severe peripheral arterial disease . sick sinus syndrome .third-degree AV block . uncontrolled heart failure</a:t>
            </a:r>
          </a:p>
          <a:p>
            <a:pPr marL="0" indent="0" algn="just" rtl="0">
              <a:buNone/>
            </a:pPr>
            <a:endParaRPr lang="en-US" dirty="0"/>
          </a:p>
        </p:txBody>
      </p:sp>
    </p:spTree>
    <p:extLst>
      <p:ext uri="{BB962C8B-B14F-4D97-AF65-F5344CB8AC3E}">
        <p14:creationId xmlns:p14="http://schemas.microsoft.com/office/powerpoint/2010/main" val="233219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0417B-EE3D-4145-A858-B87E832B6B79}"/>
              </a:ext>
            </a:extLst>
          </p:cNvPr>
          <p:cNvSpPr>
            <a:spLocks noGrp="1"/>
          </p:cNvSpPr>
          <p:nvPr>
            <p:ph idx="4294967295"/>
          </p:nvPr>
        </p:nvSpPr>
        <p:spPr>
          <a:xfrm>
            <a:off x="0" y="44450"/>
            <a:ext cx="9036050" cy="6697663"/>
          </a:xfrm>
        </p:spPr>
        <p:txBody>
          <a:bodyPr>
            <a:normAutofit/>
          </a:bodyPr>
          <a:lstStyle/>
          <a:p>
            <a:pPr algn="just" rtl="0">
              <a:lnSpc>
                <a:spcPct val="200000"/>
              </a:lnSpc>
            </a:pPr>
            <a:r>
              <a:rPr lang="en-US" b="1" dirty="0">
                <a:solidFill>
                  <a:srgbClr val="C00000"/>
                </a:solidFill>
              </a:rPr>
              <a:t>CONTRA-INDICATIONS, FURTHER INFORMATION</a:t>
            </a:r>
          </a:p>
          <a:p>
            <a:pPr algn="just" rtl="0">
              <a:lnSpc>
                <a:spcPct val="200000"/>
              </a:lnSpc>
            </a:pPr>
            <a:r>
              <a:rPr lang="en-US" dirty="0"/>
              <a:t>▶ Bronchospasm Beta-blockers, including those considered to  be </a:t>
            </a:r>
            <a:r>
              <a:rPr lang="en-US" dirty="0" err="1"/>
              <a:t>cardioselective</a:t>
            </a:r>
            <a:r>
              <a:rPr lang="en-US" dirty="0"/>
              <a:t>, should usually be avoided in patients with a history of asthma, bronchospasm or a history of obstructive airways disease. </a:t>
            </a:r>
          </a:p>
          <a:p>
            <a:pPr algn="justLow" rtl="0">
              <a:lnSpc>
                <a:spcPct val="200000"/>
              </a:lnSpc>
            </a:pPr>
            <a:r>
              <a:rPr lang="en-US" dirty="0"/>
              <a:t>However, when there is no alternative, a </a:t>
            </a:r>
            <a:r>
              <a:rPr lang="en-US" dirty="0" err="1"/>
              <a:t>cardioselective</a:t>
            </a:r>
            <a:r>
              <a:rPr lang="en-US" dirty="0"/>
              <a:t> beta-blocker can be given to these patients with caution and under specialist supervision</a:t>
            </a:r>
            <a:r>
              <a:rPr lang="en-US"/>
              <a:t>. In </a:t>
            </a:r>
            <a:r>
              <a:rPr lang="en-US" dirty="0"/>
              <a:t>such cases the risk of inducing bronchospasm should be appreciated and appropriate precautions taken.</a:t>
            </a:r>
          </a:p>
        </p:txBody>
      </p:sp>
    </p:spTree>
    <p:extLst>
      <p:ext uri="{BB962C8B-B14F-4D97-AF65-F5344CB8AC3E}">
        <p14:creationId xmlns:p14="http://schemas.microsoft.com/office/powerpoint/2010/main" val="147656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6F3DA-2996-4CAC-9516-EC60F5A527F3}"/>
              </a:ext>
            </a:extLst>
          </p:cNvPr>
          <p:cNvSpPr>
            <a:spLocks noGrp="1"/>
          </p:cNvSpPr>
          <p:nvPr>
            <p:ph idx="4294967295"/>
          </p:nvPr>
        </p:nvSpPr>
        <p:spPr>
          <a:xfrm>
            <a:off x="0" y="115888"/>
            <a:ext cx="9108504" cy="6742112"/>
          </a:xfrm>
        </p:spPr>
        <p:txBody>
          <a:bodyPr>
            <a:normAutofit/>
          </a:bodyPr>
          <a:lstStyle/>
          <a:p>
            <a:pPr algn="just" rtl="0">
              <a:lnSpc>
                <a:spcPct val="160000"/>
              </a:lnSpc>
            </a:pPr>
            <a:r>
              <a:rPr lang="en-US" b="1" dirty="0">
                <a:solidFill>
                  <a:srgbClr val="FF0000"/>
                </a:solidFill>
              </a:rPr>
              <a:t>Cautions: </a:t>
            </a:r>
          </a:p>
          <a:p>
            <a:pPr algn="just" rtl="0">
              <a:lnSpc>
                <a:spcPct val="160000"/>
              </a:lnSpc>
            </a:pPr>
            <a:r>
              <a:rPr lang="en-US" u="sng" dirty="0"/>
              <a:t>Diabetes . first-degree AV block . history of obstructive airways diseas</a:t>
            </a:r>
            <a:r>
              <a:rPr lang="en-US" dirty="0"/>
              <a:t>e (introduce cautiously) . myasthenia gravis . portal hypertension (risk of deterioration in liver function) . psoriasis . </a:t>
            </a:r>
            <a:r>
              <a:rPr lang="en-US" u="sng" dirty="0"/>
              <a:t>symptoms of </a:t>
            </a:r>
            <a:r>
              <a:rPr lang="en-US" u="sng" dirty="0" err="1"/>
              <a:t>hypoglycaemia</a:t>
            </a:r>
            <a:r>
              <a:rPr lang="en-US" u="sng" dirty="0"/>
              <a:t> may be masked </a:t>
            </a:r>
            <a:r>
              <a:rPr lang="en-US" dirty="0"/>
              <a:t>. symptoms of thyrotoxicosis may be masked</a:t>
            </a:r>
          </a:p>
          <a:p>
            <a:pPr algn="just" rtl="0">
              <a:lnSpc>
                <a:spcPct val="160000"/>
              </a:lnSpc>
            </a:pPr>
            <a:endParaRPr lang="en-US" dirty="0"/>
          </a:p>
        </p:txBody>
      </p:sp>
      <p:pic>
        <p:nvPicPr>
          <p:cNvPr id="4" name="Picture 3">
            <a:extLst>
              <a:ext uri="{FF2B5EF4-FFF2-40B4-BE49-F238E27FC236}">
                <a16:creationId xmlns:a16="http://schemas.microsoft.com/office/drawing/2014/main" id="{23047032-35E7-4E74-AAAA-DC6A6DA048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94789" y="3857178"/>
            <a:ext cx="3940944" cy="2841246"/>
          </a:xfrm>
          <a:prstGeom prst="rect">
            <a:avLst/>
          </a:prstGeom>
        </p:spPr>
      </p:pic>
    </p:spTree>
    <p:extLst>
      <p:ext uri="{BB962C8B-B14F-4D97-AF65-F5344CB8AC3E}">
        <p14:creationId xmlns:p14="http://schemas.microsoft.com/office/powerpoint/2010/main" val="166964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34F6D-D546-408E-A6EF-45EA701F8BD6}"/>
              </a:ext>
            </a:extLst>
          </p:cNvPr>
          <p:cNvSpPr>
            <a:spLocks noGrp="1"/>
          </p:cNvSpPr>
          <p:nvPr>
            <p:ph idx="4294967295"/>
          </p:nvPr>
        </p:nvSpPr>
        <p:spPr>
          <a:xfrm>
            <a:off x="0" y="115888"/>
            <a:ext cx="9144000" cy="6626225"/>
          </a:xfrm>
        </p:spPr>
        <p:txBody>
          <a:bodyPr>
            <a:normAutofit/>
          </a:bodyPr>
          <a:lstStyle/>
          <a:p>
            <a:pPr algn="just" rtl="0">
              <a:lnSpc>
                <a:spcPct val="150000"/>
              </a:lnSpc>
            </a:pPr>
            <a:r>
              <a:rPr lang="en-US" dirty="0"/>
              <a:t>Caution is advised in patients with </a:t>
            </a:r>
            <a:r>
              <a:rPr lang="en-US" u="sng" dirty="0"/>
              <a:t>a history of hypersensitivity</a:t>
            </a:r>
            <a:r>
              <a:rPr lang="en-US" dirty="0"/>
              <a:t>—may increase sensitivity to allergens and result in more serious hypersensitivity response. </a:t>
            </a:r>
          </a:p>
          <a:p>
            <a:pPr algn="just" rtl="0">
              <a:lnSpc>
                <a:spcPct val="150000"/>
              </a:lnSpc>
            </a:pPr>
            <a:r>
              <a:rPr lang="en-US" dirty="0"/>
              <a:t>Furthermore beta-adrenoceptor blockers </a:t>
            </a:r>
            <a:r>
              <a:rPr lang="en-US" u="sng" dirty="0"/>
              <a:t>may reduce response to adrenaline (epinephrine).</a:t>
            </a:r>
          </a:p>
          <a:p>
            <a:pPr algn="just" rtl="0">
              <a:lnSpc>
                <a:spcPct val="150000"/>
              </a:lnSpc>
            </a:pPr>
            <a:r>
              <a:rPr lang="en-US" dirty="0"/>
              <a:t>PREGNANCY Beta-blockers may cause </a:t>
            </a:r>
            <a:r>
              <a:rPr lang="en-US" u="sng" dirty="0"/>
              <a:t>intra-uterine growth restriction, neonatal </a:t>
            </a:r>
            <a:r>
              <a:rPr lang="en-US" u="sng" dirty="0" err="1"/>
              <a:t>hypoglycaemia</a:t>
            </a:r>
            <a:r>
              <a:rPr lang="en-US" u="sng" dirty="0"/>
              <a:t>, and bradycardia; the risk is greater in severe hypertension.</a:t>
            </a:r>
          </a:p>
          <a:p>
            <a:pPr marL="0" indent="0" algn="just" rtl="0">
              <a:lnSpc>
                <a:spcPct val="150000"/>
              </a:lnSpc>
              <a:buNone/>
            </a:pPr>
            <a:endParaRPr lang="en-US" u="sng" dirty="0"/>
          </a:p>
          <a:p>
            <a:pPr marL="0" indent="0" algn="just" rtl="0">
              <a:lnSpc>
                <a:spcPct val="150000"/>
              </a:lnSpc>
              <a:buNone/>
            </a:pPr>
            <a:endParaRPr lang="en-US" dirty="0"/>
          </a:p>
        </p:txBody>
      </p:sp>
      <p:pic>
        <p:nvPicPr>
          <p:cNvPr id="8" name="Picture 7">
            <a:extLst>
              <a:ext uri="{FF2B5EF4-FFF2-40B4-BE49-F238E27FC236}">
                <a16:creationId xmlns:a16="http://schemas.microsoft.com/office/drawing/2014/main" id="{A3BFACF0-D62E-4571-A051-15AE65560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501008"/>
            <a:ext cx="3882950" cy="2566218"/>
          </a:xfrm>
          <a:prstGeom prst="rect">
            <a:avLst/>
          </a:prstGeom>
        </p:spPr>
      </p:pic>
    </p:spTree>
    <p:extLst>
      <p:ext uri="{BB962C8B-B14F-4D97-AF65-F5344CB8AC3E}">
        <p14:creationId xmlns:p14="http://schemas.microsoft.com/office/powerpoint/2010/main" val="356970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DB86-1AF6-405D-86C1-E3D4070D65A2}"/>
              </a:ext>
            </a:extLst>
          </p:cNvPr>
          <p:cNvSpPr>
            <a:spLocks noGrp="1"/>
          </p:cNvSpPr>
          <p:nvPr>
            <p:ph type="title"/>
          </p:nvPr>
        </p:nvSpPr>
        <p:spPr/>
        <p:txBody>
          <a:bodyPr>
            <a:normAutofit/>
          </a:bodyPr>
          <a:lstStyle/>
          <a:p>
            <a:r>
              <a:rPr lang="en-US" b="1" dirty="0">
                <a:solidFill>
                  <a:srgbClr val="C00000"/>
                </a:solidFill>
              </a:rPr>
              <a:t>Breast feeding and monitoring parameters </a:t>
            </a:r>
          </a:p>
        </p:txBody>
      </p:sp>
      <p:sp>
        <p:nvSpPr>
          <p:cNvPr id="3" name="Content Placeholder 2">
            <a:extLst>
              <a:ext uri="{FF2B5EF4-FFF2-40B4-BE49-F238E27FC236}">
                <a16:creationId xmlns:a16="http://schemas.microsoft.com/office/drawing/2014/main" id="{C868CF98-27A7-45C1-AAD0-21BAA7A91AE1}"/>
              </a:ext>
            </a:extLst>
          </p:cNvPr>
          <p:cNvSpPr>
            <a:spLocks noGrp="1"/>
          </p:cNvSpPr>
          <p:nvPr>
            <p:ph idx="1"/>
          </p:nvPr>
        </p:nvSpPr>
        <p:spPr/>
        <p:txBody>
          <a:bodyPr>
            <a:normAutofit/>
          </a:bodyPr>
          <a:lstStyle/>
          <a:p>
            <a:pPr algn="just" rtl="0">
              <a:lnSpc>
                <a:spcPct val="150000"/>
              </a:lnSpc>
            </a:pPr>
            <a:r>
              <a:rPr lang="en-US" dirty="0"/>
              <a:t>With systemic use in the mother, infants should be monitored as </a:t>
            </a:r>
            <a:r>
              <a:rPr lang="en-US" u="sng" dirty="0"/>
              <a:t>there is a risk of possible toxicity due to beta-blockade. However, the amount of most betablockers</a:t>
            </a:r>
            <a:r>
              <a:rPr lang="ar-IQ" u="sng" dirty="0"/>
              <a:t> </a:t>
            </a:r>
            <a:r>
              <a:rPr lang="en-US" u="sng" dirty="0"/>
              <a:t> present in milk is too small to affect infants.</a:t>
            </a:r>
          </a:p>
          <a:p>
            <a:pPr algn="just" rtl="0">
              <a:lnSpc>
                <a:spcPct val="150000"/>
              </a:lnSpc>
            </a:pPr>
            <a:r>
              <a:rPr lang="en-US" u="sng" dirty="0"/>
              <a:t>Monitor lung function </a:t>
            </a:r>
            <a:r>
              <a:rPr lang="en-US" dirty="0"/>
              <a:t>(in patients with a history of obstructive airway disease).</a:t>
            </a:r>
          </a:p>
          <a:p>
            <a:pPr algn="just">
              <a:lnSpc>
                <a:spcPct val="150000"/>
              </a:lnSpc>
            </a:pPr>
            <a:endParaRPr lang="en-US" dirty="0"/>
          </a:p>
        </p:txBody>
      </p:sp>
    </p:spTree>
    <p:extLst>
      <p:ext uri="{BB962C8B-B14F-4D97-AF65-F5344CB8AC3E}">
        <p14:creationId xmlns:p14="http://schemas.microsoft.com/office/powerpoint/2010/main" val="114896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A9FB-32C2-4471-A5F1-26826105531F}"/>
              </a:ext>
            </a:extLst>
          </p:cNvPr>
          <p:cNvSpPr>
            <a:spLocks noGrp="1"/>
          </p:cNvSpPr>
          <p:nvPr>
            <p:ph type="title"/>
          </p:nvPr>
        </p:nvSpPr>
        <p:spPr/>
        <p:txBody>
          <a:bodyPr/>
          <a:lstStyle/>
          <a:p>
            <a:r>
              <a:rPr lang="en-US" b="1" dirty="0">
                <a:solidFill>
                  <a:srgbClr val="C00000"/>
                </a:solidFill>
              </a:rPr>
              <a:t>Treatment cessation</a:t>
            </a:r>
          </a:p>
        </p:txBody>
      </p:sp>
      <p:sp>
        <p:nvSpPr>
          <p:cNvPr id="3" name="Content Placeholder 2">
            <a:extLst>
              <a:ext uri="{FF2B5EF4-FFF2-40B4-BE49-F238E27FC236}">
                <a16:creationId xmlns:a16="http://schemas.microsoft.com/office/drawing/2014/main" id="{D2DA6AD6-D6FD-4E2F-9900-41C75C436C72}"/>
              </a:ext>
            </a:extLst>
          </p:cNvPr>
          <p:cNvSpPr>
            <a:spLocks noGrp="1"/>
          </p:cNvSpPr>
          <p:nvPr>
            <p:ph idx="1"/>
          </p:nvPr>
        </p:nvSpPr>
        <p:spPr/>
        <p:txBody>
          <a:bodyPr>
            <a:normAutofit/>
          </a:bodyPr>
          <a:lstStyle/>
          <a:p>
            <a:pPr algn="just" rtl="0">
              <a:lnSpc>
                <a:spcPct val="200000"/>
              </a:lnSpc>
            </a:pPr>
            <a:r>
              <a:rPr lang="en-US" dirty="0"/>
              <a:t>Avoid abrupt withdrawal especially in </a:t>
            </a:r>
            <a:r>
              <a:rPr lang="en-US" dirty="0" err="1"/>
              <a:t>ischaemic</a:t>
            </a:r>
            <a:r>
              <a:rPr lang="en-US" dirty="0"/>
              <a:t> heart disease. </a:t>
            </a:r>
            <a:r>
              <a:rPr lang="en-US" u="sng" dirty="0"/>
              <a:t>Sudden cessation of a beta-blocker can cause a rebound worsening of myocardial </a:t>
            </a:r>
            <a:r>
              <a:rPr lang="en-US" u="sng" dirty="0" err="1"/>
              <a:t>ischaemia</a:t>
            </a:r>
            <a:r>
              <a:rPr lang="en-US" u="sng" dirty="0"/>
              <a:t> </a:t>
            </a:r>
            <a:r>
              <a:rPr lang="en-US" dirty="0"/>
              <a:t>and therefore gradual reduction of dose is preferable when beta-blockers are to be stopped. </a:t>
            </a:r>
          </a:p>
          <a:p>
            <a:pPr marL="0" indent="0" algn="just" rtl="0">
              <a:buNone/>
            </a:pPr>
            <a:endParaRPr lang="en-US" dirty="0"/>
          </a:p>
        </p:txBody>
      </p:sp>
      <p:pic>
        <p:nvPicPr>
          <p:cNvPr id="5" name="Picture 4">
            <a:extLst>
              <a:ext uri="{FF2B5EF4-FFF2-40B4-BE49-F238E27FC236}">
                <a16:creationId xmlns:a16="http://schemas.microsoft.com/office/drawing/2014/main" id="{7193A942-FCD9-4CB7-A55F-6631AB37C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1" y="4581128"/>
            <a:ext cx="3384377" cy="2160240"/>
          </a:xfrm>
          <a:prstGeom prst="rect">
            <a:avLst/>
          </a:prstGeom>
        </p:spPr>
      </p:pic>
    </p:spTree>
    <p:extLst>
      <p:ext uri="{BB962C8B-B14F-4D97-AF65-F5344CB8AC3E}">
        <p14:creationId xmlns:p14="http://schemas.microsoft.com/office/powerpoint/2010/main" val="402157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37D59-3348-4652-8B21-3E5362F9DC84}"/>
              </a:ext>
            </a:extLst>
          </p:cNvPr>
          <p:cNvSpPr>
            <a:spLocks noGrp="1"/>
          </p:cNvSpPr>
          <p:nvPr>
            <p:ph idx="4294967295"/>
          </p:nvPr>
        </p:nvSpPr>
        <p:spPr>
          <a:xfrm>
            <a:off x="53975" y="-675456"/>
            <a:ext cx="9036050" cy="6842125"/>
          </a:xfrm>
        </p:spPr>
        <p:txBody>
          <a:bodyPr>
            <a:noAutofit/>
          </a:bodyPr>
          <a:lstStyle/>
          <a:p>
            <a:pPr marL="0" indent="0" algn="ctr" rtl="0">
              <a:lnSpc>
                <a:spcPct val="150000"/>
              </a:lnSpc>
              <a:buNone/>
            </a:pPr>
            <a:r>
              <a:rPr lang="en-US" sz="2400" b="1" dirty="0">
                <a:solidFill>
                  <a:srgbClr val="C00000"/>
                </a:solidFill>
              </a:rPr>
              <a:t> </a:t>
            </a:r>
            <a:endParaRPr lang="ar-IQ" sz="2400" b="1" dirty="0">
              <a:solidFill>
                <a:srgbClr val="C00000"/>
              </a:solidFill>
            </a:endParaRPr>
          </a:p>
          <a:p>
            <a:pPr marL="0" indent="0" algn="ctr" rtl="0">
              <a:lnSpc>
                <a:spcPct val="150000"/>
              </a:lnSpc>
              <a:buNone/>
            </a:pPr>
            <a:r>
              <a:rPr lang="en-US" sz="2400" b="1" dirty="0">
                <a:solidFill>
                  <a:srgbClr val="C00000"/>
                </a:solidFill>
              </a:rPr>
              <a:t>carvedilol </a:t>
            </a:r>
            <a:endParaRPr lang="ar-IQ" sz="2400" b="1" dirty="0">
              <a:solidFill>
                <a:srgbClr val="C00000"/>
              </a:solidFill>
            </a:endParaRPr>
          </a:p>
          <a:p>
            <a:pPr marL="0" indent="0" algn="ctr" rtl="0">
              <a:lnSpc>
                <a:spcPct val="100000"/>
              </a:lnSpc>
              <a:buNone/>
            </a:pPr>
            <a:r>
              <a:rPr lang="en-US" sz="1800" b="1" dirty="0">
                <a:solidFill>
                  <a:srgbClr val="C00000"/>
                </a:solidFill>
              </a:rPr>
              <a:t>INDICATIONS AND DOSE</a:t>
            </a:r>
          </a:p>
          <a:p>
            <a:pPr marL="0" indent="0" algn="just" rtl="0">
              <a:lnSpc>
                <a:spcPct val="100000"/>
              </a:lnSpc>
              <a:buNone/>
            </a:pPr>
            <a:r>
              <a:rPr lang="en-US" sz="1800" dirty="0">
                <a:solidFill>
                  <a:srgbClr val="FF0000"/>
                </a:solidFill>
              </a:rPr>
              <a:t>Hypertension</a:t>
            </a:r>
          </a:p>
          <a:p>
            <a:pPr marL="0" indent="0" algn="just" rtl="0">
              <a:lnSpc>
                <a:spcPct val="150000"/>
              </a:lnSpc>
              <a:buNone/>
            </a:pPr>
            <a:r>
              <a:rPr lang="en-US" sz="1800" dirty="0"/>
              <a:t>▶ BY MOUTH</a:t>
            </a:r>
            <a:r>
              <a:rPr lang="ar-IQ" sz="1800" dirty="0"/>
              <a:t> </a:t>
            </a:r>
            <a:r>
              <a:rPr lang="en-US" sz="1800" dirty="0"/>
              <a:t>▶ Adult: </a:t>
            </a:r>
            <a:r>
              <a:rPr lang="en-US" sz="1800" u="sng" dirty="0"/>
              <a:t>Initially 12.5 mg once daily for 2 days, then increased to 25 mg once daily; increased if necessary</a:t>
            </a:r>
            <a:r>
              <a:rPr lang="ar-IQ" sz="1800" u="sng" dirty="0"/>
              <a:t> </a:t>
            </a:r>
            <a:r>
              <a:rPr lang="en-US" sz="1800" u="sng" dirty="0"/>
              <a:t>up to 50 mg daily, </a:t>
            </a:r>
            <a:r>
              <a:rPr lang="en-US" sz="1800" dirty="0"/>
              <a:t>dose to be increased at intervals of at least 2 weeks and can be given as a single dose or in divided doses</a:t>
            </a:r>
          </a:p>
          <a:p>
            <a:pPr marL="0" indent="0" algn="just" rtl="0">
              <a:lnSpc>
                <a:spcPct val="150000"/>
              </a:lnSpc>
              <a:buNone/>
            </a:pPr>
            <a:r>
              <a:rPr lang="en-US" sz="1800" dirty="0"/>
              <a:t>▶ Elderly: Initially 12.5 mg daily, initial dose may provide satisfactory control</a:t>
            </a:r>
          </a:p>
          <a:p>
            <a:pPr marL="0" indent="0" algn="just" rtl="0">
              <a:lnSpc>
                <a:spcPct val="150000"/>
              </a:lnSpc>
              <a:buNone/>
            </a:pPr>
            <a:r>
              <a:rPr lang="en-US" sz="1800" dirty="0">
                <a:solidFill>
                  <a:srgbClr val="FF0000"/>
                </a:solidFill>
              </a:rPr>
              <a:t>Adjunct to diuretics, digoxin, or ACE inhibitors in symptomatic chronic heart failure</a:t>
            </a:r>
          </a:p>
          <a:p>
            <a:pPr marL="0" indent="0" algn="just" rtl="0">
              <a:lnSpc>
                <a:spcPct val="150000"/>
              </a:lnSpc>
              <a:buNone/>
            </a:pPr>
            <a:r>
              <a:rPr lang="en-US" sz="1800" dirty="0"/>
              <a:t>▶ BY MOUTH▶ Adult: </a:t>
            </a:r>
            <a:r>
              <a:rPr lang="en-US" sz="1800" u="sng" dirty="0"/>
              <a:t>Initially 3.125 mg twice daily, dose to be taken with food, then increased to 6.25 mg twice daily, then increased to 12.5 mg twice daily, then increased to 25 mg twice daily, dose should be increased at intervals of at least 2 weeks up to the highest tolerated dose, </a:t>
            </a:r>
            <a:r>
              <a:rPr lang="en-US" sz="1800" dirty="0"/>
              <a:t>max. 25mg twice daily in patients with severe heart failure or body-weight less than 85 kg; max. 50mg twice daily in patients over 85 kg</a:t>
            </a:r>
          </a:p>
        </p:txBody>
      </p:sp>
    </p:spTree>
    <p:extLst>
      <p:ext uri="{BB962C8B-B14F-4D97-AF65-F5344CB8AC3E}">
        <p14:creationId xmlns:p14="http://schemas.microsoft.com/office/powerpoint/2010/main" val="1594628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C6019-B2EC-45BF-8AA9-1CE627439C6C}"/>
              </a:ext>
            </a:extLst>
          </p:cNvPr>
          <p:cNvSpPr>
            <a:spLocks noGrp="1"/>
          </p:cNvSpPr>
          <p:nvPr>
            <p:ph idx="4294967295"/>
          </p:nvPr>
        </p:nvSpPr>
        <p:spPr>
          <a:xfrm>
            <a:off x="0" y="115888"/>
            <a:ext cx="9036496" cy="6841504"/>
          </a:xfrm>
        </p:spPr>
        <p:txBody>
          <a:bodyPr>
            <a:normAutofit/>
          </a:bodyPr>
          <a:lstStyle/>
          <a:p>
            <a:pPr marL="0" indent="0" algn="l" rtl="0">
              <a:lnSpc>
                <a:spcPct val="150000"/>
              </a:lnSpc>
              <a:buNone/>
            </a:pPr>
            <a:r>
              <a:rPr lang="en-US" b="1" dirty="0">
                <a:solidFill>
                  <a:srgbClr val="FF0000"/>
                </a:solidFill>
              </a:rPr>
              <a:t>HEPATIC IMPAIRMENT </a:t>
            </a:r>
            <a:r>
              <a:rPr lang="en-US" dirty="0"/>
              <a:t>Manufacturer advises avoid in</a:t>
            </a:r>
            <a:r>
              <a:rPr lang="ar-IQ" dirty="0"/>
              <a:t> </a:t>
            </a:r>
            <a:r>
              <a:rPr lang="en-US" dirty="0"/>
              <a:t>severe impairment.</a:t>
            </a:r>
            <a:r>
              <a:rPr lang="ar-IQ" dirty="0"/>
              <a:t> </a:t>
            </a:r>
            <a:r>
              <a:rPr lang="en-US" dirty="0"/>
              <a:t>Dose adjustments Manufacturer advises dose adjustment</a:t>
            </a:r>
            <a:r>
              <a:rPr lang="ar-IQ" dirty="0"/>
              <a:t> </a:t>
            </a:r>
            <a:r>
              <a:rPr lang="en-US" dirty="0"/>
              <a:t>may be required in moderate impairment.</a:t>
            </a:r>
          </a:p>
          <a:p>
            <a:pPr marL="0" indent="0" algn="l" rtl="0">
              <a:lnSpc>
                <a:spcPct val="150000"/>
              </a:lnSpc>
              <a:buNone/>
            </a:pPr>
            <a:r>
              <a:rPr lang="en-US" b="1" dirty="0">
                <a:solidFill>
                  <a:srgbClr val="FF0000"/>
                </a:solidFill>
              </a:rPr>
              <a:t>MONITORING REQUIREMENTS </a:t>
            </a:r>
            <a:r>
              <a:rPr lang="en-US" dirty="0"/>
              <a:t>Monitor renal function</a:t>
            </a:r>
            <a:r>
              <a:rPr lang="ar-IQ" dirty="0"/>
              <a:t> </a:t>
            </a:r>
            <a:r>
              <a:rPr lang="en-US" dirty="0"/>
              <a:t>during dose titration in patients with heart failure who</a:t>
            </a:r>
            <a:r>
              <a:rPr lang="ar-IQ" dirty="0"/>
              <a:t> </a:t>
            </a:r>
            <a:r>
              <a:rPr lang="en-US" dirty="0"/>
              <a:t>also have renal impairment, low blood pressure, </a:t>
            </a:r>
            <a:r>
              <a:rPr lang="en-US" dirty="0" err="1"/>
              <a:t>ischaemic</a:t>
            </a:r>
            <a:r>
              <a:rPr lang="ar-IQ" dirty="0"/>
              <a:t> </a:t>
            </a:r>
            <a:r>
              <a:rPr lang="en-US" dirty="0"/>
              <a:t>heart disease, or diffuse vascular disease.</a:t>
            </a:r>
          </a:p>
          <a:p>
            <a:pPr marL="0" indent="0" algn="l" rtl="0">
              <a:lnSpc>
                <a:spcPct val="150000"/>
              </a:lnSpc>
              <a:buNone/>
            </a:pPr>
            <a:r>
              <a:rPr lang="en-US" dirty="0"/>
              <a:t> </a:t>
            </a:r>
            <a:r>
              <a:rPr lang="en-US" b="1" dirty="0">
                <a:solidFill>
                  <a:srgbClr val="FF0000"/>
                </a:solidFill>
              </a:rPr>
              <a:t>MEDICINAL FORMS</a:t>
            </a:r>
            <a:r>
              <a:rPr lang="en-US" dirty="0"/>
              <a:t>. Forms available</a:t>
            </a:r>
            <a:r>
              <a:rPr lang="ar-IQ" dirty="0"/>
              <a:t> </a:t>
            </a:r>
            <a:r>
              <a:rPr lang="en-US" dirty="0"/>
              <a:t>from special-order</a:t>
            </a:r>
            <a:r>
              <a:rPr lang="ar-IQ" dirty="0"/>
              <a:t> </a:t>
            </a:r>
            <a:r>
              <a:rPr lang="en-US" dirty="0"/>
              <a:t>manufacturers include: </a:t>
            </a:r>
            <a:endParaRPr lang="ar-IQ" dirty="0"/>
          </a:p>
          <a:p>
            <a:pPr marL="0" indent="0" algn="l" rtl="0">
              <a:lnSpc>
                <a:spcPct val="150000"/>
              </a:lnSpc>
              <a:buNone/>
            </a:pPr>
            <a:r>
              <a:rPr lang="en-US" dirty="0"/>
              <a:t>oral suspension</a:t>
            </a:r>
          </a:p>
          <a:p>
            <a:pPr marL="0" indent="0" algn="l" rtl="0">
              <a:lnSpc>
                <a:spcPct val="150000"/>
              </a:lnSpc>
              <a:buNone/>
            </a:pPr>
            <a:r>
              <a:rPr lang="en-US" dirty="0"/>
              <a:t>Tablet</a:t>
            </a:r>
          </a:p>
          <a:p>
            <a:pPr marL="0" indent="0" algn="l" rtl="0">
              <a:lnSpc>
                <a:spcPct val="150000"/>
              </a:lnSpc>
              <a:buNone/>
            </a:pPr>
            <a:r>
              <a:rPr lang="en-US" dirty="0"/>
              <a:t>CAUTIONARY AND ADVISORY LABELS 8</a:t>
            </a:r>
          </a:p>
          <a:p>
            <a:pPr marL="0" indent="0" algn="l" rtl="0">
              <a:lnSpc>
                <a:spcPct val="150000"/>
              </a:lnSpc>
              <a:buNone/>
            </a:pPr>
            <a:r>
              <a:rPr lang="en-US" dirty="0"/>
              <a:t>▶ Carvedilol (Non-proprietary) 3.125 mg, 6.25mg, 25 mg </a:t>
            </a:r>
          </a:p>
        </p:txBody>
      </p:sp>
    </p:spTree>
    <p:extLst>
      <p:ext uri="{BB962C8B-B14F-4D97-AF65-F5344CB8AC3E}">
        <p14:creationId xmlns:p14="http://schemas.microsoft.com/office/powerpoint/2010/main" val="215899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7007AE-D90D-4795-900C-B439DAE09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20072" cy="6741367"/>
          </a:xfrm>
          <a:prstGeom prst="rect">
            <a:avLst/>
          </a:prstGeom>
        </p:spPr>
      </p:pic>
      <p:pic>
        <p:nvPicPr>
          <p:cNvPr id="9" name="Picture 8">
            <a:extLst>
              <a:ext uri="{FF2B5EF4-FFF2-40B4-BE49-F238E27FC236}">
                <a16:creationId xmlns:a16="http://schemas.microsoft.com/office/drawing/2014/main" id="{1EB5AEB9-0280-4728-9FB8-6A0F958AC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0"/>
            <a:ext cx="3816424" cy="6741368"/>
          </a:xfrm>
          <a:prstGeom prst="rect">
            <a:avLst/>
          </a:prstGeom>
        </p:spPr>
      </p:pic>
    </p:spTree>
    <p:extLst>
      <p:ext uri="{BB962C8B-B14F-4D97-AF65-F5344CB8AC3E}">
        <p14:creationId xmlns:p14="http://schemas.microsoft.com/office/powerpoint/2010/main" val="398754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628976-D679-4940-B9CD-D68398F77D81}"/>
              </a:ext>
            </a:extLst>
          </p:cNvPr>
          <p:cNvSpPr>
            <a:spLocks noGrp="1"/>
          </p:cNvSpPr>
          <p:nvPr>
            <p:ph type="title"/>
          </p:nvPr>
        </p:nvSpPr>
        <p:spPr/>
        <p:txBody>
          <a:bodyPr>
            <a:normAutofit/>
          </a:bodyPr>
          <a:lstStyle/>
          <a:p>
            <a:pPr algn="ctr"/>
            <a:r>
              <a:rPr lang="en-US" sz="3600" b="1" dirty="0">
                <a:solidFill>
                  <a:srgbClr val="FF0000"/>
                </a:solidFill>
              </a:rPr>
              <a:t>propranolol </a:t>
            </a:r>
            <a:br>
              <a:rPr lang="en-US" sz="3600" b="1" dirty="0">
                <a:solidFill>
                  <a:srgbClr val="FF0000"/>
                </a:solidFill>
              </a:rPr>
            </a:br>
            <a:endParaRPr lang="en-US" dirty="0"/>
          </a:p>
        </p:txBody>
      </p:sp>
      <p:sp>
        <p:nvSpPr>
          <p:cNvPr id="3" name="Content Placeholder 2">
            <a:extLst>
              <a:ext uri="{FF2B5EF4-FFF2-40B4-BE49-F238E27FC236}">
                <a16:creationId xmlns:a16="http://schemas.microsoft.com/office/drawing/2014/main" id="{B337FA9A-AEB4-46D1-B51F-EFDC9A3691B5}"/>
              </a:ext>
            </a:extLst>
          </p:cNvPr>
          <p:cNvSpPr>
            <a:spLocks noGrp="1"/>
          </p:cNvSpPr>
          <p:nvPr>
            <p:ph idx="1"/>
          </p:nvPr>
        </p:nvSpPr>
        <p:spPr/>
        <p:txBody>
          <a:bodyPr>
            <a:noAutofit/>
          </a:bodyPr>
          <a:lstStyle/>
          <a:p>
            <a:pPr marL="0" indent="0" algn="l" rtl="0">
              <a:lnSpc>
                <a:spcPct val="150000"/>
              </a:lnSpc>
              <a:buNone/>
            </a:pPr>
            <a:r>
              <a:rPr lang="en-US" sz="2000" b="1" dirty="0"/>
              <a:t>INDICATIONS AND DOSE</a:t>
            </a:r>
          </a:p>
          <a:p>
            <a:pPr algn="l" rtl="0">
              <a:lnSpc>
                <a:spcPct val="150000"/>
              </a:lnSpc>
            </a:pPr>
            <a:r>
              <a:rPr lang="en-US" sz="2000" b="1" u="sng" dirty="0">
                <a:solidFill>
                  <a:srgbClr val="FF0000"/>
                </a:solidFill>
              </a:rPr>
              <a:t>Hypertension</a:t>
            </a:r>
          </a:p>
          <a:p>
            <a:pPr marL="0" indent="0" algn="l" rtl="0">
              <a:lnSpc>
                <a:spcPct val="150000"/>
              </a:lnSpc>
              <a:buNone/>
            </a:pPr>
            <a:r>
              <a:rPr lang="en-US" sz="2000" u="sng" dirty="0"/>
              <a:t>▶ BY MOUTH</a:t>
            </a:r>
          </a:p>
          <a:p>
            <a:pPr marL="0" indent="0" algn="l" rtl="0">
              <a:lnSpc>
                <a:spcPct val="150000"/>
              </a:lnSpc>
              <a:buNone/>
            </a:pPr>
            <a:r>
              <a:rPr lang="en-US" sz="2000" u="sng" dirty="0"/>
              <a:t>▶ Adult: Initially 80 mg twice daily, dose should be increased at weekly intervals as required; maintenance 160–320 mg daily</a:t>
            </a:r>
            <a:endParaRPr lang="ar-IQ" sz="2000" u="sng" dirty="0"/>
          </a:p>
          <a:p>
            <a:pPr>
              <a:lnSpc>
                <a:spcPct val="150000"/>
              </a:lnSpc>
            </a:pPr>
            <a:r>
              <a:rPr lang="en-US" sz="2000" b="1" u="sng" dirty="0">
                <a:solidFill>
                  <a:srgbClr val="FF0000"/>
                </a:solidFill>
              </a:rPr>
              <a:t>Angina</a:t>
            </a:r>
          </a:p>
          <a:p>
            <a:pPr marL="0" indent="0">
              <a:lnSpc>
                <a:spcPct val="150000"/>
              </a:lnSpc>
              <a:buNone/>
            </a:pPr>
            <a:r>
              <a:rPr lang="en-US" sz="2000" u="sng" dirty="0"/>
              <a:t>▶ BY MOUTH</a:t>
            </a:r>
          </a:p>
          <a:p>
            <a:pPr marL="0" indent="0">
              <a:lnSpc>
                <a:spcPct val="150000"/>
              </a:lnSpc>
              <a:buNone/>
            </a:pPr>
            <a:r>
              <a:rPr lang="en-US" sz="2000" u="sng" dirty="0"/>
              <a:t>▶ Adult: Initially 40 mg 2–3 times a day; maintenance 120–240 mg daily</a:t>
            </a:r>
          </a:p>
          <a:p>
            <a:pPr marL="0" indent="0" algn="l" rtl="0">
              <a:lnSpc>
                <a:spcPct val="150000"/>
              </a:lnSpc>
              <a:buNone/>
            </a:pPr>
            <a:endParaRPr lang="en-US" sz="2000" u="sng" dirty="0"/>
          </a:p>
          <a:p>
            <a:pPr marL="0" indent="0" algn="l" rtl="0">
              <a:buNone/>
            </a:pPr>
            <a:endParaRPr lang="en-US" sz="2000" dirty="0"/>
          </a:p>
        </p:txBody>
      </p:sp>
    </p:spTree>
    <p:extLst>
      <p:ext uri="{BB962C8B-B14F-4D97-AF65-F5344CB8AC3E}">
        <p14:creationId xmlns:p14="http://schemas.microsoft.com/office/powerpoint/2010/main" val="285635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2F2C-737F-4875-83D7-8FC2F138CE3C}"/>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6DE1D3F-F173-41EE-A6AB-C3C0A58BD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297976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3945AAC-7B01-492B-ACA0-6BC7F7CF6D77}"/>
              </a:ext>
            </a:extLst>
          </p:cNvPr>
          <p:cNvPicPr>
            <a:picLocks noGrp="1" noChangeAspect="1" noChangeArrowheads="1"/>
          </p:cNvPicPr>
          <p:nvPr>
            <p:ph idx="4294967295"/>
          </p:nvPr>
        </p:nvPicPr>
        <p:blipFill>
          <a:blip r:embed="rId2" cstate="print"/>
          <a:srcRect/>
          <a:stretch>
            <a:fillRect/>
          </a:stretch>
        </p:blipFill>
        <p:spPr bwMode="auto">
          <a:xfrm>
            <a:off x="0" y="174625"/>
            <a:ext cx="4286250" cy="3219450"/>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1B11D630-FEF5-4710-B428-ECDCFD88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55587"/>
            <a:ext cx="2514600" cy="3057525"/>
          </a:xfrm>
          <a:prstGeom prst="rect">
            <a:avLst/>
          </a:prstGeom>
        </p:spPr>
      </p:pic>
      <p:pic>
        <p:nvPicPr>
          <p:cNvPr id="8" name="Picture 7">
            <a:extLst>
              <a:ext uri="{FF2B5EF4-FFF2-40B4-BE49-F238E27FC236}">
                <a16:creationId xmlns:a16="http://schemas.microsoft.com/office/drawing/2014/main" id="{D5C044DE-7F1B-4BAB-AD06-D86DBE52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560" y="3491385"/>
            <a:ext cx="3048000" cy="2438400"/>
          </a:xfrm>
          <a:prstGeom prst="rect">
            <a:avLst/>
          </a:prstGeom>
        </p:spPr>
      </p:pic>
      <p:pic>
        <p:nvPicPr>
          <p:cNvPr id="10" name="Picture 9">
            <a:extLst>
              <a:ext uri="{FF2B5EF4-FFF2-40B4-BE49-F238E27FC236}">
                <a16:creationId xmlns:a16="http://schemas.microsoft.com/office/drawing/2014/main" id="{1929E95E-C6F0-48D2-B4D9-8C1585C0D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008" y="207609"/>
            <a:ext cx="2221992" cy="3031236"/>
          </a:xfrm>
          <a:prstGeom prst="rect">
            <a:avLst/>
          </a:prstGeom>
        </p:spPr>
      </p:pic>
      <p:sp>
        <p:nvSpPr>
          <p:cNvPr id="13" name="TextBox 12">
            <a:extLst>
              <a:ext uri="{FF2B5EF4-FFF2-40B4-BE49-F238E27FC236}">
                <a16:creationId xmlns:a16="http://schemas.microsoft.com/office/drawing/2014/main" id="{B0B00F38-6ED4-4550-81F2-E46F6F9B11B3}"/>
              </a:ext>
            </a:extLst>
          </p:cNvPr>
          <p:cNvSpPr txBox="1"/>
          <p:nvPr/>
        </p:nvSpPr>
        <p:spPr>
          <a:xfrm>
            <a:off x="2579440" y="3544888"/>
            <a:ext cx="630936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Oral solution: Propranolol hydrochloride 1 mg per 1 ml, 2mg per 1 ml, 8mg per 1 ml, 10 mg per 1 ml</a:t>
            </a:r>
            <a:endParaRPr lang="ar-IQ" sz="2800" dirty="0"/>
          </a:p>
          <a:p>
            <a:pPr marL="285750" indent="-285750">
              <a:buFont typeface="Arial" panose="020B0604020202020204" pitchFamily="34" charset="0"/>
              <a:buChar char="•"/>
            </a:pPr>
            <a:r>
              <a:rPr lang="en-US" sz="2800" dirty="0"/>
              <a:t>Modified release capsule 80 mg , 160 mg</a:t>
            </a:r>
          </a:p>
          <a:p>
            <a:pPr marL="285750" indent="-285750">
              <a:buFont typeface="Arial" panose="020B0604020202020204" pitchFamily="34" charset="0"/>
              <a:buChar char="•"/>
            </a:pPr>
            <a:r>
              <a:rPr lang="en-US" sz="2800" dirty="0"/>
              <a:t>Tablet 10 ,40, 80 ,160 mg</a:t>
            </a:r>
          </a:p>
          <a:p>
            <a:pPr marL="285750" indent="-285750">
              <a:buFont typeface="Arial" panose="020B0604020202020204" pitchFamily="34" charset="0"/>
              <a:buChar char="•"/>
            </a:pPr>
            <a:endParaRPr lang="ar-IQ"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68741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A558-0CB7-4C73-B80A-FF46E485781C}"/>
              </a:ext>
            </a:extLst>
          </p:cNvPr>
          <p:cNvSpPr>
            <a:spLocks noGrp="1"/>
          </p:cNvSpPr>
          <p:nvPr>
            <p:ph type="title"/>
          </p:nvPr>
        </p:nvSpPr>
        <p:spPr/>
        <p:txBody>
          <a:bodyPr/>
          <a:lstStyle/>
          <a:p>
            <a:pPr algn="ctr"/>
            <a:r>
              <a:rPr lang="en-US" sz="3600" b="1" dirty="0">
                <a:solidFill>
                  <a:srgbClr val="FF0000"/>
                </a:solidFill>
              </a:rPr>
              <a:t>Timolol maleate</a:t>
            </a:r>
            <a:br>
              <a:rPr lang="en-US" sz="3600" b="1" dirty="0">
                <a:solidFill>
                  <a:srgbClr val="FF0000"/>
                </a:solidFill>
              </a:rPr>
            </a:br>
            <a:endParaRPr lang="en-US" dirty="0"/>
          </a:p>
        </p:txBody>
      </p:sp>
      <p:sp>
        <p:nvSpPr>
          <p:cNvPr id="3" name="Content Placeholder 2">
            <a:extLst>
              <a:ext uri="{FF2B5EF4-FFF2-40B4-BE49-F238E27FC236}">
                <a16:creationId xmlns:a16="http://schemas.microsoft.com/office/drawing/2014/main" id="{5E93C7F2-19C5-489E-8770-70F6D4165462}"/>
              </a:ext>
            </a:extLst>
          </p:cNvPr>
          <p:cNvSpPr>
            <a:spLocks noGrp="1"/>
          </p:cNvSpPr>
          <p:nvPr>
            <p:ph idx="1"/>
          </p:nvPr>
        </p:nvSpPr>
        <p:spPr/>
        <p:txBody>
          <a:bodyPr>
            <a:noAutofit/>
          </a:bodyPr>
          <a:lstStyle/>
          <a:p>
            <a:pPr marL="0" indent="0" algn="l" rtl="0">
              <a:lnSpc>
                <a:spcPct val="150000"/>
              </a:lnSpc>
              <a:buNone/>
            </a:pPr>
            <a:r>
              <a:rPr lang="en-US" sz="2000" b="1" dirty="0">
                <a:solidFill>
                  <a:srgbClr val="FF0000"/>
                </a:solidFill>
              </a:rPr>
              <a:t>INDICATIONS AND DOSE</a:t>
            </a:r>
          </a:p>
          <a:p>
            <a:pPr marL="0" indent="0" algn="l" rtl="0">
              <a:lnSpc>
                <a:spcPct val="150000"/>
              </a:lnSpc>
              <a:buNone/>
            </a:pPr>
            <a:r>
              <a:rPr lang="en-US" sz="2000" b="1" dirty="0">
                <a:solidFill>
                  <a:srgbClr val="FF0000"/>
                </a:solidFill>
              </a:rPr>
              <a:t>Hypertension</a:t>
            </a:r>
          </a:p>
          <a:p>
            <a:pPr marL="0" indent="0" algn="l" rtl="0">
              <a:lnSpc>
                <a:spcPct val="150000"/>
              </a:lnSpc>
              <a:buNone/>
            </a:pPr>
            <a:r>
              <a:rPr lang="en-US" sz="2000" dirty="0"/>
              <a:t>▶ BY MOUTH</a:t>
            </a:r>
          </a:p>
          <a:p>
            <a:pPr marL="0" indent="0" algn="l" rtl="0">
              <a:lnSpc>
                <a:spcPct val="150000"/>
              </a:lnSpc>
              <a:buNone/>
            </a:pPr>
            <a:r>
              <a:rPr lang="en-US" sz="2000" dirty="0"/>
              <a:t>▶ Adult: </a:t>
            </a:r>
            <a:r>
              <a:rPr lang="en-US" sz="2000" u="sng" dirty="0"/>
              <a:t>Initially 10 mg daily in 1–2 divided doses, then</a:t>
            </a:r>
            <a:r>
              <a:rPr lang="ar-IQ" sz="2000" u="sng" dirty="0"/>
              <a:t>  </a:t>
            </a:r>
            <a:r>
              <a:rPr lang="en-US" sz="2000" u="sng" dirty="0"/>
              <a:t>increased if necessary up to 60 mg daily, doses to be increased gradually. Doses above 30mg daily given in divided doses, usual maintenance 10–30 mg daily; maximum 60 mg per day</a:t>
            </a:r>
          </a:p>
          <a:p>
            <a:pPr marL="0" indent="0" algn="l" rtl="0">
              <a:lnSpc>
                <a:spcPct val="150000"/>
              </a:lnSpc>
              <a:buNone/>
            </a:pPr>
            <a:endParaRPr lang="en-US" sz="2000" dirty="0"/>
          </a:p>
        </p:txBody>
      </p:sp>
    </p:spTree>
    <p:extLst>
      <p:ext uri="{BB962C8B-B14F-4D97-AF65-F5344CB8AC3E}">
        <p14:creationId xmlns:p14="http://schemas.microsoft.com/office/powerpoint/2010/main" val="261284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CEFB9-F502-4CB6-BD97-9D2DDC6CB1C5}"/>
              </a:ext>
            </a:extLst>
          </p:cNvPr>
          <p:cNvSpPr>
            <a:spLocks noGrp="1"/>
          </p:cNvSpPr>
          <p:nvPr>
            <p:ph idx="4294967295"/>
          </p:nvPr>
        </p:nvSpPr>
        <p:spPr>
          <a:xfrm>
            <a:off x="0" y="44624"/>
            <a:ext cx="9108504" cy="6624736"/>
          </a:xfrm>
        </p:spPr>
        <p:txBody>
          <a:bodyPr>
            <a:noAutofit/>
          </a:bodyPr>
          <a:lstStyle/>
          <a:p>
            <a:pPr marL="0" indent="0">
              <a:lnSpc>
                <a:spcPct val="100000"/>
              </a:lnSpc>
              <a:buNone/>
            </a:pPr>
            <a:r>
              <a:rPr lang="en-US" sz="2000" b="1" dirty="0">
                <a:solidFill>
                  <a:srgbClr val="FF0000"/>
                </a:solidFill>
              </a:rPr>
              <a:t>MEDICINAL FORMS </a:t>
            </a:r>
          </a:p>
          <a:p>
            <a:pPr marL="0" indent="0">
              <a:lnSpc>
                <a:spcPct val="100000"/>
              </a:lnSpc>
              <a:buNone/>
            </a:pPr>
            <a:r>
              <a:rPr lang="en-US" sz="2000" dirty="0"/>
              <a:t>Tablet</a:t>
            </a:r>
          </a:p>
          <a:p>
            <a:pPr marL="0" indent="0">
              <a:lnSpc>
                <a:spcPct val="100000"/>
              </a:lnSpc>
              <a:buNone/>
            </a:pPr>
            <a:r>
              <a:rPr lang="en-US" sz="2000" dirty="0"/>
              <a:t>CAUTIONARY AND ADVISORY LABELS 8</a:t>
            </a:r>
          </a:p>
          <a:p>
            <a:pPr marL="0" indent="0">
              <a:lnSpc>
                <a:spcPct val="100000"/>
              </a:lnSpc>
              <a:buNone/>
            </a:pPr>
            <a:r>
              <a:rPr lang="en-US" sz="2000" dirty="0"/>
              <a:t>▶ Timolol maleate (Non-proprietary) Timolol maleate 10 mg</a:t>
            </a:r>
          </a:p>
          <a:p>
            <a:pPr>
              <a:lnSpc>
                <a:spcPct val="100000"/>
              </a:lnSpc>
            </a:pPr>
            <a:r>
              <a:rPr lang="en-US" u="sng" dirty="0"/>
              <a:t>Timolol with amiloride and</a:t>
            </a:r>
            <a:r>
              <a:rPr lang="ar-IQ" u="sng" dirty="0"/>
              <a:t> </a:t>
            </a:r>
            <a:r>
              <a:rPr lang="en-US" u="sng" dirty="0"/>
              <a:t>hydrochlorothiazide</a:t>
            </a:r>
            <a:endParaRPr lang="ar-IQ" u="sng" dirty="0"/>
          </a:p>
          <a:p>
            <a:pPr>
              <a:lnSpc>
                <a:spcPct val="100000"/>
              </a:lnSpc>
            </a:pPr>
            <a:r>
              <a:rPr lang="en-US" u="sng" dirty="0"/>
              <a:t>Timolol with </a:t>
            </a:r>
            <a:r>
              <a:rPr lang="en-US" u="sng" dirty="0" err="1"/>
              <a:t>bendroflumethiazide</a:t>
            </a:r>
            <a:endParaRPr lang="en-US" u="sng" dirty="0"/>
          </a:p>
          <a:p>
            <a:pPr>
              <a:lnSpc>
                <a:spcPct val="100000"/>
              </a:lnSpc>
            </a:pPr>
            <a:endParaRPr lang="ar-IQ" dirty="0"/>
          </a:p>
          <a:p>
            <a:pPr>
              <a:lnSpc>
                <a:spcPct val="100000"/>
              </a:lnSpc>
            </a:pPr>
            <a:endParaRPr lang="en-US" dirty="0"/>
          </a:p>
          <a:p>
            <a:pPr>
              <a:lnSpc>
                <a:spcPct val="100000"/>
              </a:lnSpc>
            </a:pPr>
            <a:endParaRPr lang="en-US" sz="1400" dirty="0"/>
          </a:p>
          <a:p>
            <a:pPr marL="0" indent="0">
              <a:lnSpc>
                <a:spcPct val="100000"/>
              </a:lnSpc>
              <a:buNone/>
            </a:pPr>
            <a:endParaRPr lang="en-US" sz="1400" dirty="0"/>
          </a:p>
          <a:p>
            <a:pPr marL="0" indent="0">
              <a:lnSpc>
                <a:spcPct val="100000"/>
              </a:lnSpc>
              <a:buNone/>
            </a:pPr>
            <a:endParaRPr lang="en-US" sz="1400" dirty="0"/>
          </a:p>
        </p:txBody>
      </p:sp>
      <p:pic>
        <p:nvPicPr>
          <p:cNvPr id="4" name="Picture 3">
            <a:extLst>
              <a:ext uri="{FF2B5EF4-FFF2-40B4-BE49-F238E27FC236}">
                <a16:creationId xmlns:a16="http://schemas.microsoft.com/office/drawing/2014/main" id="{24468FC1-BF82-4716-9A47-B2655E2F8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7" y="4094145"/>
            <a:ext cx="3254729" cy="2445664"/>
          </a:xfrm>
          <a:prstGeom prst="rect">
            <a:avLst/>
          </a:prstGeom>
        </p:spPr>
      </p:pic>
      <p:pic>
        <p:nvPicPr>
          <p:cNvPr id="5" name="Picture 4">
            <a:extLst>
              <a:ext uri="{FF2B5EF4-FFF2-40B4-BE49-F238E27FC236}">
                <a16:creationId xmlns:a16="http://schemas.microsoft.com/office/drawing/2014/main" id="{985C1BF9-DFC5-4037-908A-4D2E7E40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564904"/>
            <a:ext cx="4628757" cy="5008265"/>
          </a:xfrm>
          <a:prstGeom prst="rect">
            <a:avLst/>
          </a:prstGeom>
        </p:spPr>
      </p:pic>
      <p:pic>
        <p:nvPicPr>
          <p:cNvPr id="6" name="Picture 5">
            <a:extLst>
              <a:ext uri="{FF2B5EF4-FFF2-40B4-BE49-F238E27FC236}">
                <a16:creationId xmlns:a16="http://schemas.microsoft.com/office/drawing/2014/main" id="{5804DCFB-BB62-498E-8E32-83F4AE1CA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763855"/>
            <a:ext cx="3911786" cy="2160240"/>
          </a:xfrm>
          <a:prstGeom prst="rect">
            <a:avLst/>
          </a:prstGeom>
        </p:spPr>
      </p:pic>
    </p:spTree>
    <p:extLst>
      <p:ext uri="{BB962C8B-B14F-4D97-AF65-F5344CB8AC3E}">
        <p14:creationId xmlns:p14="http://schemas.microsoft.com/office/powerpoint/2010/main" val="254124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FB6D63-AE47-4EDB-AD45-698D3A4FFF9E}"/>
              </a:ext>
            </a:extLst>
          </p:cNvPr>
          <p:cNvPicPr>
            <a:picLocks noChangeAspect="1" noChangeArrowheads="1"/>
          </p:cNvPicPr>
          <p:nvPr/>
        </p:nvPicPr>
        <p:blipFill>
          <a:blip r:embed="rId2" cstate="print"/>
          <a:srcRect/>
          <a:stretch>
            <a:fillRect/>
          </a:stretch>
        </p:blipFill>
        <p:spPr bwMode="auto">
          <a:xfrm>
            <a:off x="107504" y="3429000"/>
            <a:ext cx="4267200" cy="320040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E4559007-24B4-482B-8DD0-1D42D1E338AF}"/>
              </a:ext>
            </a:extLst>
          </p:cNvPr>
          <p:cNvPicPr>
            <a:picLocks noChangeAspect="1" noChangeArrowheads="1"/>
          </p:cNvPicPr>
          <p:nvPr/>
        </p:nvPicPr>
        <p:blipFill>
          <a:blip r:embed="rId3" cstate="print"/>
          <a:srcRect/>
          <a:stretch>
            <a:fillRect/>
          </a:stretch>
        </p:blipFill>
        <p:spPr bwMode="auto">
          <a:xfrm>
            <a:off x="4513399" y="3371850"/>
            <a:ext cx="4343400" cy="3257550"/>
          </a:xfrm>
          <a:prstGeom prst="rect">
            <a:avLst/>
          </a:prstGeom>
          <a:noFill/>
          <a:ln w="9525">
            <a:noFill/>
            <a:miter lim="800000"/>
            <a:headEnd/>
            <a:tailEnd/>
          </a:ln>
          <a:effectLst/>
        </p:spPr>
      </p:pic>
      <p:pic>
        <p:nvPicPr>
          <p:cNvPr id="4" name="Picture 4">
            <a:extLst>
              <a:ext uri="{FF2B5EF4-FFF2-40B4-BE49-F238E27FC236}">
                <a16:creationId xmlns:a16="http://schemas.microsoft.com/office/drawing/2014/main" id="{690B3B86-3201-495B-852B-F28A5A3D0F37}"/>
              </a:ext>
            </a:extLst>
          </p:cNvPr>
          <p:cNvPicPr>
            <a:picLocks noChangeAspect="1" noChangeArrowheads="1"/>
          </p:cNvPicPr>
          <p:nvPr/>
        </p:nvPicPr>
        <p:blipFill>
          <a:blip r:embed="rId4" cstate="print"/>
          <a:srcRect/>
          <a:stretch>
            <a:fillRect/>
          </a:stretch>
        </p:blipFill>
        <p:spPr bwMode="auto">
          <a:xfrm>
            <a:off x="5508104" y="332656"/>
            <a:ext cx="2225040" cy="2781300"/>
          </a:xfrm>
          <a:prstGeom prst="rect">
            <a:avLst/>
          </a:prstGeom>
          <a:noFill/>
          <a:ln w="9525">
            <a:noFill/>
            <a:miter lim="800000"/>
            <a:headEnd/>
            <a:tailEnd/>
          </a:ln>
          <a:effectLst/>
        </p:spPr>
      </p:pic>
      <p:sp>
        <p:nvSpPr>
          <p:cNvPr id="5" name="Oval 4">
            <a:extLst>
              <a:ext uri="{FF2B5EF4-FFF2-40B4-BE49-F238E27FC236}">
                <a16:creationId xmlns:a16="http://schemas.microsoft.com/office/drawing/2014/main" id="{E1C875D6-1438-4D1B-AEAA-4ED8447FBBAA}"/>
              </a:ext>
            </a:extLst>
          </p:cNvPr>
          <p:cNvSpPr/>
          <p:nvPr/>
        </p:nvSpPr>
        <p:spPr>
          <a:xfrm>
            <a:off x="323528" y="476672"/>
            <a:ext cx="4343400" cy="2362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dirty="0">
                <a:solidFill>
                  <a:schemeClr val="tx1"/>
                </a:solidFill>
              </a:rPr>
              <a:t>Glaucoma </a:t>
            </a:r>
            <a:endParaRPr lang="ar-IQ" sz="4800" dirty="0">
              <a:solidFill>
                <a:schemeClr val="tx1"/>
              </a:solidFill>
            </a:endParaRPr>
          </a:p>
        </p:txBody>
      </p:sp>
    </p:spTree>
    <p:extLst>
      <p:ext uri="{BB962C8B-B14F-4D97-AF65-F5344CB8AC3E}">
        <p14:creationId xmlns:p14="http://schemas.microsoft.com/office/powerpoint/2010/main" val="918094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F5AC31-ADA8-443B-929C-6DCF6CE42F3D}"/>
              </a:ext>
            </a:extLst>
          </p:cNvPr>
          <p:cNvSpPr>
            <a:spLocks noGrp="1"/>
          </p:cNvSpPr>
          <p:nvPr>
            <p:ph type="title"/>
          </p:nvPr>
        </p:nvSpPr>
        <p:spPr/>
        <p:txBody>
          <a:bodyPr>
            <a:normAutofit/>
          </a:bodyPr>
          <a:lstStyle/>
          <a:p>
            <a:pPr algn="ctr"/>
            <a:r>
              <a:rPr lang="en-US" sz="3600" b="1" dirty="0">
                <a:solidFill>
                  <a:srgbClr val="FF0000"/>
                </a:solidFill>
              </a:rPr>
              <a:t>Atenolol </a:t>
            </a:r>
            <a:br>
              <a:rPr lang="en-US" sz="3600" b="1" dirty="0">
                <a:solidFill>
                  <a:srgbClr val="FF0000"/>
                </a:solidFill>
              </a:rPr>
            </a:br>
            <a:endParaRPr lang="en-US" dirty="0"/>
          </a:p>
        </p:txBody>
      </p:sp>
      <p:sp>
        <p:nvSpPr>
          <p:cNvPr id="3" name="Content Placeholder 2">
            <a:extLst>
              <a:ext uri="{FF2B5EF4-FFF2-40B4-BE49-F238E27FC236}">
                <a16:creationId xmlns:a16="http://schemas.microsoft.com/office/drawing/2014/main" id="{B4E3907E-9F59-4DBD-A346-4E1A7D9BC9EC}"/>
              </a:ext>
            </a:extLst>
          </p:cNvPr>
          <p:cNvSpPr>
            <a:spLocks noGrp="1"/>
          </p:cNvSpPr>
          <p:nvPr>
            <p:ph idx="1"/>
          </p:nvPr>
        </p:nvSpPr>
        <p:spPr/>
        <p:txBody>
          <a:bodyPr>
            <a:noAutofit/>
          </a:bodyPr>
          <a:lstStyle/>
          <a:p>
            <a:pPr>
              <a:lnSpc>
                <a:spcPct val="150000"/>
              </a:lnSpc>
            </a:pPr>
            <a:r>
              <a:rPr lang="en-US" sz="2000" b="1" dirty="0">
                <a:solidFill>
                  <a:srgbClr val="FF0000"/>
                </a:solidFill>
              </a:rPr>
              <a:t>INDICATIONS AND DOSE</a:t>
            </a:r>
          </a:p>
          <a:p>
            <a:pPr>
              <a:lnSpc>
                <a:spcPct val="150000"/>
              </a:lnSpc>
            </a:pPr>
            <a:r>
              <a:rPr lang="en-US" sz="2000" b="1" dirty="0">
                <a:solidFill>
                  <a:srgbClr val="FF0000"/>
                </a:solidFill>
              </a:rPr>
              <a:t>Hypertension</a:t>
            </a:r>
          </a:p>
          <a:p>
            <a:pPr>
              <a:lnSpc>
                <a:spcPct val="150000"/>
              </a:lnSpc>
            </a:pPr>
            <a:r>
              <a:rPr lang="en-US" sz="2000" dirty="0"/>
              <a:t>▶ BY MOUTH</a:t>
            </a:r>
          </a:p>
          <a:p>
            <a:pPr>
              <a:lnSpc>
                <a:spcPct val="150000"/>
              </a:lnSpc>
            </a:pPr>
            <a:r>
              <a:rPr lang="en-US" sz="2000" dirty="0"/>
              <a:t>▶ Adult: 25–50 mg daily, higher doses are rarely necessary</a:t>
            </a:r>
          </a:p>
          <a:p>
            <a:pPr>
              <a:lnSpc>
                <a:spcPct val="150000"/>
              </a:lnSpc>
            </a:pPr>
            <a:r>
              <a:rPr lang="en-US" sz="2000" b="1" dirty="0">
                <a:solidFill>
                  <a:srgbClr val="FF0000"/>
                </a:solidFill>
              </a:rPr>
              <a:t>Angina</a:t>
            </a:r>
          </a:p>
          <a:p>
            <a:pPr>
              <a:lnSpc>
                <a:spcPct val="150000"/>
              </a:lnSpc>
            </a:pPr>
            <a:r>
              <a:rPr lang="en-US" sz="2000" dirty="0"/>
              <a:t>▶ BY MOUTH</a:t>
            </a:r>
          </a:p>
          <a:p>
            <a:pPr>
              <a:lnSpc>
                <a:spcPct val="150000"/>
              </a:lnSpc>
            </a:pPr>
            <a:r>
              <a:rPr lang="en-US" sz="2000" dirty="0"/>
              <a:t>▶ Adult: 100 mg daily in 1–2 divided doses</a:t>
            </a:r>
          </a:p>
          <a:p>
            <a:pPr>
              <a:lnSpc>
                <a:spcPct val="150000"/>
              </a:lnSpc>
            </a:pPr>
            <a:endParaRPr lang="en-US" sz="2000" dirty="0"/>
          </a:p>
        </p:txBody>
      </p:sp>
    </p:spTree>
    <p:extLst>
      <p:ext uri="{BB962C8B-B14F-4D97-AF65-F5344CB8AC3E}">
        <p14:creationId xmlns:p14="http://schemas.microsoft.com/office/powerpoint/2010/main" val="212593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32C12-72C6-4A09-AF56-C1A89A2CF7D4}"/>
              </a:ext>
            </a:extLst>
          </p:cNvPr>
          <p:cNvSpPr>
            <a:spLocks noGrp="1"/>
          </p:cNvSpPr>
          <p:nvPr>
            <p:ph idx="4294967295"/>
          </p:nvPr>
        </p:nvSpPr>
        <p:spPr>
          <a:xfrm>
            <a:off x="0" y="1825625"/>
            <a:ext cx="7886700" cy="4351338"/>
          </a:xfrm>
        </p:spPr>
        <p:txBody>
          <a:bodyPr>
            <a:noAutofit/>
          </a:bodyPr>
          <a:lstStyle/>
          <a:p>
            <a:pPr>
              <a:lnSpc>
                <a:spcPct val="150000"/>
              </a:lnSpc>
            </a:pPr>
            <a:r>
              <a:rPr lang="en-US" sz="2000" b="1" dirty="0">
                <a:solidFill>
                  <a:srgbClr val="FF0000"/>
                </a:solidFill>
              </a:rPr>
              <a:t>RENAL IMPAIRMENT</a:t>
            </a:r>
          </a:p>
          <a:p>
            <a:pPr>
              <a:lnSpc>
                <a:spcPct val="150000"/>
              </a:lnSpc>
            </a:pPr>
            <a:r>
              <a:rPr lang="en-US" sz="2000" dirty="0"/>
              <a:t>Dose adjustments ▶ With oral use Max. 50 mg daily if eGFR  15–35 mL/minute/1.73m2; max. 25mg daily or 50mg on alternate days if eGFR less than 15 mL/minute/1.73m2.</a:t>
            </a:r>
          </a:p>
          <a:p>
            <a:pPr>
              <a:lnSpc>
                <a:spcPct val="150000"/>
              </a:lnSpc>
            </a:pPr>
            <a:r>
              <a:rPr lang="en-US" sz="2000" b="1" dirty="0">
                <a:solidFill>
                  <a:srgbClr val="FF0000"/>
                </a:solidFill>
              </a:rPr>
              <a:t>DIRECTIONS FOR ADMINISTRATION </a:t>
            </a:r>
            <a:r>
              <a:rPr lang="en-US" sz="2000" u="sng" dirty="0"/>
              <a:t>For intravenous infusion (Tenormin ®), give intermittently in Glucose 5% or Sodium chloride 0.9%. Suggested infusion time 20 minutes.</a:t>
            </a:r>
          </a:p>
          <a:p>
            <a:pPr>
              <a:lnSpc>
                <a:spcPct val="150000"/>
              </a:lnSpc>
            </a:pPr>
            <a:endParaRPr lang="en-US" sz="2000" dirty="0"/>
          </a:p>
          <a:p>
            <a:pPr>
              <a:lnSpc>
                <a:spcPct val="150000"/>
              </a:lnSpc>
            </a:pPr>
            <a:endParaRPr lang="en-US" sz="2000" dirty="0"/>
          </a:p>
        </p:txBody>
      </p:sp>
    </p:spTree>
    <p:extLst>
      <p:ext uri="{BB962C8B-B14F-4D97-AF65-F5344CB8AC3E}">
        <p14:creationId xmlns:p14="http://schemas.microsoft.com/office/powerpoint/2010/main" val="1318943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1EE0A-6487-4109-804D-A4682CCD1A03}"/>
              </a:ext>
            </a:extLst>
          </p:cNvPr>
          <p:cNvSpPr/>
          <p:nvPr/>
        </p:nvSpPr>
        <p:spPr>
          <a:xfrm>
            <a:off x="170215" y="3026170"/>
            <a:ext cx="4257769" cy="369332"/>
          </a:xfrm>
          <a:prstGeom prst="rect">
            <a:avLst/>
          </a:prstGeom>
        </p:spPr>
        <p:txBody>
          <a:bodyPr wrap="none">
            <a:spAutoFit/>
          </a:bodyPr>
          <a:lstStyle/>
          <a:p>
            <a:r>
              <a:rPr lang="en-US" b="0" i="0" dirty="0">
                <a:solidFill>
                  <a:srgbClr val="5C5551"/>
                </a:solidFill>
                <a:effectLst/>
                <a:latin typeface="akzidenz-grotesk_pro_regulaRg"/>
              </a:rPr>
              <a:t>Atenolol 5 mg / 10 ml ampoule (0.5 mg/ml)</a:t>
            </a:r>
            <a:endParaRPr lang="en-US" dirty="0"/>
          </a:p>
        </p:txBody>
      </p:sp>
      <p:pic>
        <p:nvPicPr>
          <p:cNvPr id="4" name="Picture 3">
            <a:extLst>
              <a:ext uri="{FF2B5EF4-FFF2-40B4-BE49-F238E27FC236}">
                <a16:creationId xmlns:a16="http://schemas.microsoft.com/office/drawing/2014/main" id="{59E2B8DE-BBF7-4FA2-A915-E079E6B1D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 y="0"/>
            <a:ext cx="4434579" cy="2886339"/>
          </a:xfrm>
          <a:prstGeom prst="rect">
            <a:avLst/>
          </a:prstGeom>
        </p:spPr>
      </p:pic>
      <p:pic>
        <p:nvPicPr>
          <p:cNvPr id="6" name="Picture 5">
            <a:extLst>
              <a:ext uri="{FF2B5EF4-FFF2-40B4-BE49-F238E27FC236}">
                <a16:creationId xmlns:a16="http://schemas.microsoft.com/office/drawing/2014/main" id="{6774816F-A5FD-408D-A6DB-187807C10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261"/>
            <a:ext cx="4470747" cy="3018910"/>
          </a:xfrm>
          <a:prstGeom prst="rect">
            <a:avLst/>
          </a:prstGeom>
        </p:spPr>
      </p:pic>
      <p:sp>
        <p:nvSpPr>
          <p:cNvPr id="7" name="Rectangle 6">
            <a:extLst>
              <a:ext uri="{FF2B5EF4-FFF2-40B4-BE49-F238E27FC236}">
                <a16:creationId xmlns:a16="http://schemas.microsoft.com/office/drawing/2014/main" id="{7BD46407-601A-498A-847E-6622471AFA83}"/>
              </a:ext>
            </a:extLst>
          </p:cNvPr>
          <p:cNvSpPr/>
          <p:nvPr/>
        </p:nvSpPr>
        <p:spPr>
          <a:xfrm>
            <a:off x="5148064" y="3244334"/>
            <a:ext cx="3546035" cy="369332"/>
          </a:xfrm>
          <a:prstGeom prst="rect">
            <a:avLst/>
          </a:prstGeom>
        </p:spPr>
        <p:txBody>
          <a:bodyPr wrap="none">
            <a:spAutoFit/>
          </a:bodyPr>
          <a:lstStyle/>
          <a:p>
            <a:r>
              <a:rPr lang="en-US" dirty="0"/>
              <a:t>Atenolol 5 mg per 1 ml (25mg/5ml) </a:t>
            </a:r>
          </a:p>
        </p:txBody>
      </p:sp>
      <p:pic>
        <p:nvPicPr>
          <p:cNvPr id="8" name="Picture 2">
            <a:extLst>
              <a:ext uri="{FF2B5EF4-FFF2-40B4-BE49-F238E27FC236}">
                <a16:creationId xmlns:a16="http://schemas.microsoft.com/office/drawing/2014/main" id="{C6DFCF1C-8CE2-4635-9C77-3637D6EF88D9}"/>
              </a:ext>
            </a:extLst>
          </p:cNvPr>
          <p:cNvPicPr>
            <a:picLocks noChangeAspect="1" noChangeArrowheads="1"/>
          </p:cNvPicPr>
          <p:nvPr/>
        </p:nvPicPr>
        <p:blipFill>
          <a:blip r:embed="rId4" cstate="print"/>
          <a:srcRect/>
          <a:stretch>
            <a:fillRect/>
          </a:stretch>
        </p:blipFill>
        <p:spPr bwMode="auto">
          <a:xfrm>
            <a:off x="2411760" y="3940144"/>
            <a:ext cx="3707904" cy="3018910"/>
          </a:xfrm>
          <a:prstGeom prst="rect">
            <a:avLst/>
          </a:prstGeom>
          <a:noFill/>
          <a:ln w="9525">
            <a:noFill/>
            <a:miter lim="800000"/>
            <a:headEnd/>
            <a:tailEnd/>
          </a:ln>
          <a:effectLst/>
        </p:spPr>
      </p:pic>
      <p:pic>
        <p:nvPicPr>
          <p:cNvPr id="9" name="Picture 3">
            <a:extLst>
              <a:ext uri="{FF2B5EF4-FFF2-40B4-BE49-F238E27FC236}">
                <a16:creationId xmlns:a16="http://schemas.microsoft.com/office/drawing/2014/main" id="{451D53A6-C5BD-4100-8287-3021665F8554}"/>
              </a:ext>
            </a:extLst>
          </p:cNvPr>
          <p:cNvPicPr>
            <a:picLocks noChangeAspect="1" noChangeArrowheads="1"/>
          </p:cNvPicPr>
          <p:nvPr/>
        </p:nvPicPr>
        <p:blipFill>
          <a:blip r:embed="rId5" cstate="print"/>
          <a:srcRect/>
          <a:stretch>
            <a:fillRect/>
          </a:stretch>
        </p:blipFill>
        <p:spPr bwMode="auto">
          <a:xfrm>
            <a:off x="5796136" y="3831828"/>
            <a:ext cx="3816424" cy="3026171"/>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8051F2E8-11A7-484D-B8CB-893B77332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3595565"/>
            <a:ext cx="2736304" cy="2789770"/>
          </a:xfrm>
          <a:prstGeom prst="rect">
            <a:avLst/>
          </a:prstGeom>
        </p:spPr>
      </p:pic>
    </p:spTree>
    <p:extLst>
      <p:ext uri="{BB962C8B-B14F-4D97-AF65-F5344CB8AC3E}">
        <p14:creationId xmlns:p14="http://schemas.microsoft.com/office/powerpoint/2010/main" val="154591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B7D01-8636-4702-B422-C4BE7DFC6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6632"/>
            <a:ext cx="9073008" cy="6624736"/>
          </a:xfrm>
          <a:prstGeom prst="rect">
            <a:avLst/>
          </a:prstGeom>
        </p:spPr>
      </p:pic>
    </p:spTree>
    <p:extLst>
      <p:ext uri="{BB962C8B-B14F-4D97-AF65-F5344CB8AC3E}">
        <p14:creationId xmlns:p14="http://schemas.microsoft.com/office/powerpoint/2010/main" val="210770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9300D30-6E68-4404-83E6-1E16993D762D}"/>
              </a:ext>
            </a:extLst>
          </p:cNvPr>
          <p:cNvGraphicFramePr>
            <a:graphicFrameLocks noChangeAspect="1"/>
          </p:cNvGraphicFramePr>
          <p:nvPr>
            <p:extLst>
              <p:ext uri="{D42A27DB-BD31-4B8C-83A1-F6EECF244321}">
                <p14:modId xmlns:p14="http://schemas.microsoft.com/office/powerpoint/2010/main" val="3437359825"/>
              </p:ext>
            </p:extLst>
          </p:nvPr>
        </p:nvGraphicFramePr>
        <p:xfrm>
          <a:off x="179512" y="365126"/>
          <a:ext cx="8784976" cy="6492874"/>
        </p:xfrm>
        <a:graphic>
          <a:graphicData uri="http://schemas.openxmlformats.org/presentationml/2006/ole">
            <mc:AlternateContent xmlns:mc="http://schemas.openxmlformats.org/markup-compatibility/2006">
              <mc:Choice xmlns:v="urn:schemas-microsoft-com:vml" Requires="v">
                <p:oleObj spid="_x0000_s1044" name="Document" r:id="rId3" imgW="5410802" imgH="2155802" progId="Word.Document.12">
                  <p:embed/>
                </p:oleObj>
              </mc:Choice>
              <mc:Fallback>
                <p:oleObj name="Document" r:id="rId3" imgW="5410802" imgH="2155802" progId="Word.Document.12">
                  <p:embed/>
                  <p:pic>
                    <p:nvPicPr>
                      <p:cNvPr id="0" name=""/>
                      <p:cNvPicPr/>
                      <p:nvPr/>
                    </p:nvPicPr>
                    <p:blipFill>
                      <a:blip r:embed="rId4"/>
                      <a:stretch>
                        <a:fillRect/>
                      </a:stretch>
                    </p:blipFill>
                    <p:spPr>
                      <a:xfrm>
                        <a:off x="179512" y="365126"/>
                        <a:ext cx="8784976" cy="6492874"/>
                      </a:xfrm>
                      <a:prstGeom prst="rect">
                        <a:avLst/>
                      </a:prstGeom>
                    </p:spPr>
                  </p:pic>
                </p:oleObj>
              </mc:Fallback>
            </mc:AlternateContent>
          </a:graphicData>
        </a:graphic>
      </p:graphicFrame>
    </p:spTree>
    <p:extLst>
      <p:ext uri="{BB962C8B-B14F-4D97-AF65-F5344CB8AC3E}">
        <p14:creationId xmlns:p14="http://schemas.microsoft.com/office/powerpoint/2010/main" val="219737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2781-947B-4D6A-BF40-F3B64E92F8B0}"/>
              </a:ext>
            </a:extLst>
          </p:cNvPr>
          <p:cNvSpPr>
            <a:spLocks noGrp="1"/>
          </p:cNvSpPr>
          <p:nvPr>
            <p:ph type="title"/>
          </p:nvPr>
        </p:nvSpPr>
        <p:spPr/>
        <p:txBody>
          <a:bodyPr/>
          <a:lstStyle/>
          <a:p>
            <a:pPr algn="ctr"/>
            <a:r>
              <a:rPr lang="en-US" b="1" dirty="0">
                <a:solidFill>
                  <a:srgbClr val="FF0000"/>
                </a:solidFill>
              </a:rPr>
              <a:t>Adverse effects of BB</a:t>
            </a:r>
          </a:p>
        </p:txBody>
      </p:sp>
      <p:sp>
        <p:nvSpPr>
          <p:cNvPr id="3" name="Content Placeholder 2">
            <a:extLst>
              <a:ext uri="{FF2B5EF4-FFF2-40B4-BE49-F238E27FC236}">
                <a16:creationId xmlns:a16="http://schemas.microsoft.com/office/drawing/2014/main" id="{D852569A-BFEE-4830-973D-2DB0DEE88E17}"/>
              </a:ext>
            </a:extLst>
          </p:cNvPr>
          <p:cNvSpPr>
            <a:spLocks noGrp="1"/>
          </p:cNvSpPr>
          <p:nvPr>
            <p:ph idx="1"/>
          </p:nvPr>
        </p:nvSpPr>
        <p:spPr>
          <a:xfrm>
            <a:off x="628650" y="1412776"/>
            <a:ext cx="7886700" cy="4764187"/>
          </a:xfrm>
        </p:spPr>
        <p:txBody>
          <a:bodyPr>
            <a:normAutofit/>
          </a:bodyPr>
          <a:lstStyle/>
          <a:p>
            <a:pPr algn="just"/>
            <a:r>
              <a:rPr lang="en-US" dirty="0"/>
              <a:t>Beta blockers are generally well tolerated and most adverse effects are mild and transient. </a:t>
            </a:r>
          </a:p>
          <a:p>
            <a:pPr algn="just"/>
            <a:r>
              <a:rPr lang="en-US" dirty="0"/>
              <a:t>Reactions may be more severe after intravenous than oral doses;</a:t>
            </a:r>
          </a:p>
          <a:p>
            <a:pPr algn="just"/>
            <a:r>
              <a:rPr lang="en-US" dirty="0"/>
              <a:t>ocular use has also been associated with systemic adverse effects.</a:t>
            </a:r>
          </a:p>
          <a:p>
            <a:pPr algn="just"/>
            <a:r>
              <a:rPr lang="en-US" dirty="0"/>
              <a:t>Among the most serious adverse effects are heart failure, hypotension, heart block, and bronchospasm.</a:t>
            </a:r>
          </a:p>
          <a:p>
            <a:pPr algn="just"/>
            <a:r>
              <a:rPr lang="en-US" dirty="0"/>
              <a:t>fatigue and coldness of the extremities; when beta blockers are used for long-term treatment of asymptomatic diseases such as hypertension, such effects may be an important determinant of patient compliance</a:t>
            </a:r>
          </a:p>
          <a:p>
            <a:pPr algn="just"/>
            <a:endParaRPr lang="en-US" dirty="0"/>
          </a:p>
        </p:txBody>
      </p:sp>
      <p:pic>
        <p:nvPicPr>
          <p:cNvPr id="4" name="Picture 3">
            <a:extLst>
              <a:ext uri="{FF2B5EF4-FFF2-40B4-BE49-F238E27FC236}">
                <a16:creationId xmlns:a16="http://schemas.microsoft.com/office/drawing/2014/main" id="{88F77061-C3CD-4172-8CE5-94BE51E85A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18776" y="4920375"/>
            <a:ext cx="2497460" cy="2513175"/>
          </a:xfrm>
          <a:prstGeom prst="rect">
            <a:avLst/>
          </a:prstGeom>
        </p:spPr>
      </p:pic>
      <p:pic>
        <p:nvPicPr>
          <p:cNvPr id="5" name="Picture 4">
            <a:extLst>
              <a:ext uri="{FF2B5EF4-FFF2-40B4-BE49-F238E27FC236}">
                <a16:creationId xmlns:a16="http://schemas.microsoft.com/office/drawing/2014/main" id="{7A331022-9DFF-466B-9265-9331EA7ED5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15816" y="4727153"/>
            <a:ext cx="2945904" cy="2497460"/>
          </a:xfrm>
          <a:prstGeom prst="rect">
            <a:avLst/>
          </a:prstGeom>
        </p:spPr>
      </p:pic>
    </p:spTree>
    <p:extLst>
      <p:ext uri="{BB962C8B-B14F-4D97-AF65-F5344CB8AC3E}">
        <p14:creationId xmlns:p14="http://schemas.microsoft.com/office/powerpoint/2010/main" val="206605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9D08-C6CA-4979-971C-38DF427FE367}"/>
              </a:ext>
            </a:extLst>
          </p:cNvPr>
          <p:cNvSpPr>
            <a:spLocks noGrp="1"/>
          </p:cNvSpPr>
          <p:nvPr>
            <p:ph type="title"/>
          </p:nvPr>
        </p:nvSpPr>
        <p:spPr/>
        <p:txBody>
          <a:bodyPr/>
          <a:lstStyle/>
          <a:p>
            <a:pPr algn="ctr"/>
            <a:r>
              <a:rPr lang="en-US" b="1" dirty="0">
                <a:solidFill>
                  <a:srgbClr val="FF0000"/>
                </a:solidFill>
              </a:rPr>
              <a:t>Adverse effects of BB</a:t>
            </a:r>
            <a:endParaRPr lang="en-US" dirty="0"/>
          </a:p>
        </p:txBody>
      </p:sp>
      <p:sp>
        <p:nvSpPr>
          <p:cNvPr id="3" name="Content Placeholder 2">
            <a:extLst>
              <a:ext uri="{FF2B5EF4-FFF2-40B4-BE49-F238E27FC236}">
                <a16:creationId xmlns:a16="http://schemas.microsoft.com/office/drawing/2014/main" id="{4FBA2197-47F1-46D6-A193-8CD0B9035D73}"/>
              </a:ext>
            </a:extLst>
          </p:cNvPr>
          <p:cNvSpPr>
            <a:spLocks noGrp="1"/>
          </p:cNvSpPr>
          <p:nvPr>
            <p:ph idx="1"/>
          </p:nvPr>
        </p:nvSpPr>
        <p:spPr>
          <a:xfrm>
            <a:off x="35496" y="1268760"/>
            <a:ext cx="8928992" cy="5544616"/>
          </a:xfrm>
        </p:spPr>
        <p:txBody>
          <a:bodyPr>
            <a:normAutofit fontScale="92500" lnSpcReduction="10000"/>
          </a:bodyPr>
          <a:lstStyle/>
          <a:p>
            <a:pPr algn="just">
              <a:lnSpc>
                <a:spcPct val="150000"/>
              </a:lnSpc>
            </a:pPr>
            <a:r>
              <a:rPr lang="en-US" dirty="0"/>
              <a:t>Cardiovascular effects include bradycardia and hypotension; heart failure or heart block may be </a:t>
            </a:r>
            <a:r>
              <a:rPr lang="en-US" u="sng" dirty="0"/>
              <a:t>precipitated or worsened in patients with underlying cardiac disorders. </a:t>
            </a:r>
            <a:r>
              <a:rPr lang="en-US" dirty="0"/>
              <a:t>Abrupt withdrawal of beta blockers may exacerbate angina and may lead to sudden death.</a:t>
            </a:r>
          </a:p>
          <a:p>
            <a:pPr algn="just">
              <a:lnSpc>
                <a:spcPct val="150000"/>
              </a:lnSpc>
            </a:pPr>
            <a:r>
              <a:rPr lang="en-US" dirty="0"/>
              <a:t>Bronchospasm, shortness of breath, and </a:t>
            </a:r>
            <a:r>
              <a:rPr lang="en-US" dirty="0" err="1"/>
              <a:t>dyspnoea</a:t>
            </a:r>
            <a:r>
              <a:rPr lang="en-US" dirty="0"/>
              <a:t> may be precipitated, </a:t>
            </a:r>
            <a:r>
              <a:rPr lang="en-US" u="sng" dirty="0"/>
              <a:t>particularly in patients with a history of obstructive airways disease, due to blockade of beta2 receptors in bronchial smooth muscle</a:t>
            </a:r>
            <a:r>
              <a:rPr lang="en-US" dirty="0"/>
              <a:t>. Drugs with selectivity for beta1 receptors or with intrinsic sympathomimetic activity at beta2 receptors may be less likely to induce bronchospasm</a:t>
            </a:r>
          </a:p>
          <a:p>
            <a:pPr algn="just">
              <a:lnSpc>
                <a:spcPct val="150000"/>
              </a:lnSpc>
            </a:pPr>
            <a:r>
              <a:rPr lang="en-US" dirty="0"/>
              <a:t>CNS effects include headache, depression, dizziness, hallucinations, confusion, amnesia, and sleep disturbances including nightmares. Coma and convulsions have been reported after beta-blocker overdosage. </a:t>
            </a:r>
            <a:r>
              <a:rPr lang="en-US" u="sng" dirty="0"/>
              <a:t>Beta blockers that are lipid soluble are more likely to enter the brain and would be expected </a:t>
            </a:r>
            <a:r>
              <a:rPr lang="en-US" dirty="0"/>
              <a:t>to be associated with a higher incidence of CNS adverse effects,</a:t>
            </a:r>
          </a:p>
        </p:txBody>
      </p:sp>
    </p:spTree>
    <p:extLst>
      <p:ext uri="{BB962C8B-B14F-4D97-AF65-F5344CB8AC3E}">
        <p14:creationId xmlns:p14="http://schemas.microsoft.com/office/powerpoint/2010/main" val="109807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89C1-943A-4C8F-AFC0-3E2B381FA212}"/>
              </a:ext>
            </a:extLst>
          </p:cNvPr>
          <p:cNvSpPr>
            <a:spLocks noGrp="1"/>
          </p:cNvSpPr>
          <p:nvPr>
            <p:ph type="title"/>
          </p:nvPr>
        </p:nvSpPr>
        <p:spPr/>
        <p:txBody>
          <a:bodyPr/>
          <a:lstStyle/>
          <a:p>
            <a:pPr algn="ctr"/>
            <a:r>
              <a:rPr lang="en-US" b="1" dirty="0">
                <a:solidFill>
                  <a:srgbClr val="FF0000"/>
                </a:solidFill>
              </a:rPr>
              <a:t>Adverse effects of BB</a:t>
            </a:r>
            <a:endParaRPr lang="en-US" dirty="0"/>
          </a:p>
        </p:txBody>
      </p:sp>
      <p:sp>
        <p:nvSpPr>
          <p:cNvPr id="3" name="Content Placeholder 2">
            <a:extLst>
              <a:ext uri="{FF2B5EF4-FFF2-40B4-BE49-F238E27FC236}">
                <a16:creationId xmlns:a16="http://schemas.microsoft.com/office/drawing/2014/main" id="{FE71FDDD-F85D-415E-87AE-A9BB2CF5EEC6}"/>
              </a:ext>
            </a:extLst>
          </p:cNvPr>
          <p:cNvSpPr>
            <a:spLocks noGrp="1"/>
          </p:cNvSpPr>
          <p:nvPr>
            <p:ph idx="1"/>
          </p:nvPr>
        </p:nvSpPr>
        <p:spPr>
          <a:xfrm>
            <a:off x="0" y="1340768"/>
            <a:ext cx="8964488" cy="5472608"/>
          </a:xfrm>
        </p:spPr>
        <p:txBody>
          <a:bodyPr>
            <a:normAutofit/>
          </a:bodyPr>
          <a:lstStyle/>
          <a:p>
            <a:pPr algn="just">
              <a:lnSpc>
                <a:spcPct val="150000"/>
              </a:lnSpc>
            </a:pPr>
            <a:r>
              <a:rPr lang="en-US" dirty="0"/>
              <a:t>Adverse gastrointestinal effects include nausea and vomiting, </a:t>
            </a:r>
            <a:r>
              <a:rPr lang="en-US" dirty="0" err="1"/>
              <a:t>diarrhoea</a:t>
            </a:r>
            <a:r>
              <a:rPr lang="en-US" dirty="0"/>
              <a:t>, constipation, and abdominal cramping.</a:t>
            </a:r>
          </a:p>
          <a:p>
            <a:pPr algn="just">
              <a:lnSpc>
                <a:spcPct val="150000"/>
              </a:lnSpc>
            </a:pPr>
            <a:r>
              <a:rPr lang="en-US" dirty="0"/>
              <a:t>Beta blockers interfere with carbohydrate and lipid metabolism and can produce </a:t>
            </a:r>
            <a:r>
              <a:rPr lang="en-US" dirty="0" err="1"/>
              <a:t>hypoglycaemia</a:t>
            </a:r>
            <a:r>
              <a:rPr lang="en-US" dirty="0"/>
              <a:t>, </a:t>
            </a:r>
            <a:r>
              <a:rPr lang="en-US" dirty="0" err="1"/>
              <a:t>hyperglycaemia</a:t>
            </a:r>
            <a:r>
              <a:rPr lang="en-US" dirty="0"/>
              <a:t>, and changes in blood concentrations of triglycerides and cholesterol</a:t>
            </a:r>
          </a:p>
          <a:p>
            <a:pPr algn="just">
              <a:lnSpc>
                <a:spcPct val="150000"/>
              </a:lnSpc>
            </a:pPr>
            <a:r>
              <a:rPr lang="en-US" dirty="0"/>
              <a:t>Skin rash, pruritus, exacerbation of psoriasis, excess sweating, and reversible alopecia have occurred with use of beta blockers.</a:t>
            </a:r>
          </a:p>
        </p:txBody>
      </p:sp>
    </p:spTree>
    <p:extLst>
      <p:ext uri="{BB962C8B-B14F-4D97-AF65-F5344CB8AC3E}">
        <p14:creationId xmlns:p14="http://schemas.microsoft.com/office/powerpoint/2010/main" val="306781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69BE-A9A7-4D24-A1E0-8D812D445AE2}"/>
              </a:ext>
            </a:extLst>
          </p:cNvPr>
          <p:cNvSpPr>
            <a:spLocks noGrp="1"/>
          </p:cNvSpPr>
          <p:nvPr>
            <p:ph type="title"/>
          </p:nvPr>
        </p:nvSpPr>
        <p:spPr/>
        <p:txBody>
          <a:bodyPr/>
          <a:lstStyle/>
          <a:p>
            <a:pPr algn="ctr"/>
            <a:r>
              <a:rPr lang="en-US" b="1" dirty="0">
                <a:solidFill>
                  <a:srgbClr val="FF0000"/>
                </a:solidFill>
              </a:rPr>
              <a:t>Adverse effects of BB</a:t>
            </a:r>
            <a:endParaRPr lang="en-US" dirty="0"/>
          </a:p>
        </p:txBody>
      </p:sp>
      <p:sp>
        <p:nvSpPr>
          <p:cNvPr id="3" name="Content Placeholder 2">
            <a:extLst>
              <a:ext uri="{FF2B5EF4-FFF2-40B4-BE49-F238E27FC236}">
                <a16:creationId xmlns:a16="http://schemas.microsoft.com/office/drawing/2014/main" id="{33AAD3DC-76A9-4D2D-BC79-5D14113F84CC}"/>
              </a:ext>
            </a:extLst>
          </p:cNvPr>
          <p:cNvSpPr>
            <a:spLocks noGrp="1"/>
          </p:cNvSpPr>
          <p:nvPr>
            <p:ph idx="1"/>
          </p:nvPr>
        </p:nvSpPr>
        <p:spPr>
          <a:xfrm>
            <a:off x="107504" y="1340768"/>
            <a:ext cx="8407846" cy="5688631"/>
          </a:xfrm>
        </p:spPr>
        <p:txBody>
          <a:bodyPr>
            <a:normAutofit/>
          </a:bodyPr>
          <a:lstStyle/>
          <a:p>
            <a:pPr>
              <a:lnSpc>
                <a:spcPct val="150000"/>
              </a:lnSpc>
            </a:pPr>
            <a:r>
              <a:rPr lang="en-US" u="sng" dirty="0"/>
              <a:t>Decreased tear production, </a:t>
            </a:r>
            <a:r>
              <a:rPr lang="en-US" dirty="0"/>
              <a:t>blurred vision, conjunctivitis, and soreness are among the ocular symptoms that have been reported.</a:t>
            </a:r>
          </a:p>
          <a:p>
            <a:pPr>
              <a:lnSpc>
                <a:spcPct val="150000"/>
              </a:lnSpc>
            </a:pPr>
            <a:r>
              <a:rPr lang="en-US" dirty="0" err="1"/>
              <a:t>Haematological</a:t>
            </a:r>
            <a:r>
              <a:rPr lang="en-US" dirty="0"/>
              <a:t> reactions include nonthrombocytopenic purpura, thrombocytopenia, and rarely agranulocytosis. Transient eosinophilia can occur.</a:t>
            </a:r>
          </a:p>
          <a:p>
            <a:pPr>
              <a:lnSpc>
                <a:spcPct val="150000"/>
              </a:lnSpc>
            </a:pPr>
            <a:r>
              <a:rPr lang="en-US" dirty="0"/>
              <a:t>An asymptomatic increase in antinuclear antibodies has occurred with many beta blockers; SLE has also been reported. </a:t>
            </a:r>
          </a:p>
          <a:p>
            <a:pPr>
              <a:lnSpc>
                <a:spcPct val="150000"/>
              </a:lnSpc>
            </a:pPr>
            <a:r>
              <a:rPr lang="en-US" dirty="0"/>
              <a:t>Other adverse effects reported with some beta blockers include dry mouth, raised liver enzymes, male impotence, sclerosing peritonitis, and retroperitoneal fibrosis.</a:t>
            </a:r>
          </a:p>
        </p:txBody>
      </p:sp>
    </p:spTree>
    <p:extLst>
      <p:ext uri="{BB962C8B-B14F-4D97-AF65-F5344CB8AC3E}">
        <p14:creationId xmlns:p14="http://schemas.microsoft.com/office/powerpoint/2010/main" val="389716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21695-C6B0-497E-84F9-FC08BADC6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6858000"/>
          </a:xfrm>
          <a:prstGeom prst="rect">
            <a:avLst/>
          </a:prstGeom>
        </p:spPr>
      </p:pic>
    </p:spTree>
    <p:extLst>
      <p:ext uri="{BB962C8B-B14F-4D97-AF65-F5344CB8AC3E}">
        <p14:creationId xmlns:p14="http://schemas.microsoft.com/office/powerpoint/2010/main" val="127272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AD26-CE03-464D-966E-932B99A16A7F}"/>
              </a:ext>
            </a:extLst>
          </p:cNvPr>
          <p:cNvSpPr>
            <a:spLocks noGrp="1"/>
          </p:cNvSpPr>
          <p:nvPr>
            <p:ph type="title"/>
          </p:nvPr>
        </p:nvSpPr>
        <p:spPr/>
        <p:txBody>
          <a:bodyPr/>
          <a:lstStyle/>
          <a:p>
            <a:pPr algn="ctr"/>
            <a:r>
              <a:rPr lang="en-US" sz="3600" b="1" dirty="0">
                <a:solidFill>
                  <a:srgbClr val="C00000"/>
                </a:solidFill>
              </a:rPr>
              <a:t>Other Uses of Beta- blockers:</a:t>
            </a:r>
            <a:br>
              <a:rPr lang="en-US" sz="3600" dirty="0"/>
            </a:br>
            <a:endParaRPr lang="en-US" dirty="0"/>
          </a:p>
        </p:txBody>
      </p:sp>
      <p:sp>
        <p:nvSpPr>
          <p:cNvPr id="3" name="Content Placeholder 2">
            <a:extLst>
              <a:ext uri="{FF2B5EF4-FFF2-40B4-BE49-F238E27FC236}">
                <a16:creationId xmlns:a16="http://schemas.microsoft.com/office/drawing/2014/main" id="{C4990246-6D56-49D2-820B-4564B10ADDF5}"/>
              </a:ext>
            </a:extLst>
          </p:cNvPr>
          <p:cNvSpPr>
            <a:spLocks noGrp="1"/>
          </p:cNvSpPr>
          <p:nvPr>
            <p:ph idx="1"/>
          </p:nvPr>
        </p:nvSpPr>
        <p:spPr>
          <a:xfrm>
            <a:off x="179512" y="1124744"/>
            <a:ext cx="8856984" cy="5733255"/>
          </a:xfrm>
        </p:spPr>
        <p:txBody>
          <a:bodyPr>
            <a:noAutofit/>
          </a:bodyPr>
          <a:lstStyle/>
          <a:p>
            <a:pPr marL="514350" indent="-514350" algn="just" rtl="0">
              <a:lnSpc>
                <a:spcPct val="160000"/>
              </a:lnSpc>
              <a:buFont typeface="+mj-lt"/>
              <a:buAutoNum type="arabicPeriod"/>
            </a:pPr>
            <a:r>
              <a:rPr lang="en-US" sz="2000" dirty="0"/>
              <a:t>Beta-blockers can be used to control the pulse rate in patients with </a:t>
            </a:r>
            <a:r>
              <a:rPr lang="en-US" sz="2000" dirty="0" err="1"/>
              <a:t>phaeochromocytoma</a:t>
            </a:r>
            <a:r>
              <a:rPr lang="en-US" sz="2000" dirty="0"/>
              <a:t>. However, they should never be used alone as beta-blockade without concurrent alpha-blockade may lead to a hypertensive crisis</a:t>
            </a:r>
          </a:p>
          <a:p>
            <a:pPr marL="0" indent="0" algn="just">
              <a:lnSpc>
                <a:spcPct val="160000"/>
              </a:lnSpc>
              <a:buNone/>
            </a:pPr>
            <a:r>
              <a:rPr lang="en-US" sz="2000" dirty="0"/>
              <a:t>2. Thyrotoxicosis (Beta-blockers are used in pre-operative preparation for             thyroidectomy. Administration of propranolol hydrochloride can  reverse clinical symptoms of thyrotoxicosis within     4 days. </a:t>
            </a:r>
          </a:p>
          <a:p>
            <a:pPr marL="0" indent="0" algn="just">
              <a:lnSpc>
                <a:spcPct val="160000"/>
              </a:lnSpc>
              <a:buNone/>
            </a:pPr>
            <a:r>
              <a:rPr lang="en-US" sz="2000" dirty="0"/>
              <a:t>3. Beta-blockers have been used </a:t>
            </a:r>
            <a:r>
              <a:rPr lang="en-US" sz="2000" u="sng" dirty="0"/>
              <a:t>to alleviate some symptoms of anxiety</a:t>
            </a:r>
            <a:r>
              <a:rPr lang="en-US" sz="2000" dirty="0"/>
              <a:t>; probably patients with palpitation, tremor, and tachycardia respond best. </a:t>
            </a:r>
          </a:p>
          <a:p>
            <a:pPr marL="0" indent="0" algn="just">
              <a:lnSpc>
                <a:spcPct val="160000"/>
              </a:lnSpc>
              <a:buNone/>
            </a:pPr>
            <a:endParaRPr lang="en-US" sz="2000" dirty="0"/>
          </a:p>
          <a:p>
            <a:pPr marL="0" indent="0" algn="just" rtl="0">
              <a:lnSpc>
                <a:spcPct val="160000"/>
              </a:lnSpc>
              <a:buNone/>
            </a:pPr>
            <a:endParaRPr lang="en-US" sz="2000" dirty="0"/>
          </a:p>
        </p:txBody>
      </p:sp>
    </p:spTree>
    <p:extLst>
      <p:ext uri="{BB962C8B-B14F-4D97-AF65-F5344CB8AC3E}">
        <p14:creationId xmlns:p14="http://schemas.microsoft.com/office/powerpoint/2010/main" val="5470393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2074</TotalTime>
  <Words>1406</Words>
  <Application>Microsoft Office PowerPoint</Application>
  <PresentationFormat>On-screen Show (4:3)</PresentationFormat>
  <Paragraphs>97</Paragraphs>
  <Slides>27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akzidenz-grotesk_pro_regulaRg</vt:lpstr>
      <vt:lpstr>Arial</vt:lpstr>
      <vt:lpstr>Calibri</vt:lpstr>
      <vt:lpstr>Calibri Light</vt:lpstr>
      <vt:lpstr>Office Theme</vt:lpstr>
      <vt:lpstr>Document</vt:lpstr>
      <vt:lpstr>Cardiovascular system part 2</vt:lpstr>
      <vt:lpstr>PowerPoint Presentation</vt:lpstr>
      <vt:lpstr>PowerPoint Presentation</vt:lpstr>
      <vt:lpstr>Adverse effects of BB</vt:lpstr>
      <vt:lpstr>Adverse effects of BB</vt:lpstr>
      <vt:lpstr>Adverse effects of BB</vt:lpstr>
      <vt:lpstr>Adverse effects of BB</vt:lpstr>
      <vt:lpstr>PowerPoint Presentation</vt:lpstr>
      <vt:lpstr>Other Uses of Beta- blockers: </vt:lpstr>
      <vt:lpstr>PowerPoint Presentation</vt:lpstr>
      <vt:lpstr>PowerPoint Presentation</vt:lpstr>
      <vt:lpstr>PowerPoint Presentation</vt:lpstr>
      <vt:lpstr>PowerPoint Presentation</vt:lpstr>
      <vt:lpstr>Breast feeding and monitoring parameters </vt:lpstr>
      <vt:lpstr>Treatment cessation</vt:lpstr>
      <vt:lpstr>PowerPoint Presentation</vt:lpstr>
      <vt:lpstr>PowerPoint Presentation</vt:lpstr>
      <vt:lpstr>PowerPoint Presentation</vt:lpstr>
      <vt:lpstr>propranolol  </vt:lpstr>
      <vt:lpstr>PowerPoint Presentation</vt:lpstr>
      <vt:lpstr>Timolol maleate </vt:lpstr>
      <vt:lpstr>PowerPoint Presentation</vt:lpstr>
      <vt:lpstr>PowerPoint Presentation</vt:lpstr>
      <vt:lpstr>Atenolol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 part 2</dc:title>
  <dc:creator>Light of seven</dc:creator>
  <cp:lastModifiedBy>Light of seven</cp:lastModifiedBy>
  <cp:revision>111</cp:revision>
  <dcterms:created xsi:type="dcterms:W3CDTF">2020-05-09T01:16:27Z</dcterms:created>
  <dcterms:modified xsi:type="dcterms:W3CDTF">2021-05-08T07:38:59Z</dcterms:modified>
</cp:coreProperties>
</file>