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4" r:id="rId6"/>
    <p:sldId id="269" r:id="rId7"/>
    <p:sldId id="265" r:id="rId8"/>
    <p:sldId id="266" r:id="rId9"/>
    <p:sldId id="270" r:id="rId10"/>
    <p:sldId id="267" r:id="rId11"/>
    <p:sldId id="268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57200"/>
            <a:ext cx="883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Community pharmacy management</a:t>
            </a:r>
            <a:endParaRPr lang="en-US" sz="2400" dirty="0"/>
          </a:p>
          <a:p>
            <a:r>
              <a:rPr lang="en-US" b="1" dirty="0"/>
              <a:t>Perception of the community pharmacist</a:t>
            </a:r>
            <a:endParaRPr lang="en-US" dirty="0"/>
          </a:p>
          <a:p>
            <a:pPr lvl="0"/>
            <a:r>
              <a:rPr lang="en-US" dirty="0"/>
              <a:t>Accessible health professional</a:t>
            </a:r>
          </a:p>
          <a:p>
            <a:pPr lvl="0"/>
            <a:r>
              <a:rPr lang="en-US" dirty="0"/>
              <a:t>Provides advice to patients on health issues</a:t>
            </a:r>
          </a:p>
          <a:p>
            <a:pPr lvl="0"/>
            <a:r>
              <a:rPr lang="en-US" dirty="0"/>
              <a:t>Professional charge is not clear: patrons believe that they can receive counselling without being charged</a:t>
            </a:r>
          </a:p>
          <a:p>
            <a:pPr lvl="0"/>
            <a:r>
              <a:rPr lang="en-US" dirty="0"/>
              <a:t>Patients may feel more comfortable in a pharmacy setting rather than a clinic </a:t>
            </a:r>
            <a:r>
              <a:rPr lang="en-US" dirty="0" smtClean="0"/>
              <a:t>environment</a:t>
            </a:r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r>
              <a:rPr lang="en-US" b="1" dirty="0"/>
              <a:t>Changes occurring in the community pharmacy setting</a:t>
            </a:r>
            <a:endParaRPr lang="en-US" dirty="0"/>
          </a:p>
          <a:p>
            <a:pPr lvl="0"/>
            <a:r>
              <a:rPr lang="en-US" dirty="0"/>
              <a:t>Availability of new drugs</a:t>
            </a:r>
          </a:p>
          <a:p>
            <a:pPr lvl="0"/>
            <a:r>
              <a:rPr lang="en-US" dirty="0"/>
              <a:t>Ageing population</a:t>
            </a:r>
          </a:p>
          <a:p>
            <a:pPr lvl="0"/>
            <a:r>
              <a:rPr lang="en-US" dirty="0"/>
              <a:t>Alternative dispensing systems: automated dispensing, domiciliary services, mail order, internet services</a:t>
            </a:r>
          </a:p>
          <a:p>
            <a:pPr lvl="0"/>
            <a:r>
              <a:rPr lang="en-US" dirty="0"/>
              <a:t>Change to non-prescription medicine status</a:t>
            </a:r>
          </a:p>
          <a:p>
            <a:r>
              <a:rPr lang="en-US" dirty="0"/>
              <a:t> 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781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763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Balance </a:t>
            </a:r>
            <a:r>
              <a:rPr lang="en-US" b="1" dirty="0"/>
              <a:t>sheet</a:t>
            </a:r>
            <a:endParaRPr lang="en-US" dirty="0"/>
          </a:p>
          <a:p>
            <a:r>
              <a:rPr lang="en-US" dirty="0"/>
              <a:t>A balance sheet is a statement of the financial condition of the business at a given point in time. It reflects what is owned by the pharmacy, what it owes and what the owner has invested </a:t>
            </a:r>
          </a:p>
          <a:p>
            <a:r>
              <a:rPr lang="en-US" b="1" dirty="0"/>
              <a:t>Assets</a:t>
            </a:r>
            <a:endParaRPr lang="en-US" dirty="0"/>
          </a:p>
          <a:p>
            <a:pPr lvl="0"/>
            <a:r>
              <a:rPr lang="en-US" dirty="0"/>
              <a:t>Current assets: convertible into cash within a year (e.g. short-term stock)</a:t>
            </a:r>
          </a:p>
          <a:p>
            <a:pPr lvl="0"/>
            <a:r>
              <a:rPr lang="en-US" dirty="0"/>
              <a:t>Fixed assets: not used within 1 year (e.g. computer, office equipment)</a:t>
            </a:r>
          </a:p>
          <a:p>
            <a:pPr lvl="0"/>
            <a:r>
              <a:rPr lang="en-US" dirty="0"/>
              <a:t>Intangible assets: goodwill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Liabilities</a:t>
            </a:r>
            <a:endParaRPr lang="en-US" dirty="0"/>
          </a:p>
          <a:p>
            <a:pPr lvl="0"/>
            <a:r>
              <a:rPr lang="en-US" dirty="0"/>
              <a:t>Amounts owed to creditors.</a:t>
            </a:r>
          </a:p>
          <a:p>
            <a:pPr lvl="0"/>
            <a:r>
              <a:rPr lang="en-US" dirty="0"/>
              <a:t>May be current liabilities (must be paid within 1 year) or long-term liabilities (e.g. bank loans).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Computers in pharmacy</a:t>
            </a:r>
            <a:endParaRPr lang="en-US" dirty="0"/>
          </a:p>
          <a:p>
            <a:pPr lvl="0"/>
            <a:r>
              <a:rPr lang="en-US" dirty="0"/>
              <a:t>Used for stock control, purchases and supplies</a:t>
            </a:r>
          </a:p>
          <a:p>
            <a:pPr lvl="0"/>
            <a:r>
              <a:rPr lang="en-US" dirty="0"/>
              <a:t>Used for professional services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Computer use for professional services</a:t>
            </a:r>
            <a:endParaRPr lang="en-US" dirty="0"/>
          </a:p>
          <a:p>
            <a:pPr lvl="0"/>
            <a:r>
              <a:rPr lang="en-US" dirty="0"/>
              <a:t>•Electronic patient records</a:t>
            </a:r>
          </a:p>
          <a:p>
            <a:pPr lvl="0"/>
            <a:r>
              <a:rPr lang="en-US" dirty="0"/>
              <a:t>•Presenting point of access to patient information on the web</a:t>
            </a:r>
          </a:p>
          <a:p>
            <a:pPr lvl="0"/>
            <a:r>
              <a:rPr lang="en-US" dirty="0"/>
              <a:t>•Management of prescribed medicines</a:t>
            </a:r>
          </a:p>
          <a:p>
            <a:pPr lvl="0"/>
            <a:r>
              <a:rPr lang="en-US" dirty="0"/>
              <a:t>•Promotion of healthy lifestyles: development of compact discs</a:t>
            </a:r>
          </a:p>
          <a:p>
            <a:pPr lvl="0"/>
            <a:r>
              <a:rPr lang="en-US" dirty="0"/>
              <a:t>•Pharmacy webpage, on-line pharmacy services.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Computer audit</a:t>
            </a:r>
            <a:endParaRPr lang="en-US" dirty="0"/>
          </a:p>
          <a:p>
            <a:pPr lvl="0"/>
            <a:r>
              <a:rPr lang="en-US" dirty="0"/>
              <a:t>Password to limit access to </a:t>
            </a:r>
            <a:r>
              <a:rPr lang="en-US" dirty="0" err="1"/>
              <a:t>authorised</a:t>
            </a:r>
            <a:r>
              <a:rPr lang="en-US" dirty="0"/>
              <a:t> personnel</a:t>
            </a:r>
          </a:p>
          <a:p>
            <a:pPr lvl="0"/>
            <a:r>
              <a:rPr lang="en-US" dirty="0"/>
              <a:t>Back-up copies</a:t>
            </a:r>
          </a:p>
          <a:p>
            <a:pPr lvl="0"/>
            <a:r>
              <a:rPr lang="en-US" dirty="0"/>
              <a:t>Keep up regular physical counts of stock and expiry dates.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69597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29308"/>
            <a:ext cx="8763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Advantages of </a:t>
            </a:r>
            <a:r>
              <a:rPr lang="en-US" b="1" dirty="0" err="1"/>
              <a:t>computerisation</a:t>
            </a:r>
            <a:endParaRPr lang="en-US" dirty="0"/>
          </a:p>
          <a:p>
            <a:pPr lvl="0"/>
            <a:r>
              <a:rPr lang="en-US" dirty="0"/>
              <a:t>Improved business information</a:t>
            </a:r>
          </a:p>
          <a:p>
            <a:pPr lvl="0"/>
            <a:r>
              <a:rPr lang="en-US" dirty="0"/>
              <a:t>Increased work quality</a:t>
            </a:r>
          </a:p>
          <a:p>
            <a:pPr lvl="0"/>
            <a:r>
              <a:rPr lang="en-US" dirty="0"/>
              <a:t>Better </a:t>
            </a:r>
            <a:r>
              <a:rPr lang="en-US" dirty="0" err="1"/>
              <a:t>organisation</a:t>
            </a:r>
            <a:r>
              <a:rPr lang="en-US" dirty="0"/>
              <a:t> of business</a:t>
            </a:r>
          </a:p>
          <a:p>
            <a:pPr lvl="0"/>
            <a:r>
              <a:rPr lang="en-US" dirty="0"/>
              <a:t>Record keeping: patient profiles</a:t>
            </a:r>
          </a:p>
          <a:p>
            <a:pPr lvl="0"/>
            <a:r>
              <a:rPr lang="en-US" dirty="0"/>
              <a:t>Stock status immediately available and controlled.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Disadvantages of </a:t>
            </a:r>
            <a:r>
              <a:rPr lang="en-US" b="1" dirty="0" err="1"/>
              <a:t>computerisation</a:t>
            </a:r>
            <a:endParaRPr lang="en-US" dirty="0"/>
          </a:p>
          <a:p>
            <a:pPr lvl="0"/>
            <a:r>
              <a:rPr lang="en-US" dirty="0"/>
              <a:t>Initially demanding on staff</a:t>
            </a:r>
          </a:p>
          <a:p>
            <a:pPr lvl="0"/>
            <a:r>
              <a:rPr lang="en-US" dirty="0"/>
              <a:t>Conversion from manual to </a:t>
            </a:r>
            <a:r>
              <a:rPr lang="en-US" dirty="0" err="1"/>
              <a:t>computerised</a:t>
            </a:r>
            <a:r>
              <a:rPr lang="en-US" dirty="0"/>
              <a:t> system may be traumatic</a:t>
            </a:r>
          </a:p>
          <a:p>
            <a:pPr lvl="0"/>
            <a:r>
              <a:rPr lang="en-US" dirty="0"/>
              <a:t>Generates a large amount of information which may be of little value to business but distracts attention from major issue</a:t>
            </a:r>
          </a:p>
          <a:p>
            <a:pPr lvl="0"/>
            <a:r>
              <a:rPr lang="en-US" dirty="0"/>
              <a:t>Investment required: computer hardware and peripherals (e.g. printers), software, back-up and storage.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Steps in acquiring a computer</a:t>
            </a:r>
            <a:endParaRPr lang="en-US" dirty="0"/>
          </a:p>
          <a:p>
            <a:pPr lvl="0"/>
            <a:r>
              <a:rPr lang="en-US" dirty="0"/>
              <a:t>Identify the activities that will be carried out with the computer system</a:t>
            </a:r>
          </a:p>
          <a:p>
            <a:pPr lvl="0"/>
            <a:r>
              <a:rPr lang="en-US" dirty="0"/>
              <a:t>Select adequate hardware (including right memory) and software</a:t>
            </a:r>
          </a:p>
          <a:p>
            <a:pPr lvl="0"/>
            <a:r>
              <a:rPr lang="en-US" dirty="0"/>
              <a:t>Select the vendor that provides the system according to specifications required and has after-sales services</a:t>
            </a:r>
          </a:p>
          <a:p>
            <a:pPr lvl="0"/>
            <a:r>
              <a:rPr lang="en-US" dirty="0"/>
              <a:t>Install system and train the users.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45657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04800"/>
            <a:ext cx="8686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Question</a:t>
            </a:r>
            <a:endParaRPr lang="en-US" dirty="0"/>
          </a:p>
          <a:p>
            <a:r>
              <a:rPr lang="en-US" dirty="0"/>
              <a:t>How can satisfaction with pharmacy services be improved?</a:t>
            </a:r>
          </a:p>
          <a:p>
            <a:r>
              <a:rPr lang="en-US" dirty="0"/>
              <a:t>Answer</a:t>
            </a:r>
          </a:p>
          <a:p>
            <a:pPr lvl="0"/>
            <a:r>
              <a:rPr lang="en-US" dirty="0"/>
              <a:t>Establish targets and objectives</a:t>
            </a:r>
          </a:p>
          <a:p>
            <a:pPr lvl="0"/>
            <a:r>
              <a:rPr lang="en-US" dirty="0"/>
              <a:t>Assess standards of professional pharmacy services (see Chapter 70).</a:t>
            </a:r>
          </a:p>
          <a:p>
            <a:pPr lvl="0"/>
            <a:r>
              <a:rPr lang="en-US" dirty="0"/>
              <a:t>Measure patient satisfaction using reliable tools</a:t>
            </a:r>
          </a:p>
          <a:p>
            <a:pPr lvl="0"/>
            <a:r>
              <a:rPr lang="en-US" dirty="0"/>
              <a:t>Identify areas for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462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27" y="0"/>
            <a:ext cx="8915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Challenges in the community pharmacy setting</a:t>
            </a:r>
            <a:endParaRPr lang="en-US" sz="2400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Financial </a:t>
            </a:r>
            <a:r>
              <a:rPr lang="en-US" dirty="0"/>
              <a:t>viability</a:t>
            </a:r>
          </a:p>
          <a:p>
            <a:pPr lvl="0"/>
            <a:r>
              <a:rPr lang="en-US" dirty="0"/>
              <a:t>Preservation of market share as opposed to competition from supermarkets, internet pharmacy and other sources to get drugs</a:t>
            </a:r>
          </a:p>
          <a:p>
            <a:pPr lvl="0"/>
            <a:r>
              <a:rPr lang="en-US" dirty="0"/>
              <a:t>Cost containment</a:t>
            </a:r>
          </a:p>
          <a:p>
            <a:pPr lvl="0"/>
            <a:r>
              <a:rPr lang="en-US" dirty="0"/>
              <a:t>Keeping up with ethical and legal considerations; the misconception that having a good business aspect is inconsistent with good clinical practice is very often </a:t>
            </a:r>
            <a:r>
              <a:rPr lang="en-US" dirty="0" smtClean="0"/>
              <a:t>discussed</a:t>
            </a:r>
          </a:p>
          <a:p>
            <a:pPr lvl="0"/>
            <a:r>
              <a:rPr lang="en-US" dirty="0"/>
              <a:t>Use of computer technology to connect with prescribers and maintain patient’s profile</a:t>
            </a:r>
          </a:p>
          <a:p>
            <a:pPr lvl="0"/>
            <a:r>
              <a:rPr lang="en-US" dirty="0"/>
              <a:t>Time management to allow for new patient contact interventions required.</a:t>
            </a:r>
          </a:p>
          <a:p>
            <a:r>
              <a:rPr lang="en-US" dirty="0"/>
              <a:t> </a:t>
            </a:r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sz="2400" dirty="0"/>
          </a:p>
          <a:p>
            <a:r>
              <a:rPr lang="en-US" sz="2400" b="1" dirty="0"/>
              <a:t>Business operations</a:t>
            </a:r>
            <a:endParaRPr lang="en-US" sz="2400" dirty="0"/>
          </a:p>
          <a:p>
            <a:pPr lvl="0"/>
            <a:r>
              <a:rPr lang="en-US" dirty="0"/>
              <a:t>Accounting: keeping records</a:t>
            </a:r>
          </a:p>
          <a:p>
            <a:pPr lvl="0"/>
            <a:r>
              <a:rPr lang="en-US" dirty="0"/>
              <a:t>Finance: monitoring cash</a:t>
            </a:r>
          </a:p>
          <a:p>
            <a:pPr lvl="0"/>
            <a:r>
              <a:rPr lang="en-US" dirty="0"/>
              <a:t>Personnel management: managing people, training and development</a:t>
            </a:r>
          </a:p>
          <a:p>
            <a:pPr lvl="0"/>
            <a:r>
              <a:rPr lang="en-US" dirty="0"/>
              <a:t>Production: time-and-motion studies</a:t>
            </a:r>
          </a:p>
          <a:p>
            <a:pPr lvl="0"/>
            <a:r>
              <a:rPr lang="en-US" dirty="0"/>
              <a:t>Administration: payments, legal requirements, ordering.</a:t>
            </a:r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1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533400"/>
            <a:ext cx="8763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Personnel management</a:t>
            </a:r>
            <a:endParaRPr lang="en-US" sz="2400" dirty="0"/>
          </a:p>
          <a:p>
            <a:pPr lvl="0"/>
            <a:r>
              <a:rPr lang="en-US" dirty="0"/>
              <a:t>Appointing and dismissing of staff: issuing contracts and drawing up job descriptions</a:t>
            </a:r>
          </a:p>
          <a:p>
            <a:pPr lvl="0"/>
            <a:r>
              <a:rPr lang="en-US" dirty="0"/>
              <a:t>Health, safety and welfare</a:t>
            </a:r>
          </a:p>
          <a:p>
            <a:pPr lvl="0"/>
            <a:r>
              <a:rPr lang="en-US" dirty="0"/>
              <a:t>Training and development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r>
              <a:rPr lang="en-US" dirty="0"/>
              <a:t>Good management improves the satisfaction of patients with professional pharmacy services and meets expectations regarding the quantity and quality of the care received</a:t>
            </a:r>
          </a:p>
          <a:p>
            <a:r>
              <a:rPr lang="en-US" dirty="0"/>
              <a:t> </a:t>
            </a:r>
          </a:p>
          <a:p>
            <a:pPr lvl="0"/>
            <a:endParaRPr lang="en-US" dirty="0" smtClean="0"/>
          </a:p>
          <a:p>
            <a:r>
              <a:rPr lang="en-US" sz="2400" b="1" dirty="0"/>
              <a:t>Starting a pharmacy</a:t>
            </a:r>
            <a:endParaRPr lang="en-US" sz="2400" dirty="0"/>
          </a:p>
          <a:p>
            <a:pPr lvl="0"/>
            <a:r>
              <a:rPr lang="en-US" dirty="0"/>
              <a:t>Plan the business</a:t>
            </a:r>
          </a:p>
          <a:p>
            <a:pPr lvl="0"/>
            <a:r>
              <a:rPr lang="en-US" dirty="0" err="1"/>
              <a:t>Stategic</a:t>
            </a:r>
            <a:r>
              <a:rPr lang="en-US" dirty="0"/>
              <a:t> planning and identifying legal form of business (proprietor, partnership, company)</a:t>
            </a:r>
          </a:p>
          <a:p>
            <a:pPr lvl="0"/>
            <a:r>
              <a:rPr lang="en-US" dirty="0"/>
              <a:t>Capital needs: obtain financing</a:t>
            </a:r>
          </a:p>
          <a:p>
            <a:pPr lvl="0"/>
            <a:r>
              <a:rPr lang="en-US" dirty="0"/>
              <a:t>Location and </a:t>
            </a:r>
            <a:r>
              <a:rPr lang="en-US" dirty="0" err="1"/>
              <a:t>licences</a:t>
            </a:r>
            <a:endParaRPr lang="en-US" dirty="0"/>
          </a:p>
          <a:p>
            <a:pPr lvl="0"/>
            <a:r>
              <a:rPr lang="en-US" dirty="0"/>
              <a:t>Set up records</a:t>
            </a:r>
          </a:p>
          <a:p>
            <a:pPr lvl="0"/>
            <a:r>
              <a:rPr lang="en-US" dirty="0"/>
              <a:t>Insure the business</a:t>
            </a:r>
          </a:p>
          <a:p>
            <a:pPr lvl="0"/>
            <a:r>
              <a:rPr lang="en-US" dirty="0"/>
              <a:t>Manage the business</a:t>
            </a:r>
            <a:r>
              <a:rPr lang="en-US" dirty="0" smtClean="0"/>
              <a:t>.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87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304800"/>
            <a:ext cx="88392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Plan the business</a:t>
            </a:r>
            <a:endParaRPr lang="en-US" sz="2400" dirty="0"/>
          </a:p>
          <a:p>
            <a:pPr lvl="0"/>
            <a:r>
              <a:rPr lang="en-US" dirty="0"/>
              <a:t>Review history: for already existing businesses, the sales and profit; for a new pharmacy look at potential for clients</a:t>
            </a:r>
          </a:p>
          <a:p>
            <a:pPr lvl="0"/>
            <a:r>
              <a:rPr lang="en-US" dirty="0"/>
              <a:t>Assess condition of facilities and identify and cost any upgrades necessary</a:t>
            </a:r>
          </a:p>
          <a:p>
            <a:pPr lvl="0"/>
            <a:r>
              <a:rPr lang="en-US" dirty="0"/>
              <a:t>Estimate maximum realistic profit that can be generated</a:t>
            </a:r>
          </a:p>
          <a:p>
            <a:pPr lvl="0"/>
            <a:r>
              <a:rPr lang="en-US" dirty="0"/>
              <a:t>For already existing businesses, assess ability to transfer goodwill to new owner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r>
              <a:rPr lang="en-US" b="1" dirty="0"/>
              <a:t>Strategic planning</a:t>
            </a:r>
            <a:endParaRPr lang="en-US" dirty="0"/>
          </a:p>
          <a:p>
            <a:pPr lvl="0"/>
            <a:r>
              <a:rPr lang="en-US" dirty="0"/>
              <a:t>Identify targets according to timeframes where the business should be</a:t>
            </a:r>
          </a:p>
          <a:p>
            <a:pPr lvl="0"/>
            <a:r>
              <a:rPr lang="en-US" dirty="0"/>
              <a:t>Assess the impact of changes on targets</a:t>
            </a:r>
          </a:p>
          <a:p>
            <a:pPr lvl="0"/>
            <a:r>
              <a:rPr lang="en-US" dirty="0"/>
              <a:t>Develop and implement procedures and policies.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Capital needs</a:t>
            </a:r>
            <a:endParaRPr lang="en-US" sz="1600" dirty="0"/>
          </a:p>
          <a:p>
            <a:r>
              <a:rPr lang="en-US" dirty="0"/>
              <a:t>•Establish how to finance starting up business: enquire with banks regarding loans and repayments and work out how these conform with the expected profits</a:t>
            </a:r>
            <a:endParaRPr lang="en-US" sz="1600" dirty="0"/>
          </a:p>
          <a:p>
            <a:r>
              <a:rPr lang="en-US" b="1" dirty="0" smtClean="0"/>
              <a:t>Set-up </a:t>
            </a:r>
            <a:r>
              <a:rPr lang="en-US" b="1" dirty="0"/>
              <a:t>capital:</a:t>
            </a:r>
            <a:endParaRPr lang="en-US" sz="1600" dirty="0"/>
          </a:p>
          <a:p>
            <a:pPr lvl="0"/>
            <a:r>
              <a:rPr lang="en-US" dirty="0"/>
              <a:t>buying or renting business and/or premises</a:t>
            </a:r>
            <a:endParaRPr lang="en-US" sz="1600" dirty="0"/>
          </a:p>
          <a:p>
            <a:pPr lvl="0"/>
            <a:r>
              <a:rPr lang="en-US" dirty="0"/>
              <a:t>insurance</a:t>
            </a:r>
            <a:endParaRPr lang="en-US" sz="1600" dirty="0"/>
          </a:p>
          <a:p>
            <a:pPr lvl="0"/>
            <a:r>
              <a:rPr lang="en-US" dirty="0"/>
              <a:t>fixtures</a:t>
            </a:r>
            <a:endParaRPr lang="en-US" sz="1600" dirty="0"/>
          </a:p>
          <a:p>
            <a:pPr lvl="0"/>
            <a:r>
              <a:rPr lang="en-US" dirty="0"/>
              <a:t>equipment </a:t>
            </a:r>
          </a:p>
          <a:p>
            <a:pPr lvl="0"/>
            <a:endParaRPr lang="en-US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17256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763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•Stock	</a:t>
            </a:r>
            <a:endParaRPr lang="en-US" sz="1600" dirty="0"/>
          </a:p>
          <a:p>
            <a:r>
              <a:rPr lang="en-US" b="1" dirty="0"/>
              <a:t>•Start-up capital:</a:t>
            </a:r>
            <a:endParaRPr lang="en-US" sz="1600" dirty="0"/>
          </a:p>
          <a:p>
            <a:pPr lvl="1"/>
            <a:r>
              <a:rPr lang="en-US" dirty="0"/>
              <a:t>Capital needed to get it started immediately prior to opening or during the first few weeks</a:t>
            </a:r>
            <a:endParaRPr lang="en-US" sz="1600" dirty="0"/>
          </a:p>
          <a:p>
            <a:pPr lvl="1"/>
            <a:r>
              <a:rPr lang="en-US" dirty="0"/>
              <a:t>decorative fixtures</a:t>
            </a:r>
            <a:endParaRPr lang="en-US" sz="1600" dirty="0"/>
          </a:p>
          <a:p>
            <a:r>
              <a:rPr lang="en-US" dirty="0"/>
              <a:t>office </a:t>
            </a:r>
            <a:r>
              <a:rPr lang="en-US" dirty="0" smtClean="0"/>
              <a:t>supplies</a:t>
            </a:r>
          </a:p>
          <a:p>
            <a:r>
              <a:rPr lang="en-US" b="1" dirty="0"/>
              <a:t>•Operating capital:</a:t>
            </a:r>
            <a:endParaRPr lang="en-US" sz="1600" dirty="0"/>
          </a:p>
          <a:p>
            <a:pPr lvl="1"/>
            <a:r>
              <a:rPr lang="en-US" dirty="0"/>
              <a:t>expansion</a:t>
            </a:r>
            <a:endParaRPr lang="en-US" sz="1600" dirty="0"/>
          </a:p>
          <a:p>
            <a:pPr lvl="1"/>
            <a:r>
              <a:rPr lang="en-US" dirty="0"/>
              <a:t>cash shortages.</a:t>
            </a:r>
            <a:endParaRPr lang="en-US" sz="1600" dirty="0"/>
          </a:p>
          <a:p>
            <a:r>
              <a:rPr lang="en-US" b="1" dirty="0"/>
              <a:t>Location</a:t>
            </a:r>
            <a:endParaRPr lang="en-US" sz="1600" dirty="0"/>
          </a:p>
          <a:p>
            <a:pPr lvl="0"/>
            <a:r>
              <a:rPr lang="en-US" dirty="0"/>
              <a:t>Population: community demographic data</a:t>
            </a:r>
            <a:endParaRPr lang="en-US" sz="1600" dirty="0"/>
          </a:p>
          <a:p>
            <a:pPr lvl="0"/>
            <a:r>
              <a:rPr lang="en-US" dirty="0"/>
              <a:t>Competition with other businesses</a:t>
            </a:r>
            <a:endParaRPr lang="en-US" sz="1600" dirty="0"/>
          </a:p>
          <a:p>
            <a:pPr lvl="0"/>
            <a:r>
              <a:rPr lang="en-US" dirty="0"/>
              <a:t>Availability of physicians and primary care clinics, collaboration with prescribers in the area</a:t>
            </a:r>
            <a:endParaRPr lang="en-US" sz="1600" dirty="0"/>
          </a:p>
          <a:p>
            <a:pPr lvl="0"/>
            <a:r>
              <a:rPr lang="en-US" dirty="0"/>
              <a:t>Retail shops close by may serve as a positive point in that the area is considered as a shopping </a:t>
            </a:r>
            <a:r>
              <a:rPr lang="en-US" dirty="0" err="1"/>
              <a:t>centre</a:t>
            </a:r>
            <a:endParaRPr lang="en-US" sz="1600" dirty="0"/>
          </a:p>
          <a:p>
            <a:pPr lvl="0"/>
            <a:r>
              <a:rPr lang="en-US" dirty="0"/>
              <a:t>Traffic direction may hinder access to the pharmacy or may have a positive influence on patron’s choice, availability of parking space.</a:t>
            </a:r>
            <a:endParaRPr lang="en-US" sz="1600" dirty="0"/>
          </a:p>
          <a:p>
            <a:r>
              <a:rPr lang="en-US" b="1" dirty="0"/>
              <a:t> </a:t>
            </a:r>
            <a:endParaRPr lang="en-US" sz="16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55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88392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Product lines</a:t>
            </a:r>
            <a:endParaRPr lang="en-US" sz="1600" dirty="0"/>
          </a:p>
          <a:p>
            <a:pPr lvl="0"/>
            <a:r>
              <a:rPr lang="en-US" dirty="0"/>
              <a:t>Decision on what to stock:</a:t>
            </a:r>
            <a:endParaRPr lang="en-US" sz="1600" dirty="0"/>
          </a:p>
          <a:p>
            <a:pPr lvl="1"/>
            <a:r>
              <a:rPr lang="en-US" dirty="0"/>
              <a:t>not to delay dispensing a prescription</a:t>
            </a:r>
            <a:endParaRPr lang="en-US" sz="1600" dirty="0"/>
          </a:p>
          <a:p>
            <a:pPr lvl="1"/>
            <a:r>
              <a:rPr lang="en-US" dirty="0"/>
              <a:t>not recommended to keep a product just in case someone needs something because overstocking may lead to money tied in stock or to stock that will become shop soiled or past its expiry date</a:t>
            </a:r>
            <a:endParaRPr lang="en-US" sz="1600" dirty="0"/>
          </a:p>
          <a:p>
            <a:pPr lvl="0"/>
            <a:r>
              <a:rPr lang="en-US" dirty="0"/>
              <a:t>Carry out study sales</a:t>
            </a:r>
            <a:endParaRPr lang="en-US" sz="1600" dirty="0"/>
          </a:p>
          <a:p>
            <a:pPr lvl="0"/>
            <a:r>
              <a:rPr lang="en-US" dirty="0"/>
              <a:t>Identify prescribers in the area and define drugs that they prescribe</a:t>
            </a:r>
            <a:r>
              <a:rPr lang="en-US" dirty="0" smtClean="0"/>
              <a:t>.</a:t>
            </a:r>
          </a:p>
          <a:p>
            <a:pPr lvl="0"/>
            <a:endParaRPr lang="en-US" sz="1600" dirty="0"/>
          </a:p>
          <a:p>
            <a:pPr lvl="0"/>
            <a:endParaRPr lang="en-US" sz="1600" dirty="0" smtClean="0"/>
          </a:p>
          <a:p>
            <a:r>
              <a:rPr lang="en-US" sz="2400" b="1" dirty="0"/>
              <a:t>Buying merchandise</a:t>
            </a:r>
            <a:endParaRPr lang="en-US" sz="2400" dirty="0"/>
          </a:p>
          <a:p>
            <a:pPr lvl="0"/>
            <a:r>
              <a:rPr lang="en-US" sz="1600" dirty="0"/>
              <a:t>Right quality</a:t>
            </a:r>
          </a:p>
          <a:p>
            <a:pPr lvl="0"/>
            <a:r>
              <a:rPr lang="en-US" sz="1600" dirty="0"/>
              <a:t>Right quantity</a:t>
            </a:r>
          </a:p>
          <a:p>
            <a:pPr lvl="0"/>
            <a:r>
              <a:rPr lang="en-US" sz="1600" dirty="0"/>
              <a:t>Right supplier</a:t>
            </a:r>
          </a:p>
          <a:p>
            <a:pPr lvl="0"/>
            <a:r>
              <a:rPr lang="en-US" sz="1600" dirty="0"/>
              <a:t>Right time</a:t>
            </a:r>
          </a:p>
          <a:p>
            <a:r>
              <a:rPr lang="en-US" sz="1600" dirty="0"/>
              <a:t> </a:t>
            </a:r>
          </a:p>
          <a:p>
            <a:r>
              <a:rPr lang="en-US" sz="2400" b="1" dirty="0"/>
              <a:t>Policies and procedures</a:t>
            </a:r>
            <a:endParaRPr lang="en-US" sz="2400" dirty="0"/>
          </a:p>
          <a:p>
            <a:r>
              <a:rPr lang="en-US" sz="1600" dirty="0"/>
              <a:t>Specific policies and procedures are needed for specific tasks to explain the procedure and who is authorized to:</a:t>
            </a:r>
          </a:p>
          <a:p>
            <a:pPr lvl="0"/>
            <a:r>
              <a:rPr lang="en-US" sz="1600" dirty="0"/>
              <a:t>place orders and receive merchandise</a:t>
            </a:r>
          </a:p>
          <a:p>
            <a:pPr lvl="0"/>
            <a:r>
              <a:rPr lang="en-US" sz="1600" dirty="0"/>
              <a:t>update legal records</a:t>
            </a:r>
          </a:p>
          <a:p>
            <a:pPr lvl="0"/>
            <a:r>
              <a:rPr lang="en-US" sz="1600" dirty="0"/>
              <a:t>keep financial records</a:t>
            </a:r>
          </a:p>
          <a:p>
            <a:pPr lvl="0"/>
            <a:r>
              <a:rPr lang="en-US" sz="1600" dirty="0"/>
              <a:t>check stock, update and maintain formulary</a:t>
            </a:r>
          </a:p>
          <a:p>
            <a:r>
              <a:rPr lang="en-US" sz="1600" b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788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52400"/>
            <a:ext cx="86106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b="1" dirty="0"/>
              <a:t>Sources of supply</a:t>
            </a:r>
            <a:endParaRPr lang="en-US" dirty="0"/>
          </a:p>
          <a:p>
            <a:pPr lvl="0"/>
            <a:r>
              <a:rPr lang="en-US" dirty="0"/>
              <a:t>Reliability</a:t>
            </a:r>
          </a:p>
          <a:p>
            <a:pPr lvl="0"/>
            <a:r>
              <a:rPr lang="en-US" dirty="0"/>
              <a:t>Order-processing time</a:t>
            </a:r>
          </a:p>
          <a:p>
            <a:pPr lvl="0"/>
            <a:r>
              <a:rPr lang="en-US" dirty="0"/>
              <a:t>Delivery</a:t>
            </a:r>
          </a:p>
          <a:p>
            <a:pPr lvl="0"/>
            <a:r>
              <a:rPr lang="en-US" dirty="0"/>
              <a:t>Risk</a:t>
            </a:r>
          </a:p>
          <a:p>
            <a:pPr lvl="0"/>
            <a:r>
              <a:rPr lang="en-US" dirty="0"/>
              <a:t>Credit extension.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Merchandise control</a:t>
            </a:r>
            <a:endParaRPr lang="en-US" dirty="0"/>
          </a:p>
          <a:p>
            <a:pPr lvl="0"/>
            <a:r>
              <a:rPr lang="en-US" dirty="0"/>
              <a:t>Expiry date</a:t>
            </a:r>
          </a:p>
          <a:p>
            <a:pPr lvl="0"/>
            <a:r>
              <a:rPr lang="en-US" dirty="0"/>
              <a:t>Shop-soiled items</a:t>
            </a:r>
          </a:p>
          <a:p>
            <a:pPr lvl="0"/>
            <a:r>
              <a:rPr lang="en-US" dirty="0"/>
              <a:t>Slow moving merchandise</a:t>
            </a:r>
          </a:p>
          <a:p>
            <a:pPr lvl="0"/>
            <a:r>
              <a:rPr lang="en-US" dirty="0"/>
              <a:t>Stock levels.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Services offered</a:t>
            </a:r>
            <a:endParaRPr lang="en-US" dirty="0"/>
          </a:p>
          <a:p>
            <a:pPr lvl="0"/>
            <a:r>
              <a:rPr lang="en-US" dirty="0"/>
              <a:t>Methods of payment for clients: acceptance of credit cards</a:t>
            </a:r>
          </a:p>
          <a:p>
            <a:pPr lvl="0"/>
            <a:r>
              <a:rPr lang="en-US" dirty="0"/>
              <a:t>Provision of domiciliary services and delivery to institutions and house-bound patients</a:t>
            </a:r>
          </a:p>
          <a:p>
            <a:pPr lvl="0"/>
            <a:r>
              <a:rPr lang="en-US" dirty="0"/>
              <a:t>Dispensing services: emergency prescription dispensing, unit-dose dispensing, containers</a:t>
            </a:r>
          </a:p>
          <a:p>
            <a:pPr lvl="0"/>
            <a:r>
              <a:rPr lang="en-US" dirty="0"/>
              <a:t>Patient profile cards</a:t>
            </a:r>
          </a:p>
          <a:p>
            <a:pPr lvl="0"/>
            <a:r>
              <a:rPr lang="en-US" dirty="0"/>
              <a:t>Point-of-care testing: blood pressure monitoring blood tests (see Chapter 11) Patient monitoring, medication review and patient counselling</a:t>
            </a:r>
          </a:p>
          <a:p>
            <a:pPr lvl="0"/>
            <a:r>
              <a:rPr lang="en-US" dirty="0"/>
              <a:t>Controversial issues: advertising and slashing prices, discounts.</a:t>
            </a:r>
          </a:p>
          <a:p>
            <a:r>
              <a:rPr lang="en-US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956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954" y="29308"/>
            <a:ext cx="8839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Personal selling skills</a:t>
            </a:r>
            <a:endParaRPr lang="en-US" sz="1600" dirty="0"/>
          </a:p>
          <a:p>
            <a:pPr lvl="0"/>
            <a:r>
              <a:rPr lang="en-US" dirty="0"/>
              <a:t>Identifying prospective customers</a:t>
            </a:r>
            <a:endParaRPr lang="en-US" sz="1600" dirty="0"/>
          </a:p>
          <a:p>
            <a:pPr lvl="0"/>
            <a:r>
              <a:rPr lang="en-US" dirty="0"/>
              <a:t>Approaching clients</a:t>
            </a:r>
            <a:endParaRPr lang="en-US" sz="1600" dirty="0"/>
          </a:p>
          <a:p>
            <a:pPr lvl="0"/>
            <a:r>
              <a:rPr lang="en-US" dirty="0"/>
              <a:t>Attracting attention to the services provided</a:t>
            </a:r>
            <a:endParaRPr lang="en-US" sz="1600" dirty="0"/>
          </a:p>
          <a:p>
            <a:pPr lvl="0"/>
            <a:r>
              <a:rPr lang="en-US" dirty="0"/>
              <a:t>Handling queries</a:t>
            </a:r>
            <a:endParaRPr lang="en-US" sz="1600" dirty="0"/>
          </a:p>
          <a:p>
            <a:pPr lvl="0"/>
            <a:r>
              <a:rPr lang="en-US" dirty="0"/>
              <a:t>Follow-up of interaction with clients.</a:t>
            </a:r>
            <a:endParaRPr lang="en-US" sz="1600" dirty="0"/>
          </a:p>
          <a:p>
            <a:r>
              <a:rPr lang="en-US" dirty="0"/>
              <a:t> </a:t>
            </a:r>
            <a:endParaRPr lang="en-US" sz="1600" dirty="0"/>
          </a:p>
          <a:p>
            <a:r>
              <a:rPr lang="en-US" b="1" dirty="0"/>
              <a:t>Design and layout</a:t>
            </a:r>
            <a:endParaRPr lang="en-US" sz="1600" dirty="0"/>
          </a:p>
          <a:p>
            <a:r>
              <a:rPr lang="en-US" b="1" dirty="0"/>
              <a:t>Physical environment</a:t>
            </a:r>
            <a:endParaRPr lang="en-US" sz="1600" dirty="0"/>
          </a:p>
          <a:p>
            <a:pPr lvl="0"/>
            <a:r>
              <a:rPr lang="en-US" dirty="0"/>
              <a:t>Promote atmosphere that is pleasing, conducive to shopping and professional</a:t>
            </a:r>
            <a:endParaRPr lang="en-US" sz="1600" dirty="0"/>
          </a:p>
          <a:p>
            <a:pPr lvl="0"/>
            <a:r>
              <a:rPr lang="en-US" dirty="0"/>
              <a:t>Psychological effect or feeling created by physical characteristics of the pharmacy.</a:t>
            </a:r>
            <a:endParaRPr lang="en-US" sz="1600" dirty="0"/>
          </a:p>
          <a:p>
            <a:r>
              <a:rPr lang="en-US" dirty="0"/>
              <a:t> </a:t>
            </a:r>
            <a:endParaRPr lang="en-US" sz="1600" dirty="0"/>
          </a:p>
          <a:p>
            <a:r>
              <a:rPr lang="en-US" b="1" dirty="0"/>
              <a:t>Pharmacy layout</a:t>
            </a:r>
            <a:endParaRPr lang="en-US" sz="1600" dirty="0"/>
          </a:p>
          <a:p>
            <a:pPr lvl="0"/>
            <a:r>
              <a:rPr lang="en-US" dirty="0"/>
              <a:t>Planning the internal arrangement of departments and allocating the amount of space for each department</a:t>
            </a:r>
            <a:endParaRPr lang="en-US" sz="1600" dirty="0"/>
          </a:p>
          <a:p>
            <a:pPr lvl="0"/>
            <a:r>
              <a:rPr lang="en-US" dirty="0"/>
              <a:t>Designed to direct ‘traffic’ around the pharmacy</a:t>
            </a:r>
            <a:endParaRPr lang="en-US" sz="1600" dirty="0"/>
          </a:p>
          <a:p>
            <a:pPr lvl="0"/>
            <a:r>
              <a:rPr lang="en-US" dirty="0"/>
              <a:t>Space allocated to specific departments depending on profitability</a:t>
            </a:r>
            <a:endParaRPr lang="en-US" sz="1600" dirty="0"/>
          </a:p>
          <a:p>
            <a:pPr lvl="0"/>
            <a:r>
              <a:rPr lang="en-US" dirty="0" err="1"/>
              <a:t>Maximising</a:t>
            </a:r>
            <a:r>
              <a:rPr lang="en-US" dirty="0"/>
              <a:t> exposure of products.</a:t>
            </a:r>
            <a:endParaRPr lang="en-US" sz="1600" dirty="0"/>
          </a:p>
          <a:p>
            <a:r>
              <a:rPr lang="en-US" b="1" dirty="0"/>
              <a:t> 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24921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763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Product presentation</a:t>
            </a:r>
            <a:endParaRPr lang="en-US" sz="1600" dirty="0"/>
          </a:p>
          <a:p>
            <a:pPr lvl="0"/>
            <a:r>
              <a:rPr lang="en-US" dirty="0"/>
              <a:t>Most saleable and profitable items in the most prominent locations</a:t>
            </a:r>
            <a:endParaRPr lang="en-US" sz="1600" dirty="0"/>
          </a:p>
          <a:p>
            <a:pPr lvl="0"/>
            <a:r>
              <a:rPr lang="en-US" dirty="0"/>
              <a:t>Products arranged by pack size, </a:t>
            </a:r>
            <a:r>
              <a:rPr lang="en-US" dirty="0" err="1"/>
              <a:t>colour</a:t>
            </a:r>
            <a:r>
              <a:rPr lang="en-US" dirty="0"/>
              <a:t>, brand, price</a:t>
            </a:r>
            <a:endParaRPr lang="en-US" sz="1600" dirty="0"/>
          </a:p>
          <a:p>
            <a:pPr lvl="1"/>
            <a:r>
              <a:rPr lang="en-US" dirty="0"/>
              <a:t>Eye-level positions rather than bottom or top shelves</a:t>
            </a:r>
            <a:endParaRPr lang="en-US" sz="1600" dirty="0"/>
          </a:p>
          <a:p>
            <a:pPr lvl="1"/>
            <a:r>
              <a:rPr lang="en-US" dirty="0"/>
              <a:t>Prepare impulse purchase items on counter</a:t>
            </a:r>
            <a:endParaRPr lang="en-US" sz="1600" dirty="0"/>
          </a:p>
          <a:p>
            <a:pPr lvl="0"/>
            <a:r>
              <a:rPr lang="en-US" dirty="0"/>
              <a:t>Identify fast moving products</a:t>
            </a:r>
            <a:r>
              <a:rPr lang="en-US" dirty="0" smtClean="0"/>
              <a:t>.</a:t>
            </a:r>
          </a:p>
          <a:p>
            <a:pPr lvl="0"/>
            <a:endParaRPr lang="en-US" sz="1600" dirty="0"/>
          </a:p>
          <a:p>
            <a:pPr lvl="0"/>
            <a:endParaRPr lang="en-US" sz="1600" dirty="0" smtClean="0"/>
          </a:p>
          <a:p>
            <a:r>
              <a:rPr lang="en-US" sz="1600" b="1" dirty="0"/>
              <a:t>Shop-window display</a:t>
            </a:r>
            <a:endParaRPr lang="en-US" sz="1600" dirty="0"/>
          </a:p>
          <a:p>
            <a:pPr lvl="0"/>
            <a:r>
              <a:rPr lang="en-US" sz="1600" dirty="0"/>
              <a:t>Pleasing</a:t>
            </a:r>
          </a:p>
          <a:p>
            <a:pPr lvl="0"/>
            <a:r>
              <a:rPr lang="en-US" sz="1600" dirty="0"/>
              <a:t>Matches image projected by the pharmacy</a:t>
            </a:r>
          </a:p>
          <a:p>
            <a:pPr lvl="0"/>
            <a:r>
              <a:rPr lang="en-US" sz="1600" dirty="0"/>
              <a:t>Simple</a:t>
            </a:r>
          </a:p>
          <a:p>
            <a:pPr lvl="0"/>
            <a:r>
              <a:rPr lang="en-US" sz="1600" dirty="0"/>
              <a:t>Clean and neat.</a:t>
            </a:r>
          </a:p>
          <a:p>
            <a:r>
              <a:rPr lang="en-US" sz="1600" dirty="0"/>
              <a:t> </a:t>
            </a:r>
          </a:p>
          <a:p>
            <a:r>
              <a:rPr lang="en-US" sz="1600" b="1" dirty="0"/>
              <a:t>Financial operating processes Journals</a:t>
            </a:r>
            <a:endParaRPr lang="en-US" sz="1600" dirty="0"/>
          </a:p>
          <a:p>
            <a:pPr lvl="0"/>
            <a:r>
              <a:rPr lang="en-US" sz="1600" dirty="0"/>
              <a:t>Purchases journal: to record credit purchases (supplier, amount, when payment is due)</a:t>
            </a:r>
          </a:p>
          <a:p>
            <a:pPr lvl="0"/>
            <a:r>
              <a:rPr lang="en-US" sz="1600" dirty="0"/>
              <a:t>Sales journal: to record accounts receivable</a:t>
            </a:r>
          </a:p>
          <a:p>
            <a:pPr lvl="0"/>
            <a:r>
              <a:rPr lang="en-US" sz="1600" dirty="0"/>
              <a:t>Cash disbursements journal: to record purchases paid</a:t>
            </a:r>
          </a:p>
          <a:p>
            <a:pPr lvl="0"/>
            <a:endParaRPr lang="en-US" sz="1600" dirty="0"/>
          </a:p>
          <a:p>
            <a:pPr lvl="0"/>
            <a:endParaRPr lang="en-US" sz="1600" dirty="0" smtClean="0"/>
          </a:p>
          <a:p>
            <a:pPr lvl="0"/>
            <a:endParaRPr lang="en-US" sz="1600" dirty="0"/>
          </a:p>
          <a:p>
            <a:r>
              <a:rPr lang="en-US" dirty="0"/>
              <a:t> 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38238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592</Words>
  <Application>Microsoft Office PowerPoint</Application>
  <PresentationFormat>On-screen Show (4:3)</PresentationFormat>
  <Paragraphs>227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Janat Alkawthar</dc:creator>
  <cp:lastModifiedBy>Maher</cp:lastModifiedBy>
  <cp:revision>6</cp:revision>
  <dcterms:created xsi:type="dcterms:W3CDTF">2006-08-16T00:00:00Z</dcterms:created>
  <dcterms:modified xsi:type="dcterms:W3CDTF">2021-02-20T08:55:49Z</dcterms:modified>
</cp:coreProperties>
</file>