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81" r:id="rId25"/>
    <p:sldId id="279" r:id="rId26"/>
    <p:sldId id="282" r:id="rId27"/>
    <p:sldId id="283"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1pPr>
    <a:lvl2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2pPr>
    <a:lvl3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3pPr>
    <a:lvl4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4pPr>
    <a:lvl5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5pPr>
    <a:lvl6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6pPr>
    <a:lvl7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7pPr>
    <a:lvl8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8pPr>
    <a:lvl9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Palatino"/>
          <a:ea typeface="Palatino"/>
          <a:cs typeface="Palatino"/>
        </a:font>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0" cap="flat">
              <a:noFill/>
              <a:miter lim="400000"/>
            </a:ln>
          </a:bottom>
          <a:insideH>
            <a:ln w="12700"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Palatino"/>
          <a:ea typeface="Palatino"/>
          <a:cs typeface="Palatino"/>
        </a:font>
        <a:srgbClr val="6D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a:tcStyle>
        <a:tcBdr/>
        <a:fill>
          <a:solidFill>
            <a:srgbClr val="DBD8CD">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solidFill>
            <a:srgbClr val="EEEBE2">
              <a:alpha val="85000"/>
            </a:srgbClr>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Palatino"/>
          <a:ea typeface="Palatino"/>
          <a:cs typeface="Palatino"/>
        </a:font>
        <a:srgbClr val="6D6A67"/>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a:tcStyle>
        <a:tcBdr/>
        <a:fill>
          <a:solidFill>
            <a:srgbClr val="C4C1BA">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
          <a:latin typeface="Palatino"/>
          <a:ea typeface="Palatino"/>
          <a:cs typeface="Palatino"/>
        </a:font>
        <a:srgbClr val="6D6A67"/>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1224" y="-204"/>
      </p:cViewPr>
      <p:guideLst>
        <p:guide orient="horz" pos="3072"/>
        <p:guide pos="4096"/>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868345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Line"/>
          <p:cNvSpPr/>
          <p:nvPr/>
        </p:nvSpPr>
        <p:spPr>
          <a:xfrm>
            <a:off x="406400" y="86233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Line"/>
          <p:cNvSpPr/>
          <p:nvPr/>
        </p:nvSpPr>
        <p:spPr>
          <a:xfrm>
            <a:off x="406400" y="867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Date"/>
          <p:cNvSpPr txBox="1">
            <a:spLocks noGrp="1"/>
          </p:cNvSpPr>
          <p:nvPr>
            <p:ph type="body" sz="quarter" idx="13"/>
          </p:nvPr>
        </p:nvSpPr>
        <p:spPr>
          <a:xfrm>
            <a:off x="369422" y="8807450"/>
            <a:ext cx="12255501" cy="406400"/>
          </a:xfrm>
          <a:prstGeom prst="rect">
            <a:avLst/>
          </a:prstGeom>
        </p:spPr>
        <p:txBody>
          <a:bodyPr>
            <a:spAutoFit/>
          </a:bodyPr>
          <a:lstStyle>
            <a:lvl1pPr marL="0" indent="0">
              <a:spcBef>
                <a:spcPts val="0"/>
              </a:spcBef>
              <a:buClrTx/>
              <a:buSzTx/>
              <a:buFontTx/>
              <a:buNone/>
              <a:defRPr sz="1800" i="1">
                <a:solidFill>
                  <a:srgbClr val="5C86B9"/>
                </a:solidFill>
              </a:defRPr>
            </a:lvl1pPr>
          </a:lstStyle>
          <a:p>
            <a:r>
              <a:t>Date</a:t>
            </a:r>
          </a:p>
        </p:txBody>
      </p:sp>
      <p:sp>
        <p:nvSpPr>
          <p:cNvPr id="16" name="Title Text"/>
          <p:cNvSpPr txBox="1">
            <a:spLocks noGrp="1"/>
          </p:cNvSpPr>
          <p:nvPr>
            <p:ph type="title"/>
          </p:nvPr>
        </p:nvSpPr>
        <p:spPr>
          <a:xfrm>
            <a:off x="355600" y="5905500"/>
            <a:ext cx="12293600" cy="2108200"/>
          </a:xfrm>
          <a:prstGeom prst="rect">
            <a:avLst/>
          </a:prstGeom>
        </p:spPr>
        <p:txBody>
          <a:bodyPr anchor="b"/>
          <a:lstStyle/>
          <a:p>
            <a:r>
              <a:t>Title Text</a:t>
            </a:r>
          </a:p>
        </p:txBody>
      </p:sp>
      <p:sp>
        <p:nvSpPr>
          <p:cNvPr id="17" name="Body Level One…"/>
          <p:cNvSpPr txBox="1">
            <a:spLocks noGrp="1"/>
          </p:cNvSpPr>
          <p:nvPr>
            <p:ph type="body" sz="quarter"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0">
              <a:spcBef>
                <a:spcPts val="1000"/>
              </a:spcBef>
              <a:buClrTx/>
              <a:buSzTx/>
              <a:buFontTx/>
              <a:buNone/>
              <a:defRPr sz="2400">
                <a:solidFill>
                  <a:srgbClr val="5C86B9"/>
                </a:solidFill>
              </a:defRPr>
            </a:lvl2pPr>
            <a:lvl3pPr marL="0" indent="0">
              <a:spcBef>
                <a:spcPts val="1000"/>
              </a:spcBef>
              <a:buClrTx/>
              <a:buSzTx/>
              <a:buFontTx/>
              <a:buNone/>
              <a:defRPr sz="2400">
                <a:solidFill>
                  <a:srgbClr val="5C86B9"/>
                </a:solidFill>
              </a:defRPr>
            </a:lvl3pPr>
            <a:lvl4pPr marL="0" indent="0">
              <a:spcBef>
                <a:spcPts val="1000"/>
              </a:spcBef>
              <a:buClrTx/>
              <a:buSzTx/>
              <a:buFontTx/>
              <a:buNone/>
              <a:defRPr sz="2400">
                <a:solidFill>
                  <a:srgbClr val="5C86B9"/>
                </a:solidFill>
              </a:defRPr>
            </a:lvl4pPr>
            <a:lvl5pPr marL="0" indent="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18"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Type a quote here.”"/>
          <p:cNvSpPr txBox="1">
            <a:spLocks noGrp="1"/>
          </p:cNvSpPr>
          <p:nvPr>
            <p:ph type="body" sz="quarter" idx="13"/>
          </p:nvPr>
        </p:nvSpPr>
        <p:spPr>
          <a:xfrm>
            <a:off x="1270000" y="4305300"/>
            <a:ext cx="10464800" cy="609600"/>
          </a:xfrm>
          <a:prstGeom prst="rect">
            <a:avLst/>
          </a:prstGeom>
        </p:spPr>
        <p:txBody>
          <a:bodyPr>
            <a:spAutoFit/>
          </a:bodyPr>
          <a:lstStyle>
            <a:lvl1pPr marL="0" indent="0" algn="ctr">
              <a:buClrTx/>
              <a:buSzTx/>
              <a:buFontTx/>
              <a:buNone/>
              <a:defRPr sz="3000"/>
            </a:lvl1pPr>
          </a:lstStyle>
          <a:p>
            <a:r>
              <a:t>“Type a quote here.” </a:t>
            </a:r>
          </a:p>
        </p:txBody>
      </p:sp>
      <p:sp>
        <p:nvSpPr>
          <p:cNvPr id="108" name="–Johnny Appleseed"/>
          <p:cNvSpPr txBox="1">
            <a:spLocks noGrp="1"/>
          </p:cNvSpPr>
          <p:nvPr>
            <p:ph type="body" sz="quarter" idx="14"/>
          </p:nvPr>
        </p:nvSpPr>
        <p:spPr>
          <a:xfrm>
            <a:off x="1270000" y="6362700"/>
            <a:ext cx="10464800" cy="609600"/>
          </a:xfrm>
          <a:prstGeom prst="rect">
            <a:avLst/>
          </a:prstGeom>
        </p:spPr>
        <p:txBody>
          <a:bodyPr anchor="t">
            <a:spAutoFit/>
          </a:bodyPr>
          <a:lstStyle>
            <a:lvl1pPr marL="0" indent="0" algn="ctr">
              <a:spcBef>
                <a:spcPts val="1200"/>
              </a:spcBef>
              <a:buClrTx/>
              <a:buSzTx/>
              <a:buFontTx/>
              <a:buNone/>
              <a:defRPr sz="3000" i="1">
                <a:solidFill>
                  <a:srgbClr val="5C86B9"/>
                </a:solidFill>
              </a:defRPr>
            </a:lvl1pPr>
          </a:lstStyle>
          <a:p>
            <a:r>
              <a:t>–Johnny Appleseed</a:t>
            </a:r>
          </a:p>
        </p:txBody>
      </p:sp>
      <p:sp>
        <p:nvSpPr>
          <p:cNvPr id="109"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Image"/>
          <p:cNvSpPr>
            <a:spLocks noGrp="1"/>
          </p:cNvSpPr>
          <p:nvPr>
            <p:ph type="pic" idx="13"/>
          </p:nvPr>
        </p:nvSpPr>
        <p:spPr>
          <a:xfrm>
            <a:off x="-342900" y="0"/>
            <a:ext cx="13655989" cy="9753600"/>
          </a:xfrm>
          <a:prstGeom prst="rect">
            <a:avLst/>
          </a:prstGeom>
        </p:spPr>
        <p:txBody>
          <a:bodyPr lIns="91439" tIns="45719" rIns="91439" bIns="45719" anchor="t">
            <a:noAutofit/>
          </a:bodyPr>
          <a:lstStyle/>
          <a:p>
            <a:endParaRPr/>
          </a:p>
        </p:txBody>
      </p:sp>
      <p:sp>
        <p:nvSpPr>
          <p:cNvPr id="117" name="Slide Numb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4"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5" name="Line"/>
          <p:cNvSpPr/>
          <p:nvPr/>
        </p:nvSpPr>
        <p:spPr>
          <a:xfrm>
            <a:off x="406400" y="86233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6" name="Line"/>
          <p:cNvSpPr/>
          <p:nvPr/>
        </p:nvSpPr>
        <p:spPr>
          <a:xfrm>
            <a:off x="406400" y="867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Date"/>
          <p:cNvSpPr txBox="1">
            <a:spLocks noGrp="1"/>
          </p:cNvSpPr>
          <p:nvPr>
            <p:ph type="body" sz="quarter" idx="13"/>
          </p:nvPr>
        </p:nvSpPr>
        <p:spPr>
          <a:xfrm>
            <a:off x="369422" y="8807450"/>
            <a:ext cx="12255501" cy="406400"/>
          </a:xfrm>
          <a:prstGeom prst="rect">
            <a:avLst/>
          </a:prstGeom>
        </p:spPr>
        <p:txBody>
          <a:bodyPr>
            <a:spAutoFit/>
          </a:bodyPr>
          <a:lstStyle>
            <a:lvl1pPr marL="0" indent="0">
              <a:spcBef>
                <a:spcPts val="0"/>
              </a:spcBef>
              <a:buClrTx/>
              <a:buSzTx/>
              <a:buFontTx/>
              <a:buNone/>
              <a:defRPr sz="1800" i="1">
                <a:solidFill>
                  <a:srgbClr val="5C86B9"/>
                </a:solidFill>
              </a:defRPr>
            </a:lvl1pPr>
          </a:lstStyle>
          <a:p>
            <a:r>
              <a:t>Date</a:t>
            </a:r>
          </a:p>
        </p:txBody>
      </p:sp>
      <p:sp>
        <p:nvSpPr>
          <p:cNvPr id="28" name="108352003_2880x2057.jpeg"/>
          <p:cNvSpPr>
            <a:spLocks noGrp="1"/>
          </p:cNvSpPr>
          <p:nvPr>
            <p:ph type="pic" idx="14"/>
          </p:nvPr>
        </p:nvSpPr>
        <p:spPr>
          <a:xfrm>
            <a:off x="368300" y="-406400"/>
            <a:ext cx="12269052" cy="8763000"/>
          </a:xfrm>
          <a:prstGeom prst="rect">
            <a:avLst/>
          </a:prstGeom>
        </p:spPr>
        <p:txBody>
          <a:bodyPr lIns="91439" tIns="45719" rIns="91439" bIns="45719" anchor="t">
            <a:noAutofit/>
          </a:bodyPr>
          <a:lstStyle/>
          <a:p>
            <a:endParaRPr/>
          </a:p>
        </p:txBody>
      </p:sp>
      <p:sp>
        <p:nvSpPr>
          <p:cNvPr id="29" name="Title Text"/>
          <p:cNvSpPr txBox="1">
            <a:spLocks noGrp="1"/>
          </p:cNvSpPr>
          <p:nvPr>
            <p:ph type="title"/>
          </p:nvPr>
        </p:nvSpPr>
        <p:spPr>
          <a:xfrm>
            <a:off x="355600" y="6908800"/>
            <a:ext cx="12293600" cy="1104900"/>
          </a:xfrm>
          <a:prstGeom prst="rect">
            <a:avLst/>
          </a:prstGeom>
        </p:spPr>
        <p:txBody>
          <a:bodyPr anchor="b"/>
          <a:lstStyle/>
          <a:p>
            <a:r>
              <a:t>Title Text</a:t>
            </a:r>
          </a:p>
        </p:txBody>
      </p:sp>
      <p:sp>
        <p:nvSpPr>
          <p:cNvPr id="30" name="Body Level One…"/>
          <p:cNvSpPr txBox="1">
            <a:spLocks noGrp="1"/>
          </p:cNvSpPr>
          <p:nvPr>
            <p:ph type="body" sz="quarter"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0">
              <a:spcBef>
                <a:spcPts val="1000"/>
              </a:spcBef>
              <a:buClrTx/>
              <a:buSzTx/>
              <a:buFontTx/>
              <a:buNone/>
              <a:defRPr sz="2400">
                <a:solidFill>
                  <a:srgbClr val="5C86B9"/>
                </a:solidFill>
              </a:defRPr>
            </a:lvl2pPr>
            <a:lvl3pPr marL="0" indent="0">
              <a:spcBef>
                <a:spcPts val="1000"/>
              </a:spcBef>
              <a:buClrTx/>
              <a:buSzTx/>
              <a:buFontTx/>
              <a:buNone/>
              <a:defRPr sz="2400">
                <a:solidFill>
                  <a:srgbClr val="5C86B9"/>
                </a:solidFill>
              </a:defRPr>
            </a:lvl3pPr>
            <a:lvl4pPr marL="0" indent="0">
              <a:spcBef>
                <a:spcPts val="1000"/>
              </a:spcBef>
              <a:buClrTx/>
              <a:buSzTx/>
              <a:buFontTx/>
              <a:buNone/>
              <a:defRPr sz="2400">
                <a:solidFill>
                  <a:srgbClr val="5C86B9"/>
                </a:solidFill>
              </a:defRPr>
            </a:lvl4pPr>
            <a:lvl5pPr marL="0" indent="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8" name="Line"/>
          <p:cNvSpPr/>
          <p:nvPr/>
        </p:nvSpPr>
        <p:spPr>
          <a:xfrm>
            <a:off x="406400" y="486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9" name="Line"/>
          <p:cNvSpPr/>
          <p:nvPr/>
        </p:nvSpPr>
        <p:spPr>
          <a:xfrm>
            <a:off x="406400" y="49149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0" name="Title Text"/>
          <p:cNvSpPr txBox="1">
            <a:spLocks noGrp="1"/>
          </p:cNvSpPr>
          <p:nvPr>
            <p:ph type="title"/>
          </p:nvPr>
        </p:nvSpPr>
        <p:spPr>
          <a:xfrm>
            <a:off x="355600" y="2628900"/>
            <a:ext cx="12293600" cy="2108200"/>
          </a:xfrm>
          <a:prstGeom prst="rect">
            <a:avLst/>
          </a:prstGeom>
        </p:spPr>
        <p:txBody>
          <a:bodyPr anchor="b"/>
          <a:lstStyle/>
          <a:p>
            <a:r>
              <a:t>Title Text</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8" name="Line"/>
          <p:cNvSpPr/>
          <p:nvPr/>
        </p:nvSpPr>
        <p:spPr>
          <a:xfrm>
            <a:off x="406400" y="52705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9" name="Line"/>
          <p:cNvSpPr/>
          <p:nvPr/>
        </p:nvSpPr>
        <p:spPr>
          <a:xfrm>
            <a:off x="406400" y="53213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108177208_1914x1620.jpeg"/>
          <p:cNvSpPr>
            <a:spLocks noGrp="1"/>
          </p:cNvSpPr>
          <p:nvPr>
            <p:ph type="pic" idx="13"/>
          </p:nvPr>
        </p:nvSpPr>
        <p:spPr>
          <a:xfrm>
            <a:off x="3987800" y="0"/>
            <a:ext cx="11523699" cy="9753600"/>
          </a:xfrm>
          <a:prstGeom prst="rect">
            <a:avLst/>
          </a:prstGeom>
        </p:spPr>
        <p:txBody>
          <a:bodyPr lIns="91439" tIns="45719" rIns="91439" bIns="45719" anchor="t">
            <a:noAutofit/>
          </a:bodyPr>
          <a:lstStyle/>
          <a:p>
            <a:endParaRPr/>
          </a:p>
        </p:txBody>
      </p:sp>
      <p:sp>
        <p:nvSpPr>
          <p:cNvPr id="51" name="Title Text"/>
          <p:cNvSpPr txBox="1">
            <a:spLocks noGrp="1"/>
          </p:cNvSpPr>
          <p:nvPr>
            <p:ph type="title"/>
          </p:nvPr>
        </p:nvSpPr>
        <p:spPr>
          <a:xfrm>
            <a:off x="355600" y="1930400"/>
            <a:ext cx="5816600" cy="3238500"/>
          </a:xfrm>
          <a:prstGeom prst="rect">
            <a:avLst/>
          </a:prstGeom>
        </p:spPr>
        <p:txBody>
          <a:bodyPr anchor="b"/>
          <a:lstStyle/>
          <a:p>
            <a:r>
              <a:t>Title Text</a:t>
            </a:r>
          </a:p>
        </p:txBody>
      </p:sp>
      <p:sp>
        <p:nvSpPr>
          <p:cNvPr id="52" name="Body Level One…"/>
          <p:cNvSpPr txBox="1">
            <a:spLocks noGrp="1"/>
          </p:cNvSpPr>
          <p:nvPr>
            <p:ph type="body" sz="quarter" idx="1"/>
          </p:nvPr>
        </p:nvSpPr>
        <p:spPr>
          <a:xfrm>
            <a:off x="355600" y="5410200"/>
            <a:ext cx="5816600" cy="3365500"/>
          </a:xfrm>
          <a:prstGeom prst="rect">
            <a:avLst/>
          </a:prstGeom>
        </p:spPr>
        <p:txBody>
          <a:bodyPr anchor="t"/>
          <a:lstStyle>
            <a:lvl1pPr marL="0" indent="0">
              <a:spcBef>
                <a:spcPts val="1000"/>
              </a:spcBef>
              <a:buClrTx/>
              <a:buSzTx/>
              <a:buFontTx/>
              <a:buNone/>
              <a:defRPr sz="2400">
                <a:solidFill>
                  <a:srgbClr val="5C86B9"/>
                </a:solidFill>
              </a:defRPr>
            </a:lvl1pPr>
            <a:lvl2pPr marL="0" indent="0">
              <a:spcBef>
                <a:spcPts val="1000"/>
              </a:spcBef>
              <a:buClrTx/>
              <a:buSzTx/>
              <a:buFontTx/>
              <a:buNone/>
              <a:defRPr sz="2400">
                <a:solidFill>
                  <a:srgbClr val="5C86B9"/>
                </a:solidFill>
              </a:defRPr>
            </a:lvl2pPr>
            <a:lvl3pPr marL="0" indent="0">
              <a:spcBef>
                <a:spcPts val="1000"/>
              </a:spcBef>
              <a:buClrTx/>
              <a:buSzTx/>
              <a:buFontTx/>
              <a:buNone/>
              <a:defRPr sz="2400">
                <a:solidFill>
                  <a:srgbClr val="5C86B9"/>
                </a:solidFill>
              </a:defRPr>
            </a:lvl3pPr>
            <a:lvl4pPr marL="0" indent="0">
              <a:spcBef>
                <a:spcPts val="1000"/>
              </a:spcBef>
              <a:buClrTx/>
              <a:buSzTx/>
              <a:buFontTx/>
              <a:buNone/>
              <a:defRPr sz="2400">
                <a:solidFill>
                  <a:srgbClr val="5C86B9"/>
                </a:solidFill>
              </a:defRPr>
            </a:lvl4pPr>
            <a:lvl5pPr marL="0" indent="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77" name="Line"/>
          <p:cNvSpPr/>
          <p:nvPr/>
        </p:nvSpPr>
        <p:spPr>
          <a:xfrm>
            <a:off x="406400" y="25654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8" name="Line"/>
          <p:cNvSpPr/>
          <p:nvPr/>
        </p:nvSpPr>
        <p:spPr>
          <a:xfrm>
            <a:off x="406400" y="26162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9" name="117356722_2160x1620.jpeg"/>
          <p:cNvSpPr>
            <a:spLocks noGrp="1"/>
          </p:cNvSpPr>
          <p:nvPr>
            <p:ph type="pic" idx="13"/>
          </p:nvPr>
        </p:nvSpPr>
        <p:spPr>
          <a:xfrm>
            <a:off x="3035300" y="0"/>
            <a:ext cx="13004800" cy="9753600"/>
          </a:xfrm>
          <a:prstGeom prst="rect">
            <a:avLst/>
          </a:prstGeom>
        </p:spPr>
        <p:txBody>
          <a:bodyPr lIns="91439" tIns="45719" rIns="91439" bIns="45719" anchor="t">
            <a:noAutofit/>
          </a:bodyPr>
          <a:lstStyle/>
          <a:p>
            <a:endParaRPr/>
          </a:p>
        </p:txBody>
      </p:sp>
      <p:sp>
        <p:nvSpPr>
          <p:cNvPr id="80" name="Title Text"/>
          <p:cNvSpPr txBox="1">
            <a:spLocks noGrp="1"/>
          </p:cNvSpPr>
          <p:nvPr>
            <p:ph type="title"/>
          </p:nvPr>
        </p:nvSpPr>
        <p:spPr>
          <a:xfrm>
            <a:off x="355600" y="444500"/>
            <a:ext cx="5816600" cy="2044700"/>
          </a:xfrm>
          <a:prstGeom prst="rect">
            <a:avLst/>
          </a:prstGeom>
        </p:spPr>
        <p:txBody>
          <a:bodyPr/>
          <a:lstStyle/>
          <a:p>
            <a:r>
              <a:t>Title Text</a:t>
            </a:r>
          </a:p>
        </p:txBody>
      </p:sp>
      <p:sp>
        <p:nvSpPr>
          <p:cNvPr id="81" name="Body Level One…"/>
          <p:cNvSpPr txBox="1">
            <a:spLocks noGrp="1"/>
          </p:cNvSpPr>
          <p:nvPr>
            <p:ph type="body" sz="half" idx="1"/>
          </p:nvPr>
        </p:nvSpPr>
        <p:spPr>
          <a:xfrm>
            <a:off x="355600" y="2984500"/>
            <a:ext cx="5816600" cy="6324600"/>
          </a:xfrm>
          <a:prstGeom prst="rect">
            <a:avLst/>
          </a:prstGeom>
        </p:spPr>
        <p:txBody>
          <a:bodyPr/>
          <a:lstStyle>
            <a:lvl1pPr marL="381000" indent="-381000">
              <a:defRPr sz="3000"/>
            </a:lvl1pPr>
            <a:lvl2pPr marL="762000" indent="-381000">
              <a:defRPr sz="3000"/>
            </a:lvl2pPr>
            <a:lvl3pPr marL="1143000" indent="-381000">
              <a:defRPr sz="3000"/>
            </a:lvl3pPr>
            <a:lvl4pPr marL="1524000" indent="-381000">
              <a:defRPr sz="3000"/>
            </a:lvl4pPr>
            <a:lvl5pPr marL="1905000" indent="-381000">
              <a:defRPr sz="3000"/>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Body Level One…"/>
          <p:cNvSpPr txBox="1">
            <a:spLocks noGrp="1"/>
          </p:cNvSpPr>
          <p:nvPr>
            <p:ph type="body" idx="1"/>
          </p:nvPr>
        </p:nvSpPr>
        <p:spPr>
          <a:xfrm>
            <a:off x="355600" y="444500"/>
            <a:ext cx="12293600" cy="8864600"/>
          </a:xfrm>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Image"/>
          <p:cNvSpPr>
            <a:spLocks noGrp="1"/>
          </p:cNvSpPr>
          <p:nvPr>
            <p:ph type="pic" sz="half" idx="13"/>
          </p:nvPr>
        </p:nvSpPr>
        <p:spPr>
          <a:xfrm>
            <a:off x="6502400" y="4406900"/>
            <a:ext cx="6121401" cy="5176888"/>
          </a:xfrm>
          <a:prstGeom prst="rect">
            <a:avLst/>
          </a:prstGeom>
        </p:spPr>
        <p:txBody>
          <a:bodyPr lIns="91439" tIns="45719" rIns="91439" bIns="45719" anchor="t">
            <a:noAutofit/>
          </a:bodyPr>
          <a:lstStyle/>
          <a:p>
            <a:endParaRPr/>
          </a:p>
        </p:txBody>
      </p:sp>
      <p:sp>
        <p:nvSpPr>
          <p:cNvPr id="98" name="Image"/>
          <p:cNvSpPr>
            <a:spLocks noGrp="1"/>
          </p:cNvSpPr>
          <p:nvPr>
            <p:ph type="pic" sz="half" idx="14"/>
          </p:nvPr>
        </p:nvSpPr>
        <p:spPr>
          <a:xfrm>
            <a:off x="6502400" y="431762"/>
            <a:ext cx="6121401" cy="4368801"/>
          </a:xfrm>
          <a:prstGeom prst="rect">
            <a:avLst/>
          </a:prstGeom>
        </p:spPr>
        <p:txBody>
          <a:bodyPr lIns="91439" tIns="45719" rIns="91439" bIns="45719" anchor="t">
            <a:noAutofit/>
          </a:bodyPr>
          <a:lstStyle/>
          <a:p>
            <a:endParaRPr/>
          </a:p>
        </p:txBody>
      </p:sp>
      <p:sp>
        <p:nvSpPr>
          <p:cNvPr id="99" name="Image"/>
          <p:cNvSpPr>
            <a:spLocks noGrp="1"/>
          </p:cNvSpPr>
          <p:nvPr>
            <p:ph type="pic" idx="15"/>
          </p:nvPr>
        </p:nvSpPr>
        <p:spPr>
          <a:xfrm>
            <a:off x="-3187700" y="444500"/>
            <a:ext cx="11633200" cy="8724900"/>
          </a:xfrm>
          <a:prstGeom prst="rect">
            <a:avLst/>
          </a:prstGeom>
        </p:spPr>
        <p:txBody>
          <a:bodyPr lIns="91439" tIns="45719" rIns="91439" bIns="45719" anchor="t">
            <a:noAutofit/>
          </a:bodyPr>
          <a:lstStyle/>
          <a:p>
            <a:endParaRPr/>
          </a:p>
        </p:txBody>
      </p:sp>
      <p:sp>
        <p:nvSpPr>
          <p:cNvPr id="100"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406400" y="25654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Line"/>
          <p:cNvSpPr/>
          <p:nvPr/>
        </p:nvSpPr>
        <p:spPr>
          <a:xfrm>
            <a:off x="406400" y="26162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Title Text"/>
          <p:cNvSpPr txBox="1">
            <a:spLocks noGrp="1"/>
          </p:cNvSpPr>
          <p:nvPr>
            <p:ph type="title"/>
          </p:nvPr>
        </p:nvSpPr>
        <p:spPr>
          <a:xfrm>
            <a:off x="355600" y="444500"/>
            <a:ext cx="12293600" cy="2044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5" name="Body Level One…"/>
          <p:cNvSpPr txBox="1">
            <a:spLocks noGrp="1"/>
          </p:cNvSpPr>
          <p:nvPr>
            <p:ph type="body" idx="1"/>
          </p:nvPr>
        </p:nvSpPr>
        <p:spPr>
          <a:xfrm>
            <a:off x="355600" y="2984500"/>
            <a:ext cx="12293600" cy="6324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2331700" y="9220199"/>
            <a:ext cx="317500" cy="355601"/>
          </a:xfrm>
          <a:prstGeom prst="rect">
            <a:avLst/>
          </a:prstGeom>
          <a:ln w="12700">
            <a:miter lim="400000"/>
          </a:ln>
        </p:spPr>
        <p:txBody>
          <a:bodyPr wrap="none" lIns="50800" tIns="50800" rIns="50800" bIns="50800" anchor="ctr">
            <a:spAutoFit/>
          </a:bodyPr>
          <a:lstStyle>
            <a:lvl1pPr>
              <a:defRPr sz="1600">
                <a:solidFill>
                  <a:schemeClr val="accent1">
                    <a:hueOff val="54750"/>
                    <a:satOff val="-1697"/>
                    <a:lumOff val="-18038"/>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1pPr>
      <a:lvl2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2pPr>
      <a:lvl3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3pPr>
      <a:lvl4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4pPr>
      <a:lvl5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5pPr>
      <a:lvl6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6pPr>
      <a:lvl7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7pPr>
      <a:lvl8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8pPr>
      <a:lvl9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9pPr>
    </p:titleStyle>
    <p:bodyStyle>
      <a:lvl1pPr marL="508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1pPr>
      <a:lvl2pPr marL="1016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2pPr>
      <a:lvl3pPr marL="1524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3pPr>
      <a:lvl4pPr marL="2032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4pPr>
      <a:lvl5pPr marL="2540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5pPr>
      <a:lvl6pPr marL="3048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6pPr>
      <a:lvl7pPr marL="3556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7pPr>
      <a:lvl8pPr marL="4064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8pPr>
      <a:lvl9pPr marL="4572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1pPr>
      <a:lvl2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2pPr>
      <a:lvl3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3pPr>
      <a:lvl4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4pPr>
      <a:lvl5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5pPr>
      <a:lvl6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6pPr>
      <a:lvl7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7pPr>
      <a:lvl8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8pPr>
      <a:lvl9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Mon. 14/9/2019"/>
          <p:cNvSpPr txBox="1">
            <a:spLocks noGrp="1"/>
          </p:cNvSpPr>
          <p:nvPr>
            <p:ph type="body" idx="13"/>
          </p:nvPr>
        </p:nvSpPr>
        <p:spPr>
          <a:xfrm>
            <a:off x="369422" y="8766993"/>
            <a:ext cx="12255501" cy="487313"/>
          </a:xfrm>
          <a:prstGeom prst="rect">
            <a:avLst/>
          </a:prstGeom>
        </p:spPr>
        <p:txBody>
          <a:bodyPr/>
          <a:lstStyle>
            <a:lvl1pPr>
              <a:defRPr sz="2500" b="1"/>
            </a:lvl1pPr>
          </a:lstStyle>
          <a:p>
            <a:endParaRPr dirty="0"/>
          </a:p>
        </p:txBody>
      </p:sp>
      <p:sp>
        <p:nvSpPr>
          <p:cNvPr id="134" name="Pharmaceutical care plans"/>
          <p:cNvSpPr txBox="1">
            <a:spLocks noGrp="1"/>
          </p:cNvSpPr>
          <p:nvPr>
            <p:ph type="ctrTitle"/>
          </p:nvPr>
        </p:nvSpPr>
        <p:spPr>
          <a:xfrm>
            <a:off x="177800" y="1828800"/>
            <a:ext cx="12471400" cy="2590800"/>
          </a:xfrm>
          <a:prstGeom prst="rect">
            <a:avLst/>
          </a:prstGeom>
        </p:spPr>
        <p:txBody>
          <a:bodyPr/>
          <a:lstStyle>
            <a:lvl1pPr>
              <a:defRPr sz="7100" spc="-142"/>
            </a:lvl1pPr>
          </a:lstStyle>
          <a:p>
            <a:r>
              <a:rPr lang="en-US" dirty="0" smtClean="0"/>
              <a:t>LEC 8-</a:t>
            </a:r>
            <a:r>
              <a:rPr dirty="0" smtClean="0"/>
              <a:t>Pharmaceutical </a:t>
            </a:r>
            <a:r>
              <a:rPr dirty="0"/>
              <a:t>care plans</a:t>
            </a:r>
          </a:p>
        </p:txBody>
      </p:sp>
      <p:sp>
        <p:nvSpPr>
          <p:cNvPr id="135" name="Lecturer: Abeer A. Rashid"/>
          <p:cNvSpPr txBox="1">
            <a:spLocks noGrp="1"/>
          </p:cNvSpPr>
          <p:nvPr>
            <p:ph type="subTitle" sz="quarter" idx="1"/>
          </p:nvPr>
        </p:nvSpPr>
        <p:spPr>
          <a:xfrm>
            <a:off x="330200" y="6400800"/>
            <a:ext cx="12319000" cy="762000"/>
          </a:xfrm>
          <a:prstGeom prst="rect">
            <a:avLst/>
          </a:prstGeom>
        </p:spPr>
        <p:txBody>
          <a:bodyPr/>
          <a:lstStyle>
            <a:lvl1pPr defTabSz="438150">
              <a:spcBef>
                <a:spcPts val="700"/>
              </a:spcBef>
              <a:defRPr sz="2475" b="1"/>
            </a:lvl1pPr>
          </a:lstStyle>
          <a:p>
            <a:r>
              <a:rPr dirty="0" err="1" smtClean="0"/>
              <a:t>Lecturer:</a:t>
            </a:r>
            <a:r>
              <a:rPr lang="en-US" dirty="0" err="1"/>
              <a:t>Z</a:t>
            </a:r>
            <a:r>
              <a:rPr lang="en-US" dirty="0" err="1" smtClean="0"/>
              <a:t>ahraa</a:t>
            </a:r>
            <a:r>
              <a:rPr lang="en-US" dirty="0" smtClean="0"/>
              <a:t> </a:t>
            </a:r>
            <a:r>
              <a:rPr lang="en-US" dirty="0"/>
              <a:t>A</a:t>
            </a:r>
            <a:r>
              <a:rPr lang="en-US" dirty="0" smtClean="0"/>
              <a:t>bdul Ghani</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134"/>
                                        </p:tgtEl>
                                        <p:attrNameLst>
                                          <p:attrName>style.visibility</p:attrName>
                                        </p:attrNameLst>
                                      </p:cBhvr>
                                      <p:to>
                                        <p:strVal val="visible"/>
                                      </p:to>
                                    </p:set>
                                    <p:anim calcmode="lin" valueType="num">
                                      <p:cBhvr>
                                        <p:cTn id="7" dur="1000" fill="hold"/>
                                        <p:tgtEl>
                                          <p:spTgt spid="134"/>
                                        </p:tgtEl>
                                        <p:attrNameLst>
                                          <p:attrName>ppt_w</p:attrName>
                                        </p:attrNameLst>
                                      </p:cBhvr>
                                      <p:tavLst>
                                        <p:tav tm="0">
                                          <p:val>
                                            <p:strVal val="4*#ppt_w"/>
                                          </p:val>
                                        </p:tav>
                                        <p:tav tm="100000">
                                          <p:val>
                                            <p:strVal val="#ppt_w"/>
                                          </p:val>
                                        </p:tav>
                                      </p:tavLst>
                                    </p:anim>
                                    <p:anim calcmode="lin" valueType="num">
                                      <p:cBhvr>
                                        <p:cTn id="8" dur="1000" fill="hold"/>
                                        <p:tgtEl>
                                          <p:spTgt spid="13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3.The system"/>
          <p:cNvSpPr txBox="1">
            <a:spLocks noGrp="1"/>
          </p:cNvSpPr>
          <p:nvPr>
            <p:ph type="title"/>
          </p:nvPr>
        </p:nvSpPr>
        <p:spPr>
          <a:prstGeom prst="rect">
            <a:avLst/>
          </a:prstGeom>
        </p:spPr>
        <p:txBody>
          <a:bodyPr/>
          <a:lstStyle/>
          <a:p>
            <a:r>
              <a:t>3.The system</a:t>
            </a:r>
          </a:p>
        </p:txBody>
      </p:sp>
      <p:sp>
        <p:nvSpPr>
          <p:cNvPr id="166" name="The preparation of a pharmaceutical care plan can be divided into four stages:…"/>
          <p:cNvSpPr txBox="1">
            <a:spLocks noGrp="1"/>
          </p:cNvSpPr>
          <p:nvPr>
            <p:ph type="body" idx="1"/>
          </p:nvPr>
        </p:nvSpPr>
        <p:spPr>
          <a:prstGeom prst="rect">
            <a:avLst/>
          </a:prstGeom>
        </p:spPr>
        <p:txBody>
          <a:bodyPr/>
          <a:lstStyle/>
          <a:p>
            <a:r>
              <a:t>The preparation of a pharmaceutical care plan can be divided into four stages: </a:t>
            </a:r>
          </a:p>
          <a:p>
            <a:r>
              <a:t>1. Define the patient’s healthcare needs </a:t>
            </a:r>
          </a:p>
          <a:p>
            <a:r>
              <a:t>2. Specify pharmacotherapeutic goals</a:t>
            </a:r>
          </a:p>
          <a:p>
            <a:r>
              <a:t> 3. Identify therapy recommendations </a:t>
            </a:r>
          </a:p>
          <a:p>
            <a:r>
              <a:t>4. Develop patient monitoring.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165"/>
                                        </p:tgtEl>
                                        <p:attrNameLst>
                                          <p:attrName>style.visibility</p:attrName>
                                        </p:attrNameLst>
                                      </p:cBhvr>
                                      <p:to>
                                        <p:strVal val="visible"/>
                                      </p:to>
                                    </p:set>
                                    <p:anim calcmode="lin" valueType="num">
                                      <p:cBhvr>
                                        <p:cTn id="7" dur="1000" fill="hold"/>
                                        <p:tgtEl>
                                          <p:spTgt spid="165"/>
                                        </p:tgtEl>
                                        <p:attrNameLst>
                                          <p:attrName>ppt_w</p:attrName>
                                        </p:attrNameLst>
                                      </p:cBhvr>
                                      <p:tavLst>
                                        <p:tav tm="0">
                                          <p:val>
                                            <p:strVal val="4*#ppt_w"/>
                                          </p:val>
                                        </p:tav>
                                        <p:tav tm="100000">
                                          <p:val>
                                            <p:strVal val="#ppt_w"/>
                                          </p:val>
                                        </p:tav>
                                      </p:tavLst>
                                    </p:anim>
                                    <p:anim calcmode="lin" valueType="num">
                                      <p:cBhvr>
                                        <p:cTn id="8" dur="1000" fill="hold"/>
                                        <p:tgtEl>
                                          <p:spTgt spid="165"/>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66">
                                            <p:bg/>
                                          </p:spTgt>
                                        </p:tgtEl>
                                        <p:attrNameLst>
                                          <p:attrName>style.visibility</p:attrName>
                                        </p:attrNameLst>
                                      </p:cBhvr>
                                      <p:to>
                                        <p:strVal val="visible"/>
                                      </p:to>
                                    </p:set>
                                    <p:anim calcmode="lin" valueType="num">
                                      <p:cBhvr>
                                        <p:cTn id="13" dur="1000" fill="hold"/>
                                        <p:tgtEl>
                                          <p:spTgt spid="166">
                                            <p:bg/>
                                          </p:spTgt>
                                        </p:tgtEl>
                                        <p:attrNameLst>
                                          <p:attrName>ppt_x</p:attrName>
                                        </p:attrNameLst>
                                      </p:cBhvr>
                                      <p:tavLst>
                                        <p:tav tm="0">
                                          <p:val>
                                            <p:strVal val="0-#ppt_w/2"/>
                                          </p:val>
                                        </p:tav>
                                        <p:tav tm="100000">
                                          <p:val>
                                            <p:strVal val="#ppt_x"/>
                                          </p:val>
                                        </p:tav>
                                      </p:tavLst>
                                    </p:anim>
                                    <p:anim calcmode="lin" valueType="num">
                                      <p:cBhvr>
                                        <p:cTn id="14" dur="1000" fill="hold"/>
                                        <p:tgtEl>
                                          <p:spTgt spid="166">
                                            <p:bg/>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iterate>
                                    <p:tmAbs val="0"/>
                                  </p:iterate>
                                  <p:childTnLst>
                                    <p:set>
                                      <p:cBhvr>
                                        <p:cTn id="16" fill="hold"/>
                                        <p:tgtEl>
                                          <p:spTgt spid="166">
                                            <p:txEl>
                                              <p:pRg st="0" end="0"/>
                                            </p:txEl>
                                          </p:spTgt>
                                        </p:tgtEl>
                                        <p:attrNameLst>
                                          <p:attrName>style.visibility</p:attrName>
                                        </p:attrNameLst>
                                      </p:cBhvr>
                                      <p:to>
                                        <p:strVal val="visible"/>
                                      </p:to>
                                    </p:set>
                                    <p:anim calcmode="lin" valueType="num">
                                      <p:cBhvr>
                                        <p:cTn id="17" dur="1000" fill="hold"/>
                                        <p:tgtEl>
                                          <p:spTgt spid="166">
                                            <p:txEl>
                                              <p:pRg st="0" end="0"/>
                                            </p:txEl>
                                          </p:spTgt>
                                        </p:tgtEl>
                                        <p:attrNameLst>
                                          <p:attrName>ppt_x</p:attrName>
                                        </p:attrNameLst>
                                      </p:cBhvr>
                                      <p:tavLst>
                                        <p:tav tm="0">
                                          <p:val>
                                            <p:strVal val="0-#ppt_w/2"/>
                                          </p:val>
                                        </p:tav>
                                        <p:tav tm="100000">
                                          <p:val>
                                            <p:strVal val="#ppt_x"/>
                                          </p:val>
                                        </p:tav>
                                      </p:tavLst>
                                    </p:anim>
                                    <p:anim calcmode="lin" valueType="num">
                                      <p:cBhvr>
                                        <p:cTn id="18" dur="1000" fill="hold"/>
                                        <p:tgtEl>
                                          <p:spTgt spid="1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66">
                                            <p:txEl>
                                              <p:pRg st="1" end="1"/>
                                            </p:txEl>
                                          </p:spTgt>
                                        </p:tgtEl>
                                        <p:attrNameLst>
                                          <p:attrName>style.visibility</p:attrName>
                                        </p:attrNameLst>
                                      </p:cBhvr>
                                      <p:to>
                                        <p:strVal val="visible"/>
                                      </p:to>
                                    </p:set>
                                    <p:anim calcmode="lin" valueType="num">
                                      <p:cBhvr>
                                        <p:cTn id="23" dur="1000" fill="hold"/>
                                        <p:tgtEl>
                                          <p:spTgt spid="166">
                                            <p:txEl>
                                              <p:pRg st="1" end="1"/>
                                            </p:txEl>
                                          </p:spTgt>
                                        </p:tgtEl>
                                        <p:attrNameLst>
                                          <p:attrName>ppt_x</p:attrName>
                                        </p:attrNameLst>
                                      </p:cBhvr>
                                      <p:tavLst>
                                        <p:tav tm="0">
                                          <p:val>
                                            <p:strVal val="0-#ppt_w/2"/>
                                          </p:val>
                                        </p:tav>
                                        <p:tav tm="100000">
                                          <p:val>
                                            <p:strVal val="#ppt_x"/>
                                          </p:val>
                                        </p:tav>
                                      </p:tavLst>
                                    </p:anim>
                                    <p:anim calcmode="lin" valueType="num">
                                      <p:cBhvr>
                                        <p:cTn id="24" dur="1000" fill="hold"/>
                                        <p:tgtEl>
                                          <p:spTgt spid="16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66">
                                            <p:txEl>
                                              <p:pRg st="2" end="2"/>
                                            </p:txEl>
                                          </p:spTgt>
                                        </p:tgtEl>
                                        <p:attrNameLst>
                                          <p:attrName>style.visibility</p:attrName>
                                        </p:attrNameLst>
                                      </p:cBhvr>
                                      <p:to>
                                        <p:strVal val="visible"/>
                                      </p:to>
                                    </p:set>
                                    <p:anim calcmode="lin" valueType="num">
                                      <p:cBhvr>
                                        <p:cTn id="29" dur="1000" fill="hold"/>
                                        <p:tgtEl>
                                          <p:spTgt spid="166">
                                            <p:txEl>
                                              <p:pRg st="2" end="2"/>
                                            </p:txEl>
                                          </p:spTgt>
                                        </p:tgtEl>
                                        <p:attrNameLst>
                                          <p:attrName>ppt_x</p:attrName>
                                        </p:attrNameLst>
                                      </p:cBhvr>
                                      <p:tavLst>
                                        <p:tav tm="0">
                                          <p:val>
                                            <p:strVal val="0-#ppt_w/2"/>
                                          </p:val>
                                        </p:tav>
                                        <p:tav tm="100000">
                                          <p:val>
                                            <p:strVal val="#ppt_x"/>
                                          </p:val>
                                        </p:tav>
                                      </p:tavLst>
                                    </p:anim>
                                    <p:anim calcmode="lin" valueType="num">
                                      <p:cBhvr>
                                        <p:cTn id="30" dur="1000" fill="hold"/>
                                        <p:tgtEl>
                                          <p:spTgt spid="16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iterate>
                                    <p:tmAbs val="0"/>
                                  </p:iterate>
                                  <p:childTnLst>
                                    <p:set>
                                      <p:cBhvr>
                                        <p:cTn id="34" fill="hold"/>
                                        <p:tgtEl>
                                          <p:spTgt spid="166">
                                            <p:txEl>
                                              <p:pRg st="3" end="3"/>
                                            </p:txEl>
                                          </p:spTgt>
                                        </p:tgtEl>
                                        <p:attrNameLst>
                                          <p:attrName>style.visibility</p:attrName>
                                        </p:attrNameLst>
                                      </p:cBhvr>
                                      <p:to>
                                        <p:strVal val="visible"/>
                                      </p:to>
                                    </p:set>
                                    <p:anim calcmode="lin" valueType="num">
                                      <p:cBhvr>
                                        <p:cTn id="35" dur="1000" fill="hold"/>
                                        <p:tgtEl>
                                          <p:spTgt spid="166">
                                            <p:txEl>
                                              <p:pRg st="3" end="3"/>
                                            </p:txEl>
                                          </p:spTgt>
                                        </p:tgtEl>
                                        <p:attrNameLst>
                                          <p:attrName>ppt_x</p:attrName>
                                        </p:attrNameLst>
                                      </p:cBhvr>
                                      <p:tavLst>
                                        <p:tav tm="0">
                                          <p:val>
                                            <p:strVal val="0-#ppt_w/2"/>
                                          </p:val>
                                        </p:tav>
                                        <p:tav tm="100000">
                                          <p:val>
                                            <p:strVal val="#ppt_x"/>
                                          </p:val>
                                        </p:tav>
                                      </p:tavLst>
                                    </p:anim>
                                    <p:anim calcmode="lin" valueType="num">
                                      <p:cBhvr>
                                        <p:cTn id="36" dur="1000" fill="hold"/>
                                        <p:tgtEl>
                                          <p:spTgt spid="16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iterate>
                                    <p:tmAbs val="0"/>
                                  </p:iterate>
                                  <p:childTnLst>
                                    <p:set>
                                      <p:cBhvr>
                                        <p:cTn id="40" fill="hold"/>
                                        <p:tgtEl>
                                          <p:spTgt spid="166">
                                            <p:txEl>
                                              <p:pRg st="4" end="4"/>
                                            </p:txEl>
                                          </p:spTgt>
                                        </p:tgtEl>
                                        <p:attrNameLst>
                                          <p:attrName>style.visibility</p:attrName>
                                        </p:attrNameLst>
                                      </p:cBhvr>
                                      <p:to>
                                        <p:strVal val="visible"/>
                                      </p:to>
                                    </p:set>
                                    <p:anim calcmode="lin" valueType="num">
                                      <p:cBhvr>
                                        <p:cTn id="41" dur="1000" fill="hold"/>
                                        <p:tgtEl>
                                          <p:spTgt spid="166">
                                            <p:txEl>
                                              <p:pRg st="4" end="4"/>
                                            </p:txEl>
                                          </p:spTgt>
                                        </p:tgtEl>
                                        <p:attrNameLst>
                                          <p:attrName>ppt_x</p:attrName>
                                        </p:attrNameLst>
                                      </p:cBhvr>
                                      <p:tavLst>
                                        <p:tav tm="0">
                                          <p:val>
                                            <p:strVal val="0-#ppt_w/2"/>
                                          </p:val>
                                        </p:tav>
                                        <p:tav tm="100000">
                                          <p:val>
                                            <p:strVal val="#ppt_x"/>
                                          </p:val>
                                        </p:tav>
                                      </p:tavLst>
                                    </p:anim>
                                    <p:anim calcmode="lin" valueType="num">
                                      <p:cBhvr>
                                        <p:cTn id="42" dur="1000" fill="hold"/>
                                        <p:tgtEl>
                                          <p:spTgt spid="16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advAuto="0"/>
      <p:bldP spid="166" grpId="0"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1. Define the patient’s healthcare needs…"/>
          <p:cNvSpPr txBox="1">
            <a:spLocks noGrp="1"/>
          </p:cNvSpPr>
          <p:nvPr>
            <p:ph type="body" idx="1"/>
          </p:nvPr>
        </p:nvSpPr>
        <p:spPr>
          <a:prstGeom prst="rect">
            <a:avLst/>
          </a:prstGeom>
        </p:spPr>
        <p:txBody>
          <a:bodyPr/>
          <a:lstStyle/>
          <a:p>
            <a:pPr>
              <a:defRPr b="1"/>
            </a:pPr>
            <a:r>
              <a:t>1. Define the patient’s healthcare needs</a:t>
            </a:r>
          </a:p>
          <a:p>
            <a:r>
              <a:t>All actual or potential (e.g. due to comorbidities) healthcare problems </a:t>
            </a:r>
          </a:p>
          <a:p>
            <a:r>
              <a:t> To alleviate actual problems</a:t>
            </a:r>
          </a:p>
          <a:p>
            <a:r>
              <a:t>To avoid potential problems.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68">
                                            <p:bg/>
                                          </p:spTgt>
                                        </p:tgtEl>
                                        <p:attrNameLst>
                                          <p:attrName>style.visibility</p:attrName>
                                        </p:attrNameLst>
                                      </p:cBhvr>
                                      <p:to>
                                        <p:strVal val="visible"/>
                                      </p:to>
                                    </p:set>
                                    <p:anim calcmode="lin" valueType="num">
                                      <p:cBhvr>
                                        <p:cTn id="7" dur="1000" fill="hold"/>
                                        <p:tgtEl>
                                          <p:spTgt spid="168">
                                            <p:bg/>
                                          </p:spTgt>
                                        </p:tgtEl>
                                        <p:attrNameLst>
                                          <p:attrName>ppt_x</p:attrName>
                                        </p:attrNameLst>
                                      </p:cBhvr>
                                      <p:tavLst>
                                        <p:tav tm="0">
                                          <p:val>
                                            <p:strVal val="0-#ppt_w/2"/>
                                          </p:val>
                                        </p:tav>
                                        <p:tav tm="100000">
                                          <p:val>
                                            <p:strVal val="#ppt_x"/>
                                          </p:val>
                                        </p:tav>
                                      </p:tavLst>
                                    </p:anim>
                                    <p:anim calcmode="lin" valueType="num">
                                      <p:cBhvr>
                                        <p:cTn id="8" dur="1000" fill="hold"/>
                                        <p:tgtEl>
                                          <p:spTgt spid="168">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68">
                                            <p:txEl>
                                              <p:pRg st="0" end="0"/>
                                            </p:txEl>
                                          </p:spTgt>
                                        </p:tgtEl>
                                        <p:attrNameLst>
                                          <p:attrName>style.visibility</p:attrName>
                                        </p:attrNameLst>
                                      </p:cBhvr>
                                      <p:to>
                                        <p:strVal val="visible"/>
                                      </p:to>
                                    </p:set>
                                    <p:anim calcmode="lin" valueType="num">
                                      <p:cBhvr>
                                        <p:cTn id="11" dur="1000" fill="hold"/>
                                        <p:tgtEl>
                                          <p:spTgt spid="168">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68">
                                            <p:txEl>
                                              <p:pRg st="1" end="1"/>
                                            </p:txEl>
                                          </p:spTgt>
                                        </p:tgtEl>
                                        <p:attrNameLst>
                                          <p:attrName>style.visibility</p:attrName>
                                        </p:attrNameLst>
                                      </p:cBhvr>
                                      <p:to>
                                        <p:strVal val="visible"/>
                                      </p:to>
                                    </p:set>
                                    <p:anim calcmode="lin" valueType="num">
                                      <p:cBhvr>
                                        <p:cTn id="17" dur="1000" fill="hold"/>
                                        <p:tgtEl>
                                          <p:spTgt spid="168">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68">
                                            <p:txEl>
                                              <p:pRg st="2" end="2"/>
                                            </p:txEl>
                                          </p:spTgt>
                                        </p:tgtEl>
                                        <p:attrNameLst>
                                          <p:attrName>style.visibility</p:attrName>
                                        </p:attrNameLst>
                                      </p:cBhvr>
                                      <p:to>
                                        <p:strVal val="visible"/>
                                      </p:to>
                                    </p:set>
                                    <p:anim calcmode="lin" valueType="num">
                                      <p:cBhvr>
                                        <p:cTn id="23" dur="1000" fill="hold"/>
                                        <p:tgtEl>
                                          <p:spTgt spid="168">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68">
                                            <p:txEl>
                                              <p:pRg st="3" end="3"/>
                                            </p:txEl>
                                          </p:spTgt>
                                        </p:tgtEl>
                                        <p:attrNameLst>
                                          <p:attrName>style.visibility</p:attrName>
                                        </p:attrNameLst>
                                      </p:cBhvr>
                                      <p:to>
                                        <p:strVal val="visible"/>
                                      </p:to>
                                    </p:set>
                                    <p:anim calcmode="lin" valueType="num">
                                      <p:cBhvr>
                                        <p:cTn id="29" dur="1000" fill="hold"/>
                                        <p:tgtEl>
                                          <p:spTgt spid="168">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6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2. Specify pharmacotherapeutic goals…"/>
          <p:cNvSpPr txBox="1">
            <a:spLocks noGrp="1"/>
          </p:cNvSpPr>
          <p:nvPr>
            <p:ph type="body" idx="1"/>
          </p:nvPr>
        </p:nvSpPr>
        <p:spPr>
          <a:prstGeom prst="rect">
            <a:avLst/>
          </a:prstGeom>
        </p:spPr>
        <p:txBody>
          <a:bodyPr/>
          <a:lstStyle/>
          <a:p>
            <a:r>
              <a:rPr b="1"/>
              <a:t>2. Specify pharmacotherapeutic goals </a:t>
            </a:r>
          </a:p>
          <a:p>
            <a:r>
              <a:t> Management of condition </a:t>
            </a:r>
          </a:p>
          <a:p>
            <a:r>
              <a:t> Prevention of side-effects </a:t>
            </a:r>
          </a:p>
          <a:p>
            <a:r>
              <a:t> Prevention of related conditions.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70">
                                            <p:bg/>
                                          </p:spTgt>
                                        </p:tgtEl>
                                        <p:attrNameLst>
                                          <p:attrName>style.visibility</p:attrName>
                                        </p:attrNameLst>
                                      </p:cBhvr>
                                      <p:to>
                                        <p:strVal val="visible"/>
                                      </p:to>
                                    </p:set>
                                    <p:anim calcmode="lin" valueType="num">
                                      <p:cBhvr>
                                        <p:cTn id="7" dur="1000" fill="hold"/>
                                        <p:tgtEl>
                                          <p:spTgt spid="170">
                                            <p:bg/>
                                          </p:spTgt>
                                        </p:tgtEl>
                                        <p:attrNameLst>
                                          <p:attrName>ppt_x</p:attrName>
                                        </p:attrNameLst>
                                      </p:cBhvr>
                                      <p:tavLst>
                                        <p:tav tm="0">
                                          <p:val>
                                            <p:strVal val="0-#ppt_w/2"/>
                                          </p:val>
                                        </p:tav>
                                        <p:tav tm="100000">
                                          <p:val>
                                            <p:strVal val="#ppt_x"/>
                                          </p:val>
                                        </p:tav>
                                      </p:tavLst>
                                    </p:anim>
                                    <p:anim calcmode="lin" valueType="num">
                                      <p:cBhvr>
                                        <p:cTn id="8" dur="1000" fill="hold"/>
                                        <p:tgtEl>
                                          <p:spTgt spid="170">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70">
                                            <p:txEl>
                                              <p:pRg st="0" end="0"/>
                                            </p:txEl>
                                          </p:spTgt>
                                        </p:tgtEl>
                                        <p:attrNameLst>
                                          <p:attrName>style.visibility</p:attrName>
                                        </p:attrNameLst>
                                      </p:cBhvr>
                                      <p:to>
                                        <p:strVal val="visible"/>
                                      </p:to>
                                    </p:set>
                                    <p:anim calcmode="lin" valueType="num">
                                      <p:cBhvr>
                                        <p:cTn id="11" dur="1000" fill="hold"/>
                                        <p:tgtEl>
                                          <p:spTgt spid="170">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70">
                                            <p:txEl>
                                              <p:pRg st="1" end="1"/>
                                            </p:txEl>
                                          </p:spTgt>
                                        </p:tgtEl>
                                        <p:attrNameLst>
                                          <p:attrName>style.visibility</p:attrName>
                                        </p:attrNameLst>
                                      </p:cBhvr>
                                      <p:to>
                                        <p:strVal val="visible"/>
                                      </p:to>
                                    </p:set>
                                    <p:anim calcmode="lin" valueType="num">
                                      <p:cBhvr>
                                        <p:cTn id="17" dur="1000" fill="hold"/>
                                        <p:tgtEl>
                                          <p:spTgt spid="170">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70">
                                            <p:txEl>
                                              <p:pRg st="2" end="2"/>
                                            </p:txEl>
                                          </p:spTgt>
                                        </p:tgtEl>
                                        <p:attrNameLst>
                                          <p:attrName>style.visibility</p:attrName>
                                        </p:attrNameLst>
                                      </p:cBhvr>
                                      <p:to>
                                        <p:strVal val="visible"/>
                                      </p:to>
                                    </p:set>
                                    <p:anim calcmode="lin" valueType="num">
                                      <p:cBhvr>
                                        <p:cTn id="23" dur="1000" fill="hold"/>
                                        <p:tgtEl>
                                          <p:spTgt spid="170">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7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70">
                                            <p:txEl>
                                              <p:pRg st="3" end="3"/>
                                            </p:txEl>
                                          </p:spTgt>
                                        </p:tgtEl>
                                        <p:attrNameLst>
                                          <p:attrName>style.visibility</p:attrName>
                                        </p:attrNameLst>
                                      </p:cBhvr>
                                      <p:to>
                                        <p:strVal val="visible"/>
                                      </p:to>
                                    </p:set>
                                    <p:anim calcmode="lin" valueType="num">
                                      <p:cBhvr>
                                        <p:cTn id="29" dur="1000" fill="hold"/>
                                        <p:tgtEl>
                                          <p:spTgt spid="170">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7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ase study – diabetes Ms XZ, a 55-year-old patient living on her own, has hyperglycaemia. She has been diagnosed with type 2 diabetes for 2 years and is receiving treatment. She is receiving human insulin treatment but the patient states that she does not take the medicine regularly because sometimes it makes her dizzy.…"/>
          <p:cNvSpPr txBox="1">
            <a:spLocks noGrp="1"/>
          </p:cNvSpPr>
          <p:nvPr>
            <p:ph type="body" idx="1"/>
          </p:nvPr>
        </p:nvSpPr>
        <p:spPr>
          <a:prstGeom prst="rect">
            <a:avLst/>
          </a:prstGeom>
        </p:spPr>
        <p:txBody>
          <a:bodyPr/>
          <a:lstStyle/>
          <a:p>
            <a:pPr marL="487679" indent="-487679" defTabSz="560831">
              <a:spcBef>
                <a:spcPts val="4000"/>
              </a:spcBef>
              <a:defRPr sz="3648"/>
            </a:pPr>
            <a:r>
              <a:rPr b="1"/>
              <a:t>Case study – diabetes </a:t>
            </a:r>
            <a:r>
              <a:t>Ms XZ, a 55-year-old patient living on her own, has hyperglycaemia. She has been diagnosed with type 2 diabetes for 2 years and is receiving treatment. She is receiving human insulin treatment but the patient states that she does not take the medicine regularly because sometimes it makes her dizzy. </a:t>
            </a:r>
          </a:p>
          <a:p>
            <a:pPr marL="487679" indent="-487679" defTabSz="560831">
              <a:spcBef>
                <a:spcPts val="4000"/>
              </a:spcBef>
              <a:defRPr sz="3648" b="1"/>
            </a:pPr>
            <a:r>
              <a:t>Needs: </a:t>
            </a:r>
          </a:p>
          <a:p>
            <a:pPr marL="487679" indent="-487679" defTabSz="560831">
              <a:spcBef>
                <a:spcPts val="4000"/>
              </a:spcBef>
              <a:defRPr sz="3648"/>
            </a:pPr>
            <a:r>
              <a:t>control blood glucose levels </a:t>
            </a:r>
          </a:p>
          <a:p>
            <a:pPr marL="487679" indent="-487679" defTabSz="560831">
              <a:spcBef>
                <a:spcPts val="4000"/>
              </a:spcBef>
              <a:defRPr sz="3648"/>
            </a:pPr>
            <a:r>
              <a:t> avoid any adverse effects from medication </a:t>
            </a:r>
          </a:p>
          <a:p>
            <a:pPr marL="487679" indent="-487679" defTabSz="560831">
              <a:spcBef>
                <a:spcPts val="4000"/>
              </a:spcBef>
              <a:defRPr sz="3648"/>
            </a:pPr>
            <a:r>
              <a:t> prevent complications from disease.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72">
                                            <p:bg/>
                                          </p:spTgt>
                                        </p:tgtEl>
                                        <p:attrNameLst>
                                          <p:attrName>style.visibility</p:attrName>
                                        </p:attrNameLst>
                                      </p:cBhvr>
                                      <p:to>
                                        <p:strVal val="visible"/>
                                      </p:to>
                                    </p:set>
                                    <p:anim calcmode="lin" valueType="num">
                                      <p:cBhvr>
                                        <p:cTn id="7" dur="1000" fill="hold"/>
                                        <p:tgtEl>
                                          <p:spTgt spid="172">
                                            <p:bg/>
                                          </p:spTgt>
                                        </p:tgtEl>
                                        <p:attrNameLst>
                                          <p:attrName>ppt_x</p:attrName>
                                        </p:attrNameLst>
                                      </p:cBhvr>
                                      <p:tavLst>
                                        <p:tav tm="0">
                                          <p:val>
                                            <p:strVal val="0-#ppt_w/2"/>
                                          </p:val>
                                        </p:tav>
                                        <p:tav tm="100000">
                                          <p:val>
                                            <p:strVal val="#ppt_x"/>
                                          </p:val>
                                        </p:tav>
                                      </p:tavLst>
                                    </p:anim>
                                    <p:anim calcmode="lin" valueType="num">
                                      <p:cBhvr>
                                        <p:cTn id="8" dur="1000" fill="hold"/>
                                        <p:tgtEl>
                                          <p:spTgt spid="172">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72">
                                            <p:txEl>
                                              <p:pRg st="0" end="0"/>
                                            </p:txEl>
                                          </p:spTgt>
                                        </p:tgtEl>
                                        <p:attrNameLst>
                                          <p:attrName>style.visibility</p:attrName>
                                        </p:attrNameLst>
                                      </p:cBhvr>
                                      <p:to>
                                        <p:strVal val="visible"/>
                                      </p:to>
                                    </p:set>
                                    <p:anim calcmode="lin" valueType="num">
                                      <p:cBhvr>
                                        <p:cTn id="11" dur="1000" fill="hold"/>
                                        <p:tgtEl>
                                          <p:spTgt spid="172">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72">
                                            <p:txEl>
                                              <p:pRg st="1" end="1"/>
                                            </p:txEl>
                                          </p:spTgt>
                                        </p:tgtEl>
                                        <p:attrNameLst>
                                          <p:attrName>style.visibility</p:attrName>
                                        </p:attrNameLst>
                                      </p:cBhvr>
                                      <p:to>
                                        <p:strVal val="visible"/>
                                      </p:to>
                                    </p:set>
                                    <p:anim calcmode="lin" valueType="num">
                                      <p:cBhvr>
                                        <p:cTn id="17" dur="1000" fill="hold"/>
                                        <p:tgtEl>
                                          <p:spTgt spid="172">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7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72">
                                            <p:txEl>
                                              <p:pRg st="2" end="2"/>
                                            </p:txEl>
                                          </p:spTgt>
                                        </p:tgtEl>
                                        <p:attrNameLst>
                                          <p:attrName>style.visibility</p:attrName>
                                        </p:attrNameLst>
                                      </p:cBhvr>
                                      <p:to>
                                        <p:strVal val="visible"/>
                                      </p:to>
                                    </p:set>
                                    <p:anim calcmode="lin" valueType="num">
                                      <p:cBhvr>
                                        <p:cTn id="23" dur="1000" fill="hold"/>
                                        <p:tgtEl>
                                          <p:spTgt spid="172">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7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72">
                                            <p:txEl>
                                              <p:pRg st="3" end="3"/>
                                            </p:txEl>
                                          </p:spTgt>
                                        </p:tgtEl>
                                        <p:attrNameLst>
                                          <p:attrName>style.visibility</p:attrName>
                                        </p:attrNameLst>
                                      </p:cBhvr>
                                      <p:to>
                                        <p:strVal val="visible"/>
                                      </p:to>
                                    </p:set>
                                    <p:anim calcmode="lin" valueType="num">
                                      <p:cBhvr>
                                        <p:cTn id="29" dur="1000" fill="hold"/>
                                        <p:tgtEl>
                                          <p:spTgt spid="172">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7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iterate>
                                    <p:tmAbs val="0"/>
                                  </p:iterate>
                                  <p:childTnLst>
                                    <p:set>
                                      <p:cBhvr>
                                        <p:cTn id="34" fill="hold"/>
                                        <p:tgtEl>
                                          <p:spTgt spid="172">
                                            <p:txEl>
                                              <p:pRg st="4" end="4"/>
                                            </p:txEl>
                                          </p:spTgt>
                                        </p:tgtEl>
                                        <p:attrNameLst>
                                          <p:attrName>style.visibility</p:attrName>
                                        </p:attrNameLst>
                                      </p:cBhvr>
                                      <p:to>
                                        <p:strVal val="visible"/>
                                      </p:to>
                                    </p:set>
                                    <p:anim calcmode="lin" valueType="num">
                                      <p:cBhvr>
                                        <p:cTn id="35" dur="1000" fill="hold"/>
                                        <p:tgtEl>
                                          <p:spTgt spid="172">
                                            <p:txEl>
                                              <p:pRg st="4" end="4"/>
                                            </p:txEl>
                                          </p:spTgt>
                                        </p:tgtEl>
                                        <p:attrNameLst>
                                          <p:attrName>ppt_x</p:attrName>
                                        </p:attrNameLst>
                                      </p:cBhvr>
                                      <p:tavLst>
                                        <p:tav tm="0">
                                          <p:val>
                                            <p:strVal val="0-#ppt_w/2"/>
                                          </p:val>
                                        </p:tav>
                                        <p:tav tm="100000">
                                          <p:val>
                                            <p:strVal val="#ppt_x"/>
                                          </p:val>
                                        </p:tav>
                                      </p:tavLst>
                                    </p:anim>
                                    <p:anim calcmode="lin" valueType="num">
                                      <p:cBhvr>
                                        <p:cTn id="36" dur="1000" fill="hold"/>
                                        <p:tgtEl>
                                          <p:spTgt spid="17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Goals:…"/>
          <p:cNvSpPr txBox="1">
            <a:spLocks noGrp="1"/>
          </p:cNvSpPr>
          <p:nvPr>
            <p:ph type="body" idx="1"/>
          </p:nvPr>
        </p:nvSpPr>
        <p:spPr>
          <a:prstGeom prst="rect">
            <a:avLst/>
          </a:prstGeom>
        </p:spPr>
        <p:txBody>
          <a:bodyPr/>
          <a:lstStyle/>
          <a:p>
            <a:pPr>
              <a:defRPr b="1"/>
            </a:pPr>
            <a:r>
              <a:t>Goals:</a:t>
            </a:r>
          </a:p>
          <a:p>
            <a:r>
              <a:t>Optimise blood glucose control </a:t>
            </a:r>
          </a:p>
          <a:p>
            <a:r>
              <a:t> prevent hypoglycaemia due to medications </a:t>
            </a:r>
          </a:p>
          <a:p>
            <a:r>
              <a:t> prevent onset of disease sequalae (e.g. retinopathy, skin infections).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74">
                                            <p:bg/>
                                          </p:spTgt>
                                        </p:tgtEl>
                                        <p:attrNameLst>
                                          <p:attrName>style.visibility</p:attrName>
                                        </p:attrNameLst>
                                      </p:cBhvr>
                                      <p:to>
                                        <p:strVal val="visible"/>
                                      </p:to>
                                    </p:set>
                                    <p:anim calcmode="lin" valueType="num">
                                      <p:cBhvr>
                                        <p:cTn id="7" dur="1000" fill="hold"/>
                                        <p:tgtEl>
                                          <p:spTgt spid="174">
                                            <p:bg/>
                                          </p:spTgt>
                                        </p:tgtEl>
                                        <p:attrNameLst>
                                          <p:attrName>ppt_x</p:attrName>
                                        </p:attrNameLst>
                                      </p:cBhvr>
                                      <p:tavLst>
                                        <p:tav tm="0">
                                          <p:val>
                                            <p:strVal val="0-#ppt_w/2"/>
                                          </p:val>
                                        </p:tav>
                                        <p:tav tm="100000">
                                          <p:val>
                                            <p:strVal val="#ppt_x"/>
                                          </p:val>
                                        </p:tav>
                                      </p:tavLst>
                                    </p:anim>
                                    <p:anim calcmode="lin" valueType="num">
                                      <p:cBhvr>
                                        <p:cTn id="8" dur="1000" fill="hold"/>
                                        <p:tgtEl>
                                          <p:spTgt spid="17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74">
                                            <p:txEl>
                                              <p:pRg st="0" end="0"/>
                                            </p:txEl>
                                          </p:spTgt>
                                        </p:tgtEl>
                                        <p:attrNameLst>
                                          <p:attrName>style.visibility</p:attrName>
                                        </p:attrNameLst>
                                      </p:cBhvr>
                                      <p:to>
                                        <p:strVal val="visible"/>
                                      </p:to>
                                    </p:set>
                                    <p:anim calcmode="lin" valueType="num">
                                      <p:cBhvr>
                                        <p:cTn id="11" dur="1000" fill="hold"/>
                                        <p:tgtEl>
                                          <p:spTgt spid="174">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74">
                                            <p:txEl>
                                              <p:pRg st="1" end="1"/>
                                            </p:txEl>
                                          </p:spTgt>
                                        </p:tgtEl>
                                        <p:attrNameLst>
                                          <p:attrName>style.visibility</p:attrName>
                                        </p:attrNameLst>
                                      </p:cBhvr>
                                      <p:to>
                                        <p:strVal val="visible"/>
                                      </p:to>
                                    </p:set>
                                    <p:anim calcmode="lin" valueType="num">
                                      <p:cBhvr>
                                        <p:cTn id="17" dur="1000" fill="hold"/>
                                        <p:tgtEl>
                                          <p:spTgt spid="174">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7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74">
                                            <p:txEl>
                                              <p:pRg st="2" end="2"/>
                                            </p:txEl>
                                          </p:spTgt>
                                        </p:tgtEl>
                                        <p:attrNameLst>
                                          <p:attrName>style.visibility</p:attrName>
                                        </p:attrNameLst>
                                      </p:cBhvr>
                                      <p:to>
                                        <p:strVal val="visible"/>
                                      </p:to>
                                    </p:set>
                                    <p:anim calcmode="lin" valueType="num">
                                      <p:cBhvr>
                                        <p:cTn id="23" dur="1000" fill="hold"/>
                                        <p:tgtEl>
                                          <p:spTgt spid="174">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7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74">
                                            <p:txEl>
                                              <p:pRg st="3" end="3"/>
                                            </p:txEl>
                                          </p:spTgt>
                                        </p:tgtEl>
                                        <p:attrNameLst>
                                          <p:attrName>style.visibility</p:attrName>
                                        </p:attrNameLst>
                                      </p:cBhvr>
                                      <p:to>
                                        <p:strVal val="visible"/>
                                      </p:to>
                                    </p:set>
                                    <p:anim calcmode="lin" valueType="num">
                                      <p:cBhvr>
                                        <p:cTn id="29" dur="1000" fill="hold"/>
                                        <p:tgtEl>
                                          <p:spTgt spid="174">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7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ase study – cancer…"/>
          <p:cNvSpPr txBox="1">
            <a:spLocks noGrp="1"/>
          </p:cNvSpPr>
          <p:nvPr>
            <p:ph type="body" idx="1"/>
          </p:nvPr>
        </p:nvSpPr>
        <p:spPr>
          <a:prstGeom prst="rect">
            <a:avLst/>
          </a:prstGeom>
        </p:spPr>
        <p:txBody>
          <a:bodyPr/>
          <a:lstStyle/>
          <a:p>
            <a:pPr marL="492760" indent="-492760" defTabSz="566674">
              <a:spcBef>
                <a:spcPts val="4000"/>
              </a:spcBef>
              <a:defRPr sz="3686"/>
            </a:pPr>
            <a:r>
              <a:rPr b="1"/>
              <a:t>Case study – cancer</a:t>
            </a:r>
            <a:r>
              <a:t> </a:t>
            </a:r>
          </a:p>
          <a:p>
            <a:pPr marL="492760" indent="-492760" defTabSz="566674">
              <a:spcBef>
                <a:spcPts val="4000"/>
              </a:spcBef>
              <a:defRPr sz="3686"/>
            </a:pPr>
            <a:r>
              <a:t>Mr BW is a 60-year-old patient with prostate cancer. He is complaining of severe pain that is interfering with his daily activities. He takes paracetamol with codeine, when needed, for pain and has received treatment for prostate cancer. </a:t>
            </a:r>
          </a:p>
          <a:p>
            <a:pPr marL="492760" indent="-492760" defTabSz="566674">
              <a:spcBef>
                <a:spcPts val="4000"/>
              </a:spcBef>
              <a:defRPr sz="3686" b="1"/>
            </a:pPr>
            <a:r>
              <a:t>Needs: </a:t>
            </a:r>
          </a:p>
          <a:p>
            <a:pPr marL="492760" indent="-492760" defTabSz="566674">
              <a:spcBef>
                <a:spcPts val="4000"/>
              </a:spcBef>
              <a:defRPr sz="3686"/>
            </a:pPr>
            <a:r>
              <a:t> control pain </a:t>
            </a:r>
          </a:p>
          <a:p>
            <a:pPr marL="492760" indent="-492760" defTabSz="566674">
              <a:spcBef>
                <a:spcPts val="4000"/>
              </a:spcBef>
              <a:defRPr sz="3686"/>
            </a:pPr>
            <a:r>
              <a:t> control potential side-effects </a:t>
            </a:r>
          </a:p>
          <a:p>
            <a:pPr marL="492760" indent="-492760" defTabSz="566674">
              <a:spcBef>
                <a:spcPts val="4000"/>
              </a:spcBef>
              <a:defRPr sz="3686"/>
            </a:pPr>
            <a:r>
              <a:t> treat cancer.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76">
                                            <p:bg/>
                                          </p:spTgt>
                                        </p:tgtEl>
                                        <p:attrNameLst>
                                          <p:attrName>style.visibility</p:attrName>
                                        </p:attrNameLst>
                                      </p:cBhvr>
                                      <p:to>
                                        <p:strVal val="visible"/>
                                      </p:to>
                                    </p:set>
                                    <p:anim calcmode="lin" valueType="num">
                                      <p:cBhvr>
                                        <p:cTn id="7" dur="1000" fill="hold"/>
                                        <p:tgtEl>
                                          <p:spTgt spid="176">
                                            <p:bg/>
                                          </p:spTgt>
                                        </p:tgtEl>
                                        <p:attrNameLst>
                                          <p:attrName>ppt_x</p:attrName>
                                        </p:attrNameLst>
                                      </p:cBhvr>
                                      <p:tavLst>
                                        <p:tav tm="0">
                                          <p:val>
                                            <p:strVal val="0-#ppt_w/2"/>
                                          </p:val>
                                        </p:tav>
                                        <p:tav tm="100000">
                                          <p:val>
                                            <p:strVal val="#ppt_x"/>
                                          </p:val>
                                        </p:tav>
                                      </p:tavLst>
                                    </p:anim>
                                    <p:anim calcmode="lin" valueType="num">
                                      <p:cBhvr>
                                        <p:cTn id="8" dur="1000" fill="hold"/>
                                        <p:tgtEl>
                                          <p:spTgt spid="176">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76">
                                            <p:txEl>
                                              <p:pRg st="0" end="0"/>
                                            </p:txEl>
                                          </p:spTgt>
                                        </p:tgtEl>
                                        <p:attrNameLst>
                                          <p:attrName>style.visibility</p:attrName>
                                        </p:attrNameLst>
                                      </p:cBhvr>
                                      <p:to>
                                        <p:strVal val="visible"/>
                                      </p:to>
                                    </p:set>
                                    <p:anim calcmode="lin" valueType="num">
                                      <p:cBhvr>
                                        <p:cTn id="11" dur="1000" fill="hold"/>
                                        <p:tgtEl>
                                          <p:spTgt spid="176">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76">
                                            <p:txEl>
                                              <p:pRg st="1" end="1"/>
                                            </p:txEl>
                                          </p:spTgt>
                                        </p:tgtEl>
                                        <p:attrNameLst>
                                          <p:attrName>style.visibility</p:attrName>
                                        </p:attrNameLst>
                                      </p:cBhvr>
                                      <p:to>
                                        <p:strVal val="visible"/>
                                      </p:to>
                                    </p:set>
                                    <p:anim calcmode="lin" valueType="num">
                                      <p:cBhvr>
                                        <p:cTn id="17" dur="1000" fill="hold"/>
                                        <p:tgtEl>
                                          <p:spTgt spid="176">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76">
                                            <p:txEl>
                                              <p:pRg st="2" end="2"/>
                                            </p:txEl>
                                          </p:spTgt>
                                        </p:tgtEl>
                                        <p:attrNameLst>
                                          <p:attrName>style.visibility</p:attrName>
                                        </p:attrNameLst>
                                      </p:cBhvr>
                                      <p:to>
                                        <p:strVal val="visible"/>
                                      </p:to>
                                    </p:set>
                                    <p:anim calcmode="lin" valueType="num">
                                      <p:cBhvr>
                                        <p:cTn id="23" dur="1000" fill="hold"/>
                                        <p:tgtEl>
                                          <p:spTgt spid="176">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7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76">
                                            <p:txEl>
                                              <p:pRg st="3" end="3"/>
                                            </p:txEl>
                                          </p:spTgt>
                                        </p:tgtEl>
                                        <p:attrNameLst>
                                          <p:attrName>style.visibility</p:attrName>
                                        </p:attrNameLst>
                                      </p:cBhvr>
                                      <p:to>
                                        <p:strVal val="visible"/>
                                      </p:to>
                                    </p:set>
                                    <p:anim calcmode="lin" valueType="num">
                                      <p:cBhvr>
                                        <p:cTn id="29" dur="1000" fill="hold"/>
                                        <p:tgtEl>
                                          <p:spTgt spid="176">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7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iterate>
                                    <p:tmAbs val="0"/>
                                  </p:iterate>
                                  <p:childTnLst>
                                    <p:set>
                                      <p:cBhvr>
                                        <p:cTn id="34" fill="hold"/>
                                        <p:tgtEl>
                                          <p:spTgt spid="176">
                                            <p:txEl>
                                              <p:pRg st="4" end="4"/>
                                            </p:txEl>
                                          </p:spTgt>
                                        </p:tgtEl>
                                        <p:attrNameLst>
                                          <p:attrName>style.visibility</p:attrName>
                                        </p:attrNameLst>
                                      </p:cBhvr>
                                      <p:to>
                                        <p:strVal val="visible"/>
                                      </p:to>
                                    </p:set>
                                    <p:anim calcmode="lin" valueType="num">
                                      <p:cBhvr>
                                        <p:cTn id="35" dur="1000" fill="hold"/>
                                        <p:tgtEl>
                                          <p:spTgt spid="176">
                                            <p:txEl>
                                              <p:pRg st="4" end="4"/>
                                            </p:txEl>
                                          </p:spTgt>
                                        </p:tgtEl>
                                        <p:attrNameLst>
                                          <p:attrName>ppt_x</p:attrName>
                                        </p:attrNameLst>
                                      </p:cBhvr>
                                      <p:tavLst>
                                        <p:tav tm="0">
                                          <p:val>
                                            <p:strVal val="0-#ppt_w/2"/>
                                          </p:val>
                                        </p:tav>
                                        <p:tav tm="100000">
                                          <p:val>
                                            <p:strVal val="#ppt_x"/>
                                          </p:val>
                                        </p:tav>
                                      </p:tavLst>
                                    </p:anim>
                                    <p:anim calcmode="lin" valueType="num">
                                      <p:cBhvr>
                                        <p:cTn id="36" dur="1000" fill="hold"/>
                                        <p:tgtEl>
                                          <p:spTgt spid="17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iterate>
                                    <p:tmAbs val="0"/>
                                  </p:iterate>
                                  <p:childTnLst>
                                    <p:set>
                                      <p:cBhvr>
                                        <p:cTn id="40" fill="hold"/>
                                        <p:tgtEl>
                                          <p:spTgt spid="176">
                                            <p:txEl>
                                              <p:pRg st="5" end="5"/>
                                            </p:txEl>
                                          </p:spTgt>
                                        </p:tgtEl>
                                        <p:attrNameLst>
                                          <p:attrName>style.visibility</p:attrName>
                                        </p:attrNameLst>
                                      </p:cBhvr>
                                      <p:to>
                                        <p:strVal val="visible"/>
                                      </p:to>
                                    </p:set>
                                    <p:anim calcmode="lin" valueType="num">
                                      <p:cBhvr>
                                        <p:cTn id="41" dur="1000" fill="hold"/>
                                        <p:tgtEl>
                                          <p:spTgt spid="176">
                                            <p:txEl>
                                              <p:pRg st="5" end="5"/>
                                            </p:txEl>
                                          </p:spTgt>
                                        </p:tgtEl>
                                        <p:attrNameLst>
                                          <p:attrName>ppt_x</p:attrName>
                                        </p:attrNameLst>
                                      </p:cBhvr>
                                      <p:tavLst>
                                        <p:tav tm="0">
                                          <p:val>
                                            <p:strVal val="0-#ppt_w/2"/>
                                          </p:val>
                                        </p:tav>
                                        <p:tav tm="100000">
                                          <p:val>
                                            <p:strVal val="#ppt_x"/>
                                          </p:val>
                                        </p:tav>
                                      </p:tavLst>
                                    </p:anim>
                                    <p:anim calcmode="lin" valueType="num">
                                      <p:cBhvr>
                                        <p:cTn id="42" dur="1000" fill="hold"/>
                                        <p:tgtEl>
                                          <p:spTgt spid="17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Goals:…"/>
          <p:cNvSpPr txBox="1">
            <a:spLocks noGrp="1"/>
          </p:cNvSpPr>
          <p:nvPr>
            <p:ph type="body" idx="1"/>
          </p:nvPr>
        </p:nvSpPr>
        <p:spPr>
          <a:prstGeom prst="rect">
            <a:avLst/>
          </a:prstGeom>
        </p:spPr>
        <p:txBody>
          <a:bodyPr/>
          <a:lstStyle/>
          <a:p>
            <a:pPr>
              <a:defRPr b="1"/>
            </a:pPr>
            <a:r>
              <a:t>Goals:</a:t>
            </a:r>
          </a:p>
          <a:p>
            <a:r>
              <a:t>optimize pain control</a:t>
            </a:r>
          </a:p>
          <a:p>
            <a:r>
              <a:t>prevent side-effects of pain medication</a:t>
            </a:r>
          </a:p>
          <a:p>
            <a:r>
              <a:t>treat cancer.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78">
                                            <p:bg/>
                                          </p:spTgt>
                                        </p:tgtEl>
                                        <p:attrNameLst>
                                          <p:attrName>style.visibility</p:attrName>
                                        </p:attrNameLst>
                                      </p:cBhvr>
                                      <p:to>
                                        <p:strVal val="visible"/>
                                      </p:to>
                                    </p:set>
                                    <p:anim calcmode="lin" valueType="num">
                                      <p:cBhvr>
                                        <p:cTn id="7" dur="1000" fill="hold"/>
                                        <p:tgtEl>
                                          <p:spTgt spid="178">
                                            <p:bg/>
                                          </p:spTgt>
                                        </p:tgtEl>
                                        <p:attrNameLst>
                                          <p:attrName>ppt_x</p:attrName>
                                        </p:attrNameLst>
                                      </p:cBhvr>
                                      <p:tavLst>
                                        <p:tav tm="0">
                                          <p:val>
                                            <p:strVal val="0-#ppt_w/2"/>
                                          </p:val>
                                        </p:tav>
                                        <p:tav tm="100000">
                                          <p:val>
                                            <p:strVal val="#ppt_x"/>
                                          </p:val>
                                        </p:tav>
                                      </p:tavLst>
                                    </p:anim>
                                    <p:anim calcmode="lin" valueType="num">
                                      <p:cBhvr>
                                        <p:cTn id="8" dur="1000" fill="hold"/>
                                        <p:tgtEl>
                                          <p:spTgt spid="178">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78">
                                            <p:txEl>
                                              <p:pRg st="0" end="0"/>
                                            </p:txEl>
                                          </p:spTgt>
                                        </p:tgtEl>
                                        <p:attrNameLst>
                                          <p:attrName>style.visibility</p:attrName>
                                        </p:attrNameLst>
                                      </p:cBhvr>
                                      <p:to>
                                        <p:strVal val="visible"/>
                                      </p:to>
                                    </p:set>
                                    <p:anim calcmode="lin" valueType="num">
                                      <p:cBhvr>
                                        <p:cTn id="11" dur="1000" fill="hold"/>
                                        <p:tgtEl>
                                          <p:spTgt spid="178">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78">
                                            <p:txEl>
                                              <p:pRg st="1" end="1"/>
                                            </p:txEl>
                                          </p:spTgt>
                                        </p:tgtEl>
                                        <p:attrNameLst>
                                          <p:attrName>style.visibility</p:attrName>
                                        </p:attrNameLst>
                                      </p:cBhvr>
                                      <p:to>
                                        <p:strVal val="visible"/>
                                      </p:to>
                                    </p:set>
                                    <p:anim calcmode="lin" valueType="num">
                                      <p:cBhvr>
                                        <p:cTn id="17" dur="1000" fill="hold"/>
                                        <p:tgtEl>
                                          <p:spTgt spid="178">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7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78">
                                            <p:txEl>
                                              <p:pRg st="2" end="2"/>
                                            </p:txEl>
                                          </p:spTgt>
                                        </p:tgtEl>
                                        <p:attrNameLst>
                                          <p:attrName>style.visibility</p:attrName>
                                        </p:attrNameLst>
                                      </p:cBhvr>
                                      <p:to>
                                        <p:strVal val="visible"/>
                                      </p:to>
                                    </p:set>
                                    <p:anim calcmode="lin" valueType="num">
                                      <p:cBhvr>
                                        <p:cTn id="23" dur="1000" fill="hold"/>
                                        <p:tgtEl>
                                          <p:spTgt spid="178">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7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78">
                                            <p:txEl>
                                              <p:pRg st="3" end="3"/>
                                            </p:txEl>
                                          </p:spTgt>
                                        </p:tgtEl>
                                        <p:attrNameLst>
                                          <p:attrName>style.visibility</p:attrName>
                                        </p:attrNameLst>
                                      </p:cBhvr>
                                      <p:to>
                                        <p:strVal val="visible"/>
                                      </p:to>
                                    </p:set>
                                    <p:anim calcmode="lin" valueType="num">
                                      <p:cBhvr>
                                        <p:cTn id="29" dur="1000" fill="hold"/>
                                        <p:tgtEl>
                                          <p:spTgt spid="178">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7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3. Identify therapy recommendations…"/>
          <p:cNvSpPr txBox="1">
            <a:spLocks noGrp="1"/>
          </p:cNvSpPr>
          <p:nvPr>
            <p:ph type="body" idx="1"/>
          </p:nvPr>
        </p:nvSpPr>
        <p:spPr>
          <a:prstGeom prst="rect">
            <a:avLst/>
          </a:prstGeom>
        </p:spPr>
        <p:txBody>
          <a:bodyPr/>
          <a:lstStyle/>
          <a:p>
            <a:pPr>
              <a:defRPr b="1"/>
            </a:pPr>
            <a:r>
              <a:t>3. Identify therapy recommendations</a:t>
            </a:r>
          </a:p>
          <a:p>
            <a:r>
              <a:t>Drug selection</a:t>
            </a:r>
          </a:p>
          <a:p>
            <a:r>
              <a:t>Dose and dosing frequency</a:t>
            </a:r>
          </a:p>
          <a:p>
            <a:r>
              <a:t>Route of administration</a:t>
            </a:r>
          </a:p>
          <a:p>
            <a:r>
              <a:t>Length of therapy.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80">
                                            <p:bg/>
                                          </p:spTgt>
                                        </p:tgtEl>
                                        <p:attrNameLst>
                                          <p:attrName>style.visibility</p:attrName>
                                        </p:attrNameLst>
                                      </p:cBhvr>
                                      <p:to>
                                        <p:strVal val="visible"/>
                                      </p:to>
                                    </p:set>
                                    <p:anim calcmode="lin" valueType="num">
                                      <p:cBhvr>
                                        <p:cTn id="7" dur="1000" fill="hold"/>
                                        <p:tgtEl>
                                          <p:spTgt spid="180">
                                            <p:bg/>
                                          </p:spTgt>
                                        </p:tgtEl>
                                        <p:attrNameLst>
                                          <p:attrName>ppt_x</p:attrName>
                                        </p:attrNameLst>
                                      </p:cBhvr>
                                      <p:tavLst>
                                        <p:tav tm="0">
                                          <p:val>
                                            <p:strVal val="0-#ppt_w/2"/>
                                          </p:val>
                                        </p:tav>
                                        <p:tav tm="100000">
                                          <p:val>
                                            <p:strVal val="#ppt_x"/>
                                          </p:val>
                                        </p:tav>
                                      </p:tavLst>
                                    </p:anim>
                                    <p:anim calcmode="lin" valueType="num">
                                      <p:cBhvr>
                                        <p:cTn id="8" dur="1000" fill="hold"/>
                                        <p:tgtEl>
                                          <p:spTgt spid="180">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80">
                                            <p:txEl>
                                              <p:pRg st="0" end="0"/>
                                            </p:txEl>
                                          </p:spTgt>
                                        </p:tgtEl>
                                        <p:attrNameLst>
                                          <p:attrName>style.visibility</p:attrName>
                                        </p:attrNameLst>
                                      </p:cBhvr>
                                      <p:to>
                                        <p:strVal val="visible"/>
                                      </p:to>
                                    </p:set>
                                    <p:anim calcmode="lin" valueType="num">
                                      <p:cBhvr>
                                        <p:cTn id="11" dur="1000" fill="hold"/>
                                        <p:tgtEl>
                                          <p:spTgt spid="180">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8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80">
                                            <p:txEl>
                                              <p:pRg st="1" end="1"/>
                                            </p:txEl>
                                          </p:spTgt>
                                        </p:tgtEl>
                                        <p:attrNameLst>
                                          <p:attrName>style.visibility</p:attrName>
                                        </p:attrNameLst>
                                      </p:cBhvr>
                                      <p:to>
                                        <p:strVal val="visible"/>
                                      </p:to>
                                    </p:set>
                                    <p:anim calcmode="lin" valueType="num">
                                      <p:cBhvr>
                                        <p:cTn id="17" dur="1000" fill="hold"/>
                                        <p:tgtEl>
                                          <p:spTgt spid="180">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8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80">
                                            <p:txEl>
                                              <p:pRg st="2" end="2"/>
                                            </p:txEl>
                                          </p:spTgt>
                                        </p:tgtEl>
                                        <p:attrNameLst>
                                          <p:attrName>style.visibility</p:attrName>
                                        </p:attrNameLst>
                                      </p:cBhvr>
                                      <p:to>
                                        <p:strVal val="visible"/>
                                      </p:to>
                                    </p:set>
                                    <p:anim calcmode="lin" valueType="num">
                                      <p:cBhvr>
                                        <p:cTn id="23" dur="1000" fill="hold"/>
                                        <p:tgtEl>
                                          <p:spTgt spid="180">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8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80">
                                            <p:txEl>
                                              <p:pRg st="3" end="3"/>
                                            </p:txEl>
                                          </p:spTgt>
                                        </p:tgtEl>
                                        <p:attrNameLst>
                                          <p:attrName>style.visibility</p:attrName>
                                        </p:attrNameLst>
                                      </p:cBhvr>
                                      <p:to>
                                        <p:strVal val="visible"/>
                                      </p:to>
                                    </p:set>
                                    <p:anim calcmode="lin" valueType="num">
                                      <p:cBhvr>
                                        <p:cTn id="29" dur="1000" fill="hold"/>
                                        <p:tgtEl>
                                          <p:spTgt spid="180">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8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iterate>
                                    <p:tmAbs val="0"/>
                                  </p:iterate>
                                  <p:childTnLst>
                                    <p:set>
                                      <p:cBhvr>
                                        <p:cTn id="34" fill="hold"/>
                                        <p:tgtEl>
                                          <p:spTgt spid="180">
                                            <p:txEl>
                                              <p:pRg st="4" end="4"/>
                                            </p:txEl>
                                          </p:spTgt>
                                        </p:tgtEl>
                                        <p:attrNameLst>
                                          <p:attrName>style.visibility</p:attrName>
                                        </p:attrNameLst>
                                      </p:cBhvr>
                                      <p:to>
                                        <p:strVal val="visible"/>
                                      </p:to>
                                    </p:set>
                                    <p:anim calcmode="lin" valueType="num">
                                      <p:cBhvr>
                                        <p:cTn id="35" dur="1000" fill="hold"/>
                                        <p:tgtEl>
                                          <p:spTgt spid="180">
                                            <p:txEl>
                                              <p:pRg st="4" end="4"/>
                                            </p:txEl>
                                          </p:spTgt>
                                        </p:tgtEl>
                                        <p:attrNameLst>
                                          <p:attrName>ppt_x</p:attrName>
                                        </p:attrNameLst>
                                      </p:cBhvr>
                                      <p:tavLst>
                                        <p:tav tm="0">
                                          <p:val>
                                            <p:strVal val="0-#ppt_w/2"/>
                                          </p:val>
                                        </p:tav>
                                        <p:tav tm="100000">
                                          <p:val>
                                            <p:strVal val="#ppt_x"/>
                                          </p:val>
                                        </p:tav>
                                      </p:tavLst>
                                    </p:anim>
                                    <p:anim calcmode="lin" valueType="num">
                                      <p:cBhvr>
                                        <p:cTn id="36" dur="1000" fill="hold"/>
                                        <p:tgtEl>
                                          <p:spTgt spid="18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ase study – diabetes…"/>
          <p:cNvSpPr txBox="1">
            <a:spLocks noGrp="1"/>
          </p:cNvSpPr>
          <p:nvPr>
            <p:ph type="body" idx="1"/>
          </p:nvPr>
        </p:nvSpPr>
        <p:spPr>
          <a:prstGeom prst="rect">
            <a:avLst/>
          </a:prstGeom>
        </p:spPr>
        <p:txBody>
          <a:bodyPr/>
          <a:lstStyle/>
          <a:p>
            <a:pPr marL="411480" indent="-411480" defTabSz="473201">
              <a:spcBef>
                <a:spcPts val="3400"/>
              </a:spcBef>
              <a:defRPr sz="3078"/>
            </a:pPr>
            <a:r>
              <a:rPr b="1"/>
              <a:t>Case study – diabetes</a:t>
            </a:r>
          </a:p>
          <a:p>
            <a:pPr marL="411480" indent="-411480" defTabSz="473201">
              <a:spcBef>
                <a:spcPts val="3400"/>
              </a:spcBef>
              <a:defRPr sz="3078"/>
            </a:pPr>
            <a:r>
              <a:rPr b="1"/>
              <a:t>Drug selection</a:t>
            </a:r>
            <a:r>
              <a:t>:</a:t>
            </a:r>
          </a:p>
          <a:p>
            <a:pPr marL="411480" indent="-411480" defTabSz="473201">
              <a:spcBef>
                <a:spcPts val="3400"/>
              </a:spcBef>
              <a:defRPr sz="3078"/>
            </a:pPr>
            <a:r>
              <a:t>oral antidiabetic agents: sulphonylureas(e.g. gliclazide) or biguanides (e.g.metformin)</a:t>
            </a:r>
          </a:p>
          <a:p>
            <a:pPr marL="411480" indent="-411480" defTabSz="473201">
              <a:spcBef>
                <a:spcPts val="3400"/>
              </a:spcBef>
              <a:defRPr sz="3078"/>
            </a:pPr>
            <a:r>
              <a:t>insulin – short acting (e.g. insulin aspart)or intermediate acting (e.g. insulin zinc suspension)</a:t>
            </a:r>
          </a:p>
          <a:p>
            <a:pPr marL="411480" indent="-411480" defTabSz="473201">
              <a:spcBef>
                <a:spcPts val="3400"/>
              </a:spcBef>
              <a:defRPr sz="3078"/>
            </a:pPr>
            <a:r>
              <a:rPr b="1"/>
              <a:t>Dose and dosing frequency</a:t>
            </a:r>
            <a:r>
              <a:t>:</a:t>
            </a:r>
          </a:p>
          <a:p>
            <a:pPr marL="411480" indent="-411480" defTabSz="473201">
              <a:spcBef>
                <a:spcPts val="3400"/>
              </a:spcBef>
              <a:defRPr sz="3078"/>
            </a:pPr>
            <a:r>
              <a:t>insulin mixture or biphasic preparation(e.g. biphasic insulin aspart – 30% insulin aspart, 70% insulin aspart protamine)</a:t>
            </a:r>
          </a:p>
          <a:p>
            <a:pPr marL="411480" indent="-411480" defTabSz="473201">
              <a:spcBef>
                <a:spcPts val="3400"/>
              </a:spcBef>
              <a:defRPr sz="3078"/>
            </a:pPr>
            <a:r>
              <a:rPr b="1"/>
              <a:t>number of doses per day vs meal times</a:t>
            </a:r>
          </a:p>
          <a:p>
            <a:pPr marL="411480" indent="-411480" defTabSz="473201">
              <a:spcBef>
                <a:spcPts val="3400"/>
              </a:spcBef>
              <a:defRPr sz="3078"/>
            </a:pPr>
            <a:r>
              <a:rPr b="1"/>
              <a:t>Route of administration: </a:t>
            </a:r>
            <a:r>
              <a:t>syringe vs injection device (pen).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82">
                                            <p:bg/>
                                          </p:spTgt>
                                        </p:tgtEl>
                                        <p:attrNameLst>
                                          <p:attrName>style.visibility</p:attrName>
                                        </p:attrNameLst>
                                      </p:cBhvr>
                                      <p:to>
                                        <p:strVal val="visible"/>
                                      </p:to>
                                    </p:set>
                                    <p:anim calcmode="lin" valueType="num">
                                      <p:cBhvr>
                                        <p:cTn id="7" dur="1000" fill="hold"/>
                                        <p:tgtEl>
                                          <p:spTgt spid="182">
                                            <p:bg/>
                                          </p:spTgt>
                                        </p:tgtEl>
                                        <p:attrNameLst>
                                          <p:attrName>ppt_x</p:attrName>
                                        </p:attrNameLst>
                                      </p:cBhvr>
                                      <p:tavLst>
                                        <p:tav tm="0">
                                          <p:val>
                                            <p:strVal val="0-#ppt_w/2"/>
                                          </p:val>
                                        </p:tav>
                                        <p:tav tm="100000">
                                          <p:val>
                                            <p:strVal val="#ppt_x"/>
                                          </p:val>
                                        </p:tav>
                                      </p:tavLst>
                                    </p:anim>
                                    <p:anim calcmode="lin" valueType="num">
                                      <p:cBhvr>
                                        <p:cTn id="8" dur="1000" fill="hold"/>
                                        <p:tgtEl>
                                          <p:spTgt spid="182">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82">
                                            <p:txEl>
                                              <p:pRg st="0" end="0"/>
                                            </p:txEl>
                                          </p:spTgt>
                                        </p:tgtEl>
                                        <p:attrNameLst>
                                          <p:attrName>style.visibility</p:attrName>
                                        </p:attrNameLst>
                                      </p:cBhvr>
                                      <p:to>
                                        <p:strVal val="visible"/>
                                      </p:to>
                                    </p:set>
                                    <p:anim calcmode="lin" valueType="num">
                                      <p:cBhvr>
                                        <p:cTn id="11" dur="1000" fill="hold"/>
                                        <p:tgtEl>
                                          <p:spTgt spid="182">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8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82">
                                            <p:txEl>
                                              <p:pRg st="1" end="1"/>
                                            </p:txEl>
                                          </p:spTgt>
                                        </p:tgtEl>
                                        <p:attrNameLst>
                                          <p:attrName>style.visibility</p:attrName>
                                        </p:attrNameLst>
                                      </p:cBhvr>
                                      <p:to>
                                        <p:strVal val="visible"/>
                                      </p:to>
                                    </p:set>
                                    <p:anim calcmode="lin" valueType="num">
                                      <p:cBhvr>
                                        <p:cTn id="17" dur="1000" fill="hold"/>
                                        <p:tgtEl>
                                          <p:spTgt spid="182">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8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82">
                                            <p:txEl>
                                              <p:pRg st="2" end="2"/>
                                            </p:txEl>
                                          </p:spTgt>
                                        </p:tgtEl>
                                        <p:attrNameLst>
                                          <p:attrName>style.visibility</p:attrName>
                                        </p:attrNameLst>
                                      </p:cBhvr>
                                      <p:to>
                                        <p:strVal val="visible"/>
                                      </p:to>
                                    </p:set>
                                    <p:anim calcmode="lin" valueType="num">
                                      <p:cBhvr>
                                        <p:cTn id="23" dur="1000" fill="hold"/>
                                        <p:tgtEl>
                                          <p:spTgt spid="182">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8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82">
                                            <p:txEl>
                                              <p:pRg st="3" end="3"/>
                                            </p:txEl>
                                          </p:spTgt>
                                        </p:tgtEl>
                                        <p:attrNameLst>
                                          <p:attrName>style.visibility</p:attrName>
                                        </p:attrNameLst>
                                      </p:cBhvr>
                                      <p:to>
                                        <p:strVal val="visible"/>
                                      </p:to>
                                    </p:set>
                                    <p:anim calcmode="lin" valueType="num">
                                      <p:cBhvr>
                                        <p:cTn id="29" dur="1000" fill="hold"/>
                                        <p:tgtEl>
                                          <p:spTgt spid="182">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8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iterate>
                                    <p:tmAbs val="0"/>
                                  </p:iterate>
                                  <p:childTnLst>
                                    <p:set>
                                      <p:cBhvr>
                                        <p:cTn id="34" fill="hold"/>
                                        <p:tgtEl>
                                          <p:spTgt spid="182">
                                            <p:txEl>
                                              <p:pRg st="4" end="4"/>
                                            </p:txEl>
                                          </p:spTgt>
                                        </p:tgtEl>
                                        <p:attrNameLst>
                                          <p:attrName>style.visibility</p:attrName>
                                        </p:attrNameLst>
                                      </p:cBhvr>
                                      <p:to>
                                        <p:strVal val="visible"/>
                                      </p:to>
                                    </p:set>
                                    <p:anim calcmode="lin" valueType="num">
                                      <p:cBhvr>
                                        <p:cTn id="35" dur="1000" fill="hold"/>
                                        <p:tgtEl>
                                          <p:spTgt spid="182">
                                            <p:txEl>
                                              <p:pRg st="4" end="4"/>
                                            </p:txEl>
                                          </p:spTgt>
                                        </p:tgtEl>
                                        <p:attrNameLst>
                                          <p:attrName>ppt_x</p:attrName>
                                        </p:attrNameLst>
                                      </p:cBhvr>
                                      <p:tavLst>
                                        <p:tav tm="0">
                                          <p:val>
                                            <p:strVal val="0-#ppt_w/2"/>
                                          </p:val>
                                        </p:tav>
                                        <p:tav tm="100000">
                                          <p:val>
                                            <p:strVal val="#ppt_x"/>
                                          </p:val>
                                        </p:tav>
                                      </p:tavLst>
                                    </p:anim>
                                    <p:anim calcmode="lin" valueType="num">
                                      <p:cBhvr>
                                        <p:cTn id="36" dur="1000" fill="hold"/>
                                        <p:tgtEl>
                                          <p:spTgt spid="18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iterate>
                                    <p:tmAbs val="0"/>
                                  </p:iterate>
                                  <p:childTnLst>
                                    <p:set>
                                      <p:cBhvr>
                                        <p:cTn id="40" fill="hold"/>
                                        <p:tgtEl>
                                          <p:spTgt spid="182">
                                            <p:txEl>
                                              <p:pRg st="5" end="5"/>
                                            </p:txEl>
                                          </p:spTgt>
                                        </p:tgtEl>
                                        <p:attrNameLst>
                                          <p:attrName>style.visibility</p:attrName>
                                        </p:attrNameLst>
                                      </p:cBhvr>
                                      <p:to>
                                        <p:strVal val="visible"/>
                                      </p:to>
                                    </p:set>
                                    <p:anim calcmode="lin" valueType="num">
                                      <p:cBhvr>
                                        <p:cTn id="41" dur="1000" fill="hold"/>
                                        <p:tgtEl>
                                          <p:spTgt spid="182">
                                            <p:txEl>
                                              <p:pRg st="5" end="5"/>
                                            </p:txEl>
                                          </p:spTgt>
                                        </p:tgtEl>
                                        <p:attrNameLst>
                                          <p:attrName>ppt_x</p:attrName>
                                        </p:attrNameLst>
                                      </p:cBhvr>
                                      <p:tavLst>
                                        <p:tav tm="0">
                                          <p:val>
                                            <p:strVal val="0-#ppt_w/2"/>
                                          </p:val>
                                        </p:tav>
                                        <p:tav tm="100000">
                                          <p:val>
                                            <p:strVal val="#ppt_x"/>
                                          </p:val>
                                        </p:tav>
                                      </p:tavLst>
                                    </p:anim>
                                    <p:anim calcmode="lin" valueType="num">
                                      <p:cBhvr>
                                        <p:cTn id="42" dur="1000" fill="hold"/>
                                        <p:tgtEl>
                                          <p:spTgt spid="18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iterate>
                                    <p:tmAbs val="0"/>
                                  </p:iterate>
                                  <p:childTnLst>
                                    <p:set>
                                      <p:cBhvr>
                                        <p:cTn id="46" fill="hold"/>
                                        <p:tgtEl>
                                          <p:spTgt spid="182">
                                            <p:txEl>
                                              <p:pRg st="6" end="6"/>
                                            </p:txEl>
                                          </p:spTgt>
                                        </p:tgtEl>
                                        <p:attrNameLst>
                                          <p:attrName>style.visibility</p:attrName>
                                        </p:attrNameLst>
                                      </p:cBhvr>
                                      <p:to>
                                        <p:strVal val="visible"/>
                                      </p:to>
                                    </p:set>
                                    <p:anim calcmode="lin" valueType="num">
                                      <p:cBhvr>
                                        <p:cTn id="47" dur="1000" fill="hold"/>
                                        <p:tgtEl>
                                          <p:spTgt spid="182">
                                            <p:txEl>
                                              <p:pRg st="6" end="6"/>
                                            </p:txEl>
                                          </p:spTgt>
                                        </p:tgtEl>
                                        <p:attrNameLst>
                                          <p:attrName>ppt_x</p:attrName>
                                        </p:attrNameLst>
                                      </p:cBhvr>
                                      <p:tavLst>
                                        <p:tav tm="0">
                                          <p:val>
                                            <p:strVal val="0-#ppt_w/2"/>
                                          </p:val>
                                        </p:tav>
                                        <p:tav tm="100000">
                                          <p:val>
                                            <p:strVal val="#ppt_x"/>
                                          </p:val>
                                        </p:tav>
                                      </p:tavLst>
                                    </p:anim>
                                    <p:anim calcmode="lin" valueType="num">
                                      <p:cBhvr>
                                        <p:cTn id="48" dur="1000" fill="hold"/>
                                        <p:tgtEl>
                                          <p:spTgt spid="18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iterate>
                                    <p:tmAbs val="0"/>
                                  </p:iterate>
                                  <p:childTnLst>
                                    <p:set>
                                      <p:cBhvr>
                                        <p:cTn id="52" fill="hold"/>
                                        <p:tgtEl>
                                          <p:spTgt spid="182">
                                            <p:txEl>
                                              <p:pRg st="7" end="7"/>
                                            </p:txEl>
                                          </p:spTgt>
                                        </p:tgtEl>
                                        <p:attrNameLst>
                                          <p:attrName>style.visibility</p:attrName>
                                        </p:attrNameLst>
                                      </p:cBhvr>
                                      <p:to>
                                        <p:strVal val="visible"/>
                                      </p:to>
                                    </p:set>
                                    <p:anim calcmode="lin" valueType="num">
                                      <p:cBhvr>
                                        <p:cTn id="53" dur="1000" fill="hold"/>
                                        <p:tgtEl>
                                          <p:spTgt spid="182">
                                            <p:txEl>
                                              <p:pRg st="7" end="7"/>
                                            </p:txEl>
                                          </p:spTgt>
                                        </p:tgtEl>
                                        <p:attrNameLst>
                                          <p:attrName>ppt_x</p:attrName>
                                        </p:attrNameLst>
                                      </p:cBhvr>
                                      <p:tavLst>
                                        <p:tav tm="0">
                                          <p:val>
                                            <p:strVal val="0-#ppt_w/2"/>
                                          </p:val>
                                        </p:tav>
                                        <p:tav tm="100000">
                                          <p:val>
                                            <p:strVal val="#ppt_x"/>
                                          </p:val>
                                        </p:tav>
                                      </p:tavLst>
                                    </p:anim>
                                    <p:anim calcmode="lin" valueType="num">
                                      <p:cBhvr>
                                        <p:cTn id="54" dur="1000" fill="hold"/>
                                        <p:tgtEl>
                                          <p:spTgt spid="18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build="p"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4. Patient monitoring…"/>
          <p:cNvSpPr txBox="1">
            <a:spLocks noGrp="1"/>
          </p:cNvSpPr>
          <p:nvPr>
            <p:ph type="body" idx="1"/>
          </p:nvPr>
        </p:nvSpPr>
        <p:spPr>
          <a:prstGeom prst="rect">
            <a:avLst/>
          </a:prstGeom>
        </p:spPr>
        <p:txBody>
          <a:bodyPr/>
          <a:lstStyle/>
          <a:p>
            <a:pPr>
              <a:defRPr b="1"/>
            </a:pPr>
            <a:r>
              <a:t>4. Patient monitoring</a:t>
            </a:r>
          </a:p>
          <a:p>
            <a:r>
              <a:t>Quantitative and qualitative parameters (i.e clinical assessment)</a:t>
            </a:r>
          </a:p>
          <a:p>
            <a:r>
              <a:t>Define pharmacotherapeutic end-points</a:t>
            </a:r>
          </a:p>
          <a:p>
            <a:r>
              <a:t>Determine monitoring frequency.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84">
                                            <p:bg/>
                                          </p:spTgt>
                                        </p:tgtEl>
                                        <p:attrNameLst>
                                          <p:attrName>style.visibility</p:attrName>
                                        </p:attrNameLst>
                                      </p:cBhvr>
                                      <p:to>
                                        <p:strVal val="visible"/>
                                      </p:to>
                                    </p:set>
                                    <p:anim calcmode="lin" valueType="num">
                                      <p:cBhvr>
                                        <p:cTn id="7" dur="1000" fill="hold"/>
                                        <p:tgtEl>
                                          <p:spTgt spid="184">
                                            <p:bg/>
                                          </p:spTgt>
                                        </p:tgtEl>
                                        <p:attrNameLst>
                                          <p:attrName>ppt_x</p:attrName>
                                        </p:attrNameLst>
                                      </p:cBhvr>
                                      <p:tavLst>
                                        <p:tav tm="0">
                                          <p:val>
                                            <p:strVal val="0-#ppt_w/2"/>
                                          </p:val>
                                        </p:tav>
                                        <p:tav tm="100000">
                                          <p:val>
                                            <p:strVal val="#ppt_x"/>
                                          </p:val>
                                        </p:tav>
                                      </p:tavLst>
                                    </p:anim>
                                    <p:anim calcmode="lin" valueType="num">
                                      <p:cBhvr>
                                        <p:cTn id="8" dur="1000" fill="hold"/>
                                        <p:tgtEl>
                                          <p:spTgt spid="18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84">
                                            <p:txEl>
                                              <p:pRg st="0" end="0"/>
                                            </p:txEl>
                                          </p:spTgt>
                                        </p:tgtEl>
                                        <p:attrNameLst>
                                          <p:attrName>style.visibility</p:attrName>
                                        </p:attrNameLst>
                                      </p:cBhvr>
                                      <p:to>
                                        <p:strVal val="visible"/>
                                      </p:to>
                                    </p:set>
                                    <p:anim calcmode="lin" valueType="num">
                                      <p:cBhvr>
                                        <p:cTn id="11" dur="1000" fill="hold"/>
                                        <p:tgtEl>
                                          <p:spTgt spid="184">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84">
                                            <p:txEl>
                                              <p:pRg st="1" end="1"/>
                                            </p:txEl>
                                          </p:spTgt>
                                        </p:tgtEl>
                                        <p:attrNameLst>
                                          <p:attrName>style.visibility</p:attrName>
                                        </p:attrNameLst>
                                      </p:cBhvr>
                                      <p:to>
                                        <p:strVal val="visible"/>
                                      </p:to>
                                    </p:set>
                                    <p:anim calcmode="lin" valueType="num">
                                      <p:cBhvr>
                                        <p:cTn id="17" dur="1000" fill="hold"/>
                                        <p:tgtEl>
                                          <p:spTgt spid="184">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84">
                                            <p:txEl>
                                              <p:pRg st="2" end="2"/>
                                            </p:txEl>
                                          </p:spTgt>
                                        </p:tgtEl>
                                        <p:attrNameLst>
                                          <p:attrName>style.visibility</p:attrName>
                                        </p:attrNameLst>
                                      </p:cBhvr>
                                      <p:to>
                                        <p:strVal val="visible"/>
                                      </p:to>
                                    </p:set>
                                    <p:anim calcmode="lin" valueType="num">
                                      <p:cBhvr>
                                        <p:cTn id="23" dur="1000" fill="hold"/>
                                        <p:tgtEl>
                                          <p:spTgt spid="184">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84">
                                            <p:txEl>
                                              <p:pRg st="3" end="3"/>
                                            </p:txEl>
                                          </p:spTgt>
                                        </p:tgtEl>
                                        <p:attrNameLst>
                                          <p:attrName>style.visibility</p:attrName>
                                        </p:attrNameLst>
                                      </p:cBhvr>
                                      <p:to>
                                        <p:strVal val="visible"/>
                                      </p:to>
                                    </p:set>
                                    <p:anim calcmode="lin" valueType="num">
                                      <p:cBhvr>
                                        <p:cTn id="29" dur="1000" fill="hold"/>
                                        <p:tgtEl>
                                          <p:spTgt spid="184">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8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linical pharmacy CP"/>
          <p:cNvSpPr txBox="1">
            <a:spLocks noGrp="1"/>
          </p:cNvSpPr>
          <p:nvPr>
            <p:ph type="title"/>
          </p:nvPr>
        </p:nvSpPr>
        <p:spPr>
          <a:prstGeom prst="rect">
            <a:avLst/>
          </a:prstGeom>
        </p:spPr>
        <p:txBody>
          <a:bodyPr/>
          <a:lstStyle/>
          <a:p>
            <a:r>
              <a:t>Clinical pharmacy CP</a:t>
            </a:r>
          </a:p>
        </p:txBody>
      </p:sp>
      <p:sp>
        <p:nvSpPr>
          <p:cNvPr id="138" name="Is the discipline concerned with the use of medicines in patients.…"/>
          <p:cNvSpPr txBox="1">
            <a:spLocks noGrp="1"/>
          </p:cNvSpPr>
          <p:nvPr>
            <p:ph type="body" idx="1"/>
          </p:nvPr>
        </p:nvSpPr>
        <p:spPr>
          <a:prstGeom prst="rect">
            <a:avLst/>
          </a:prstGeom>
        </p:spPr>
        <p:txBody>
          <a:bodyPr/>
          <a:lstStyle/>
          <a:p>
            <a:pPr marL="574842" indent="-574842">
              <a:defRPr sz="4300" b="1"/>
            </a:pPr>
            <a:r>
              <a:t>Is the discipline concerned with the use of medicines in patients. </a:t>
            </a:r>
          </a:p>
          <a:p>
            <a:pPr marL="574842" indent="-574842">
              <a:defRPr sz="4300" b="1"/>
            </a:pPr>
            <a:r>
              <a:t>It requires the application of pharmaceutical science in order to solve drug therapy problems in individual patients.</a:t>
            </a:r>
          </a:p>
        </p:txBody>
      </p:sp>
    </p:spTree>
    <p:custDataLst>
      <p:tags r:id="rId1"/>
    </p:custData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137"/>
                                        </p:tgtEl>
                                        <p:attrNameLst>
                                          <p:attrName>style.visibility</p:attrName>
                                        </p:attrNameLst>
                                      </p:cBhvr>
                                      <p:to>
                                        <p:strVal val="visible"/>
                                      </p:to>
                                    </p:set>
                                    <p:anim calcmode="lin" valueType="num">
                                      <p:cBhvr>
                                        <p:cTn id="7" dur="1000" fill="hold"/>
                                        <p:tgtEl>
                                          <p:spTgt spid="137"/>
                                        </p:tgtEl>
                                        <p:attrNameLst>
                                          <p:attrName>ppt_w</p:attrName>
                                        </p:attrNameLst>
                                      </p:cBhvr>
                                      <p:tavLst>
                                        <p:tav tm="0">
                                          <p:val>
                                            <p:strVal val="4*#ppt_w"/>
                                          </p:val>
                                        </p:tav>
                                        <p:tav tm="100000">
                                          <p:val>
                                            <p:strVal val="#ppt_w"/>
                                          </p:val>
                                        </p:tav>
                                      </p:tavLst>
                                    </p:anim>
                                    <p:anim calcmode="lin" valueType="num">
                                      <p:cBhvr>
                                        <p:cTn id="8" dur="1000" fill="hold"/>
                                        <p:tgtEl>
                                          <p:spTgt spid="137"/>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38">
                                            <p:bg/>
                                          </p:spTgt>
                                        </p:tgtEl>
                                        <p:attrNameLst>
                                          <p:attrName>style.visibility</p:attrName>
                                        </p:attrNameLst>
                                      </p:cBhvr>
                                      <p:to>
                                        <p:strVal val="visible"/>
                                      </p:to>
                                    </p:set>
                                    <p:anim calcmode="lin" valueType="num">
                                      <p:cBhvr>
                                        <p:cTn id="13" dur="1000" fill="hold"/>
                                        <p:tgtEl>
                                          <p:spTgt spid="138">
                                            <p:bg/>
                                          </p:spTgt>
                                        </p:tgtEl>
                                        <p:attrNameLst>
                                          <p:attrName>ppt_x</p:attrName>
                                        </p:attrNameLst>
                                      </p:cBhvr>
                                      <p:tavLst>
                                        <p:tav tm="0">
                                          <p:val>
                                            <p:strVal val="0-#ppt_w/2"/>
                                          </p:val>
                                        </p:tav>
                                        <p:tav tm="100000">
                                          <p:val>
                                            <p:strVal val="#ppt_x"/>
                                          </p:val>
                                        </p:tav>
                                      </p:tavLst>
                                    </p:anim>
                                    <p:anim calcmode="lin" valueType="num">
                                      <p:cBhvr>
                                        <p:cTn id="14" dur="1000" fill="hold"/>
                                        <p:tgtEl>
                                          <p:spTgt spid="138">
                                            <p:bg/>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iterate>
                                    <p:tmAbs val="0"/>
                                  </p:iterate>
                                  <p:childTnLst>
                                    <p:set>
                                      <p:cBhvr>
                                        <p:cTn id="16" fill="hold"/>
                                        <p:tgtEl>
                                          <p:spTgt spid="138">
                                            <p:txEl>
                                              <p:pRg st="0" end="0"/>
                                            </p:txEl>
                                          </p:spTgt>
                                        </p:tgtEl>
                                        <p:attrNameLst>
                                          <p:attrName>style.visibility</p:attrName>
                                        </p:attrNameLst>
                                      </p:cBhvr>
                                      <p:to>
                                        <p:strVal val="visible"/>
                                      </p:to>
                                    </p:set>
                                    <p:anim calcmode="lin" valueType="num">
                                      <p:cBhvr>
                                        <p:cTn id="17" dur="1000" fill="hold"/>
                                        <p:tgtEl>
                                          <p:spTgt spid="138">
                                            <p:txEl>
                                              <p:pRg st="0" end="0"/>
                                            </p:txEl>
                                          </p:spTgt>
                                        </p:tgtEl>
                                        <p:attrNameLst>
                                          <p:attrName>ppt_x</p:attrName>
                                        </p:attrNameLst>
                                      </p:cBhvr>
                                      <p:tavLst>
                                        <p:tav tm="0">
                                          <p:val>
                                            <p:strVal val="0-#ppt_w/2"/>
                                          </p:val>
                                        </p:tav>
                                        <p:tav tm="100000">
                                          <p:val>
                                            <p:strVal val="#ppt_x"/>
                                          </p:val>
                                        </p:tav>
                                      </p:tavLst>
                                    </p:anim>
                                    <p:anim calcmode="lin" valueType="num">
                                      <p:cBhvr>
                                        <p:cTn id="18" dur="1000" fill="hold"/>
                                        <p:tgtEl>
                                          <p:spTgt spid="1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38">
                                            <p:txEl>
                                              <p:pRg st="1" end="1"/>
                                            </p:txEl>
                                          </p:spTgt>
                                        </p:tgtEl>
                                        <p:attrNameLst>
                                          <p:attrName>style.visibility</p:attrName>
                                        </p:attrNameLst>
                                      </p:cBhvr>
                                      <p:to>
                                        <p:strVal val="visible"/>
                                      </p:to>
                                    </p:set>
                                    <p:anim calcmode="lin" valueType="num">
                                      <p:cBhvr>
                                        <p:cTn id="23" dur="1000" fill="hold"/>
                                        <p:tgtEl>
                                          <p:spTgt spid="138">
                                            <p:txEl>
                                              <p:pRg st="1" end="1"/>
                                            </p:txEl>
                                          </p:spTgt>
                                        </p:tgtEl>
                                        <p:attrNameLst>
                                          <p:attrName>ppt_x</p:attrName>
                                        </p:attrNameLst>
                                      </p:cBhvr>
                                      <p:tavLst>
                                        <p:tav tm="0">
                                          <p:val>
                                            <p:strVal val="0-#ppt_w/2"/>
                                          </p:val>
                                        </p:tav>
                                        <p:tav tm="100000">
                                          <p:val>
                                            <p:strVal val="#ppt_x"/>
                                          </p:val>
                                        </p:tav>
                                      </p:tavLst>
                                    </p:anim>
                                    <p:anim calcmode="lin" valueType="num">
                                      <p:cBhvr>
                                        <p:cTn id="24" dur="1000" fill="hold"/>
                                        <p:tgtEl>
                                          <p:spTgt spid="13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advAuto="0"/>
      <p:bldP spid="138" grpId="0" build="p" bldLvl="5"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ase study – diabetes…"/>
          <p:cNvSpPr txBox="1">
            <a:spLocks noGrp="1"/>
          </p:cNvSpPr>
          <p:nvPr>
            <p:ph type="body" idx="1"/>
          </p:nvPr>
        </p:nvSpPr>
        <p:spPr>
          <a:prstGeom prst="rect">
            <a:avLst/>
          </a:prstGeom>
        </p:spPr>
        <p:txBody>
          <a:bodyPr/>
          <a:lstStyle/>
          <a:p>
            <a:r>
              <a:rPr b="1"/>
              <a:t>Case study – diabetes</a:t>
            </a:r>
          </a:p>
          <a:p>
            <a:r>
              <a:rPr b="1"/>
              <a:t>Patient monitoring</a:t>
            </a:r>
            <a:r>
              <a:t>:</a:t>
            </a:r>
          </a:p>
          <a:p>
            <a:r>
              <a:t>glucose control (blood glucose, HbA1c)</a:t>
            </a:r>
          </a:p>
          <a:p>
            <a:r>
              <a:t>assessment of quality of life</a:t>
            </a:r>
          </a:p>
          <a:p>
            <a:r>
              <a:t>assessment of onset of side-effects due to medications (e.g. nausea, hypoglycemic attacks).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86">
                                            <p:bg/>
                                          </p:spTgt>
                                        </p:tgtEl>
                                        <p:attrNameLst>
                                          <p:attrName>style.visibility</p:attrName>
                                        </p:attrNameLst>
                                      </p:cBhvr>
                                      <p:to>
                                        <p:strVal val="visible"/>
                                      </p:to>
                                    </p:set>
                                    <p:anim calcmode="lin" valueType="num">
                                      <p:cBhvr>
                                        <p:cTn id="7" dur="1000" fill="hold"/>
                                        <p:tgtEl>
                                          <p:spTgt spid="186">
                                            <p:bg/>
                                          </p:spTgt>
                                        </p:tgtEl>
                                        <p:attrNameLst>
                                          <p:attrName>ppt_x</p:attrName>
                                        </p:attrNameLst>
                                      </p:cBhvr>
                                      <p:tavLst>
                                        <p:tav tm="0">
                                          <p:val>
                                            <p:strVal val="0-#ppt_w/2"/>
                                          </p:val>
                                        </p:tav>
                                        <p:tav tm="100000">
                                          <p:val>
                                            <p:strVal val="#ppt_x"/>
                                          </p:val>
                                        </p:tav>
                                      </p:tavLst>
                                    </p:anim>
                                    <p:anim calcmode="lin" valueType="num">
                                      <p:cBhvr>
                                        <p:cTn id="8" dur="1000" fill="hold"/>
                                        <p:tgtEl>
                                          <p:spTgt spid="186">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86">
                                            <p:txEl>
                                              <p:pRg st="0" end="0"/>
                                            </p:txEl>
                                          </p:spTgt>
                                        </p:tgtEl>
                                        <p:attrNameLst>
                                          <p:attrName>style.visibility</p:attrName>
                                        </p:attrNameLst>
                                      </p:cBhvr>
                                      <p:to>
                                        <p:strVal val="visible"/>
                                      </p:to>
                                    </p:set>
                                    <p:anim calcmode="lin" valueType="num">
                                      <p:cBhvr>
                                        <p:cTn id="11" dur="1000" fill="hold"/>
                                        <p:tgtEl>
                                          <p:spTgt spid="186">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86">
                                            <p:txEl>
                                              <p:pRg st="1" end="1"/>
                                            </p:txEl>
                                          </p:spTgt>
                                        </p:tgtEl>
                                        <p:attrNameLst>
                                          <p:attrName>style.visibility</p:attrName>
                                        </p:attrNameLst>
                                      </p:cBhvr>
                                      <p:to>
                                        <p:strVal val="visible"/>
                                      </p:to>
                                    </p:set>
                                    <p:anim calcmode="lin" valueType="num">
                                      <p:cBhvr>
                                        <p:cTn id="17" dur="1000" fill="hold"/>
                                        <p:tgtEl>
                                          <p:spTgt spid="186">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8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86">
                                            <p:txEl>
                                              <p:pRg st="2" end="2"/>
                                            </p:txEl>
                                          </p:spTgt>
                                        </p:tgtEl>
                                        <p:attrNameLst>
                                          <p:attrName>style.visibility</p:attrName>
                                        </p:attrNameLst>
                                      </p:cBhvr>
                                      <p:to>
                                        <p:strVal val="visible"/>
                                      </p:to>
                                    </p:set>
                                    <p:anim calcmode="lin" valueType="num">
                                      <p:cBhvr>
                                        <p:cTn id="23" dur="1000" fill="hold"/>
                                        <p:tgtEl>
                                          <p:spTgt spid="186">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8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86">
                                            <p:txEl>
                                              <p:pRg st="3" end="3"/>
                                            </p:txEl>
                                          </p:spTgt>
                                        </p:tgtEl>
                                        <p:attrNameLst>
                                          <p:attrName>style.visibility</p:attrName>
                                        </p:attrNameLst>
                                      </p:cBhvr>
                                      <p:to>
                                        <p:strVal val="visible"/>
                                      </p:to>
                                    </p:set>
                                    <p:anim calcmode="lin" valueType="num">
                                      <p:cBhvr>
                                        <p:cTn id="29" dur="1000" fill="hold"/>
                                        <p:tgtEl>
                                          <p:spTgt spid="186">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8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iterate>
                                    <p:tmAbs val="0"/>
                                  </p:iterate>
                                  <p:childTnLst>
                                    <p:set>
                                      <p:cBhvr>
                                        <p:cTn id="34" fill="hold"/>
                                        <p:tgtEl>
                                          <p:spTgt spid="186">
                                            <p:txEl>
                                              <p:pRg st="4" end="4"/>
                                            </p:txEl>
                                          </p:spTgt>
                                        </p:tgtEl>
                                        <p:attrNameLst>
                                          <p:attrName>style.visibility</p:attrName>
                                        </p:attrNameLst>
                                      </p:cBhvr>
                                      <p:to>
                                        <p:strVal val="visible"/>
                                      </p:to>
                                    </p:set>
                                    <p:anim calcmode="lin" valueType="num">
                                      <p:cBhvr>
                                        <p:cTn id="35" dur="1000" fill="hold"/>
                                        <p:tgtEl>
                                          <p:spTgt spid="186">
                                            <p:txEl>
                                              <p:pRg st="4" end="4"/>
                                            </p:txEl>
                                          </p:spTgt>
                                        </p:tgtEl>
                                        <p:attrNameLst>
                                          <p:attrName>ppt_x</p:attrName>
                                        </p:attrNameLst>
                                      </p:cBhvr>
                                      <p:tavLst>
                                        <p:tav tm="0">
                                          <p:val>
                                            <p:strVal val="0-#ppt_w/2"/>
                                          </p:val>
                                        </p:tav>
                                        <p:tav tm="100000">
                                          <p:val>
                                            <p:strVal val="#ppt_x"/>
                                          </p:val>
                                        </p:tav>
                                      </p:tavLst>
                                    </p:anim>
                                    <p:anim calcmode="lin" valueType="num">
                                      <p:cBhvr>
                                        <p:cTn id="36" dur="1000" fill="hold"/>
                                        <p:tgtEl>
                                          <p:spTgt spid="18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ase study –  cancer…"/>
          <p:cNvSpPr txBox="1">
            <a:spLocks noGrp="1"/>
          </p:cNvSpPr>
          <p:nvPr>
            <p:ph type="body" idx="1"/>
          </p:nvPr>
        </p:nvSpPr>
        <p:spPr>
          <a:prstGeom prst="rect">
            <a:avLst/>
          </a:prstGeom>
        </p:spPr>
        <p:txBody>
          <a:bodyPr/>
          <a:lstStyle/>
          <a:p>
            <a:r>
              <a:rPr b="1"/>
              <a:t>Case study –  cancer</a:t>
            </a:r>
          </a:p>
          <a:p>
            <a:r>
              <a:rPr b="1"/>
              <a:t>Patients</a:t>
            </a:r>
            <a:r>
              <a:t> </a:t>
            </a:r>
            <a:r>
              <a:rPr b="1"/>
              <a:t>monitoring</a:t>
            </a:r>
            <a:r>
              <a:t>:</a:t>
            </a:r>
          </a:p>
          <a:p>
            <a:r>
              <a:t>use of pain scales to assess pain perception</a:t>
            </a:r>
          </a:p>
          <a:p>
            <a:r>
              <a:t>assessment of quality of life</a:t>
            </a:r>
          </a:p>
          <a:p>
            <a:r>
              <a:t>assessment of onset of side-effects due to medications (e.g. nausea, constipation).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88">
                                            <p:bg/>
                                          </p:spTgt>
                                        </p:tgtEl>
                                        <p:attrNameLst>
                                          <p:attrName>style.visibility</p:attrName>
                                        </p:attrNameLst>
                                      </p:cBhvr>
                                      <p:to>
                                        <p:strVal val="visible"/>
                                      </p:to>
                                    </p:set>
                                    <p:anim calcmode="lin" valueType="num">
                                      <p:cBhvr>
                                        <p:cTn id="7" dur="1000" fill="hold"/>
                                        <p:tgtEl>
                                          <p:spTgt spid="188">
                                            <p:bg/>
                                          </p:spTgt>
                                        </p:tgtEl>
                                        <p:attrNameLst>
                                          <p:attrName>ppt_x</p:attrName>
                                        </p:attrNameLst>
                                      </p:cBhvr>
                                      <p:tavLst>
                                        <p:tav tm="0">
                                          <p:val>
                                            <p:strVal val="0-#ppt_w/2"/>
                                          </p:val>
                                        </p:tav>
                                        <p:tav tm="100000">
                                          <p:val>
                                            <p:strVal val="#ppt_x"/>
                                          </p:val>
                                        </p:tav>
                                      </p:tavLst>
                                    </p:anim>
                                    <p:anim calcmode="lin" valueType="num">
                                      <p:cBhvr>
                                        <p:cTn id="8" dur="1000" fill="hold"/>
                                        <p:tgtEl>
                                          <p:spTgt spid="188">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88">
                                            <p:txEl>
                                              <p:pRg st="0" end="0"/>
                                            </p:txEl>
                                          </p:spTgt>
                                        </p:tgtEl>
                                        <p:attrNameLst>
                                          <p:attrName>style.visibility</p:attrName>
                                        </p:attrNameLst>
                                      </p:cBhvr>
                                      <p:to>
                                        <p:strVal val="visible"/>
                                      </p:to>
                                    </p:set>
                                    <p:anim calcmode="lin" valueType="num">
                                      <p:cBhvr>
                                        <p:cTn id="11" dur="1000" fill="hold"/>
                                        <p:tgtEl>
                                          <p:spTgt spid="188">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88">
                                            <p:txEl>
                                              <p:pRg st="1" end="1"/>
                                            </p:txEl>
                                          </p:spTgt>
                                        </p:tgtEl>
                                        <p:attrNameLst>
                                          <p:attrName>style.visibility</p:attrName>
                                        </p:attrNameLst>
                                      </p:cBhvr>
                                      <p:to>
                                        <p:strVal val="visible"/>
                                      </p:to>
                                    </p:set>
                                    <p:anim calcmode="lin" valueType="num">
                                      <p:cBhvr>
                                        <p:cTn id="17" dur="1000" fill="hold"/>
                                        <p:tgtEl>
                                          <p:spTgt spid="188">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8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88">
                                            <p:txEl>
                                              <p:pRg st="2" end="2"/>
                                            </p:txEl>
                                          </p:spTgt>
                                        </p:tgtEl>
                                        <p:attrNameLst>
                                          <p:attrName>style.visibility</p:attrName>
                                        </p:attrNameLst>
                                      </p:cBhvr>
                                      <p:to>
                                        <p:strVal val="visible"/>
                                      </p:to>
                                    </p:set>
                                    <p:anim calcmode="lin" valueType="num">
                                      <p:cBhvr>
                                        <p:cTn id="23" dur="1000" fill="hold"/>
                                        <p:tgtEl>
                                          <p:spTgt spid="188">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8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88">
                                            <p:txEl>
                                              <p:pRg st="3" end="3"/>
                                            </p:txEl>
                                          </p:spTgt>
                                        </p:tgtEl>
                                        <p:attrNameLst>
                                          <p:attrName>style.visibility</p:attrName>
                                        </p:attrNameLst>
                                      </p:cBhvr>
                                      <p:to>
                                        <p:strVal val="visible"/>
                                      </p:to>
                                    </p:set>
                                    <p:anim calcmode="lin" valueType="num">
                                      <p:cBhvr>
                                        <p:cTn id="29" dur="1000" fill="hold"/>
                                        <p:tgtEl>
                                          <p:spTgt spid="188">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8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iterate>
                                    <p:tmAbs val="0"/>
                                  </p:iterate>
                                  <p:childTnLst>
                                    <p:set>
                                      <p:cBhvr>
                                        <p:cTn id="34" fill="hold"/>
                                        <p:tgtEl>
                                          <p:spTgt spid="188">
                                            <p:txEl>
                                              <p:pRg st="4" end="4"/>
                                            </p:txEl>
                                          </p:spTgt>
                                        </p:tgtEl>
                                        <p:attrNameLst>
                                          <p:attrName>style.visibility</p:attrName>
                                        </p:attrNameLst>
                                      </p:cBhvr>
                                      <p:to>
                                        <p:strVal val="visible"/>
                                      </p:to>
                                    </p:set>
                                    <p:anim calcmode="lin" valueType="num">
                                      <p:cBhvr>
                                        <p:cTn id="35" dur="1000" fill="hold"/>
                                        <p:tgtEl>
                                          <p:spTgt spid="188">
                                            <p:txEl>
                                              <p:pRg st="4" end="4"/>
                                            </p:txEl>
                                          </p:spTgt>
                                        </p:tgtEl>
                                        <p:attrNameLst>
                                          <p:attrName>ppt_x</p:attrName>
                                        </p:attrNameLst>
                                      </p:cBhvr>
                                      <p:tavLst>
                                        <p:tav tm="0">
                                          <p:val>
                                            <p:strVal val="0-#ppt_w/2"/>
                                          </p:val>
                                        </p:tav>
                                        <p:tav tm="100000">
                                          <p:val>
                                            <p:strVal val="#ppt_x"/>
                                          </p:val>
                                        </p:tav>
                                      </p:tavLst>
                                    </p:anim>
                                    <p:anim calcmode="lin" valueType="num">
                                      <p:cBhvr>
                                        <p:cTn id="36" dur="1000" fill="hold"/>
                                        <p:tgtEl>
                                          <p:spTgt spid="18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b="1" dirty="0"/>
              <a:t>Question</a:t>
            </a:r>
          </a:p>
          <a:p>
            <a:r>
              <a:rPr lang="en-US" b="1" dirty="0"/>
              <a:t>1 </a:t>
            </a:r>
            <a:r>
              <a:rPr lang="en-US" dirty="0"/>
              <a:t>Outline the features to be considered in a</a:t>
            </a:r>
          </a:p>
          <a:p>
            <a:r>
              <a:rPr lang="en-US" dirty="0"/>
              <a:t>pharmaceutical care plan for a patient with</a:t>
            </a:r>
          </a:p>
          <a:p>
            <a:r>
              <a:rPr lang="en-US" dirty="0"/>
              <a:t>chronic hypertension.</a:t>
            </a:r>
            <a:endParaRPr lang="en-US" dirty="0"/>
          </a:p>
        </p:txBody>
      </p:sp>
    </p:spTree>
    <p:extLst>
      <p:ext uri="{BB962C8B-B14F-4D97-AF65-F5344CB8AC3E}">
        <p14:creationId xmlns:p14="http://schemas.microsoft.com/office/powerpoint/2010/main" val="104531406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(a) Determine the objectives of care in</a:t>
            </a:r>
          </a:p>
          <a:p>
            <a:r>
              <a:rPr lang="en-US" dirty="0"/>
              <a:t>hypertension.</a:t>
            </a:r>
          </a:p>
          <a:p>
            <a:r>
              <a:rPr lang="en-US" dirty="0"/>
              <a:t>(b) Establish the importance of nonpharmacological</a:t>
            </a:r>
          </a:p>
          <a:p>
            <a:r>
              <a:rPr lang="en-US" dirty="0"/>
              <a:t>measures (e.g. diet and</a:t>
            </a:r>
          </a:p>
          <a:p>
            <a:r>
              <a:rPr lang="en-US" dirty="0"/>
              <a:t>exercise</a:t>
            </a:r>
            <a:r>
              <a:rPr lang="en-US" dirty="0" smtClean="0"/>
              <a:t>).</a:t>
            </a:r>
          </a:p>
        </p:txBody>
      </p:sp>
    </p:spTree>
    <p:extLst>
      <p:ext uri="{BB962C8B-B14F-4D97-AF65-F5344CB8AC3E}">
        <p14:creationId xmlns:p14="http://schemas.microsoft.com/office/powerpoint/2010/main" val="274941303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c) Use evidence-based guidelines to devise a</a:t>
            </a:r>
          </a:p>
          <a:p>
            <a:r>
              <a:rPr lang="en-US" dirty="0"/>
              <a:t>treatment plan.</a:t>
            </a:r>
          </a:p>
          <a:p>
            <a:r>
              <a:rPr lang="en-US" dirty="0"/>
              <a:t>(d) Identify the optimal treatment options for</a:t>
            </a:r>
          </a:p>
          <a:p>
            <a:r>
              <a:rPr lang="en-US" dirty="0"/>
              <a:t>the particular patient, taking into</a:t>
            </a:r>
          </a:p>
          <a:p>
            <a:r>
              <a:rPr lang="en-US" dirty="0"/>
              <a:t>consideration co-morbidities and individual</a:t>
            </a:r>
          </a:p>
          <a:p>
            <a:r>
              <a:rPr lang="en-US" dirty="0"/>
              <a:t>patient risks.</a:t>
            </a:r>
          </a:p>
          <a:p>
            <a:r>
              <a:rPr lang="en-US" dirty="0"/>
              <a:t>(e) Promote adherence to therapy and lifestyle</a:t>
            </a:r>
          </a:p>
          <a:p>
            <a:r>
              <a:rPr lang="en-US" dirty="0"/>
              <a:t>modifications.</a:t>
            </a:r>
            <a:endParaRPr lang="en-US" dirty="0"/>
          </a:p>
        </p:txBody>
      </p:sp>
    </p:spTree>
    <p:extLst>
      <p:ext uri="{BB962C8B-B14F-4D97-AF65-F5344CB8AC3E}">
        <p14:creationId xmlns:p14="http://schemas.microsoft.com/office/powerpoint/2010/main" val="324205323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(f) Identify signs of comorbidities (e.g.</a:t>
            </a:r>
          </a:p>
          <a:p>
            <a:r>
              <a:rPr lang="en-US" dirty="0" err="1"/>
              <a:t>ischaemic</a:t>
            </a:r>
            <a:r>
              <a:rPr lang="en-US" dirty="0"/>
              <a:t> heart disease, heart failure,</a:t>
            </a:r>
          </a:p>
          <a:p>
            <a:r>
              <a:rPr lang="en-US" dirty="0"/>
              <a:t>kidney disease, diabetes, impairment of</a:t>
            </a:r>
          </a:p>
          <a:p>
            <a:r>
              <a:rPr lang="en-US" dirty="0"/>
              <a:t>vision).</a:t>
            </a:r>
            <a:endParaRPr lang="en-US" dirty="0"/>
          </a:p>
        </p:txBody>
      </p:sp>
    </p:spTree>
    <p:extLst>
      <p:ext uri="{BB962C8B-B14F-4D97-AF65-F5344CB8AC3E}">
        <p14:creationId xmlns:p14="http://schemas.microsoft.com/office/powerpoint/2010/main" val="156471634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10000"/>
          </a:bodyPr>
          <a:lstStyle/>
          <a:p>
            <a:r>
              <a:rPr lang="en-US" dirty="0"/>
              <a:t>(g) Monitor blood pressure regularly and</a:t>
            </a:r>
          </a:p>
          <a:p>
            <a:r>
              <a:rPr lang="en-US" dirty="0"/>
              <a:t>encourage patient to take up self-monitoring.</a:t>
            </a:r>
          </a:p>
          <a:p>
            <a:r>
              <a:rPr lang="pt-BR" dirty="0"/>
              <a:t>(h) Monitor clinical parameters (e.g. blood</a:t>
            </a:r>
          </a:p>
          <a:p>
            <a:r>
              <a:rPr lang="en-US" dirty="0"/>
              <a:t>glucose levels, lipid profile, creatinine</a:t>
            </a:r>
          </a:p>
          <a:p>
            <a:r>
              <a:rPr lang="en-US" dirty="0"/>
              <a:t>clearance).</a:t>
            </a:r>
          </a:p>
          <a:p>
            <a:r>
              <a:rPr lang="en-US" dirty="0"/>
              <a:t>(</a:t>
            </a:r>
            <a:r>
              <a:rPr lang="en-US" dirty="0" err="1"/>
              <a:t>i</a:t>
            </a:r>
            <a:r>
              <a:rPr lang="en-US" dirty="0"/>
              <a:t>) Monitor for the occurrence of drug-related</a:t>
            </a:r>
          </a:p>
          <a:p>
            <a:r>
              <a:rPr lang="en-US" dirty="0"/>
              <a:t>problems (e.g. side-effects, patient safety).</a:t>
            </a:r>
          </a:p>
          <a:p>
            <a:r>
              <a:rPr lang="en-US" dirty="0"/>
              <a:t>(j) Verify compliance, assess outcomes and</a:t>
            </a:r>
          </a:p>
          <a:p>
            <a:r>
              <a:rPr lang="en-US" dirty="0"/>
              <a:t>confirm treatment or suggest changes.</a:t>
            </a:r>
            <a:endParaRPr lang="en-US" dirty="0"/>
          </a:p>
        </p:txBody>
      </p:sp>
    </p:spTree>
    <p:extLst>
      <p:ext uri="{BB962C8B-B14F-4D97-AF65-F5344CB8AC3E}">
        <p14:creationId xmlns:p14="http://schemas.microsoft.com/office/powerpoint/2010/main" val="334353809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(k) Refer patient back to prescriber or secondary</a:t>
            </a:r>
          </a:p>
          <a:p>
            <a:r>
              <a:rPr lang="en-US" dirty="0"/>
              <a:t>care interface as necessary.</a:t>
            </a:r>
            <a:endParaRPr lang="en-US" dirty="0"/>
          </a:p>
        </p:txBody>
      </p:sp>
    </p:spTree>
    <p:extLst>
      <p:ext uri="{BB962C8B-B14F-4D97-AF65-F5344CB8AC3E}">
        <p14:creationId xmlns:p14="http://schemas.microsoft.com/office/powerpoint/2010/main" val="43507044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harmaceutical care (PC)"/>
          <p:cNvSpPr txBox="1">
            <a:spLocks noGrp="1"/>
          </p:cNvSpPr>
          <p:nvPr>
            <p:ph type="title"/>
          </p:nvPr>
        </p:nvSpPr>
        <p:spPr>
          <a:prstGeom prst="rect">
            <a:avLst/>
          </a:prstGeom>
        </p:spPr>
        <p:txBody>
          <a:bodyPr/>
          <a:lstStyle/>
          <a:p>
            <a:r>
              <a:t>Pharmaceutical care (PC)</a:t>
            </a:r>
          </a:p>
        </p:txBody>
      </p:sp>
      <p:sp>
        <p:nvSpPr>
          <p:cNvPr id="141" name="Is the integration of clinical pharmacy knowledge, skills and attitudes into a system of multidisciplinary care which aims to provide quality assurance of medicines in use"/>
          <p:cNvSpPr txBox="1">
            <a:spLocks noGrp="1"/>
          </p:cNvSpPr>
          <p:nvPr>
            <p:ph type="body" idx="1"/>
          </p:nvPr>
        </p:nvSpPr>
        <p:spPr>
          <a:prstGeom prst="rect">
            <a:avLst/>
          </a:prstGeom>
        </p:spPr>
        <p:txBody>
          <a:bodyPr/>
          <a:lstStyle>
            <a:lvl1pPr marL="561473" indent="-561473">
              <a:defRPr sz="4200" b="1"/>
            </a:lvl1pPr>
          </a:lstStyle>
          <a:p>
            <a:r>
              <a:t>Is the integration of clinical pharmacy knowledge, skills and attitudes into a system of multidisciplinary care which aims to provide quality assurance of medicines in use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140"/>
                                        </p:tgtEl>
                                        <p:attrNameLst>
                                          <p:attrName>style.visibility</p:attrName>
                                        </p:attrNameLst>
                                      </p:cBhvr>
                                      <p:to>
                                        <p:strVal val="visible"/>
                                      </p:to>
                                    </p:set>
                                    <p:anim calcmode="lin" valueType="num">
                                      <p:cBhvr>
                                        <p:cTn id="7" dur="1000" fill="hold"/>
                                        <p:tgtEl>
                                          <p:spTgt spid="140"/>
                                        </p:tgtEl>
                                        <p:attrNameLst>
                                          <p:attrName>ppt_w</p:attrName>
                                        </p:attrNameLst>
                                      </p:cBhvr>
                                      <p:tavLst>
                                        <p:tav tm="0">
                                          <p:val>
                                            <p:strVal val="4*#ppt_w"/>
                                          </p:val>
                                        </p:tav>
                                        <p:tav tm="100000">
                                          <p:val>
                                            <p:strVal val="#ppt_w"/>
                                          </p:val>
                                        </p:tav>
                                      </p:tavLst>
                                    </p:anim>
                                    <p:anim calcmode="lin" valueType="num">
                                      <p:cBhvr>
                                        <p:cTn id="8" dur="1000" fill="hold"/>
                                        <p:tgtEl>
                                          <p:spTgt spid="140"/>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41"/>
                                        </p:tgtEl>
                                        <p:attrNameLst>
                                          <p:attrName>style.visibility</p:attrName>
                                        </p:attrNameLst>
                                      </p:cBhvr>
                                      <p:to>
                                        <p:strVal val="visible"/>
                                      </p:to>
                                    </p:set>
                                    <p:anim calcmode="lin" valueType="num">
                                      <p:cBhvr>
                                        <p:cTn id="13" dur="1000" fill="hold"/>
                                        <p:tgtEl>
                                          <p:spTgt spid="141"/>
                                        </p:tgtEl>
                                        <p:attrNameLst>
                                          <p:attrName>ppt_x</p:attrName>
                                        </p:attrNameLst>
                                      </p:cBhvr>
                                      <p:tavLst>
                                        <p:tav tm="0">
                                          <p:val>
                                            <p:strVal val="0-#ppt_w/2"/>
                                          </p:val>
                                        </p:tav>
                                        <p:tav tm="100000">
                                          <p:val>
                                            <p:strVal val="#ppt_x"/>
                                          </p:val>
                                        </p:tav>
                                      </p:tavLst>
                                    </p:anim>
                                    <p:anim calcmode="lin" valueType="num">
                                      <p:cBhvr>
                                        <p:cTn id="14" dur="1000" fill="hold"/>
                                        <p:tgtEl>
                                          <p:spTgt spid="1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advAuto="0"/>
      <p:bldP spid="141"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he concept of pharmaceutical care"/>
          <p:cNvSpPr txBox="1">
            <a:spLocks noGrp="1"/>
          </p:cNvSpPr>
          <p:nvPr>
            <p:ph type="title"/>
          </p:nvPr>
        </p:nvSpPr>
        <p:spPr>
          <a:prstGeom prst="rect">
            <a:avLst/>
          </a:prstGeom>
        </p:spPr>
        <p:txBody>
          <a:bodyPr/>
          <a:lstStyle>
            <a:lvl1pPr defTabSz="566674">
              <a:defRPr sz="6208" spc="-124"/>
            </a:lvl1pPr>
          </a:lstStyle>
          <a:p>
            <a:r>
              <a:t>The concept of pharmaceutical care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143"/>
                                        </p:tgtEl>
                                        <p:attrNameLst>
                                          <p:attrName>style.visibility</p:attrName>
                                        </p:attrNameLst>
                                      </p:cBhvr>
                                      <p:to>
                                        <p:strVal val="visible"/>
                                      </p:to>
                                    </p:set>
                                    <p:anim calcmode="lin" valueType="num">
                                      <p:cBhvr>
                                        <p:cTn id="7" dur="1000" fill="hold"/>
                                        <p:tgtEl>
                                          <p:spTgt spid="143"/>
                                        </p:tgtEl>
                                        <p:attrNameLst>
                                          <p:attrName>ppt_w</p:attrName>
                                        </p:attrNameLst>
                                      </p:cBhvr>
                                      <p:tavLst>
                                        <p:tav tm="0">
                                          <p:val>
                                            <p:strVal val="4*#ppt_w"/>
                                          </p:val>
                                        </p:tav>
                                        <p:tav tm="100000">
                                          <p:val>
                                            <p:strVal val="#ppt_w"/>
                                          </p:val>
                                        </p:tav>
                                      </p:tavLst>
                                    </p:anim>
                                    <p:anim calcmode="lin" valueType="num">
                                      <p:cBhvr>
                                        <p:cTn id="8" dur="1000" fill="hold"/>
                                        <p:tgtEl>
                                          <p:spTgt spid="14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harmaceutical care"/>
          <p:cNvSpPr/>
          <p:nvPr/>
        </p:nvSpPr>
        <p:spPr>
          <a:xfrm>
            <a:off x="4131495" y="4164337"/>
            <a:ext cx="3716194" cy="1424926"/>
          </a:xfrm>
          <a:prstGeom prst="roundRect">
            <a:avLst>
              <a:gd name="adj" fmla="val 13369"/>
            </a:avLst>
          </a:prstGeom>
          <a:blipFill>
            <a:blip r:embed="rId2"/>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a:solidFill>
                  <a:srgbClr val="FFFFFF"/>
                </a:solidFill>
              </a:defRPr>
            </a:lvl1pPr>
          </a:lstStyle>
          <a:p>
            <a:r>
              <a:t>Pharmaceutical care </a:t>
            </a:r>
          </a:p>
        </p:txBody>
      </p:sp>
      <p:sp>
        <p:nvSpPr>
          <p:cNvPr id="146" name="Line"/>
          <p:cNvSpPr/>
          <p:nvPr/>
        </p:nvSpPr>
        <p:spPr>
          <a:xfrm flipV="1">
            <a:off x="7764792" y="3051435"/>
            <a:ext cx="1588588" cy="1195800"/>
          </a:xfrm>
          <a:prstGeom prst="line">
            <a:avLst/>
          </a:prstGeom>
          <a:ln w="12700">
            <a:solidFill>
              <a:schemeClr val="accent1">
                <a:hueOff val="109193"/>
                <a:satOff val="-4874"/>
                <a:lumOff val="12971"/>
              </a:schemeClr>
            </a:solidFill>
            <a:miter lim="400000"/>
          </a:ln>
        </p:spPr>
        <p:txBody>
          <a:bodyPr lIns="50800" tIns="50800" rIns="50800" bIns="50800" anchor="ctr"/>
          <a:lstStyle/>
          <a:p>
            <a:pPr>
              <a:defRPr>
                <a:solidFill>
                  <a:srgbClr val="202020"/>
                </a:solidFill>
              </a:defRPr>
            </a:pPr>
            <a:endParaRPr/>
          </a:p>
        </p:txBody>
      </p:sp>
      <p:sp>
        <p:nvSpPr>
          <p:cNvPr id="147" name="Line"/>
          <p:cNvSpPr/>
          <p:nvPr/>
        </p:nvSpPr>
        <p:spPr>
          <a:xfrm flipV="1">
            <a:off x="3062237" y="5560920"/>
            <a:ext cx="1141245" cy="879385"/>
          </a:xfrm>
          <a:prstGeom prst="line">
            <a:avLst/>
          </a:prstGeom>
          <a:ln w="12700">
            <a:solidFill>
              <a:schemeClr val="accent1">
                <a:hueOff val="109193"/>
                <a:satOff val="-4874"/>
                <a:lumOff val="12971"/>
              </a:schemeClr>
            </a:solidFill>
            <a:miter lim="400000"/>
          </a:ln>
        </p:spPr>
        <p:txBody>
          <a:bodyPr lIns="50800" tIns="50800" rIns="50800" bIns="50800" anchor="ctr"/>
          <a:lstStyle/>
          <a:p>
            <a:pPr>
              <a:defRPr>
                <a:solidFill>
                  <a:srgbClr val="202020"/>
                </a:solidFill>
              </a:defRPr>
            </a:pPr>
            <a:endParaRPr/>
          </a:p>
        </p:txBody>
      </p:sp>
      <p:sp>
        <p:nvSpPr>
          <p:cNvPr id="148" name="Line"/>
          <p:cNvSpPr/>
          <p:nvPr/>
        </p:nvSpPr>
        <p:spPr>
          <a:xfrm>
            <a:off x="7797524" y="5414689"/>
            <a:ext cx="1523123" cy="844522"/>
          </a:xfrm>
          <a:prstGeom prst="line">
            <a:avLst/>
          </a:prstGeom>
          <a:ln w="12700">
            <a:solidFill>
              <a:schemeClr val="accent1">
                <a:hueOff val="109193"/>
                <a:satOff val="-4874"/>
                <a:lumOff val="12971"/>
              </a:schemeClr>
            </a:solidFill>
            <a:miter lim="400000"/>
          </a:ln>
        </p:spPr>
        <p:txBody>
          <a:bodyPr lIns="50800" tIns="50800" rIns="50800" bIns="50800" anchor="ctr"/>
          <a:lstStyle/>
          <a:p>
            <a:pPr>
              <a:defRPr>
                <a:solidFill>
                  <a:srgbClr val="202020"/>
                </a:solidFill>
              </a:defRPr>
            </a:pPr>
            <a:endParaRPr/>
          </a:p>
        </p:txBody>
      </p:sp>
      <p:sp>
        <p:nvSpPr>
          <p:cNvPr id="149" name="Line"/>
          <p:cNvSpPr/>
          <p:nvPr/>
        </p:nvSpPr>
        <p:spPr>
          <a:xfrm>
            <a:off x="3062237" y="3110380"/>
            <a:ext cx="1141245" cy="1141245"/>
          </a:xfrm>
          <a:prstGeom prst="line">
            <a:avLst/>
          </a:prstGeom>
          <a:ln w="12700">
            <a:solidFill>
              <a:schemeClr val="accent1">
                <a:hueOff val="109193"/>
                <a:satOff val="-4874"/>
                <a:lumOff val="12971"/>
              </a:schemeClr>
            </a:solidFill>
            <a:miter lim="400000"/>
          </a:ln>
        </p:spPr>
        <p:txBody>
          <a:bodyPr lIns="50800" tIns="50800" rIns="50800" bIns="50800" anchor="ctr"/>
          <a:lstStyle/>
          <a:p>
            <a:pPr>
              <a:defRPr>
                <a:solidFill>
                  <a:srgbClr val="202020"/>
                </a:solidFill>
              </a:defRPr>
            </a:pPr>
            <a:endParaRPr/>
          </a:p>
        </p:txBody>
      </p:sp>
      <p:sp>
        <p:nvSpPr>
          <p:cNvPr id="150" name="System"/>
          <p:cNvSpPr/>
          <p:nvPr/>
        </p:nvSpPr>
        <p:spPr>
          <a:xfrm>
            <a:off x="9063177" y="1698496"/>
            <a:ext cx="2766954" cy="1905001"/>
          </a:xfrm>
          <a:prstGeom prst="ellipse">
            <a:avLst/>
          </a:prstGeom>
          <a:blipFill>
            <a:blip r:embed="rId2"/>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a:solidFill>
                  <a:srgbClr val="FFFFFF"/>
                </a:solidFill>
              </a:defRPr>
            </a:lvl1pPr>
          </a:lstStyle>
          <a:p>
            <a:r>
              <a:t>System</a:t>
            </a:r>
          </a:p>
        </p:txBody>
      </p:sp>
      <p:sp>
        <p:nvSpPr>
          <p:cNvPr id="151" name="Practice"/>
          <p:cNvSpPr/>
          <p:nvPr/>
        </p:nvSpPr>
        <p:spPr>
          <a:xfrm>
            <a:off x="749148" y="1698496"/>
            <a:ext cx="3148832" cy="1905001"/>
          </a:xfrm>
          <a:prstGeom prst="ellipse">
            <a:avLst/>
          </a:prstGeom>
          <a:blipFill>
            <a:blip r:embed="rId2"/>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a:solidFill>
                  <a:srgbClr val="FFFFFF"/>
                </a:solidFill>
              </a:defRPr>
            </a:lvl1pPr>
          </a:lstStyle>
          <a:p>
            <a:r>
              <a:t>Practice</a:t>
            </a:r>
          </a:p>
        </p:txBody>
      </p:sp>
      <p:sp>
        <p:nvSpPr>
          <p:cNvPr id="152" name="Public health"/>
          <p:cNvSpPr/>
          <p:nvPr/>
        </p:nvSpPr>
        <p:spPr>
          <a:xfrm>
            <a:off x="9172285" y="5648206"/>
            <a:ext cx="2876062" cy="1905001"/>
          </a:xfrm>
          <a:prstGeom prst="ellipse">
            <a:avLst/>
          </a:prstGeom>
          <a:blipFill>
            <a:blip r:embed="rId2"/>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a:solidFill>
                  <a:srgbClr val="FFFFFF"/>
                </a:solidFill>
              </a:defRPr>
            </a:lvl1pPr>
          </a:lstStyle>
          <a:p>
            <a:r>
              <a:t>Public health</a:t>
            </a:r>
          </a:p>
        </p:txBody>
      </p:sp>
      <p:sp>
        <p:nvSpPr>
          <p:cNvPr id="153" name="Quality assurance"/>
          <p:cNvSpPr/>
          <p:nvPr/>
        </p:nvSpPr>
        <p:spPr>
          <a:xfrm>
            <a:off x="885533" y="5975530"/>
            <a:ext cx="3181564" cy="1905001"/>
          </a:xfrm>
          <a:prstGeom prst="ellipse">
            <a:avLst/>
          </a:prstGeom>
          <a:blipFill>
            <a:blip r:embed="rId2"/>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a:solidFill>
                  <a:srgbClr val="FFFFFF"/>
                </a:solidFill>
              </a:defRPr>
            </a:lvl1pPr>
          </a:lstStyle>
          <a:p>
            <a:r>
              <a:t>Quality assurance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45"/>
                                        </p:tgtEl>
                                        <p:attrNameLst>
                                          <p:attrName>style.visibility</p:attrName>
                                        </p:attrNameLst>
                                      </p:cBhvr>
                                      <p:to>
                                        <p:strVal val="visible"/>
                                      </p:to>
                                    </p:set>
                                    <p:anim calcmode="lin" valueType="num">
                                      <p:cBhvr>
                                        <p:cTn id="7" dur="1000" fill="hold"/>
                                        <p:tgtEl>
                                          <p:spTgt spid="145"/>
                                        </p:tgtEl>
                                        <p:attrNameLst>
                                          <p:attrName>ppt_x</p:attrName>
                                        </p:attrNameLst>
                                      </p:cBhvr>
                                      <p:tavLst>
                                        <p:tav tm="0">
                                          <p:val>
                                            <p:strVal val="0-#ppt_w/2"/>
                                          </p:val>
                                        </p:tav>
                                        <p:tav tm="100000">
                                          <p:val>
                                            <p:strVal val="#ppt_x"/>
                                          </p:val>
                                        </p:tav>
                                      </p:tavLst>
                                    </p:anim>
                                    <p:anim calcmode="lin" valueType="num">
                                      <p:cBhvr>
                                        <p:cTn id="8" dur="1000" fill="hold"/>
                                        <p:tgtEl>
                                          <p:spTgt spid="1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51"/>
                                        </p:tgtEl>
                                        <p:attrNameLst>
                                          <p:attrName>style.visibility</p:attrName>
                                        </p:attrNameLst>
                                      </p:cBhvr>
                                      <p:to>
                                        <p:strVal val="visible"/>
                                      </p:to>
                                    </p:set>
                                    <p:anim calcmode="lin" valueType="num">
                                      <p:cBhvr>
                                        <p:cTn id="13" dur="1000" fill="hold"/>
                                        <p:tgtEl>
                                          <p:spTgt spid="151"/>
                                        </p:tgtEl>
                                        <p:attrNameLst>
                                          <p:attrName>ppt_x</p:attrName>
                                        </p:attrNameLst>
                                      </p:cBhvr>
                                      <p:tavLst>
                                        <p:tav tm="0">
                                          <p:val>
                                            <p:strVal val="0-#ppt_w/2"/>
                                          </p:val>
                                        </p:tav>
                                        <p:tav tm="100000">
                                          <p:val>
                                            <p:strVal val="#ppt_x"/>
                                          </p:val>
                                        </p:tav>
                                      </p:tavLst>
                                    </p:anim>
                                    <p:anim calcmode="lin" valueType="num">
                                      <p:cBhvr>
                                        <p:cTn id="14" dur="1000" fill="hold"/>
                                        <p:tgtEl>
                                          <p:spTgt spid="15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153"/>
                                        </p:tgtEl>
                                        <p:attrNameLst>
                                          <p:attrName>style.visibility</p:attrName>
                                        </p:attrNameLst>
                                      </p:cBhvr>
                                      <p:to>
                                        <p:strVal val="visible"/>
                                      </p:to>
                                    </p:set>
                                    <p:anim calcmode="lin" valueType="num">
                                      <p:cBhvr>
                                        <p:cTn id="19" dur="1000" fill="hold"/>
                                        <p:tgtEl>
                                          <p:spTgt spid="153"/>
                                        </p:tgtEl>
                                        <p:attrNameLst>
                                          <p:attrName>ppt_x</p:attrName>
                                        </p:attrNameLst>
                                      </p:cBhvr>
                                      <p:tavLst>
                                        <p:tav tm="0">
                                          <p:val>
                                            <p:strVal val="0-#ppt_w/2"/>
                                          </p:val>
                                        </p:tav>
                                        <p:tav tm="100000">
                                          <p:val>
                                            <p:strVal val="#ppt_x"/>
                                          </p:val>
                                        </p:tav>
                                      </p:tavLst>
                                    </p:anim>
                                    <p:anim calcmode="lin" valueType="num">
                                      <p:cBhvr>
                                        <p:cTn id="20" dur="1000" fill="hold"/>
                                        <p:tgtEl>
                                          <p:spTgt spid="15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p:tmAbs val="0"/>
                                  </p:iterate>
                                  <p:childTnLst>
                                    <p:set>
                                      <p:cBhvr>
                                        <p:cTn id="24" fill="hold"/>
                                        <p:tgtEl>
                                          <p:spTgt spid="150"/>
                                        </p:tgtEl>
                                        <p:attrNameLst>
                                          <p:attrName>style.visibility</p:attrName>
                                        </p:attrNameLst>
                                      </p:cBhvr>
                                      <p:to>
                                        <p:strVal val="visible"/>
                                      </p:to>
                                    </p:set>
                                    <p:anim calcmode="lin" valueType="num">
                                      <p:cBhvr>
                                        <p:cTn id="25" dur="1000" fill="hold"/>
                                        <p:tgtEl>
                                          <p:spTgt spid="150"/>
                                        </p:tgtEl>
                                        <p:attrNameLst>
                                          <p:attrName>ppt_x</p:attrName>
                                        </p:attrNameLst>
                                      </p:cBhvr>
                                      <p:tavLst>
                                        <p:tav tm="0">
                                          <p:val>
                                            <p:strVal val="0-#ppt_w/2"/>
                                          </p:val>
                                        </p:tav>
                                        <p:tav tm="100000">
                                          <p:val>
                                            <p:strVal val="#ppt_x"/>
                                          </p:val>
                                        </p:tav>
                                      </p:tavLst>
                                    </p:anim>
                                    <p:anim calcmode="lin" valueType="num">
                                      <p:cBhvr>
                                        <p:cTn id="26" dur="10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p:tmAbs val="0"/>
                                  </p:iterate>
                                  <p:childTnLst>
                                    <p:set>
                                      <p:cBhvr>
                                        <p:cTn id="30" fill="hold"/>
                                        <p:tgtEl>
                                          <p:spTgt spid="152"/>
                                        </p:tgtEl>
                                        <p:attrNameLst>
                                          <p:attrName>style.visibility</p:attrName>
                                        </p:attrNameLst>
                                      </p:cBhvr>
                                      <p:to>
                                        <p:strVal val="visible"/>
                                      </p:to>
                                    </p:set>
                                    <p:anim calcmode="lin" valueType="num">
                                      <p:cBhvr>
                                        <p:cTn id="31" dur="1000" fill="hold"/>
                                        <p:tgtEl>
                                          <p:spTgt spid="152"/>
                                        </p:tgtEl>
                                        <p:attrNameLst>
                                          <p:attrName>ppt_x</p:attrName>
                                        </p:attrNameLst>
                                      </p:cBhvr>
                                      <p:tavLst>
                                        <p:tav tm="0">
                                          <p:val>
                                            <p:strVal val="0-#ppt_w/2"/>
                                          </p:val>
                                        </p:tav>
                                        <p:tav tm="100000">
                                          <p:val>
                                            <p:strVal val="#ppt_x"/>
                                          </p:val>
                                        </p:tav>
                                      </p:tavLst>
                                    </p:anim>
                                    <p:anim calcmode="lin" valueType="num">
                                      <p:cBhvr>
                                        <p:cTn id="32" dur="1000" fill="hold"/>
                                        <p:tgtEl>
                                          <p:spTgt spid="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advAuto="0"/>
      <p:bldP spid="150" grpId="0" animBg="1" advAuto="0"/>
      <p:bldP spid="151" grpId="0" animBg="1" advAuto="0"/>
      <p:bldP spid="152" grpId="0" animBg="1" advAuto="0"/>
      <p:bldP spid="153"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1. Quality assurance of pharma- cotherapy"/>
          <p:cNvSpPr txBox="1">
            <a:spLocks noGrp="1"/>
          </p:cNvSpPr>
          <p:nvPr>
            <p:ph type="title"/>
          </p:nvPr>
        </p:nvSpPr>
        <p:spPr>
          <a:prstGeom prst="rect">
            <a:avLst/>
          </a:prstGeom>
        </p:spPr>
        <p:txBody>
          <a:bodyPr/>
          <a:lstStyle>
            <a:lvl1pPr defTabSz="560831">
              <a:defRPr sz="6144" spc="-122"/>
            </a:lvl1pPr>
          </a:lstStyle>
          <a:p>
            <a:r>
              <a:t>1. Quality assurance of pharma- cotherapy</a:t>
            </a:r>
          </a:p>
        </p:txBody>
      </p:sp>
      <p:sp>
        <p:nvSpPr>
          <p:cNvPr id="156" name="Pharmacotherapy in the real world setting: factors to be considered:…"/>
          <p:cNvSpPr txBox="1">
            <a:spLocks noGrp="1"/>
          </p:cNvSpPr>
          <p:nvPr>
            <p:ph type="body" idx="1"/>
          </p:nvPr>
        </p:nvSpPr>
        <p:spPr>
          <a:prstGeom prst="rect">
            <a:avLst/>
          </a:prstGeom>
        </p:spPr>
        <p:txBody>
          <a:bodyPr/>
          <a:lstStyle/>
          <a:p>
            <a:pPr>
              <a:defRPr b="1"/>
            </a:pPr>
            <a:r>
              <a:t>Pharmacotherapy in the real world setting: factors to be considered:</a:t>
            </a:r>
          </a:p>
          <a:p>
            <a:r>
              <a:t>Comorbidity </a:t>
            </a:r>
          </a:p>
          <a:p>
            <a:r>
              <a:t>Polypharmacy </a:t>
            </a:r>
          </a:p>
          <a:p>
            <a:r>
              <a:t>Incomplete information about the patient’s background and drug history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155"/>
                                        </p:tgtEl>
                                        <p:attrNameLst>
                                          <p:attrName>style.visibility</p:attrName>
                                        </p:attrNameLst>
                                      </p:cBhvr>
                                      <p:to>
                                        <p:strVal val="visible"/>
                                      </p:to>
                                    </p:set>
                                    <p:anim calcmode="lin" valueType="num">
                                      <p:cBhvr>
                                        <p:cTn id="7" dur="1000" fill="hold"/>
                                        <p:tgtEl>
                                          <p:spTgt spid="155"/>
                                        </p:tgtEl>
                                        <p:attrNameLst>
                                          <p:attrName>ppt_w</p:attrName>
                                        </p:attrNameLst>
                                      </p:cBhvr>
                                      <p:tavLst>
                                        <p:tav tm="0">
                                          <p:val>
                                            <p:strVal val="4*#ppt_w"/>
                                          </p:val>
                                        </p:tav>
                                        <p:tav tm="100000">
                                          <p:val>
                                            <p:strVal val="#ppt_w"/>
                                          </p:val>
                                        </p:tav>
                                      </p:tavLst>
                                    </p:anim>
                                    <p:anim calcmode="lin" valueType="num">
                                      <p:cBhvr>
                                        <p:cTn id="8" dur="1000" fill="hold"/>
                                        <p:tgtEl>
                                          <p:spTgt spid="155"/>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56">
                                            <p:bg/>
                                          </p:spTgt>
                                        </p:tgtEl>
                                        <p:attrNameLst>
                                          <p:attrName>style.visibility</p:attrName>
                                        </p:attrNameLst>
                                      </p:cBhvr>
                                      <p:to>
                                        <p:strVal val="visible"/>
                                      </p:to>
                                    </p:set>
                                    <p:anim calcmode="lin" valueType="num">
                                      <p:cBhvr>
                                        <p:cTn id="13" dur="1000" fill="hold"/>
                                        <p:tgtEl>
                                          <p:spTgt spid="156">
                                            <p:bg/>
                                          </p:spTgt>
                                        </p:tgtEl>
                                        <p:attrNameLst>
                                          <p:attrName>ppt_x</p:attrName>
                                        </p:attrNameLst>
                                      </p:cBhvr>
                                      <p:tavLst>
                                        <p:tav tm="0">
                                          <p:val>
                                            <p:strVal val="0-#ppt_w/2"/>
                                          </p:val>
                                        </p:tav>
                                        <p:tav tm="100000">
                                          <p:val>
                                            <p:strVal val="#ppt_x"/>
                                          </p:val>
                                        </p:tav>
                                      </p:tavLst>
                                    </p:anim>
                                    <p:anim calcmode="lin" valueType="num">
                                      <p:cBhvr>
                                        <p:cTn id="14" dur="1000" fill="hold"/>
                                        <p:tgtEl>
                                          <p:spTgt spid="156">
                                            <p:bg/>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iterate>
                                    <p:tmAbs val="0"/>
                                  </p:iterate>
                                  <p:childTnLst>
                                    <p:set>
                                      <p:cBhvr>
                                        <p:cTn id="16" fill="hold"/>
                                        <p:tgtEl>
                                          <p:spTgt spid="156">
                                            <p:txEl>
                                              <p:pRg st="0" end="0"/>
                                            </p:txEl>
                                          </p:spTgt>
                                        </p:tgtEl>
                                        <p:attrNameLst>
                                          <p:attrName>style.visibility</p:attrName>
                                        </p:attrNameLst>
                                      </p:cBhvr>
                                      <p:to>
                                        <p:strVal val="visible"/>
                                      </p:to>
                                    </p:set>
                                    <p:anim calcmode="lin" valueType="num">
                                      <p:cBhvr>
                                        <p:cTn id="17" dur="1000" fill="hold"/>
                                        <p:tgtEl>
                                          <p:spTgt spid="156">
                                            <p:txEl>
                                              <p:pRg st="0" end="0"/>
                                            </p:txEl>
                                          </p:spTgt>
                                        </p:tgtEl>
                                        <p:attrNameLst>
                                          <p:attrName>ppt_x</p:attrName>
                                        </p:attrNameLst>
                                      </p:cBhvr>
                                      <p:tavLst>
                                        <p:tav tm="0">
                                          <p:val>
                                            <p:strVal val="0-#ppt_w/2"/>
                                          </p:val>
                                        </p:tav>
                                        <p:tav tm="100000">
                                          <p:val>
                                            <p:strVal val="#ppt_x"/>
                                          </p:val>
                                        </p:tav>
                                      </p:tavLst>
                                    </p:anim>
                                    <p:anim calcmode="lin" valueType="num">
                                      <p:cBhvr>
                                        <p:cTn id="18" dur="1000" fill="hold"/>
                                        <p:tgtEl>
                                          <p:spTgt spid="1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56">
                                            <p:txEl>
                                              <p:pRg st="1" end="1"/>
                                            </p:txEl>
                                          </p:spTgt>
                                        </p:tgtEl>
                                        <p:attrNameLst>
                                          <p:attrName>style.visibility</p:attrName>
                                        </p:attrNameLst>
                                      </p:cBhvr>
                                      <p:to>
                                        <p:strVal val="visible"/>
                                      </p:to>
                                    </p:set>
                                    <p:anim calcmode="lin" valueType="num">
                                      <p:cBhvr>
                                        <p:cTn id="23" dur="1000" fill="hold"/>
                                        <p:tgtEl>
                                          <p:spTgt spid="156">
                                            <p:txEl>
                                              <p:pRg st="1" end="1"/>
                                            </p:txEl>
                                          </p:spTgt>
                                        </p:tgtEl>
                                        <p:attrNameLst>
                                          <p:attrName>ppt_x</p:attrName>
                                        </p:attrNameLst>
                                      </p:cBhvr>
                                      <p:tavLst>
                                        <p:tav tm="0">
                                          <p:val>
                                            <p:strVal val="0-#ppt_w/2"/>
                                          </p:val>
                                        </p:tav>
                                        <p:tav tm="100000">
                                          <p:val>
                                            <p:strVal val="#ppt_x"/>
                                          </p:val>
                                        </p:tav>
                                      </p:tavLst>
                                    </p:anim>
                                    <p:anim calcmode="lin" valueType="num">
                                      <p:cBhvr>
                                        <p:cTn id="24" dur="1000" fill="hold"/>
                                        <p:tgtEl>
                                          <p:spTgt spid="1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56">
                                            <p:txEl>
                                              <p:pRg st="2" end="2"/>
                                            </p:txEl>
                                          </p:spTgt>
                                        </p:tgtEl>
                                        <p:attrNameLst>
                                          <p:attrName>style.visibility</p:attrName>
                                        </p:attrNameLst>
                                      </p:cBhvr>
                                      <p:to>
                                        <p:strVal val="visible"/>
                                      </p:to>
                                    </p:set>
                                    <p:anim calcmode="lin" valueType="num">
                                      <p:cBhvr>
                                        <p:cTn id="29" dur="1000" fill="hold"/>
                                        <p:tgtEl>
                                          <p:spTgt spid="156">
                                            <p:txEl>
                                              <p:pRg st="2" end="2"/>
                                            </p:txEl>
                                          </p:spTgt>
                                        </p:tgtEl>
                                        <p:attrNameLst>
                                          <p:attrName>ppt_x</p:attrName>
                                        </p:attrNameLst>
                                      </p:cBhvr>
                                      <p:tavLst>
                                        <p:tav tm="0">
                                          <p:val>
                                            <p:strVal val="0-#ppt_w/2"/>
                                          </p:val>
                                        </p:tav>
                                        <p:tav tm="100000">
                                          <p:val>
                                            <p:strVal val="#ppt_x"/>
                                          </p:val>
                                        </p:tav>
                                      </p:tavLst>
                                    </p:anim>
                                    <p:anim calcmode="lin" valueType="num">
                                      <p:cBhvr>
                                        <p:cTn id="30" dur="1000" fill="hold"/>
                                        <p:tgtEl>
                                          <p:spTgt spid="15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iterate>
                                    <p:tmAbs val="0"/>
                                  </p:iterate>
                                  <p:childTnLst>
                                    <p:set>
                                      <p:cBhvr>
                                        <p:cTn id="34" fill="hold"/>
                                        <p:tgtEl>
                                          <p:spTgt spid="156">
                                            <p:txEl>
                                              <p:pRg st="3" end="3"/>
                                            </p:txEl>
                                          </p:spTgt>
                                        </p:tgtEl>
                                        <p:attrNameLst>
                                          <p:attrName>style.visibility</p:attrName>
                                        </p:attrNameLst>
                                      </p:cBhvr>
                                      <p:to>
                                        <p:strVal val="visible"/>
                                      </p:to>
                                    </p:set>
                                    <p:anim calcmode="lin" valueType="num">
                                      <p:cBhvr>
                                        <p:cTn id="35" dur="1000" fill="hold"/>
                                        <p:tgtEl>
                                          <p:spTgt spid="156">
                                            <p:txEl>
                                              <p:pRg st="3" end="3"/>
                                            </p:txEl>
                                          </p:spTgt>
                                        </p:tgtEl>
                                        <p:attrNameLst>
                                          <p:attrName>ppt_x</p:attrName>
                                        </p:attrNameLst>
                                      </p:cBhvr>
                                      <p:tavLst>
                                        <p:tav tm="0">
                                          <p:val>
                                            <p:strVal val="0-#ppt_w/2"/>
                                          </p:val>
                                        </p:tav>
                                        <p:tav tm="100000">
                                          <p:val>
                                            <p:strVal val="#ppt_x"/>
                                          </p:val>
                                        </p:tav>
                                      </p:tavLst>
                                    </p:anim>
                                    <p:anim calcmode="lin" valueType="num">
                                      <p:cBhvr>
                                        <p:cTn id="36" dur="1000" fill="hold"/>
                                        <p:tgtEl>
                                          <p:spTgt spid="15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advAuto="0"/>
      <p:bldP spid="156"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linical uncertainty…"/>
          <p:cNvSpPr txBox="1">
            <a:spLocks noGrp="1"/>
          </p:cNvSpPr>
          <p:nvPr>
            <p:ph type="body" idx="1"/>
          </p:nvPr>
        </p:nvSpPr>
        <p:spPr>
          <a:prstGeom prst="rect">
            <a:avLst/>
          </a:prstGeom>
        </p:spPr>
        <p:txBody>
          <a:bodyPr/>
          <a:lstStyle/>
          <a:p>
            <a:r>
              <a:t>Clinical uncertainty </a:t>
            </a:r>
          </a:p>
          <a:p>
            <a:r>
              <a:t>Patients’ responses may be unpredictable </a:t>
            </a:r>
          </a:p>
          <a:p>
            <a:r>
              <a:t> Evidence base for use of a medicine or a combination may be lacking </a:t>
            </a:r>
          </a:p>
          <a:p>
            <a:r>
              <a:t> Pharmaceutical care is a monitoring and enquiry strategy to  validate the treatment plan.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58">
                                            <p:bg/>
                                          </p:spTgt>
                                        </p:tgtEl>
                                        <p:attrNameLst>
                                          <p:attrName>style.visibility</p:attrName>
                                        </p:attrNameLst>
                                      </p:cBhvr>
                                      <p:to>
                                        <p:strVal val="visible"/>
                                      </p:to>
                                    </p:set>
                                    <p:anim calcmode="lin" valueType="num">
                                      <p:cBhvr>
                                        <p:cTn id="7" dur="1000" fill="hold"/>
                                        <p:tgtEl>
                                          <p:spTgt spid="158">
                                            <p:bg/>
                                          </p:spTgt>
                                        </p:tgtEl>
                                        <p:attrNameLst>
                                          <p:attrName>ppt_x</p:attrName>
                                        </p:attrNameLst>
                                      </p:cBhvr>
                                      <p:tavLst>
                                        <p:tav tm="0">
                                          <p:val>
                                            <p:strVal val="0-#ppt_w/2"/>
                                          </p:val>
                                        </p:tav>
                                        <p:tav tm="100000">
                                          <p:val>
                                            <p:strVal val="#ppt_x"/>
                                          </p:val>
                                        </p:tav>
                                      </p:tavLst>
                                    </p:anim>
                                    <p:anim calcmode="lin" valueType="num">
                                      <p:cBhvr>
                                        <p:cTn id="8" dur="1000" fill="hold"/>
                                        <p:tgtEl>
                                          <p:spTgt spid="158">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58">
                                            <p:txEl>
                                              <p:pRg st="0" end="0"/>
                                            </p:txEl>
                                          </p:spTgt>
                                        </p:tgtEl>
                                        <p:attrNameLst>
                                          <p:attrName>style.visibility</p:attrName>
                                        </p:attrNameLst>
                                      </p:cBhvr>
                                      <p:to>
                                        <p:strVal val="visible"/>
                                      </p:to>
                                    </p:set>
                                    <p:anim calcmode="lin" valueType="num">
                                      <p:cBhvr>
                                        <p:cTn id="11" dur="1000" fill="hold"/>
                                        <p:tgtEl>
                                          <p:spTgt spid="158">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58">
                                            <p:txEl>
                                              <p:pRg st="1" end="1"/>
                                            </p:txEl>
                                          </p:spTgt>
                                        </p:tgtEl>
                                        <p:attrNameLst>
                                          <p:attrName>style.visibility</p:attrName>
                                        </p:attrNameLst>
                                      </p:cBhvr>
                                      <p:to>
                                        <p:strVal val="visible"/>
                                      </p:to>
                                    </p:set>
                                    <p:anim calcmode="lin" valueType="num">
                                      <p:cBhvr>
                                        <p:cTn id="17" dur="1000" fill="hold"/>
                                        <p:tgtEl>
                                          <p:spTgt spid="158">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58">
                                            <p:txEl>
                                              <p:pRg st="2" end="2"/>
                                            </p:txEl>
                                          </p:spTgt>
                                        </p:tgtEl>
                                        <p:attrNameLst>
                                          <p:attrName>style.visibility</p:attrName>
                                        </p:attrNameLst>
                                      </p:cBhvr>
                                      <p:to>
                                        <p:strVal val="visible"/>
                                      </p:to>
                                    </p:set>
                                    <p:anim calcmode="lin" valueType="num">
                                      <p:cBhvr>
                                        <p:cTn id="23" dur="1000" fill="hold"/>
                                        <p:tgtEl>
                                          <p:spTgt spid="158">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5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58">
                                            <p:txEl>
                                              <p:pRg st="3" end="3"/>
                                            </p:txEl>
                                          </p:spTgt>
                                        </p:tgtEl>
                                        <p:attrNameLst>
                                          <p:attrName>style.visibility</p:attrName>
                                        </p:attrNameLst>
                                      </p:cBhvr>
                                      <p:to>
                                        <p:strVal val="visible"/>
                                      </p:to>
                                    </p:set>
                                    <p:anim calcmode="lin" valueType="num">
                                      <p:cBhvr>
                                        <p:cTn id="29" dur="1000" fill="hold"/>
                                        <p:tgtEl>
                                          <p:spTgt spid="158">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5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2. The practice"/>
          <p:cNvSpPr txBox="1">
            <a:spLocks noGrp="1"/>
          </p:cNvSpPr>
          <p:nvPr>
            <p:ph type="title"/>
          </p:nvPr>
        </p:nvSpPr>
        <p:spPr>
          <a:prstGeom prst="rect">
            <a:avLst/>
          </a:prstGeom>
        </p:spPr>
        <p:txBody>
          <a:bodyPr/>
          <a:lstStyle/>
          <a:p>
            <a:r>
              <a:t>2. The practice </a:t>
            </a:r>
          </a:p>
        </p:txBody>
      </p:sp>
      <p:sp>
        <p:nvSpPr>
          <p:cNvPr id="161" name="A. Achieving rational drug therapy…"/>
          <p:cNvSpPr txBox="1">
            <a:spLocks noGrp="1"/>
          </p:cNvSpPr>
          <p:nvPr>
            <p:ph type="body" idx="1"/>
          </p:nvPr>
        </p:nvSpPr>
        <p:spPr>
          <a:prstGeom prst="rect">
            <a:avLst/>
          </a:prstGeom>
        </p:spPr>
        <p:txBody>
          <a:bodyPr/>
          <a:lstStyle/>
          <a:p>
            <a:pPr marL="381000" indent="-381000" defTabSz="438150">
              <a:spcBef>
                <a:spcPts val="3100"/>
              </a:spcBef>
              <a:defRPr sz="2850" b="1"/>
            </a:pPr>
            <a:r>
              <a:t>A. Achieving rational drug therapy</a:t>
            </a:r>
          </a:p>
          <a:p>
            <a:pPr marL="381000" indent="-381000" defTabSz="438150">
              <a:spcBef>
                <a:spcPts val="3100"/>
              </a:spcBef>
              <a:defRPr sz="2850"/>
            </a:pPr>
            <a:r>
              <a:t>Accurate diagnosis </a:t>
            </a:r>
          </a:p>
          <a:p>
            <a:pPr marL="381000" indent="-381000" defTabSz="438150">
              <a:spcBef>
                <a:spcPts val="3100"/>
              </a:spcBef>
              <a:defRPr sz="2850"/>
            </a:pPr>
            <a:r>
              <a:t> Knowledge of the pathophysiology of disease </a:t>
            </a:r>
          </a:p>
          <a:p>
            <a:pPr marL="381000" indent="-381000" defTabSz="438150">
              <a:spcBef>
                <a:spcPts val="3100"/>
              </a:spcBef>
              <a:defRPr sz="2850"/>
            </a:pPr>
            <a:r>
              <a:t> Knowledge of basic pharmacology and pharmacokinetics </a:t>
            </a:r>
          </a:p>
          <a:p>
            <a:pPr marL="381000" indent="-381000" defTabSz="438150">
              <a:spcBef>
                <a:spcPts val="3100"/>
              </a:spcBef>
              <a:defRPr sz="2850"/>
            </a:pPr>
            <a:r>
              <a:t> Ability to transfer knowledge into effective bedside action </a:t>
            </a:r>
          </a:p>
          <a:p>
            <a:pPr marL="381000" indent="-381000" defTabSz="438150">
              <a:spcBef>
                <a:spcPts val="3100"/>
              </a:spcBef>
              <a:defRPr sz="2850"/>
            </a:pPr>
            <a:r>
              <a:t> Reasonable expectations of these relationships so as to anticipate the effect of drugs </a:t>
            </a:r>
          </a:p>
          <a:p>
            <a:pPr marL="381000" indent="-381000" defTabSz="438150">
              <a:spcBef>
                <a:spcPts val="3100"/>
              </a:spcBef>
              <a:defRPr sz="2850"/>
            </a:pPr>
            <a:r>
              <a:t> Plan of therapy.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160"/>
                                        </p:tgtEl>
                                        <p:attrNameLst>
                                          <p:attrName>style.visibility</p:attrName>
                                        </p:attrNameLst>
                                      </p:cBhvr>
                                      <p:to>
                                        <p:strVal val="visible"/>
                                      </p:to>
                                    </p:set>
                                    <p:anim calcmode="lin" valueType="num">
                                      <p:cBhvr>
                                        <p:cTn id="7" dur="1000" fill="hold"/>
                                        <p:tgtEl>
                                          <p:spTgt spid="160"/>
                                        </p:tgtEl>
                                        <p:attrNameLst>
                                          <p:attrName>ppt_w</p:attrName>
                                        </p:attrNameLst>
                                      </p:cBhvr>
                                      <p:tavLst>
                                        <p:tav tm="0">
                                          <p:val>
                                            <p:strVal val="4*#ppt_w"/>
                                          </p:val>
                                        </p:tav>
                                        <p:tav tm="100000">
                                          <p:val>
                                            <p:strVal val="#ppt_w"/>
                                          </p:val>
                                        </p:tav>
                                      </p:tavLst>
                                    </p:anim>
                                    <p:anim calcmode="lin" valueType="num">
                                      <p:cBhvr>
                                        <p:cTn id="8" dur="1000" fill="hold"/>
                                        <p:tgtEl>
                                          <p:spTgt spid="160"/>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61">
                                            <p:bg/>
                                          </p:spTgt>
                                        </p:tgtEl>
                                        <p:attrNameLst>
                                          <p:attrName>style.visibility</p:attrName>
                                        </p:attrNameLst>
                                      </p:cBhvr>
                                      <p:to>
                                        <p:strVal val="visible"/>
                                      </p:to>
                                    </p:set>
                                    <p:anim calcmode="lin" valueType="num">
                                      <p:cBhvr>
                                        <p:cTn id="13" dur="1000" fill="hold"/>
                                        <p:tgtEl>
                                          <p:spTgt spid="161">
                                            <p:bg/>
                                          </p:spTgt>
                                        </p:tgtEl>
                                        <p:attrNameLst>
                                          <p:attrName>ppt_x</p:attrName>
                                        </p:attrNameLst>
                                      </p:cBhvr>
                                      <p:tavLst>
                                        <p:tav tm="0">
                                          <p:val>
                                            <p:strVal val="0-#ppt_w/2"/>
                                          </p:val>
                                        </p:tav>
                                        <p:tav tm="100000">
                                          <p:val>
                                            <p:strVal val="#ppt_x"/>
                                          </p:val>
                                        </p:tav>
                                      </p:tavLst>
                                    </p:anim>
                                    <p:anim calcmode="lin" valueType="num">
                                      <p:cBhvr>
                                        <p:cTn id="14" dur="1000" fill="hold"/>
                                        <p:tgtEl>
                                          <p:spTgt spid="161">
                                            <p:bg/>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iterate>
                                    <p:tmAbs val="0"/>
                                  </p:iterate>
                                  <p:childTnLst>
                                    <p:set>
                                      <p:cBhvr>
                                        <p:cTn id="16" fill="hold"/>
                                        <p:tgtEl>
                                          <p:spTgt spid="161">
                                            <p:txEl>
                                              <p:pRg st="0" end="0"/>
                                            </p:txEl>
                                          </p:spTgt>
                                        </p:tgtEl>
                                        <p:attrNameLst>
                                          <p:attrName>style.visibility</p:attrName>
                                        </p:attrNameLst>
                                      </p:cBhvr>
                                      <p:to>
                                        <p:strVal val="visible"/>
                                      </p:to>
                                    </p:set>
                                    <p:anim calcmode="lin" valueType="num">
                                      <p:cBhvr>
                                        <p:cTn id="17" dur="1000" fill="hold"/>
                                        <p:tgtEl>
                                          <p:spTgt spid="161">
                                            <p:txEl>
                                              <p:pRg st="0" end="0"/>
                                            </p:txEl>
                                          </p:spTgt>
                                        </p:tgtEl>
                                        <p:attrNameLst>
                                          <p:attrName>ppt_x</p:attrName>
                                        </p:attrNameLst>
                                      </p:cBhvr>
                                      <p:tavLst>
                                        <p:tav tm="0">
                                          <p:val>
                                            <p:strVal val="0-#ppt_w/2"/>
                                          </p:val>
                                        </p:tav>
                                        <p:tav tm="100000">
                                          <p:val>
                                            <p:strVal val="#ppt_x"/>
                                          </p:val>
                                        </p:tav>
                                      </p:tavLst>
                                    </p:anim>
                                    <p:anim calcmode="lin" valueType="num">
                                      <p:cBhvr>
                                        <p:cTn id="18" dur="1000" fill="hold"/>
                                        <p:tgtEl>
                                          <p:spTgt spid="16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61">
                                            <p:txEl>
                                              <p:pRg st="1" end="1"/>
                                            </p:txEl>
                                          </p:spTgt>
                                        </p:tgtEl>
                                        <p:attrNameLst>
                                          <p:attrName>style.visibility</p:attrName>
                                        </p:attrNameLst>
                                      </p:cBhvr>
                                      <p:to>
                                        <p:strVal val="visible"/>
                                      </p:to>
                                    </p:set>
                                    <p:anim calcmode="lin" valueType="num">
                                      <p:cBhvr>
                                        <p:cTn id="23" dur="1000" fill="hold"/>
                                        <p:tgtEl>
                                          <p:spTgt spid="161">
                                            <p:txEl>
                                              <p:pRg st="1" end="1"/>
                                            </p:txEl>
                                          </p:spTgt>
                                        </p:tgtEl>
                                        <p:attrNameLst>
                                          <p:attrName>ppt_x</p:attrName>
                                        </p:attrNameLst>
                                      </p:cBhvr>
                                      <p:tavLst>
                                        <p:tav tm="0">
                                          <p:val>
                                            <p:strVal val="0-#ppt_w/2"/>
                                          </p:val>
                                        </p:tav>
                                        <p:tav tm="100000">
                                          <p:val>
                                            <p:strVal val="#ppt_x"/>
                                          </p:val>
                                        </p:tav>
                                      </p:tavLst>
                                    </p:anim>
                                    <p:anim calcmode="lin" valueType="num">
                                      <p:cBhvr>
                                        <p:cTn id="24" dur="1000" fill="hold"/>
                                        <p:tgtEl>
                                          <p:spTgt spid="16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61">
                                            <p:txEl>
                                              <p:pRg st="2" end="2"/>
                                            </p:txEl>
                                          </p:spTgt>
                                        </p:tgtEl>
                                        <p:attrNameLst>
                                          <p:attrName>style.visibility</p:attrName>
                                        </p:attrNameLst>
                                      </p:cBhvr>
                                      <p:to>
                                        <p:strVal val="visible"/>
                                      </p:to>
                                    </p:set>
                                    <p:anim calcmode="lin" valueType="num">
                                      <p:cBhvr>
                                        <p:cTn id="29" dur="1000" fill="hold"/>
                                        <p:tgtEl>
                                          <p:spTgt spid="161">
                                            <p:txEl>
                                              <p:pRg st="2" end="2"/>
                                            </p:txEl>
                                          </p:spTgt>
                                        </p:tgtEl>
                                        <p:attrNameLst>
                                          <p:attrName>ppt_x</p:attrName>
                                        </p:attrNameLst>
                                      </p:cBhvr>
                                      <p:tavLst>
                                        <p:tav tm="0">
                                          <p:val>
                                            <p:strVal val="0-#ppt_w/2"/>
                                          </p:val>
                                        </p:tav>
                                        <p:tav tm="100000">
                                          <p:val>
                                            <p:strVal val="#ppt_x"/>
                                          </p:val>
                                        </p:tav>
                                      </p:tavLst>
                                    </p:anim>
                                    <p:anim calcmode="lin" valueType="num">
                                      <p:cBhvr>
                                        <p:cTn id="30" dur="1000" fill="hold"/>
                                        <p:tgtEl>
                                          <p:spTgt spid="16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iterate>
                                    <p:tmAbs val="0"/>
                                  </p:iterate>
                                  <p:childTnLst>
                                    <p:set>
                                      <p:cBhvr>
                                        <p:cTn id="34" fill="hold"/>
                                        <p:tgtEl>
                                          <p:spTgt spid="161">
                                            <p:txEl>
                                              <p:pRg st="3" end="3"/>
                                            </p:txEl>
                                          </p:spTgt>
                                        </p:tgtEl>
                                        <p:attrNameLst>
                                          <p:attrName>style.visibility</p:attrName>
                                        </p:attrNameLst>
                                      </p:cBhvr>
                                      <p:to>
                                        <p:strVal val="visible"/>
                                      </p:to>
                                    </p:set>
                                    <p:anim calcmode="lin" valueType="num">
                                      <p:cBhvr>
                                        <p:cTn id="35" dur="1000" fill="hold"/>
                                        <p:tgtEl>
                                          <p:spTgt spid="161">
                                            <p:txEl>
                                              <p:pRg st="3" end="3"/>
                                            </p:txEl>
                                          </p:spTgt>
                                        </p:tgtEl>
                                        <p:attrNameLst>
                                          <p:attrName>ppt_x</p:attrName>
                                        </p:attrNameLst>
                                      </p:cBhvr>
                                      <p:tavLst>
                                        <p:tav tm="0">
                                          <p:val>
                                            <p:strVal val="0-#ppt_w/2"/>
                                          </p:val>
                                        </p:tav>
                                        <p:tav tm="100000">
                                          <p:val>
                                            <p:strVal val="#ppt_x"/>
                                          </p:val>
                                        </p:tav>
                                      </p:tavLst>
                                    </p:anim>
                                    <p:anim calcmode="lin" valueType="num">
                                      <p:cBhvr>
                                        <p:cTn id="36" dur="1000" fill="hold"/>
                                        <p:tgtEl>
                                          <p:spTgt spid="16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iterate>
                                    <p:tmAbs val="0"/>
                                  </p:iterate>
                                  <p:childTnLst>
                                    <p:set>
                                      <p:cBhvr>
                                        <p:cTn id="40" fill="hold"/>
                                        <p:tgtEl>
                                          <p:spTgt spid="161">
                                            <p:txEl>
                                              <p:pRg st="4" end="4"/>
                                            </p:txEl>
                                          </p:spTgt>
                                        </p:tgtEl>
                                        <p:attrNameLst>
                                          <p:attrName>style.visibility</p:attrName>
                                        </p:attrNameLst>
                                      </p:cBhvr>
                                      <p:to>
                                        <p:strVal val="visible"/>
                                      </p:to>
                                    </p:set>
                                    <p:anim calcmode="lin" valueType="num">
                                      <p:cBhvr>
                                        <p:cTn id="41" dur="1000" fill="hold"/>
                                        <p:tgtEl>
                                          <p:spTgt spid="161">
                                            <p:txEl>
                                              <p:pRg st="4" end="4"/>
                                            </p:txEl>
                                          </p:spTgt>
                                        </p:tgtEl>
                                        <p:attrNameLst>
                                          <p:attrName>ppt_x</p:attrName>
                                        </p:attrNameLst>
                                      </p:cBhvr>
                                      <p:tavLst>
                                        <p:tav tm="0">
                                          <p:val>
                                            <p:strVal val="0-#ppt_w/2"/>
                                          </p:val>
                                        </p:tav>
                                        <p:tav tm="100000">
                                          <p:val>
                                            <p:strVal val="#ppt_x"/>
                                          </p:val>
                                        </p:tav>
                                      </p:tavLst>
                                    </p:anim>
                                    <p:anim calcmode="lin" valueType="num">
                                      <p:cBhvr>
                                        <p:cTn id="42" dur="1000" fill="hold"/>
                                        <p:tgtEl>
                                          <p:spTgt spid="16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iterate>
                                    <p:tmAbs val="0"/>
                                  </p:iterate>
                                  <p:childTnLst>
                                    <p:set>
                                      <p:cBhvr>
                                        <p:cTn id="46" fill="hold"/>
                                        <p:tgtEl>
                                          <p:spTgt spid="161">
                                            <p:txEl>
                                              <p:pRg st="5" end="5"/>
                                            </p:txEl>
                                          </p:spTgt>
                                        </p:tgtEl>
                                        <p:attrNameLst>
                                          <p:attrName>style.visibility</p:attrName>
                                        </p:attrNameLst>
                                      </p:cBhvr>
                                      <p:to>
                                        <p:strVal val="visible"/>
                                      </p:to>
                                    </p:set>
                                    <p:anim calcmode="lin" valueType="num">
                                      <p:cBhvr>
                                        <p:cTn id="47" dur="1000" fill="hold"/>
                                        <p:tgtEl>
                                          <p:spTgt spid="161">
                                            <p:txEl>
                                              <p:pRg st="5" end="5"/>
                                            </p:txEl>
                                          </p:spTgt>
                                        </p:tgtEl>
                                        <p:attrNameLst>
                                          <p:attrName>ppt_x</p:attrName>
                                        </p:attrNameLst>
                                      </p:cBhvr>
                                      <p:tavLst>
                                        <p:tav tm="0">
                                          <p:val>
                                            <p:strVal val="0-#ppt_w/2"/>
                                          </p:val>
                                        </p:tav>
                                        <p:tav tm="100000">
                                          <p:val>
                                            <p:strVal val="#ppt_x"/>
                                          </p:val>
                                        </p:tav>
                                      </p:tavLst>
                                    </p:anim>
                                    <p:anim calcmode="lin" valueType="num">
                                      <p:cBhvr>
                                        <p:cTn id="48" dur="1000" fill="hold"/>
                                        <p:tgtEl>
                                          <p:spTgt spid="16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iterate>
                                    <p:tmAbs val="0"/>
                                  </p:iterate>
                                  <p:childTnLst>
                                    <p:set>
                                      <p:cBhvr>
                                        <p:cTn id="52" fill="hold"/>
                                        <p:tgtEl>
                                          <p:spTgt spid="161">
                                            <p:txEl>
                                              <p:pRg st="6" end="6"/>
                                            </p:txEl>
                                          </p:spTgt>
                                        </p:tgtEl>
                                        <p:attrNameLst>
                                          <p:attrName>style.visibility</p:attrName>
                                        </p:attrNameLst>
                                      </p:cBhvr>
                                      <p:to>
                                        <p:strVal val="visible"/>
                                      </p:to>
                                    </p:set>
                                    <p:anim calcmode="lin" valueType="num">
                                      <p:cBhvr>
                                        <p:cTn id="53" dur="1000" fill="hold"/>
                                        <p:tgtEl>
                                          <p:spTgt spid="161">
                                            <p:txEl>
                                              <p:pRg st="6" end="6"/>
                                            </p:txEl>
                                          </p:spTgt>
                                        </p:tgtEl>
                                        <p:attrNameLst>
                                          <p:attrName>ppt_x</p:attrName>
                                        </p:attrNameLst>
                                      </p:cBhvr>
                                      <p:tavLst>
                                        <p:tav tm="0">
                                          <p:val>
                                            <p:strVal val="0-#ppt_w/2"/>
                                          </p:val>
                                        </p:tav>
                                        <p:tav tm="100000">
                                          <p:val>
                                            <p:strVal val="#ppt_x"/>
                                          </p:val>
                                        </p:tav>
                                      </p:tavLst>
                                    </p:anim>
                                    <p:anim calcmode="lin" valueType="num">
                                      <p:cBhvr>
                                        <p:cTn id="54" dur="1000" fill="hold"/>
                                        <p:tgtEl>
                                          <p:spTgt spid="16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advAuto="0"/>
      <p:bldP spid="161" grpId="0"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B. Medication-related problems…"/>
          <p:cNvSpPr txBox="1">
            <a:spLocks noGrp="1"/>
          </p:cNvSpPr>
          <p:nvPr>
            <p:ph type="body" idx="1"/>
          </p:nvPr>
        </p:nvSpPr>
        <p:spPr>
          <a:prstGeom prst="rect">
            <a:avLst/>
          </a:prstGeom>
        </p:spPr>
        <p:txBody>
          <a:bodyPr/>
          <a:lstStyle/>
          <a:p>
            <a:pPr marL="502919" indent="-502919" defTabSz="578358">
              <a:spcBef>
                <a:spcPts val="4100"/>
              </a:spcBef>
              <a:defRPr sz="3762"/>
            </a:pPr>
            <a:r>
              <a:rPr b="1"/>
              <a:t>B. Medication-related problems </a:t>
            </a:r>
          </a:p>
          <a:p>
            <a:pPr marL="502919" indent="-502919" defTabSz="578358">
              <a:spcBef>
                <a:spcPts val="4100"/>
              </a:spcBef>
              <a:defRPr sz="3762"/>
            </a:pPr>
            <a:r>
              <a:t> Untreated indication </a:t>
            </a:r>
          </a:p>
          <a:p>
            <a:pPr marL="502919" indent="-502919" defTabSz="578358">
              <a:spcBef>
                <a:spcPts val="4100"/>
              </a:spcBef>
              <a:defRPr sz="3762"/>
            </a:pPr>
            <a:r>
              <a:t> Improper drug selection </a:t>
            </a:r>
          </a:p>
          <a:p>
            <a:pPr marL="502919" indent="-502919" defTabSz="578358">
              <a:spcBef>
                <a:spcPts val="4100"/>
              </a:spcBef>
              <a:defRPr sz="3762"/>
            </a:pPr>
            <a:r>
              <a:t> Subtherapeutic dosage </a:t>
            </a:r>
          </a:p>
          <a:p>
            <a:pPr marL="502919" indent="-502919" defTabSz="578358">
              <a:spcBef>
                <a:spcPts val="4100"/>
              </a:spcBef>
              <a:defRPr sz="3762"/>
            </a:pPr>
            <a:r>
              <a:t> Failure to receive medication </a:t>
            </a:r>
          </a:p>
          <a:p>
            <a:pPr marL="502919" indent="-502919" defTabSz="578358">
              <a:spcBef>
                <a:spcPts val="4100"/>
              </a:spcBef>
              <a:defRPr sz="3762"/>
            </a:pPr>
            <a:r>
              <a:t> Overdosage </a:t>
            </a:r>
          </a:p>
          <a:p>
            <a:pPr marL="502919" indent="-502919" defTabSz="578358">
              <a:spcBef>
                <a:spcPts val="4100"/>
              </a:spcBef>
              <a:defRPr sz="3762"/>
            </a:pPr>
            <a:r>
              <a:t> Adverse drug reactions </a:t>
            </a:r>
          </a:p>
          <a:p>
            <a:pPr marL="502919" indent="-502919" defTabSz="578358">
              <a:spcBef>
                <a:spcPts val="4100"/>
              </a:spcBef>
              <a:defRPr sz="3762"/>
            </a:pPr>
            <a:r>
              <a:t> Drug interactions.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63">
                                            <p:bg/>
                                          </p:spTgt>
                                        </p:tgtEl>
                                        <p:attrNameLst>
                                          <p:attrName>style.visibility</p:attrName>
                                        </p:attrNameLst>
                                      </p:cBhvr>
                                      <p:to>
                                        <p:strVal val="visible"/>
                                      </p:to>
                                    </p:set>
                                    <p:anim calcmode="lin" valueType="num">
                                      <p:cBhvr>
                                        <p:cTn id="7" dur="1000" fill="hold"/>
                                        <p:tgtEl>
                                          <p:spTgt spid="163">
                                            <p:bg/>
                                          </p:spTgt>
                                        </p:tgtEl>
                                        <p:attrNameLst>
                                          <p:attrName>ppt_x</p:attrName>
                                        </p:attrNameLst>
                                      </p:cBhvr>
                                      <p:tavLst>
                                        <p:tav tm="0">
                                          <p:val>
                                            <p:strVal val="0-#ppt_w/2"/>
                                          </p:val>
                                        </p:tav>
                                        <p:tav tm="100000">
                                          <p:val>
                                            <p:strVal val="#ppt_x"/>
                                          </p:val>
                                        </p:tav>
                                      </p:tavLst>
                                    </p:anim>
                                    <p:anim calcmode="lin" valueType="num">
                                      <p:cBhvr>
                                        <p:cTn id="8" dur="1000" fill="hold"/>
                                        <p:tgtEl>
                                          <p:spTgt spid="163">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63">
                                            <p:txEl>
                                              <p:pRg st="0" end="0"/>
                                            </p:txEl>
                                          </p:spTgt>
                                        </p:tgtEl>
                                        <p:attrNameLst>
                                          <p:attrName>style.visibility</p:attrName>
                                        </p:attrNameLst>
                                      </p:cBhvr>
                                      <p:to>
                                        <p:strVal val="visible"/>
                                      </p:to>
                                    </p:set>
                                    <p:anim calcmode="lin" valueType="num">
                                      <p:cBhvr>
                                        <p:cTn id="11" dur="1000" fill="hold"/>
                                        <p:tgtEl>
                                          <p:spTgt spid="163">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63">
                                            <p:txEl>
                                              <p:pRg st="1" end="1"/>
                                            </p:txEl>
                                          </p:spTgt>
                                        </p:tgtEl>
                                        <p:attrNameLst>
                                          <p:attrName>style.visibility</p:attrName>
                                        </p:attrNameLst>
                                      </p:cBhvr>
                                      <p:to>
                                        <p:strVal val="visible"/>
                                      </p:to>
                                    </p:set>
                                    <p:anim calcmode="lin" valueType="num">
                                      <p:cBhvr>
                                        <p:cTn id="17" dur="1000" fill="hold"/>
                                        <p:tgtEl>
                                          <p:spTgt spid="163">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63">
                                            <p:txEl>
                                              <p:pRg st="2" end="2"/>
                                            </p:txEl>
                                          </p:spTgt>
                                        </p:tgtEl>
                                        <p:attrNameLst>
                                          <p:attrName>style.visibility</p:attrName>
                                        </p:attrNameLst>
                                      </p:cBhvr>
                                      <p:to>
                                        <p:strVal val="visible"/>
                                      </p:to>
                                    </p:set>
                                    <p:anim calcmode="lin" valueType="num">
                                      <p:cBhvr>
                                        <p:cTn id="23" dur="1000" fill="hold"/>
                                        <p:tgtEl>
                                          <p:spTgt spid="163">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63">
                                            <p:txEl>
                                              <p:pRg st="3" end="3"/>
                                            </p:txEl>
                                          </p:spTgt>
                                        </p:tgtEl>
                                        <p:attrNameLst>
                                          <p:attrName>style.visibility</p:attrName>
                                        </p:attrNameLst>
                                      </p:cBhvr>
                                      <p:to>
                                        <p:strVal val="visible"/>
                                      </p:to>
                                    </p:set>
                                    <p:anim calcmode="lin" valueType="num">
                                      <p:cBhvr>
                                        <p:cTn id="29" dur="1000" fill="hold"/>
                                        <p:tgtEl>
                                          <p:spTgt spid="163">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iterate>
                                    <p:tmAbs val="0"/>
                                  </p:iterate>
                                  <p:childTnLst>
                                    <p:set>
                                      <p:cBhvr>
                                        <p:cTn id="34" fill="hold"/>
                                        <p:tgtEl>
                                          <p:spTgt spid="163">
                                            <p:txEl>
                                              <p:pRg st="4" end="4"/>
                                            </p:txEl>
                                          </p:spTgt>
                                        </p:tgtEl>
                                        <p:attrNameLst>
                                          <p:attrName>style.visibility</p:attrName>
                                        </p:attrNameLst>
                                      </p:cBhvr>
                                      <p:to>
                                        <p:strVal val="visible"/>
                                      </p:to>
                                    </p:set>
                                    <p:anim calcmode="lin" valueType="num">
                                      <p:cBhvr>
                                        <p:cTn id="35" dur="1000" fill="hold"/>
                                        <p:tgtEl>
                                          <p:spTgt spid="163">
                                            <p:txEl>
                                              <p:pRg st="4" end="4"/>
                                            </p:txEl>
                                          </p:spTgt>
                                        </p:tgtEl>
                                        <p:attrNameLst>
                                          <p:attrName>ppt_x</p:attrName>
                                        </p:attrNameLst>
                                      </p:cBhvr>
                                      <p:tavLst>
                                        <p:tav tm="0">
                                          <p:val>
                                            <p:strVal val="0-#ppt_w/2"/>
                                          </p:val>
                                        </p:tav>
                                        <p:tav tm="100000">
                                          <p:val>
                                            <p:strVal val="#ppt_x"/>
                                          </p:val>
                                        </p:tav>
                                      </p:tavLst>
                                    </p:anim>
                                    <p:anim calcmode="lin" valueType="num">
                                      <p:cBhvr>
                                        <p:cTn id="36" dur="1000" fill="hold"/>
                                        <p:tgtEl>
                                          <p:spTgt spid="1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iterate>
                                    <p:tmAbs val="0"/>
                                  </p:iterate>
                                  <p:childTnLst>
                                    <p:set>
                                      <p:cBhvr>
                                        <p:cTn id="40" fill="hold"/>
                                        <p:tgtEl>
                                          <p:spTgt spid="163">
                                            <p:txEl>
                                              <p:pRg st="5" end="5"/>
                                            </p:txEl>
                                          </p:spTgt>
                                        </p:tgtEl>
                                        <p:attrNameLst>
                                          <p:attrName>style.visibility</p:attrName>
                                        </p:attrNameLst>
                                      </p:cBhvr>
                                      <p:to>
                                        <p:strVal val="visible"/>
                                      </p:to>
                                    </p:set>
                                    <p:anim calcmode="lin" valueType="num">
                                      <p:cBhvr>
                                        <p:cTn id="41" dur="1000" fill="hold"/>
                                        <p:tgtEl>
                                          <p:spTgt spid="163">
                                            <p:txEl>
                                              <p:pRg st="5" end="5"/>
                                            </p:txEl>
                                          </p:spTgt>
                                        </p:tgtEl>
                                        <p:attrNameLst>
                                          <p:attrName>ppt_x</p:attrName>
                                        </p:attrNameLst>
                                      </p:cBhvr>
                                      <p:tavLst>
                                        <p:tav tm="0">
                                          <p:val>
                                            <p:strVal val="0-#ppt_w/2"/>
                                          </p:val>
                                        </p:tav>
                                        <p:tav tm="100000">
                                          <p:val>
                                            <p:strVal val="#ppt_x"/>
                                          </p:val>
                                        </p:tav>
                                      </p:tavLst>
                                    </p:anim>
                                    <p:anim calcmode="lin" valueType="num">
                                      <p:cBhvr>
                                        <p:cTn id="42" dur="1000" fill="hold"/>
                                        <p:tgtEl>
                                          <p:spTgt spid="1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iterate>
                                    <p:tmAbs val="0"/>
                                  </p:iterate>
                                  <p:childTnLst>
                                    <p:set>
                                      <p:cBhvr>
                                        <p:cTn id="46" fill="hold"/>
                                        <p:tgtEl>
                                          <p:spTgt spid="163">
                                            <p:txEl>
                                              <p:pRg st="6" end="6"/>
                                            </p:txEl>
                                          </p:spTgt>
                                        </p:tgtEl>
                                        <p:attrNameLst>
                                          <p:attrName>style.visibility</p:attrName>
                                        </p:attrNameLst>
                                      </p:cBhvr>
                                      <p:to>
                                        <p:strVal val="visible"/>
                                      </p:to>
                                    </p:set>
                                    <p:anim calcmode="lin" valueType="num">
                                      <p:cBhvr>
                                        <p:cTn id="47" dur="1000" fill="hold"/>
                                        <p:tgtEl>
                                          <p:spTgt spid="163">
                                            <p:txEl>
                                              <p:pRg st="6" end="6"/>
                                            </p:txEl>
                                          </p:spTgt>
                                        </p:tgtEl>
                                        <p:attrNameLst>
                                          <p:attrName>ppt_x</p:attrName>
                                        </p:attrNameLst>
                                      </p:cBhvr>
                                      <p:tavLst>
                                        <p:tav tm="0">
                                          <p:val>
                                            <p:strVal val="0-#ppt_w/2"/>
                                          </p:val>
                                        </p:tav>
                                        <p:tav tm="100000">
                                          <p:val>
                                            <p:strVal val="#ppt_x"/>
                                          </p:val>
                                        </p:tav>
                                      </p:tavLst>
                                    </p:anim>
                                    <p:anim calcmode="lin" valueType="num">
                                      <p:cBhvr>
                                        <p:cTn id="48" dur="1000" fill="hold"/>
                                        <p:tgtEl>
                                          <p:spTgt spid="1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iterate>
                                    <p:tmAbs val="0"/>
                                  </p:iterate>
                                  <p:childTnLst>
                                    <p:set>
                                      <p:cBhvr>
                                        <p:cTn id="52" fill="hold"/>
                                        <p:tgtEl>
                                          <p:spTgt spid="163">
                                            <p:txEl>
                                              <p:pRg st="7" end="7"/>
                                            </p:txEl>
                                          </p:spTgt>
                                        </p:tgtEl>
                                        <p:attrNameLst>
                                          <p:attrName>style.visibility</p:attrName>
                                        </p:attrNameLst>
                                      </p:cBhvr>
                                      <p:to>
                                        <p:strVal val="visible"/>
                                      </p:to>
                                    </p:set>
                                    <p:anim calcmode="lin" valueType="num">
                                      <p:cBhvr>
                                        <p:cTn id="53" dur="1000" fill="hold"/>
                                        <p:tgtEl>
                                          <p:spTgt spid="163">
                                            <p:txEl>
                                              <p:pRg st="7" end="7"/>
                                            </p:txEl>
                                          </p:spTgt>
                                        </p:tgtEl>
                                        <p:attrNameLst>
                                          <p:attrName>ppt_x</p:attrName>
                                        </p:attrNameLst>
                                      </p:cBhvr>
                                      <p:tavLst>
                                        <p:tav tm="0">
                                          <p:val>
                                            <p:strVal val="0-#ppt_w/2"/>
                                          </p:val>
                                        </p:tav>
                                        <p:tav tm="100000">
                                          <p:val>
                                            <p:strVal val="#ppt_x"/>
                                          </p:val>
                                        </p:tav>
                                      </p:tavLst>
                                    </p:anim>
                                    <p:anim calcmode="lin" valueType="num">
                                      <p:cBhvr>
                                        <p:cTn id="54" dur="1000" fill="hold"/>
                                        <p:tgtEl>
                                          <p:spTgt spid="16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build="p" bldLvl="5" animBg="1" advAuto="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2|1.4|3.8"/>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Editorial">
  <a:themeElements>
    <a:clrScheme name="Editorial">
      <a:dk1>
        <a:srgbClr val="324863"/>
      </a:dk1>
      <a:lt1>
        <a:srgbClr val="634D31"/>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TotalTime>
  <Words>894</Words>
  <Application>Microsoft Office PowerPoint</Application>
  <PresentationFormat>Custom</PresentationFormat>
  <Paragraphs>130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Editorial</vt:lpstr>
      <vt:lpstr>LEC 8-Pharmaceutical care plans</vt:lpstr>
      <vt:lpstr>Clinical pharmacy CP</vt:lpstr>
      <vt:lpstr>Pharmaceutical care (PC)</vt:lpstr>
      <vt:lpstr>The concept of pharmaceutical care</vt:lpstr>
      <vt:lpstr>PowerPoint Presentation</vt:lpstr>
      <vt:lpstr>1. Quality assurance of pharma- cotherapy</vt:lpstr>
      <vt:lpstr>PowerPoint Presentation</vt:lpstr>
      <vt:lpstr>2. The practice </vt:lpstr>
      <vt:lpstr>PowerPoint Presentation</vt:lpstr>
      <vt:lpstr>3.The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Pharmaceutical care plans</dc:title>
  <dc:creator>Janat Alkawthar</dc:creator>
  <cp:lastModifiedBy>Maher</cp:lastModifiedBy>
  <cp:revision>4</cp:revision>
  <dcterms:modified xsi:type="dcterms:W3CDTF">2021-02-10T07:47:50Z</dcterms:modified>
</cp:coreProperties>
</file>