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83" r:id="rId3"/>
    <p:sldId id="318" r:id="rId4"/>
    <p:sldId id="350" r:id="rId5"/>
    <p:sldId id="366" r:id="rId6"/>
    <p:sldId id="367" r:id="rId7"/>
    <p:sldId id="368" r:id="rId8"/>
    <p:sldId id="385" r:id="rId9"/>
    <p:sldId id="369" r:id="rId10"/>
    <p:sldId id="370" r:id="rId11"/>
    <p:sldId id="386" r:id="rId12"/>
    <p:sldId id="372" r:id="rId13"/>
    <p:sldId id="382" r:id="rId14"/>
    <p:sldId id="378" r:id="rId15"/>
    <p:sldId id="379" r:id="rId16"/>
    <p:sldId id="380" r:id="rId17"/>
    <p:sldId id="375" r:id="rId18"/>
    <p:sldId id="387" r:id="rId19"/>
    <p:sldId id="377" r:id="rId20"/>
    <p:sldId id="373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4660"/>
  </p:normalViewPr>
  <p:slideViewPr>
    <p:cSldViewPr>
      <p:cViewPr varScale="1">
        <p:scale>
          <a:sx n="83" d="100"/>
          <a:sy n="83" d="100"/>
        </p:scale>
        <p:origin x="113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8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3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10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38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69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7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5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44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5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6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2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6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2460-E255-4D3C-9B6E-67BFB8AA9E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2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Principles of pharmacy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590800"/>
            <a:ext cx="6172200" cy="3886200"/>
          </a:xfrm>
        </p:spPr>
        <p:txBody>
          <a:bodyPr>
            <a:normAutofit/>
          </a:bodyPr>
          <a:lstStyle/>
          <a:p>
            <a:pPr algn="ctr"/>
            <a:r>
              <a:rPr lang="en-GB" sz="3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Density, Specific gravity and Specific volume</a:t>
            </a:r>
          </a:p>
          <a:p>
            <a:pPr algn="ctr"/>
            <a:r>
              <a:rPr lang="en-GB" sz="35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Chapter -</a:t>
            </a:r>
            <a:r>
              <a:rPr lang="en-GB" sz="4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GB" sz="35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</a:p>
          <a:p>
            <a:endParaRPr lang="en-GB" dirty="0"/>
          </a:p>
          <a:p>
            <a:pPr algn="ctr"/>
            <a:r>
              <a:rPr lang="en-GB" sz="3500" dirty="0">
                <a:solidFill>
                  <a:srgbClr val="0070C0"/>
                </a:solidFill>
                <a:latin typeface="Algerian" panose="04020705040A02060702" pitchFamily="82" charset="0"/>
              </a:rPr>
              <a:t>Lec.8 (part 1)</a:t>
            </a:r>
            <a:endParaRPr lang="en-GB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Lecturer Anas Tarik </a:t>
            </a:r>
            <a:r>
              <a:rPr lang="en-GB" dirty="0" err="1">
                <a:solidFill>
                  <a:schemeClr val="tx1"/>
                </a:solidFill>
                <a:latin typeface="Arial Black" panose="020B0A04020102020204" pitchFamily="34" charset="0"/>
              </a:rPr>
              <a:t>Nafei</a:t>
            </a:r>
            <a:endParaRPr lang="en-GB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83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838200"/>
            <a:ext cx="5867400" cy="573633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Example:</a:t>
            </a:r>
            <a:endParaRPr lang="en-US" altLang="en-US" sz="2000" dirty="0">
              <a:solidFill>
                <a:srgbClr val="00B05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A 50 mL pycnometer is found to weigh 120 g when empty, 171 g when filled with water, and 160 g when filled with an unknown liquid. Calculate the specific gravity of the unknown liquid.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en-US" sz="20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Answer: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Weight of water: 171 g - 120 g = 51 g</a:t>
            </a:r>
          </a:p>
          <a:p>
            <a:pPr algn="just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Weight of unknown liquid: 160 g - 120 g = 40 g </a:t>
            </a:r>
          </a:p>
          <a:p>
            <a:pPr algn="just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Specific gravity= Weight of substance/ Weight of equal volume of water </a:t>
            </a:r>
          </a:p>
          <a:p>
            <a:pPr algn="just">
              <a:lnSpc>
                <a:spcPct val="8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Specific gravity of unknown liquid = 40 (g)/ 51 (g)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                                = 0.78</a:t>
            </a:r>
            <a:r>
              <a:rPr lang="en-US" altLang="en-US" sz="2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24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9582-60A9-4240-AA3B-056B8D32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799" cy="9906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Use of Specific Gravity in Calculations of Weight and Volume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79B9-8A57-476F-91E0-37AB7E1A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219200"/>
            <a:ext cx="6591985" cy="5334000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b="1" u="sng" dirty="0">
                <a:solidFill>
                  <a:srgbClr val="00B050"/>
                </a:solidFill>
              </a:rPr>
              <a:t>Specific gravity is a f</a:t>
            </a:r>
            <a:r>
              <a:rPr lang="en-US" sz="2400" b="1" i="1" u="sng" dirty="0">
                <a:solidFill>
                  <a:srgbClr val="00B050"/>
                </a:solidFill>
              </a:rPr>
              <a:t>actor </a:t>
            </a:r>
            <a:r>
              <a:rPr lang="en-US" sz="2400" b="1" u="sng" dirty="0">
                <a:solidFill>
                  <a:srgbClr val="00B050"/>
                </a:solidFill>
              </a:rPr>
              <a:t>that expresses how much heavier or lighter a substance is than water</a:t>
            </a:r>
            <a:r>
              <a:rPr lang="en-US" sz="2400" dirty="0"/>
              <a:t>, (</a:t>
            </a:r>
            <a:r>
              <a:rPr lang="en-US" sz="2400" b="1" dirty="0">
                <a:solidFill>
                  <a:srgbClr val="0070C0"/>
                </a:solidFill>
              </a:rPr>
              <a:t>standard specific gravity -1.0-</a:t>
            </a:r>
            <a:r>
              <a:rPr lang="en-US" sz="2400" dirty="0"/>
              <a:t>).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Ex: </a:t>
            </a:r>
            <a:r>
              <a:rPr lang="en-US" sz="2400" b="1" dirty="0">
                <a:solidFill>
                  <a:srgbClr val="7030A0"/>
                </a:solidFill>
              </a:rPr>
              <a:t>liquid</a:t>
            </a:r>
            <a:r>
              <a:rPr lang="en-US" sz="2400" dirty="0"/>
              <a:t> with a </a:t>
            </a:r>
            <a:r>
              <a:rPr lang="en-US" sz="2400" b="1" dirty="0">
                <a:solidFill>
                  <a:srgbClr val="7030A0"/>
                </a:solidFill>
              </a:rPr>
              <a:t>specific gravity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7030A0"/>
                </a:solidFill>
              </a:rPr>
              <a:t>1.25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7030A0"/>
                </a:solidFill>
              </a:rPr>
              <a:t>1.25 times as heavy as water</a:t>
            </a:r>
            <a:r>
              <a:rPr lang="en-US" sz="2400" dirty="0"/>
              <a:t>, and a </a:t>
            </a:r>
            <a:r>
              <a:rPr lang="en-US" sz="2400" b="1" u="sng" dirty="0">
                <a:solidFill>
                  <a:srgbClr val="7030A0"/>
                </a:solidFill>
              </a:rPr>
              <a:t>liquid</a:t>
            </a:r>
            <a:r>
              <a:rPr lang="en-US" sz="2400" dirty="0"/>
              <a:t> with a </a:t>
            </a:r>
            <a:r>
              <a:rPr lang="en-US" sz="2400" b="1" u="sng" dirty="0">
                <a:solidFill>
                  <a:srgbClr val="7030A0"/>
                </a:solidFill>
              </a:rPr>
              <a:t>specific gravity of 0.85</a:t>
            </a:r>
            <a:r>
              <a:rPr lang="en-US" sz="2400" dirty="0"/>
              <a:t> is </a:t>
            </a:r>
            <a:r>
              <a:rPr lang="en-US" sz="2400" b="1" u="sng" dirty="0">
                <a:solidFill>
                  <a:srgbClr val="7030A0"/>
                </a:solidFill>
              </a:rPr>
              <a:t>0.85 times as heavy as water.</a:t>
            </a:r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Thus, if we had </a:t>
            </a:r>
            <a:r>
              <a:rPr lang="en-US" sz="2400" b="1" u="sng" dirty="0">
                <a:solidFill>
                  <a:schemeClr val="tx1"/>
                </a:solidFill>
              </a:rPr>
              <a:t>50 mL of a liquid</a:t>
            </a:r>
            <a:r>
              <a:rPr lang="en-US" sz="2400" dirty="0">
                <a:solidFill>
                  <a:schemeClr val="tx1"/>
                </a:solidFill>
              </a:rPr>
              <a:t> with a </a:t>
            </a:r>
            <a:r>
              <a:rPr lang="en-US" sz="2400" b="1" u="sng" dirty="0">
                <a:solidFill>
                  <a:schemeClr val="tx1"/>
                </a:solidFill>
              </a:rPr>
              <a:t>specific gravity of 1.2</a:t>
            </a:r>
            <a:r>
              <a:rPr lang="en-US" sz="2400" dirty="0">
                <a:solidFill>
                  <a:schemeClr val="tx1"/>
                </a:solidFill>
              </a:rPr>
              <a:t>, it would </a:t>
            </a:r>
            <a:r>
              <a:rPr lang="en-US" sz="2400" b="1" u="sng" dirty="0">
                <a:solidFill>
                  <a:schemeClr val="tx1"/>
                </a:solidFill>
              </a:rPr>
              <a:t>weigh 1.2 times as much as an equivalent volume of water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An </a:t>
            </a:r>
            <a:r>
              <a:rPr lang="en-US" sz="2400" b="1" dirty="0">
                <a:solidFill>
                  <a:schemeClr val="tx1"/>
                </a:solidFill>
              </a:rPr>
              <a:t>equivalent volume of water, 50 mL</a:t>
            </a:r>
            <a:r>
              <a:rPr lang="en-US" sz="2400" dirty="0">
                <a:solidFill>
                  <a:schemeClr val="tx1"/>
                </a:solidFill>
              </a:rPr>
              <a:t>, would </a:t>
            </a:r>
            <a:r>
              <a:rPr lang="en-US" sz="2400" b="1" dirty="0">
                <a:solidFill>
                  <a:schemeClr val="tx1"/>
                </a:solidFill>
              </a:rPr>
              <a:t>weigh 50 g</a:t>
            </a:r>
            <a:r>
              <a:rPr lang="en-US" sz="2400" dirty="0">
                <a:solidFill>
                  <a:schemeClr val="tx1"/>
                </a:solidFill>
              </a:rPr>
              <a:t>, and therefore, the </a:t>
            </a:r>
            <a:r>
              <a:rPr lang="en-US" sz="2400" b="1" dirty="0">
                <a:solidFill>
                  <a:schemeClr val="tx1"/>
                </a:solidFill>
              </a:rPr>
              <a:t>liquid</a:t>
            </a:r>
            <a:r>
              <a:rPr lang="en-US" sz="2400" dirty="0">
                <a:solidFill>
                  <a:schemeClr val="tx1"/>
                </a:solidFill>
              </a:rPr>
              <a:t> would </a:t>
            </a:r>
            <a:r>
              <a:rPr lang="en-US" sz="2400" b="1" dirty="0">
                <a:solidFill>
                  <a:schemeClr val="tx1"/>
                </a:solidFill>
              </a:rPr>
              <a:t>weigh 1.2 times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that, or 60 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A548836-3656-40CD-890A-A125B78DB68B}"/>
              </a:ext>
            </a:extLst>
          </p:cNvPr>
          <p:cNvSpPr/>
          <p:nvPr/>
        </p:nvSpPr>
        <p:spPr>
          <a:xfrm>
            <a:off x="5067299" y="3654136"/>
            <a:ext cx="381000" cy="464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0D0311B-1B92-4D82-B10B-0A7B4815FD43}"/>
              </a:ext>
            </a:extLst>
          </p:cNvPr>
          <p:cNvSpPr/>
          <p:nvPr/>
        </p:nvSpPr>
        <p:spPr>
          <a:xfrm>
            <a:off x="5067299" y="5139458"/>
            <a:ext cx="381000" cy="464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3914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b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Calculating Weight, Knowing the Volume and Specific Gravity</a:t>
            </a:r>
            <a:b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endParaRPr lang="en-GB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600200"/>
                <a:ext cx="7010400" cy="5029200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>
                  <a:lnSpc>
                    <a:spcPct val="80000"/>
                  </a:lnSpc>
                  <a:buNone/>
                </a:pPr>
                <a:r>
                  <a:rPr lang="en-US" altLang="en-US" sz="3400" dirty="0">
                    <a:solidFill>
                      <a:srgbClr val="00B050"/>
                    </a:solidFill>
                    <a:latin typeface="Berlin Sans FB Demi" panose="020E0802020502020306" pitchFamily="34" charset="0"/>
                    <a:ea typeface="Times New Roman" pitchFamily="18" charset="0"/>
                    <a:cs typeface="Arial" panose="020B0604020202020204" pitchFamily="34" charset="0"/>
                  </a:rPr>
                  <a:t>Grams = Milliliters × Specific gravity</a:t>
                </a:r>
              </a:p>
              <a:p>
                <a:pPr algn="just">
                  <a:lnSpc>
                    <a:spcPct val="80000"/>
                  </a:lnSpc>
                  <a:buNone/>
                </a:pPr>
                <a:r>
                  <a:rPr lang="en-US" altLang="en-US" sz="3400" dirty="0">
                    <a:solidFill>
                      <a:srgbClr val="00B050"/>
                    </a:solidFill>
                    <a:latin typeface="Berlin Sans FB Demi" panose="020E0802020502020306" pitchFamily="34" charset="0"/>
                    <a:ea typeface="Times New Roman" pitchFamily="18" charset="0"/>
                    <a:cs typeface="Arial" panose="020B0604020202020204" pitchFamily="34" charset="0"/>
                  </a:rPr>
                  <a:t>Grams (other liquid)= Grams (of equal volume of water) × Specific gravity (other liquid)</a:t>
                </a:r>
              </a:p>
              <a:p>
                <a:pPr algn="just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B050"/>
                  </a:solidFill>
                  <a:latin typeface="Berlin Sans FB Demi" panose="020E0802020502020306" pitchFamily="34" charset="0"/>
                  <a:ea typeface="Times New Roman" pitchFamily="18" charset="0"/>
                  <a:cs typeface="Arial" panose="020B0604020202020204" pitchFamily="34" charset="0"/>
                </a:endParaRPr>
              </a:p>
              <a:p>
                <a:pPr marL="1588" indent="-1588" algn="just">
                  <a:lnSpc>
                    <a:spcPct val="80000"/>
                  </a:lnSpc>
                  <a:buNone/>
                </a:pPr>
                <a:r>
                  <a:rPr lang="en-US" altLang="en-US" sz="3200" dirty="0">
                    <a:solidFill>
                      <a:srgbClr val="FF0000"/>
                    </a:solidFill>
                    <a:latin typeface="Berlin Sans FB Demi" panose="020E0802020502020306" pitchFamily="34" charset="0"/>
                    <a:ea typeface="Times New Roman" pitchFamily="18" charset="0"/>
                    <a:cs typeface="Arial" panose="020B0604020202020204" pitchFamily="34" charset="0"/>
                  </a:rPr>
                  <a:t>Example 1: What is the weight, in grams, of 2 fl. oz. of a liquid having a specific gravity of 1.118?</a:t>
                </a:r>
              </a:p>
              <a:p>
                <a:pPr algn="just">
                  <a:lnSpc>
                    <a:spcPct val="80000"/>
                  </a:lnSpc>
                  <a:buNone/>
                </a:pP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2 × 29.57 mL =59.14 mL</a:t>
                </a:r>
              </a:p>
              <a:p>
                <a:pPr algn="just">
                  <a:lnSpc>
                    <a:spcPct val="80000"/>
                  </a:lnSpc>
                  <a:buNone/>
                </a:pP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59.14 mL of water weigh 59.14 g</a:t>
                </a:r>
              </a:p>
              <a:p>
                <a:pPr algn="just">
                  <a:lnSpc>
                    <a:spcPct val="80000"/>
                  </a:lnSpc>
                  <a:buNone/>
                </a:pP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59.14 g × 1.118 =66.12 g, answer.</a:t>
                </a:r>
              </a:p>
              <a:p>
                <a:pPr algn="just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n-US" altLang="en-US" sz="3200" b="1" dirty="0">
                    <a:solidFill>
                      <a:srgbClr val="FF0000"/>
                    </a:solidFill>
                    <a:latin typeface="Berlin Sans FB Demi" panose="020E0802020502020306" pitchFamily="34" charset="0"/>
                    <a:ea typeface="Times New Roman" pitchFamily="18" charset="0"/>
                    <a:cs typeface="Arial" panose="020B0604020202020204" pitchFamily="34" charset="0"/>
                  </a:rPr>
                  <a:t>Example 2: What is the cost of 1000 mL of glycerin, specific gravity 1.25, bought at $54.25 per pound?</a:t>
                </a:r>
                <a:endParaRPr lang="en-US" altLang="en-US" sz="2600" b="1" dirty="0">
                  <a:solidFill>
                    <a:srgbClr val="FF0000"/>
                  </a:solidFill>
                  <a:latin typeface="Berlin Sans FB Demi" panose="020E0802020502020306" pitchFamily="34" charset="0"/>
                  <a:ea typeface="Times New Roman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  <a:buNone/>
                </a:pP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1000 mL of water weigh 1000 g </a:t>
                </a:r>
              </a:p>
              <a:p>
                <a:pPr algn="just">
                  <a:lnSpc>
                    <a:spcPct val="90000"/>
                  </a:lnSpc>
                  <a:buNone/>
                </a:pP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Weight of 1000 mL of glycerin =1000 g × 1.25 =1250 g </a:t>
                </a:r>
              </a:p>
              <a:p>
                <a:pPr algn="just">
                  <a:lnSpc>
                    <a:spcPct val="90000"/>
                  </a:lnSpc>
                  <a:buNone/>
                </a:pP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1 </a:t>
                </a:r>
                <a:r>
                  <a:rPr lang="en-US" altLang="en-US" sz="29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lb</a:t>
                </a: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=454 g</a:t>
                </a:r>
              </a:p>
              <a:p>
                <a:pPr algn="just">
                  <a:lnSpc>
                    <a:spcPct val="90000"/>
                  </a:lnSpc>
                  <a:buNone/>
                </a:pP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𝟒𝟓𝟒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𝟏𝟐𝟓𝟎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𝟓𝟒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  <m:r>
                          <a:rPr lang="en-US" altLang="en-US" sz="2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  <m:r>
                          <a:rPr lang="en-US" altLang="en-US" sz="2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  <m:r>
                          <a:rPr lang="en-US" altLang="en-US" sz="2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altLang="en-US" sz="29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$</m:t>
                        </m:r>
                        <m:r>
                          <a:rPr lang="en-US" altLang="en-US" sz="2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en-US" sz="29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  <a:buNone/>
                </a:pPr>
                <a:r>
                  <a:rPr lang="en-US" alt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x = $149.37, answer</a:t>
                </a:r>
              </a:p>
              <a:p>
                <a:pPr algn="just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600200"/>
                <a:ext cx="7010400" cy="5029200"/>
              </a:xfrm>
              <a:blipFill>
                <a:blip r:embed="rId2"/>
                <a:stretch>
                  <a:fillRect l="-1043" t="-3152" r="-1043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1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5402"/>
            <a:ext cx="8763000" cy="65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90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crush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5573" b="34178"/>
          <a:stretch/>
        </p:blipFill>
        <p:spPr bwMode="auto">
          <a:xfrm>
            <a:off x="2133600" y="457200"/>
            <a:ext cx="670559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3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0948"/>
          <a:stretch/>
        </p:blipFill>
        <p:spPr bwMode="auto">
          <a:xfrm>
            <a:off x="232011" y="2895600"/>
            <a:ext cx="875958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8446898-ECDC-4D84-B408-562355595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65823" r="5573"/>
          <a:stretch/>
        </p:blipFill>
        <p:spPr bwMode="auto">
          <a:xfrm>
            <a:off x="232011" y="152400"/>
            <a:ext cx="875958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5524" r="6563" b="9335"/>
          <a:stretch/>
        </p:blipFill>
        <p:spPr bwMode="auto">
          <a:xfrm>
            <a:off x="2514599" y="990600"/>
            <a:ext cx="632460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A0DC9-3E3B-44AD-94DA-01EEA4AF2AAF}"/>
              </a:ext>
            </a:extLst>
          </p:cNvPr>
          <p:cNvSpPr txBox="1"/>
          <p:nvPr/>
        </p:nvSpPr>
        <p:spPr>
          <a:xfrm>
            <a:off x="1600200" y="3442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H.W.</a:t>
            </a:r>
          </a:p>
        </p:txBody>
      </p:sp>
    </p:spTree>
    <p:extLst>
      <p:ext uri="{BB962C8B-B14F-4D97-AF65-F5344CB8AC3E}">
        <p14:creationId xmlns:p14="http://schemas.microsoft.com/office/powerpoint/2010/main" val="2484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2250000" y="1524000"/>
            <a:ext cx="6589200" cy="4876800"/>
          </a:xfrm>
        </p:spPr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Specific volume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in pharmaceutical practice, is usually defined as an 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abstract number</a:t>
            </a: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representing the </a:t>
            </a:r>
            <a:r>
              <a:rPr lang="en-US" altLang="en-US" sz="2000" b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ratio, expressed decimally, of the volume of a substance to the volume of an equal weight of another substance taken as a standard, both having the same temperature. Water is the standard. </a:t>
            </a:r>
          </a:p>
          <a:p>
            <a:pPr algn="just"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Example: </a:t>
            </a:r>
          </a:p>
          <a:p>
            <a:pPr marL="1588" indent="-1588" algn="just">
              <a:buNone/>
              <a:tabLst>
                <a:tab pos="341313" algn="l"/>
              </a:tabLs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Calculate the specific volume of a syrup, 91.0 mL of which weighs 107.16 g.</a:t>
            </a:r>
          </a:p>
          <a:p>
            <a:pPr algn="just"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107.16 g of water measures= 107.16 mL</a:t>
            </a:r>
          </a:p>
          <a:p>
            <a:pPr algn="just"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Specific volume of syrup = 91.0 (mL) /107.16 (mL) </a:t>
            </a:r>
          </a:p>
          <a:p>
            <a:pPr algn="just"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               = 0.849, answer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C75A5-2963-427E-8439-129F1C5CFF13}"/>
              </a:ext>
            </a:extLst>
          </p:cNvPr>
          <p:cNvSpPr/>
          <p:nvPr/>
        </p:nvSpPr>
        <p:spPr>
          <a:xfrm>
            <a:off x="2881851" y="729024"/>
            <a:ext cx="532549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Berlin Sans FB Demi" panose="020E0802020502020306" pitchFamily="34" charset="0"/>
                <a:ea typeface="Times New Roman" pitchFamily="18" charset="0"/>
                <a:cs typeface="Arial" panose="020B0604020202020204" pitchFamily="34" charset="0"/>
              </a:rPr>
              <a:t>Calculating Specific Volume </a:t>
            </a:r>
          </a:p>
        </p:txBody>
      </p:sp>
    </p:spTree>
    <p:extLst>
      <p:ext uri="{BB962C8B-B14F-4D97-AF65-F5344CB8AC3E}">
        <p14:creationId xmlns:p14="http://schemas.microsoft.com/office/powerpoint/2010/main" val="807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2398EF-D06F-4837-98D2-8BC8B373E7C2}"/>
              </a:ext>
            </a:extLst>
          </p:cNvPr>
          <p:cNvSpPr/>
          <p:nvPr/>
        </p:nvSpPr>
        <p:spPr>
          <a:xfrm>
            <a:off x="2209800" y="1600200"/>
            <a:ext cx="632460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algn="just">
              <a:buAutoNum type="arabicPeriod"/>
            </a:pPr>
            <a:r>
              <a:rPr lang="en-US" sz="2400" dirty="0">
                <a:latin typeface="Arial Narrow" panose="020B0606020202030204" pitchFamily="34" charset="0"/>
                <a:cs typeface="Aharoni" panose="02010803020104030203" pitchFamily="2" charset="-79"/>
              </a:rPr>
              <a:t> Whereas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specific gravity</a:t>
            </a:r>
            <a:r>
              <a:rPr lang="en-US" sz="2400" dirty="0">
                <a:latin typeface="Arial Narrow" panose="020B0606020202030204" pitchFamily="34" charset="0"/>
                <a:cs typeface="Aharoni" panose="02010803020104030203" pitchFamily="2" charset="-79"/>
              </a:rPr>
              <a:t> is a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comparison of weights of equal volumes</a:t>
            </a:r>
            <a:r>
              <a:rPr lang="en-US" sz="2400" dirty="0"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specific volume</a:t>
            </a:r>
            <a:r>
              <a:rPr lang="en-US" sz="2400" dirty="0">
                <a:latin typeface="Arial Narrow" panose="020B0606020202030204" pitchFamily="34" charset="0"/>
                <a:cs typeface="Aharoni" panose="02010803020104030203" pitchFamily="2" charset="-79"/>
              </a:rPr>
              <a:t> is a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comparison of volumes of equal weights.</a:t>
            </a:r>
            <a:r>
              <a:rPr lang="en-US" sz="24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Because of this relationship, specific gravity and specific </a:t>
            </a:r>
            <a:r>
              <a:rPr lang="en-US" altLang="en-US" sz="2400" dirty="0">
                <a:solidFill>
                  <a:srgbClr val="00B05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volume are reciprocals.</a:t>
            </a:r>
          </a:p>
          <a:p>
            <a:pPr algn="just"/>
            <a:endParaRPr lang="en-US" altLang="en-US" sz="2400" dirty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2400" dirty="0">
                <a:latin typeface="Arial Narrow" panose="020B0606020202030204" pitchFamily="34" charset="0"/>
              </a:rPr>
              <a:t>2. </a:t>
            </a:r>
            <a:r>
              <a:rPr lang="en-US" sz="2400" b="1" dirty="0">
                <a:latin typeface="Arial Narrow" panose="020B0606020202030204" pitchFamily="34" charset="0"/>
              </a:rPr>
              <a:t>Specific volume tells us how much greater (or smaller) in volume a mass is than the same weight of water.</a:t>
            </a:r>
            <a:endParaRPr lang="en-US" sz="24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A. a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substance that is heavier than water 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will have a </a:t>
            </a:r>
            <a:r>
              <a:rPr lang="en-US" altLang="en-US" sz="2400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higher specific gravity 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lower specific volume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1588" indent="-1588" algn="just">
              <a:lnSpc>
                <a:spcPct val="90000"/>
              </a:lnSpc>
            </a:pP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B. whereas a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substance that is lighter than water 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will have a </a:t>
            </a:r>
            <a:r>
              <a:rPr lang="en-US" altLang="en-US" sz="2400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lower specific gravity 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and a </a:t>
            </a:r>
            <a:r>
              <a:rPr lang="en-US" altLang="en-US" sz="24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higher specific volume.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57B9F-4012-4D33-9F16-26C1BAD170B9}"/>
              </a:ext>
            </a:extLst>
          </p:cNvPr>
          <p:cNvSpPr/>
          <p:nvPr/>
        </p:nvSpPr>
        <p:spPr>
          <a:xfrm>
            <a:off x="2209800" y="685800"/>
            <a:ext cx="1284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3200" b="1" u="sng" dirty="0">
                <a:solidFill>
                  <a:srgbClr val="FF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Note: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99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IQ" altLang="en-US"/>
              <a:t>  </a:t>
            </a:r>
            <a:endParaRPr lang="en-GB" alt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500282"/>
            <a:ext cx="7162800" cy="2286000"/>
          </a:xfrm>
        </p:spPr>
        <p:txBody>
          <a:bodyPr anchor="t">
            <a:normAutofit/>
          </a:bodyPr>
          <a:lstStyle/>
          <a:p>
            <a:pPr marL="1588" lvl="0" indent="-1588" algn="just">
              <a:lnSpc>
                <a:spcPct val="90000"/>
              </a:lnSpc>
              <a:buClr>
                <a:srgbClr val="A53010"/>
              </a:buClr>
              <a:buNone/>
            </a:pPr>
            <a:r>
              <a:rPr lang="en-US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follows, therefore, that we may determine the </a:t>
            </a:r>
            <a:r>
              <a:rPr lang="en-US" altLang="en-US" sz="2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specific volume of a substance </a:t>
            </a:r>
            <a:r>
              <a:rPr lang="en-US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</a:t>
            </a:r>
            <a:r>
              <a:rPr lang="en-US" altLang="en-US" sz="2600" b="1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dividing 1 by its specific gravity, and we may determine the specific gravity of a substance by dividing 1 by its specific volume.</a:t>
            </a:r>
          </a:p>
          <a:p>
            <a:pPr marL="1588" indent="-1588" algn="just" rtl="0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246674-90EB-4C90-BAD3-A4E29A0AE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7" b="4735"/>
          <a:stretch/>
        </p:blipFill>
        <p:spPr bwMode="auto">
          <a:xfrm>
            <a:off x="1945201" y="2910110"/>
            <a:ext cx="6970199" cy="371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CC11-50D2-4DA0-A334-65390049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 anchor="ctr"/>
          <a:lstStyle/>
          <a:p>
            <a:r>
              <a:rPr lang="en-US" dirty="0">
                <a:latin typeface="Arial Black" panose="020B0A04020102020204" pitchFamily="34" charset="0"/>
              </a:rPr>
              <a:t>Objective: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B7F6-8931-4C2E-BCD1-954DBF9F9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134" y="1752600"/>
            <a:ext cx="6591985" cy="3777622"/>
          </a:xfrm>
        </p:spPr>
        <p:txBody>
          <a:bodyPr anchor="ctr"/>
          <a:lstStyle/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Define density, specific gravity, and specific volume and determine each through appropriate calculations.</a:t>
            </a:r>
          </a:p>
          <a:p>
            <a:pPr algn="just"/>
            <a:endParaRPr lang="en-US" sz="2000" dirty="0">
              <a:latin typeface="Arial Rounded MT Bold" panose="020F0704030504030204" pitchFamily="34" charset="0"/>
            </a:endParaRPr>
          </a:p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Calculate specific gravity from data derived from the use of a pycnometer.</a:t>
            </a:r>
          </a:p>
          <a:p>
            <a:pPr algn="just"/>
            <a:endParaRPr lang="en-US" sz="2000" dirty="0">
              <a:latin typeface="Arial Rounded MT Bold" panose="020F0704030504030204" pitchFamily="34" charset="0"/>
            </a:endParaRPr>
          </a:p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Apply specific gravity correctly in converting weight to volume and volume to weight</a:t>
            </a:r>
          </a:p>
        </p:txBody>
      </p:sp>
    </p:spTree>
    <p:extLst>
      <p:ext uri="{BB962C8B-B14F-4D97-AF65-F5344CB8AC3E}">
        <p14:creationId xmlns:p14="http://schemas.microsoft.com/office/powerpoint/2010/main" val="167325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721679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2"/>
          <a:stretch/>
        </p:blipFill>
        <p:spPr bwMode="auto">
          <a:xfrm>
            <a:off x="0" y="3895725"/>
            <a:ext cx="4885899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5725"/>
            <a:ext cx="40386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685800"/>
            <a:ext cx="423308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E26870-5E1F-413F-8E3F-3CD141A91103}"/>
              </a:ext>
            </a:extLst>
          </p:cNvPr>
          <p:cNvSpPr txBox="1"/>
          <p:nvPr/>
        </p:nvSpPr>
        <p:spPr>
          <a:xfrm>
            <a:off x="457200" y="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H.W.</a:t>
            </a:r>
          </a:p>
        </p:txBody>
      </p:sp>
    </p:spTree>
    <p:extLst>
      <p:ext uri="{BB962C8B-B14F-4D97-AF65-F5344CB8AC3E}">
        <p14:creationId xmlns:p14="http://schemas.microsoft.com/office/powerpoint/2010/main" val="3417091935"/>
      </p:ext>
    </p:extLst>
  </p:cSld>
  <p:clrMapOvr>
    <a:masterClrMapping/>
  </p:clrMapOvr>
  <p:transition spd="slow" advClick="0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072D4B-EE1F-413E-95D9-94470544E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56181"/>
      </p:ext>
    </p:extLst>
  </p:cSld>
  <p:clrMapOvr>
    <a:masterClrMapping/>
  </p:clrMapOvr>
  <p:transition spd="slow" advClick="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85800"/>
            <a:ext cx="53340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670CD-2787-4452-A294-BD4E2377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0"/>
            <a:ext cx="6172200" cy="50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Density (d)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is mass per unit volume of a substance.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It is usually expressed as grams per cubic centimeter (</a:t>
            </a:r>
            <a:r>
              <a:rPr lang="en-US" sz="2000" b="1" u="sng" dirty="0">
                <a:solidFill>
                  <a:srgbClr val="FF0000"/>
                </a:solidFill>
              </a:rPr>
              <a:t>g/cc</a:t>
            </a:r>
            <a:r>
              <a:rPr lang="en-US" sz="2000" dirty="0"/>
              <a:t>). </a:t>
            </a:r>
          </a:p>
          <a:p>
            <a:pPr marL="0" indent="0" algn="just">
              <a:buNone/>
            </a:pPr>
            <a:r>
              <a:rPr lang="en-US" sz="2000" dirty="0"/>
              <a:t>Because the gram is defined as the mass of 1 cc of water at 4ºC, the </a:t>
            </a:r>
            <a:r>
              <a:rPr lang="en-US" sz="2000" b="1" dirty="0"/>
              <a:t>density of water is 1 g/cc</a:t>
            </a:r>
            <a:r>
              <a:rPr lang="en-US" sz="2000" dirty="0"/>
              <a:t>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In </a:t>
            </a:r>
            <a:r>
              <a:rPr lang="en-US" sz="2000" b="1" dirty="0"/>
              <a:t>United States Pharmacopeial (USP) </a:t>
            </a:r>
            <a:r>
              <a:rPr lang="en-US" sz="2000" dirty="0"/>
              <a:t>states that </a:t>
            </a:r>
            <a:r>
              <a:rPr lang="en-US" sz="2000" b="1" dirty="0"/>
              <a:t>1 mL </a:t>
            </a:r>
            <a:r>
              <a:rPr lang="en-US" sz="2000" dirty="0"/>
              <a:t>may be used as the </a:t>
            </a:r>
            <a:r>
              <a:rPr lang="en-US" sz="2000" b="1" dirty="0"/>
              <a:t>equivalent of 1 cc</a:t>
            </a:r>
            <a:r>
              <a:rPr lang="en-US" sz="2000" dirty="0"/>
              <a:t>, the </a:t>
            </a:r>
            <a:r>
              <a:rPr lang="en-US" sz="2000" b="1" dirty="0">
                <a:solidFill>
                  <a:srgbClr val="FF0000"/>
                </a:solidFill>
              </a:rPr>
              <a:t>density of water may be expressed as 1 g/mL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Density may be calculated by dividing mass by volume, that is: </a:t>
            </a:r>
          </a:p>
        </p:txBody>
      </p:sp>
    </p:spTree>
    <p:extLst>
      <p:ext uri="{BB962C8B-B14F-4D97-AF65-F5344CB8AC3E}">
        <p14:creationId xmlns:p14="http://schemas.microsoft.com/office/powerpoint/2010/main" val="53821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drap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4150887"/>
                <a:ext cx="7032540" cy="185465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  <a:ea typeface="Times New Roman" pitchFamily="18" charset="0"/>
                    <a:cs typeface="Calibri" pitchFamily="34" charset="0"/>
                  </a:rPr>
                  <a:t>Thus, if 10 mL of sulfuric acid weighs 18 g, its density is:</a:t>
                </a:r>
              </a:p>
              <a:p>
                <a:pPr marL="0" indent="0" algn="ctr">
                  <a:buNone/>
                </a:pPr>
                <a:r>
                  <a:rPr lang="en-US" sz="3200" dirty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𝐦𝐥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b="1" dirty="0"/>
                  <a:t>= </a:t>
                </a:r>
                <a:r>
                  <a:rPr lang="en-GB" sz="2400" b="1" dirty="0">
                    <a:solidFill>
                      <a:schemeClr val="tx1"/>
                    </a:solidFill>
                  </a:rPr>
                  <a:t>1.8 grams per milliliter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4150887"/>
                <a:ext cx="7032540" cy="1854651"/>
              </a:xfrm>
              <a:blipFill>
                <a:blip r:embed="rId2"/>
                <a:stretch>
                  <a:fillRect l="-1388" t="-2632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4B69A-4E64-4FC2-A176-19F26607692E}"/>
                  </a:ext>
                </a:extLst>
              </p:cNvPr>
              <p:cNvSpPr txBox="1"/>
              <p:nvPr/>
            </p:nvSpPr>
            <p:spPr>
              <a:xfrm>
                <a:off x="3429000" y="1981200"/>
                <a:ext cx="3352800" cy="80137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Arial Rounded MT Bold" panose="020F0704030504030204" pitchFamily="34" charset="0"/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𝐌𝐚𝐬𝐬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𝐕𝐨𝐥𝐮𝐦𝐞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B050"/>
                  </a:solidFill>
                  <a:latin typeface="Berlin Sans FB Demi" panose="020E0802020502020306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4B69A-4E64-4FC2-A176-19F26607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981200"/>
                <a:ext cx="3352800" cy="801373"/>
              </a:xfrm>
              <a:prstGeom prst="rect">
                <a:avLst/>
              </a:prstGeom>
              <a:blipFill>
                <a:blip r:embed="rId3"/>
                <a:stretch>
                  <a:fillRect l="-4521" b="-8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21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01040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Specific gravity (sp. gr.)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1371600"/>
            <a:ext cx="6477000" cy="3810000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Is a </a:t>
            </a:r>
            <a:r>
              <a:rPr lang="en-US" sz="2200" b="1" dirty="0"/>
              <a:t>ratio, expressed decimally, of the weight of a substance to the weight of an equal volume of a substance chosen as a standard</a:t>
            </a:r>
            <a:r>
              <a:rPr lang="en-US" sz="2200" dirty="0"/>
              <a:t>, </a:t>
            </a:r>
            <a:r>
              <a:rPr lang="en-US" sz="2200" u="sng" dirty="0"/>
              <a:t>both substances at the same temperature or the temperature of each being known</a:t>
            </a:r>
            <a:r>
              <a:rPr lang="en-US" sz="2200" dirty="0"/>
              <a:t>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Water</a:t>
            </a:r>
            <a:r>
              <a:rPr lang="en-US" sz="2200" dirty="0"/>
              <a:t> is used as the </a:t>
            </a:r>
            <a:r>
              <a:rPr lang="en-US" sz="2200" u="sng" dirty="0">
                <a:solidFill>
                  <a:srgbClr val="FF0000"/>
                </a:solidFill>
              </a:rPr>
              <a:t>standard</a:t>
            </a:r>
            <a:r>
              <a:rPr lang="en-US" sz="2200" dirty="0"/>
              <a:t> for the specific gravities of </a:t>
            </a:r>
            <a:r>
              <a:rPr lang="en-US" sz="2200" u="sng" dirty="0">
                <a:solidFill>
                  <a:srgbClr val="FF0000"/>
                </a:solidFill>
              </a:rPr>
              <a:t>liquids and solids</a:t>
            </a:r>
            <a:r>
              <a:rPr lang="en-US" sz="2200" dirty="0"/>
              <a:t>; the most useful </a:t>
            </a:r>
            <a:r>
              <a:rPr lang="en-US" sz="2200" u="sng" dirty="0">
                <a:solidFill>
                  <a:srgbClr val="FF0000"/>
                </a:solidFill>
              </a:rPr>
              <a:t>standard for gases</a:t>
            </a:r>
            <a:r>
              <a:rPr lang="en-US" sz="2200" dirty="0"/>
              <a:t> is </a:t>
            </a:r>
            <a:r>
              <a:rPr lang="en-US" sz="2200" b="1" dirty="0">
                <a:solidFill>
                  <a:srgbClr val="FF0000"/>
                </a:solidFill>
              </a:rPr>
              <a:t>hydrogen</a:t>
            </a:r>
            <a:r>
              <a:rPr lang="en-US" sz="22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484AAC-47A2-46CE-8884-BF6E4BEE4839}"/>
                  </a:ext>
                </a:extLst>
              </p:cNvPr>
              <p:cNvSpPr/>
              <p:nvPr/>
            </p:nvSpPr>
            <p:spPr>
              <a:xfrm>
                <a:off x="2159863" y="5334000"/>
                <a:ext cx="6324600" cy="67922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B050"/>
                    </a:solidFill>
                  </a:rPr>
                  <a:t>Specific gravity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𝐰𝐞𝐢𝐠𝐡𝐭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𝐬𝐮𝐛𝐬𝐭𝐚𝐧𝐜𝐞</m:t>
                        </m:r>
                      </m:num>
                      <m:den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𝐰𝐞𝐢𝐠𝐡𝐭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𝐞𝐪𝐮𝐚𝐥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𝐯𝐨𝐥𝐮𝐦𝐞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𝐰𝐚𝐭𝐞𝐫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484AAC-47A2-46CE-8884-BF6E4BEE4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863" y="5334000"/>
                <a:ext cx="6324600" cy="679225"/>
              </a:xfrm>
              <a:prstGeom prst="rect">
                <a:avLst/>
              </a:prstGeom>
              <a:blipFill>
                <a:blip r:embed="rId2"/>
                <a:stretch>
                  <a:fillRect l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55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fallOver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38200"/>
            <a:ext cx="66294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Thus, if 10 mL of sulfuric acid weighs 18 g, and 10 mL of water, under similar conditions, weighs 10 g, the specific gravity of the acid is:</a:t>
            </a:r>
            <a:r>
              <a:rPr lang="en-US" altLang="en-US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altLang="en-US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/>
            <a:endParaRPr lang="en-US" altLang="en-US" sz="24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Substances that have a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gravity less than 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lighter than water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Substances that have a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gravity greater than 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heavier than water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1903C7-0481-4F0B-AD96-627C71FE1E9C}"/>
                  </a:ext>
                </a:extLst>
              </p:cNvPr>
              <p:cNvSpPr txBox="1"/>
              <p:nvPr/>
            </p:nvSpPr>
            <p:spPr>
              <a:xfrm>
                <a:off x="3429000" y="2679731"/>
                <a:ext cx="4114800" cy="6730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Specific gravity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den>
                    </m:f>
                  </m:oMath>
                </a14:m>
                <a:r>
                  <a:rPr lang="en-US" sz="2400" b="1" dirty="0"/>
                  <a:t> = 1.8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1903C7-0481-4F0B-AD96-627C71FE1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79731"/>
                <a:ext cx="4114800" cy="673069"/>
              </a:xfrm>
              <a:prstGeom prst="rect">
                <a:avLst/>
              </a:prstGeom>
              <a:blipFill>
                <a:blip r:embed="rId2"/>
                <a:stretch>
                  <a:fillRect l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68906"/>
      </p:ext>
    </p:extLst>
  </p:cSld>
  <p:clrMapOvr>
    <a:masterClrMapping/>
  </p:clrMapOvr>
  <p:transition spd="slow" advClick="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304800"/>
            <a:ext cx="6858000" cy="6269736"/>
          </a:xfrm>
        </p:spPr>
        <p:txBody>
          <a:bodyPr>
            <a:normAutofit fontScale="92500" lnSpcReduction="20000"/>
          </a:bodyPr>
          <a:lstStyle/>
          <a:p>
            <a:pPr marL="0" indent="0" algn="just" rtl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Example 1: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If 54.96 mL of oil weighs 52.78 g, what is the specific gravity of the oil? </a:t>
            </a: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Answer: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54.96 mL of water weighs 54.96 g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Specific gravity of oil= 52.78 (g)/ 54.96 (g) 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        = 0.9603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indent="0" algn="just" rtl="0" eaLnBrk="1" hangingPunct="1">
              <a:lnSpc>
                <a:spcPct val="90000"/>
              </a:lnSpc>
              <a:buNone/>
            </a:pP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indent="0" algn="just" rtl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Example 2: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If a pint of a certain liquid weighs 601 g, what is the specific gravity of the liquid?</a:t>
            </a:r>
          </a:p>
          <a:p>
            <a:pPr marL="0" indent="0" algn="just" rtl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Answer: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 pint =473 mL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473 mL of water weighs 473 g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Specific gravity of liquid= 601 (g) /473 (g)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                                   = 1.27</a:t>
            </a:r>
            <a:endParaRPr lang="en-US" altLang="en-US" sz="28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8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wind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3680-55EC-48F4-A8E1-B4D650EA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09600"/>
            <a:ext cx="6589199" cy="747490"/>
          </a:xfrm>
        </p:spPr>
        <p:txBody>
          <a:bodyPr anchor="ctr"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  <a:ea typeface="+mn-ea"/>
                <a:cs typeface="+mn-cs"/>
              </a:rPr>
              <a:t>Density versus Specific Gravity</a:t>
            </a:r>
            <a:endParaRPr lang="en-US" sz="6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58EB-04EB-4F0A-922C-CA91AAB7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31817"/>
            <a:ext cx="4419600" cy="48975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density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of a substance is a 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concrete number</a:t>
            </a:r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1.8 g/mL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 the example) </a:t>
            </a:r>
          </a:p>
          <a:p>
            <a:pPr algn="just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whereas 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specific gravity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being a </a:t>
            </a:r>
            <a:r>
              <a:rPr lang="en-US" sz="2400" u="sng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ratio of like quantities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is an 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abstract number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400" u="sng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1.8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in the example). </a:t>
            </a:r>
          </a:p>
          <a:p>
            <a:pPr algn="just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Whereas </a:t>
            </a:r>
            <a:r>
              <a:rPr lang="en-US" sz="2400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density</a:t>
            </a:r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varies with the units of measure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used, </a:t>
            </a:r>
            <a:r>
              <a:rPr lang="en-US" sz="2400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specific gravity</a:t>
            </a:r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has no dimension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and is therefore a </a:t>
            </a:r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constant value for each substance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algn="just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Thus, whereas the density of water may be variously expressed as 1 g/mL, 1000 g/L, or 62½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lb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/cu ft, the specific gravity of water is always 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CCBE6-17E4-476D-8269-2F1D50FE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103877"/>
            <a:ext cx="2189408" cy="41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304799"/>
            <a:ext cx="4419600" cy="6248401"/>
          </a:xfrm>
        </p:spPr>
        <p:txBody>
          <a:bodyPr>
            <a:normAutofit fontScale="92500" lnSpcReduction="10000"/>
          </a:bodyPr>
          <a:lstStyle/>
          <a:p>
            <a:pPr algn="ctr" rtl="0" eaLnBrk="1" hangingPunct="1">
              <a:lnSpc>
                <a:spcPct val="110000"/>
              </a:lnSpc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Pycnometer or Specific Gravity Bottle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marL="1588" indent="-1588" algn="just">
              <a:lnSpc>
                <a:spcPct val="11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pycnometer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is a </a:t>
            </a:r>
            <a:r>
              <a:rPr lang="en-US" altLang="en-US" sz="24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special glass bottle used to determine specific gravity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Pycnometers are generally available for laboratory use in volumes ranging from </a:t>
            </a:r>
            <a:r>
              <a:rPr lang="en-US" altLang="en-US" sz="24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 mL to 50 </a:t>
            </a:r>
            <a:r>
              <a:rPr lang="en-US" altLang="en-US" sz="2400" b="1" u="sng" dirty="0" err="1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mL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1588" indent="-1588" algn="just">
              <a:lnSpc>
                <a:spcPct val="110000"/>
              </a:lnSpc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1588" indent="-1588" algn="just">
              <a:lnSpc>
                <a:spcPct val="11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Pycnometers have fitted glass stoppers with a capillary opening to allow trapped air and excess fluid to escape. Some pycnometers have thermometers affixed, because temperature is a factor in specific gravity determinations.</a:t>
            </a:r>
          </a:p>
          <a:p>
            <a:pPr algn="just" rtl="0" eaLnBrk="1" hangingPunct="1">
              <a:lnSpc>
                <a:spcPct val="110000"/>
              </a:lnSpc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68336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47C011-5B6A-4FC0-9F6E-A851D1BD9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799"/>
            <a:ext cx="2683368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7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fractur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3559</TotalTime>
  <Words>1265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Aharoni</vt:lpstr>
      <vt:lpstr>Algerian</vt:lpstr>
      <vt:lpstr>Arial</vt:lpstr>
      <vt:lpstr>Arial Black</vt:lpstr>
      <vt:lpstr>Arial Narrow</vt:lpstr>
      <vt:lpstr>Arial Rounded MT Bold</vt:lpstr>
      <vt:lpstr>Berlin Sans FB Demi</vt:lpstr>
      <vt:lpstr>Calibri</vt:lpstr>
      <vt:lpstr>Cambria Math</vt:lpstr>
      <vt:lpstr>Century Gothic</vt:lpstr>
      <vt:lpstr>Tahoma</vt:lpstr>
      <vt:lpstr>Times New Roman</vt:lpstr>
      <vt:lpstr>Wingdings 3</vt:lpstr>
      <vt:lpstr>Wisp</vt:lpstr>
      <vt:lpstr>Principles of pharmacy practice</vt:lpstr>
      <vt:lpstr>Objective:</vt:lpstr>
      <vt:lpstr>Density</vt:lpstr>
      <vt:lpstr>PowerPoint Presentation</vt:lpstr>
      <vt:lpstr>Specific gravity (sp. gr.)</vt:lpstr>
      <vt:lpstr>PowerPoint Presentation</vt:lpstr>
      <vt:lpstr>PowerPoint Presentation</vt:lpstr>
      <vt:lpstr>Density versus Specific Gravity</vt:lpstr>
      <vt:lpstr>PowerPoint Presentation</vt:lpstr>
      <vt:lpstr>PowerPoint Presentation</vt:lpstr>
      <vt:lpstr>Use of Specific Gravity in Calculations of Weight and Volume</vt:lpstr>
      <vt:lpstr> Calculating Weight, Knowing the Volume and Specific Gravity 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pharmacy practice</dc:title>
  <dc:creator>Habeeb</dc:creator>
  <cp:lastModifiedBy>User</cp:lastModifiedBy>
  <cp:revision>348</cp:revision>
  <dcterms:created xsi:type="dcterms:W3CDTF">2018-10-18T08:17:58Z</dcterms:created>
  <dcterms:modified xsi:type="dcterms:W3CDTF">2021-03-08T07:08:35Z</dcterms:modified>
</cp:coreProperties>
</file>