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66" r:id="rId3"/>
    <p:sldId id="267" r:id="rId4"/>
    <p:sldId id="257" r:id="rId5"/>
    <p:sldId id="258" r:id="rId6"/>
    <p:sldId id="280" r:id="rId7"/>
    <p:sldId id="259" r:id="rId8"/>
    <p:sldId id="260" r:id="rId9"/>
    <p:sldId id="271" r:id="rId10"/>
    <p:sldId id="281" r:id="rId11"/>
    <p:sldId id="261" r:id="rId12"/>
    <p:sldId id="269" r:id="rId13"/>
    <p:sldId id="263" r:id="rId14"/>
    <p:sldId id="264" r:id="rId15"/>
    <p:sldId id="265" r:id="rId16"/>
    <p:sldId id="287" r:id="rId17"/>
    <p:sldId id="273" r:id="rId18"/>
    <p:sldId id="276" r:id="rId19"/>
    <p:sldId id="272" r:id="rId20"/>
    <p:sldId id="275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 varScale="1">
        <p:scale>
          <a:sx n="63" d="100"/>
          <a:sy n="63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00C3B4-307D-4FC6-A2E6-003DCF680A50}" type="datetimeFigureOut">
              <a:rPr lang="ar-IQ" smtClean="0"/>
              <a:pPr/>
              <a:t>11/07/1442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36C10-E0F4-4670-9EA1-982BE6F8EA5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43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Arial" pitchFamily="34" charset="0"/>
              </a:rPr>
              <a:t>From F. Brescia </a:t>
            </a:r>
            <a:r>
              <a:rPr lang="en-US" i="1">
                <a:latin typeface="Arial" pitchFamily="34" charset="0"/>
              </a:rPr>
              <a:t>et al</a:t>
            </a:r>
            <a:r>
              <a:rPr lang="en-US">
                <a:latin typeface="Arial" pitchFamily="34" charset="0"/>
              </a:rPr>
              <a:t>., </a:t>
            </a:r>
            <a:r>
              <a:rPr lang="en-US" i="1">
                <a:latin typeface="Arial" pitchFamily="34" charset="0"/>
              </a:rPr>
              <a:t>Chemistry:  A Modern Introduction</a:t>
            </a:r>
            <a:r>
              <a:rPr lang="en-US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>
                <a:latin typeface="Arial" pitchFamily="34" charset="0"/>
              </a:rPr>
              <a:t>Adapted from R. Bates, </a:t>
            </a:r>
            <a:r>
              <a:rPr lang="en-US" i="1">
                <a:latin typeface="Arial" pitchFamily="34" charset="0"/>
              </a:rPr>
              <a:t>Determination of pH, Theory and Practice</a:t>
            </a:r>
            <a:r>
              <a:rPr lang="en-US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>
              <a:latin typeface="Arial" pitchFamily="34" charset="0"/>
            </a:endParaRPr>
          </a:p>
          <a:p>
            <a:pPr eaLnBrk="1" hangingPunct="1"/>
            <a:r>
              <a:rPr lang="en-US" sz="140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>
                <a:latin typeface="Arial" pitchFamily="34" charset="0"/>
                <a:sym typeface="Symbol" pitchFamily="18" charset="2"/>
              </a:rPr>
              <a:t>in </a:t>
            </a:r>
            <a:r>
              <a:rPr lang="en-US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>
                <a:latin typeface="Arial" pitchFamily="34" charset="0"/>
                <a:sym typeface="Symbol" pitchFamily="18" charset="2"/>
              </a:rPr>
              <a:t>in </a:t>
            </a:r>
            <a:r>
              <a:rPr lang="en-US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>
                <a:latin typeface="Arial" pitchFamily="34" charset="0"/>
                <a:sym typeface="Symbol" pitchFamily="18" charset="2"/>
              </a:rPr>
              <a:t>in </a:t>
            </a:r>
            <a:r>
              <a:rPr lang="en-US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2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9B228A-81F2-4111-83C8-BA5CE49E283B}" type="slidenum">
              <a:rPr lang="en-US" smtClean="0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ar-IQ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3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75000"/>
              </a:scheme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4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C00000"/>
                </a:solidFill>
              </a:rPr>
              <a:t>Buffer solutions </a:t>
            </a:r>
            <a:endParaRPr lang="ar-IQ" sz="6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854696" cy="3071834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5100" b="1" dirty="0">
              <a:ln/>
              <a:solidFill>
                <a:srgbClr val="FFFF00"/>
              </a:solidFill>
            </a:endParaRPr>
          </a:p>
          <a:p>
            <a:pPr algn="l"/>
            <a:endParaRPr lang="en-US" sz="5100" b="1" dirty="0">
              <a:ln/>
              <a:solidFill>
                <a:srgbClr val="FFFF00"/>
              </a:solidFill>
            </a:endParaRPr>
          </a:p>
          <a:p>
            <a:pPr algn="l"/>
            <a:r>
              <a:rPr lang="en-US" sz="5100" b="1" dirty="0">
                <a:ln/>
                <a:solidFill>
                  <a:schemeClr val="bg1"/>
                </a:solidFill>
              </a:rPr>
              <a:t>Lab</a:t>
            </a:r>
            <a:r>
              <a:rPr lang="en-US" sz="4400" b="1" i="1" dirty="0">
                <a:ln/>
                <a:solidFill>
                  <a:schemeClr val="bg1"/>
                </a:solidFill>
              </a:rPr>
              <a:t>.6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>
                <a:solidFill>
                  <a:schemeClr val="bg1"/>
                </a:solidFill>
              </a:rPr>
              <a:t>Done By: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>
                <a:solidFill>
                  <a:schemeClr val="bg1"/>
                </a:solidFill>
              </a:rPr>
              <a:t>Assistant Lecturer </a:t>
            </a:r>
            <a:r>
              <a:rPr lang="en-US" sz="4400" dirty="0" err="1">
                <a:solidFill>
                  <a:schemeClr val="bg1"/>
                </a:solidFill>
              </a:rPr>
              <a:t>Zeina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Dawood</a:t>
            </a:r>
            <a:endParaRPr lang="en-US" sz="4400" dirty="0">
              <a:solidFill>
                <a:schemeClr val="bg1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>
                <a:solidFill>
                  <a:schemeClr val="bg1"/>
                </a:solidFill>
              </a:rPr>
              <a:t>Assistant Lecturer </a:t>
            </a:r>
            <a:r>
              <a:rPr lang="en-US" sz="4400" dirty="0" err="1">
                <a:solidFill>
                  <a:schemeClr val="bg1"/>
                </a:solidFill>
              </a:rPr>
              <a:t>Sura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Zuhair</a:t>
            </a:r>
            <a:endParaRPr lang="en-US" sz="4400" dirty="0">
              <a:solidFill>
                <a:schemeClr val="bg1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>
                <a:solidFill>
                  <a:schemeClr val="bg1"/>
                </a:solidFill>
              </a:rPr>
              <a:t>Assistant Lecturer </a:t>
            </a:r>
            <a:r>
              <a:rPr lang="en-US" sz="4400" dirty="0" err="1">
                <a:solidFill>
                  <a:schemeClr val="bg1"/>
                </a:solidFill>
              </a:rPr>
              <a:t>Hiba</a:t>
            </a:r>
            <a:r>
              <a:rPr lang="en-US" sz="4400" dirty="0">
                <a:solidFill>
                  <a:schemeClr val="bg1"/>
                </a:solidFill>
              </a:rPr>
              <a:t> Sabah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pH-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the pH of the buffer solution can be measured by: </a:t>
            </a:r>
          </a:p>
          <a:p>
            <a:pPr algn="l" rtl="0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1- Colorimetric method:                      </a:t>
            </a:r>
          </a:p>
          <a:p>
            <a:pPr algn="l" rtl="0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a)chemical indicator</a:t>
            </a:r>
          </a:p>
          <a:p>
            <a:pPr algn="l" rtl="0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b) paper indicators</a:t>
            </a:r>
          </a:p>
          <a:p>
            <a:pPr algn="l" rtl="0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2- Electrometric method (pH meter).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ar-IQ" dirty="0"/>
            </a:br>
            <a:r>
              <a:rPr lang="en-US" dirty="0"/>
              <a:t>pH Indicators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Colorimetric method (chemical indicator):   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may be considered as weak acids or weak bases that act like buffers and also exhibit color changes as their degree of dissociation varies with </a:t>
            </a:r>
            <a:r>
              <a:rPr lang="en-US" dirty="0" err="1"/>
              <a:t>pH.</a:t>
            </a:r>
            <a:endParaRPr lang="en-US" i="1" dirty="0"/>
          </a:p>
          <a:p>
            <a:pPr algn="l" rtl="0"/>
            <a:r>
              <a:rPr lang="en-US" dirty="0"/>
              <a:t>For example, methyl red shows its full alkaline color, yellow, at a pH of about 6 and its full acid color, red, at about pH 3.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 err="1"/>
              <a:t>Bromthymol</a:t>
            </a:r>
            <a:r>
              <a:rPr lang="en-US" sz="1000" dirty="0"/>
              <a:t> 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 err="1"/>
              <a:t>Phenolpthalein</a:t>
            </a:r>
            <a:r>
              <a:rPr lang="en-US" sz="1000" dirty="0"/>
              <a:t>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7543800" cy="1763233"/>
          </a:xfrm>
        </p:spPr>
        <p:txBody>
          <a:bodyPr>
            <a:normAutofit/>
          </a:bodyPr>
          <a:lstStyle/>
          <a:p>
            <a:pPr algn="l" rtl="0"/>
            <a:r>
              <a:rPr lang="en-US" i="1" dirty="0"/>
              <a:t>The </a:t>
            </a:r>
            <a:r>
              <a:rPr lang="en-US" i="1" dirty="0" err="1"/>
              <a:t>colour</a:t>
            </a:r>
            <a:r>
              <a:rPr lang="en-US" i="1" dirty="0"/>
              <a:t> of an indicator is a function of the pH of the solution.</a:t>
            </a:r>
          </a:p>
          <a:p>
            <a:pPr algn="l" rtl="0"/>
            <a:r>
              <a:rPr lang="en-US" i="1" dirty="0"/>
              <a:t> The dissociation of an acidic indicator is given in simplified form as:</a:t>
            </a:r>
          </a:p>
          <a:p>
            <a:pPr algn="l" rtl="0">
              <a:buNone/>
            </a:pPr>
            <a:endParaRPr lang="ar-IQ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8282661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/>
              <a:t>HIn</a:t>
            </a:r>
            <a:r>
              <a:rPr lang="en-US" dirty="0"/>
              <a:t> is the un-ionized form of the indicator, which gives the acid color, and In- is the ionized form, which produces the basic color.</a:t>
            </a:r>
          </a:p>
          <a:p>
            <a:pPr algn="l" rtl="0"/>
            <a:r>
              <a:rPr lang="en-US" dirty="0"/>
              <a:t>If an acid is added to a solution of the indicator, the hydrogen ion concentration term on the right-hand side of equation is increased, and the ionization is repressed by the common ion effect. The indicator is then </a:t>
            </a:r>
            <a:r>
              <a:rPr lang="en-US" b="1" dirty="0">
                <a:solidFill>
                  <a:srgbClr val="FF0000"/>
                </a:solidFill>
              </a:rPr>
              <a:t>predominantly</a:t>
            </a:r>
            <a:r>
              <a:rPr lang="en-US" dirty="0"/>
              <a:t> in the form of </a:t>
            </a:r>
            <a:r>
              <a:rPr lang="en-US" b="1" dirty="0" err="1">
                <a:solidFill>
                  <a:srgbClr val="FF0000"/>
                </a:solidFill>
              </a:rPr>
              <a:t>HIn</a:t>
            </a:r>
            <a:r>
              <a:rPr lang="en-US" b="1" dirty="0">
                <a:solidFill>
                  <a:srgbClr val="FF0000"/>
                </a:solidFill>
              </a:rPr>
              <a:t>, the acid color. 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If base is added, [H3O+] is reduced by reaction of the acid with the base, reaction proceeds to the right, yielding </a:t>
            </a:r>
            <a:r>
              <a:rPr lang="en-US" b="1" dirty="0">
                <a:solidFill>
                  <a:srgbClr val="FF0000"/>
                </a:solidFill>
              </a:rPr>
              <a:t>more ionized indicator In-, and the base color is predominate.</a:t>
            </a:r>
          </a:p>
          <a:p>
            <a:pPr algn="l" rtl="0"/>
            <a:r>
              <a:rPr lang="en-US" dirty="0"/>
              <a:t>Several indicators can be combined to yield so-called universal indicators just as buffers can be mixed to cover a wide pH range</a:t>
            </a:r>
            <a:r>
              <a:rPr lang="en-US" b="1" dirty="0">
                <a:solidFill>
                  <a:srgbClr val="FF0000"/>
                </a:solidFill>
              </a:rPr>
              <a:t>(1-12)</a:t>
            </a:r>
            <a:r>
              <a:rPr lang="en-US" dirty="0"/>
              <a:t> .</a:t>
            </a:r>
          </a:p>
          <a:p>
            <a:pPr algn="l" rtl="0"/>
            <a:r>
              <a:rPr lang="en-US" dirty="0"/>
              <a:t>Example of universal indicator is a mixture of methyl yellow, methyl red, </a:t>
            </a:r>
            <a:r>
              <a:rPr lang="en-US" dirty="0" err="1"/>
              <a:t>bromothymol</a:t>
            </a:r>
            <a:r>
              <a:rPr lang="en-US" dirty="0"/>
              <a:t> blue ,</a:t>
            </a:r>
            <a:r>
              <a:rPr lang="en-US" dirty="0" err="1"/>
              <a:t>thymol</a:t>
            </a:r>
            <a:r>
              <a:rPr lang="en-US" dirty="0"/>
              <a:t> blue &amp; phenolphthalein which </a:t>
            </a:r>
            <a:r>
              <a:rPr lang="en-US"/>
              <a:t>covers pH </a:t>
            </a:r>
            <a:r>
              <a:rPr lang="en-US" dirty="0"/>
              <a:t>range 1-11.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71600"/>
            <a:ext cx="434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Phenolphthalein Indicator</a:t>
            </a:r>
          </a:p>
        </p:txBody>
      </p:sp>
      <p:pic>
        <p:nvPicPr>
          <p:cNvPr id="18435" name="Picture 3" descr="phenolthalein indicator"/>
          <p:cNvPicPr>
            <a:picLocks noChangeAspect="1" noChangeArrowheads="1"/>
          </p:cNvPicPr>
          <p:nvPr/>
        </p:nvPicPr>
        <p:blipFill>
          <a:blip r:embed="rId3" cstate="print">
            <a:lum bright="4000" contrast="12000"/>
          </a:blip>
          <a:srcRect/>
          <a:stretch>
            <a:fillRect/>
          </a:stretch>
        </p:blipFill>
        <p:spPr bwMode="auto">
          <a:xfrm>
            <a:off x="4419600" y="354013"/>
            <a:ext cx="453390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943600" y="2743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Colorless = Acidic pH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48400" y="617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Pink = Basic pH</a:t>
            </a:r>
          </a:p>
        </p:txBody>
      </p:sp>
      <p:sp>
        <p:nvSpPr>
          <p:cNvPr id="64519" name="Freeform 7"/>
          <p:cNvSpPr>
            <a:spLocks/>
          </p:cNvSpPr>
          <p:nvPr/>
        </p:nvSpPr>
        <p:spPr bwMode="auto">
          <a:xfrm>
            <a:off x="8110538" y="354013"/>
            <a:ext cx="403225" cy="363537"/>
          </a:xfrm>
          <a:custGeom>
            <a:avLst/>
            <a:gdLst>
              <a:gd name="T0" fmla="*/ 176410938 w 254"/>
              <a:gd name="T1" fmla="*/ 0 h 229"/>
              <a:gd name="T2" fmla="*/ 78125638 w 254"/>
              <a:gd name="T3" fmla="*/ 478829029 h 229"/>
              <a:gd name="T4" fmla="*/ 640119688 w 254"/>
              <a:gd name="T5" fmla="*/ 577114194 h 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4" h="229">
                <a:moveTo>
                  <a:pt x="70" y="0"/>
                </a:moveTo>
                <a:cubicBezTo>
                  <a:pt x="35" y="76"/>
                  <a:pt x="0" y="152"/>
                  <a:pt x="31" y="190"/>
                </a:cubicBezTo>
                <a:cubicBezTo>
                  <a:pt x="62" y="228"/>
                  <a:pt x="158" y="228"/>
                  <a:pt x="254" y="229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542338" y="503238"/>
            <a:ext cx="411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19" grpId="1" animBg="1"/>
      <p:bldP spid="64520" grpId="0"/>
      <p:bldP spid="6452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01"/>
          <a:stretch/>
        </p:blipFill>
        <p:spPr bwMode="auto">
          <a:xfrm>
            <a:off x="179512" y="154360"/>
            <a:ext cx="870713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400" y="4114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ΔB : small increment in gram equivalents/Liter of strong(base ) added to the buffer sol. to produce a pH change of </a:t>
            </a:r>
            <a:r>
              <a:rPr lang="en-US" sz="2400" dirty="0" err="1"/>
              <a:t>ΔpH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4849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Factors affecting on buffer capacity:- </a:t>
            </a:r>
            <a:br>
              <a:rPr lang="en-US" i="1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i="1" dirty="0"/>
              <a:t>   </a:t>
            </a:r>
          </a:p>
          <a:p>
            <a:pPr algn="l" rtl="0"/>
            <a:r>
              <a:rPr lang="en-US" i="1" dirty="0"/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1- value of the ratio  salt  / acid   increasing as the value approaches unity .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  </a:t>
            </a:r>
            <a:r>
              <a:rPr lang="ar-IQ" sz="2400" dirty="0">
                <a:latin typeface="Arial" pitchFamily="34" charset="0"/>
                <a:cs typeface="Arial" pitchFamily="34" charset="0"/>
              </a:rPr>
              <a:t> 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dirty="0">
                <a:latin typeface="Arial" pitchFamily="34" charset="0"/>
                <a:cs typeface="Arial" pitchFamily="34" charset="0"/>
              </a:rPr>
              <a:t>2-the magnitude of individual conc. of the buffer component , the buffer becoming more efficient as the salt &amp; acid conc. Increased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of greater acid &amp; alkaline reserve.</a:t>
            </a:r>
          </a:p>
          <a:p>
            <a:pPr algn="l" rtl="0"/>
            <a:r>
              <a:rPr lang="en-US" sz="2400" dirty="0">
                <a:latin typeface="Arial" pitchFamily="34" charset="0"/>
                <a:cs typeface="Arial" pitchFamily="34" charset="0"/>
              </a:rPr>
              <a:t>3- depends on the amount of strong base added ,  with addition of more base  buffer capacity decreases rapidly&amp; when sufficient base is added the acid converts  completely to sodium &amp; acetate ions, the solution is no longer act as acid reserve.( i.e. max.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before any base is added ) 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940552"/>
          </a:xfrm>
        </p:spPr>
        <p:txBody>
          <a:bodyPr>
            <a:normAutofit/>
          </a:bodyPr>
          <a:lstStyle/>
          <a:p>
            <a:pPr algn="just"/>
            <a:endParaRPr lang="en-US" sz="3200" dirty="0"/>
          </a:p>
          <a:p>
            <a:pPr algn="just"/>
            <a:endParaRPr lang="en-US" sz="3200" dirty="0"/>
          </a:p>
          <a:p>
            <a:pPr algn="just" rtl="0"/>
            <a:r>
              <a:rPr lang="en-US" sz="3200" b="1" u="sng" dirty="0"/>
              <a:t>Buffers</a:t>
            </a:r>
            <a:r>
              <a:rPr lang="en-US" sz="3200" u="sng" dirty="0"/>
              <a:t>:</a:t>
            </a:r>
            <a:r>
              <a:rPr lang="en-US" sz="3200" dirty="0"/>
              <a:t> are compounds or mixtures of compounds that, by their presence in solution, resist changes in pH upon the addition of small quantities of acid or alkali. </a:t>
            </a:r>
          </a:p>
          <a:p>
            <a:pPr algn="just" rtl="0"/>
            <a:endParaRPr lang="en-US" sz="3200" b="1" u="sng" dirty="0"/>
          </a:p>
          <a:p>
            <a:pPr algn="just" rtl="0"/>
            <a:r>
              <a:rPr lang="en-US" sz="3200" b="1" u="sng" dirty="0"/>
              <a:t>buffer action :</a:t>
            </a:r>
            <a:r>
              <a:rPr lang="en-US" sz="3200" b="1" dirty="0"/>
              <a:t> </a:t>
            </a:r>
            <a:r>
              <a:rPr lang="en-US" sz="3200" dirty="0"/>
              <a:t>The resistance to a change in pH .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986715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i="1" dirty="0"/>
              <a:t>Various buffer systems have been suggested for different pharmaceutical solutions</a:t>
            </a:r>
            <a:r>
              <a:rPr lang="en-US" sz="3200" i="1" dirty="0"/>
              <a:t>: 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/>
              <a:t> Sorensen phosphate </a:t>
            </a:r>
          </a:p>
          <a:p>
            <a:pPr algn="l" rtl="0"/>
            <a:r>
              <a:rPr lang="en-US" i="1" dirty="0"/>
              <a:t> Acetate buffer </a:t>
            </a:r>
          </a:p>
          <a:p>
            <a:pPr algn="r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Experimental work </a:t>
            </a:r>
            <a:br>
              <a:rPr lang="en-US" i="1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/>
              <a:t>Part l: prepare </a:t>
            </a:r>
          </a:p>
          <a:p>
            <a:pPr algn="l" rtl="0"/>
            <a:r>
              <a:rPr lang="en-US" i="1" dirty="0"/>
              <a:t> 0.2 M HAC, </a:t>
            </a:r>
            <a:r>
              <a:rPr lang="en-US" i="1" dirty="0">
                <a:solidFill>
                  <a:srgbClr val="FF0000"/>
                </a:solidFill>
              </a:rPr>
              <a:t>( solution A)</a:t>
            </a:r>
            <a:r>
              <a:rPr lang="en-US" i="1" dirty="0"/>
              <a:t> </a:t>
            </a:r>
          </a:p>
          <a:p>
            <a:pPr algn="l" rtl="0"/>
            <a:r>
              <a:rPr lang="en-US" i="1" dirty="0"/>
              <a:t>0.2 M </a:t>
            </a:r>
            <a:r>
              <a:rPr lang="en-US" i="1" dirty="0" err="1"/>
              <a:t>NaAC</a:t>
            </a:r>
            <a:r>
              <a:rPr lang="en-US" i="1" dirty="0"/>
              <a:t>  </a:t>
            </a:r>
            <a:r>
              <a:rPr lang="en-US" i="1" dirty="0">
                <a:solidFill>
                  <a:srgbClr val="FF0000"/>
                </a:solidFill>
              </a:rPr>
              <a:t>(Solution B)</a:t>
            </a:r>
          </a:p>
          <a:p>
            <a:pPr algn="l" rtl="0"/>
            <a:r>
              <a:rPr lang="en-US" i="1" dirty="0"/>
              <a:t> 0.1 M </a:t>
            </a:r>
            <a:r>
              <a:rPr lang="en-US" i="1" dirty="0" err="1"/>
              <a:t>NaOH</a:t>
            </a:r>
            <a:r>
              <a:rPr lang="en-US" i="1" dirty="0"/>
              <a:t>. </a:t>
            </a:r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/>
              <a:t>Part III</a:t>
            </a:r>
          </a:p>
          <a:p>
            <a:pPr algn="l" rtl="0"/>
            <a:r>
              <a:rPr lang="en-US" i="1" dirty="0"/>
              <a:t>measuring the pH, using pH meter: Put the electrode of the pH meter in the buffer solution &amp; read the </a:t>
            </a:r>
            <a:r>
              <a:rPr lang="en-US" i="1" dirty="0" err="1"/>
              <a:t>pH.</a:t>
            </a:r>
            <a:r>
              <a:rPr lang="en-US" i="1" dirty="0"/>
              <a:t> </a:t>
            </a:r>
          </a:p>
          <a:p>
            <a:pPr algn="l" rtl="0"/>
            <a:r>
              <a:rPr lang="en-US" i="1" dirty="0"/>
              <a:t> Take a certain volume of acetate buffer solution; add 0.0004 M sodium hydroxide portions (0.1 ml of 0.1 M) to it. Then, measure the pH and calculate the buffer capacity. </a:t>
            </a:r>
          </a:p>
          <a:p>
            <a:pPr algn="l" rtl="0"/>
            <a:endParaRPr lang="en-US" i="1" dirty="0"/>
          </a:p>
          <a:p>
            <a:pPr algn="l" rtl="0"/>
            <a:endParaRPr lang="en-US" i="1" dirty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a Buffer?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/>
          </a:p>
          <a:p>
            <a:pPr algn="just" rtl="0"/>
            <a:r>
              <a:rPr lang="en-US" sz="3200" dirty="0"/>
              <a:t>A combination of a weak acid and its conjugate base (i.e., its salt) or </a:t>
            </a:r>
          </a:p>
          <a:p>
            <a:pPr algn="just"/>
            <a:endParaRPr lang="en-US" sz="3200" dirty="0"/>
          </a:p>
          <a:p>
            <a:pPr algn="just" rtl="0"/>
            <a:r>
              <a:rPr lang="en-US" sz="3200" dirty="0"/>
              <a:t>a weak base and its conjugate acid 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891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/>
              <a:t>Consider a buffer solution that includes of a weak acid and its salt such as the acetate buffer:  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CH3COOH</a:t>
            </a:r>
            <a:r>
              <a:rPr lang="en-US" b="1" dirty="0"/>
              <a:t> ↔ H3O</a:t>
            </a:r>
            <a:r>
              <a:rPr lang="en-US" b="1" baseline="30000" dirty="0"/>
              <a:t>+</a:t>
            </a:r>
            <a:r>
              <a:rPr lang="en-US" b="1" dirty="0"/>
              <a:t> + </a:t>
            </a:r>
            <a:r>
              <a:rPr lang="en-US" b="1" dirty="0">
                <a:solidFill>
                  <a:srgbClr val="FF0000"/>
                </a:solidFill>
              </a:rPr>
              <a:t>CH3COO</a:t>
            </a:r>
            <a:r>
              <a:rPr lang="en-US" b="1" baseline="30000" dirty="0">
                <a:solidFill>
                  <a:srgbClr val="FF0000"/>
                </a:solidFill>
              </a:rPr>
              <a:t>−</a:t>
            </a:r>
            <a:r>
              <a:rPr lang="en-US" b="1" dirty="0">
                <a:solidFill>
                  <a:srgbClr val="FF0000"/>
                </a:solidFill>
              </a:rPr>
              <a:t>      (incomplete 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CH3COOK</a:t>
            </a:r>
            <a:r>
              <a:rPr lang="en-US" b="1" dirty="0"/>
              <a:t> → K</a:t>
            </a:r>
            <a:r>
              <a:rPr lang="en-US" b="1" baseline="30000" dirty="0"/>
              <a:t>+</a:t>
            </a:r>
            <a:r>
              <a:rPr lang="en-US" b="1" dirty="0"/>
              <a:t> + </a:t>
            </a:r>
            <a:r>
              <a:rPr lang="en-US" b="1" dirty="0">
                <a:solidFill>
                  <a:srgbClr val="FF0000"/>
                </a:solidFill>
              </a:rPr>
              <a:t>CH3COO</a:t>
            </a:r>
            <a:r>
              <a:rPr lang="en-US" b="1" baseline="30000" dirty="0">
                <a:solidFill>
                  <a:srgbClr val="FF0000"/>
                </a:solidFill>
              </a:rPr>
              <a:t>−</a:t>
            </a:r>
            <a:r>
              <a:rPr lang="en-US" b="1" dirty="0"/>
              <a:t>             </a:t>
            </a:r>
            <a:r>
              <a:rPr lang="en-US" b="1" dirty="0">
                <a:solidFill>
                  <a:srgbClr val="FF0000"/>
                </a:solidFill>
              </a:rPr>
              <a:t>(complete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b="1" dirty="0"/>
              <a:t> </a:t>
            </a:r>
            <a:endParaRPr lang="ar-IQ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1200136"/>
          </a:xfrm>
        </p:spPr>
        <p:txBody>
          <a:bodyPr>
            <a:noAutofit/>
          </a:bodyPr>
          <a:lstStyle/>
          <a:p>
            <a:r>
              <a:rPr lang="en-US" sz="4400" dirty="0"/>
              <a:t>How can you differentiate between buffer system &amp;   non-buffer system?</a:t>
            </a:r>
            <a:endParaRPr lang="ar-IQ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 algn="l" rtl="0"/>
            <a:endParaRPr lang="en-US" dirty="0"/>
          </a:p>
          <a:p>
            <a:pPr algn="l" rtl="0"/>
            <a:r>
              <a:rPr lang="en-US" dirty="0"/>
              <a:t>If  1ml of </a:t>
            </a:r>
            <a:r>
              <a:rPr lang="en-US" sz="3600" dirty="0"/>
              <a:t>0.1 </a:t>
            </a:r>
            <a:r>
              <a:rPr lang="en-US" dirty="0"/>
              <a:t>N HCl solution is added to </a:t>
            </a:r>
            <a:r>
              <a:rPr lang="en-US" sz="2800" dirty="0"/>
              <a:t>100</a:t>
            </a:r>
            <a:r>
              <a:rPr lang="en-US" dirty="0"/>
              <a:t>ml of pure water the pH is reduced from 7 to 3.</a:t>
            </a:r>
          </a:p>
          <a:p>
            <a:pPr algn="l" rtl="0"/>
            <a:r>
              <a:rPr lang="en-US" dirty="0"/>
              <a:t>When strong acid is added to </a:t>
            </a:r>
            <a:r>
              <a:rPr lang="en-US" sz="2800" dirty="0"/>
              <a:t>0.01 </a:t>
            </a:r>
            <a:r>
              <a:rPr lang="en-US" dirty="0"/>
              <a:t>M solution containing equal quantities of acetic acid &amp; sodium acetate the pH change only by </a:t>
            </a:r>
            <a:r>
              <a:rPr lang="en-US" sz="2800" dirty="0"/>
              <a:t>0.09</a:t>
            </a:r>
            <a:r>
              <a:rPr lang="en-US" dirty="0"/>
              <a:t> units </a:t>
            </a:r>
            <a:r>
              <a:rPr lang="en-US" dirty="0" err="1"/>
              <a:t>bec</a:t>
            </a:r>
            <a:r>
              <a:rPr lang="en-US" dirty="0"/>
              <a:t>. The base AC‾ ties up the H⁺ ion according to the following equation</a:t>
            </a:r>
          </a:p>
          <a:p>
            <a:pPr algn="l" rtl="0">
              <a:buNone/>
            </a:pPr>
            <a:r>
              <a:rPr lang="en-US" dirty="0"/>
              <a:t>  </a:t>
            </a:r>
            <a:r>
              <a:rPr lang="en-US" sz="3200" dirty="0"/>
              <a:t> AC‾  +   H₃O </a:t>
            </a:r>
            <a:r>
              <a:rPr lang="en-US" sz="3600" dirty="0"/>
              <a:t>→</a:t>
            </a:r>
            <a:r>
              <a:rPr lang="en-US" sz="3200" dirty="0"/>
              <a:t>   HAC   +  H₂O                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500042"/>
            <a:ext cx="8153400" cy="559595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800" dirty="0"/>
              <a:t>To illustrate the way that buffer resist pH change lets take acetate buffer as example:</a:t>
            </a:r>
          </a:p>
          <a:p>
            <a:pPr algn="l" rtl="0">
              <a:buNone/>
            </a:pPr>
            <a:r>
              <a:rPr lang="en-US" sz="3800" dirty="0"/>
              <a:t>      </a:t>
            </a:r>
            <a:r>
              <a:rPr lang="en-US" sz="3300" dirty="0">
                <a:cs typeface="+mj-cs"/>
              </a:rPr>
              <a:t>HAC   +  H₂O </a:t>
            </a:r>
            <a:r>
              <a:rPr lang="en-US" sz="3300" dirty="0">
                <a:solidFill>
                  <a:srgbClr val="FF0000"/>
                </a:solidFill>
                <a:cs typeface="+mj-cs"/>
              </a:rPr>
              <a:t>↔</a:t>
            </a:r>
            <a:r>
              <a:rPr lang="en-US" sz="3300" dirty="0">
                <a:cs typeface="+mj-cs"/>
              </a:rPr>
              <a:t>  AC⁻ +  H₃O⁺</a:t>
            </a:r>
          </a:p>
          <a:p>
            <a:pPr algn="l" rtl="0">
              <a:buNone/>
            </a:pPr>
            <a:r>
              <a:rPr lang="en-US" sz="3300" dirty="0">
                <a:cs typeface="+mj-cs"/>
              </a:rPr>
              <a:t>                  </a:t>
            </a:r>
            <a:r>
              <a:rPr lang="en-US" sz="3300" dirty="0" err="1">
                <a:cs typeface="+mj-cs"/>
              </a:rPr>
              <a:t>NaAC</a:t>
            </a:r>
            <a:r>
              <a:rPr lang="en-US" sz="3300" dirty="0">
                <a:cs typeface="+mj-cs"/>
              </a:rPr>
              <a:t> </a:t>
            </a:r>
            <a:r>
              <a:rPr lang="en-US" sz="3300" dirty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>
                <a:cs typeface="+mj-cs"/>
              </a:rPr>
              <a:t>  AC⁻  +  Na⁺</a:t>
            </a:r>
          </a:p>
          <a:p>
            <a:pPr algn="l" rtl="0"/>
            <a:r>
              <a:rPr lang="en-US" sz="3300" dirty="0">
                <a:cs typeface="+mj-cs"/>
              </a:rPr>
              <a:t> if strong acid added </a:t>
            </a:r>
            <a:r>
              <a:rPr lang="en-US" sz="3300" dirty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>
                <a:cs typeface="+mj-cs"/>
              </a:rPr>
              <a:t>   H₃O⁺ </a:t>
            </a:r>
            <a:r>
              <a:rPr lang="en-US" sz="3300" dirty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>
                <a:cs typeface="+mj-cs"/>
              </a:rPr>
              <a:t>   shifts the equation to the left so ties up the H₃O⁺ ion.</a:t>
            </a:r>
          </a:p>
          <a:p>
            <a:pPr algn="l" rtl="0"/>
            <a:r>
              <a:rPr lang="en-US" sz="3300" dirty="0">
                <a:cs typeface="+mj-cs"/>
              </a:rPr>
              <a:t>If strong base added </a:t>
            </a:r>
            <a:r>
              <a:rPr lang="en-US" sz="3300" dirty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>
                <a:cs typeface="+mj-cs"/>
              </a:rPr>
              <a:t>   OH⁻ </a:t>
            </a:r>
            <a:r>
              <a:rPr lang="en-US" sz="3300" dirty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>
                <a:cs typeface="+mj-cs"/>
              </a:rPr>
              <a:t> shifts the equation to the right so ties up OH⁻ ion .</a:t>
            </a:r>
          </a:p>
          <a:p>
            <a:pPr algn="l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180017" y="353536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5180017" y="503556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35480"/>
            <a:ext cx="8784976" cy="438912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When a strong base, such as KOH is added, the following occurs:  </a:t>
            </a:r>
          </a:p>
          <a:p>
            <a:pPr algn="l" rtl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KOH → OH− + K+ 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CH3COOH ↔ H3O</a:t>
            </a:r>
            <a:r>
              <a:rPr lang="en-US" b="1" baseline="30000" dirty="0">
                <a:solidFill>
                  <a:srgbClr val="FF0000"/>
                </a:solidFill>
              </a:rPr>
              <a:t>+</a:t>
            </a:r>
            <a:r>
              <a:rPr lang="en-US" b="1" dirty="0">
                <a:solidFill>
                  <a:srgbClr val="FF0000"/>
                </a:solidFill>
              </a:rPr>
              <a:t> + CH3COO</a:t>
            </a:r>
            <a:r>
              <a:rPr lang="en-US" b="1" baseline="30000" dirty="0">
                <a:solidFill>
                  <a:srgbClr val="FF0000"/>
                </a:solidFill>
              </a:rPr>
              <a:t>−</a:t>
            </a:r>
            <a:r>
              <a:rPr lang="en-US" b="1" dirty="0">
                <a:solidFill>
                  <a:srgbClr val="FF0000"/>
                </a:solidFill>
              </a:rPr>
              <a:t> (shifts to the  right) 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CH3COOK → K</a:t>
            </a:r>
            <a:r>
              <a:rPr lang="en-US" b="1" baseline="30000" dirty="0">
                <a:solidFill>
                  <a:srgbClr val="FF0000"/>
                </a:solidFill>
              </a:rPr>
              <a:t>+</a:t>
            </a:r>
            <a:r>
              <a:rPr lang="en-US" b="1" dirty="0">
                <a:solidFill>
                  <a:srgbClr val="FF0000"/>
                </a:solidFill>
              </a:rPr>
              <a:t> + CH3COO</a:t>
            </a:r>
            <a:r>
              <a:rPr lang="en-US" b="1" baseline="30000" dirty="0">
                <a:solidFill>
                  <a:srgbClr val="FF0000"/>
                </a:solidFill>
              </a:rPr>
              <a:t>−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</a:p>
          <a:p>
            <a:pPr algn="l" rtl="0">
              <a:buNone/>
            </a:pPr>
            <a:r>
              <a:rPr lang="en-US" dirty="0"/>
              <a:t>  The added OH− ions react with the H3O+ ions to form H2O  </a:t>
            </a:r>
          </a:p>
          <a:p>
            <a:pPr algn="l" rtl="0">
              <a:buNone/>
            </a:pPr>
            <a:r>
              <a:rPr lang="en-US" dirty="0"/>
              <a:t>  The decrease in [H3O+] causes a shift to the right and more CH3COO− is formed. 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4716016" y="3573016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 Indicators</a:t>
            </a:r>
            <a:endParaRPr lang="ar-IQ" dirty="0"/>
          </a:p>
        </p:txBody>
      </p:sp>
      <p:pic>
        <p:nvPicPr>
          <p:cNvPr id="4" name="Picture 2" descr="Lemon is shown to be an acid with litmus paper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3780" y="1935163"/>
            <a:ext cx="609644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</TotalTime>
  <Words>1123</Words>
  <Application>Microsoft Office PowerPoint</Application>
  <PresentationFormat>On-screen Show (4:3)</PresentationFormat>
  <Paragraphs>118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Buffer solutions </vt:lpstr>
      <vt:lpstr>PowerPoint Presentation</vt:lpstr>
      <vt:lpstr>What is a Buffer? </vt:lpstr>
      <vt:lpstr>PowerPoint Presentation</vt:lpstr>
      <vt:lpstr>How can you differentiate between buffer system &amp;   non-buffer system?</vt:lpstr>
      <vt:lpstr>PowerPoint Presentation</vt:lpstr>
      <vt:lpstr>PowerPoint Presentation</vt:lpstr>
      <vt:lpstr>PowerPoint Presentation</vt:lpstr>
      <vt:lpstr>pH Indicators</vt:lpstr>
      <vt:lpstr>pH- indicators</vt:lpstr>
      <vt:lpstr> pH Indicators  </vt:lpstr>
      <vt:lpstr>PowerPoint Presentation</vt:lpstr>
      <vt:lpstr>PowerPoint Presentation</vt:lpstr>
      <vt:lpstr>PowerPoint Presentation</vt:lpstr>
      <vt:lpstr>PowerPoint Presentation</vt:lpstr>
      <vt:lpstr>Phenolphthalein Indicator</vt:lpstr>
      <vt:lpstr>PowerPoint Presentation</vt:lpstr>
      <vt:lpstr>PowerPoint Presentation</vt:lpstr>
      <vt:lpstr>Factors affecting on buffer capacity:-  </vt:lpstr>
      <vt:lpstr>Various buffer systems have been suggested for different pharmaceutical solutions: </vt:lpstr>
      <vt:lpstr>Experimental work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solutions</dc:title>
  <dc:creator>Ameera</dc:creator>
  <cp:lastModifiedBy>Unknown User</cp:lastModifiedBy>
  <cp:revision>39</cp:revision>
  <dcterms:created xsi:type="dcterms:W3CDTF">2006-08-16T00:00:00Z</dcterms:created>
  <dcterms:modified xsi:type="dcterms:W3CDTF">2021-02-22T04:37:41Z</dcterms:modified>
</cp:coreProperties>
</file>