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304" r:id="rId21"/>
    <p:sldId id="306" r:id="rId22"/>
    <p:sldId id="276" r:id="rId23"/>
    <p:sldId id="277" r:id="rId24"/>
    <p:sldId id="278" r:id="rId25"/>
    <p:sldId id="279" r:id="rId26"/>
    <p:sldId id="280" r:id="rId27"/>
    <p:sldId id="281" r:id="rId28"/>
    <p:sldId id="308" r:id="rId29"/>
    <p:sldId id="282" r:id="rId30"/>
    <p:sldId id="283" r:id="rId31"/>
    <p:sldId id="284" r:id="rId32"/>
    <p:sldId id="285" r:id="rId33"/>
    <p:sldId id="286" r:id="rId34"/>
    <p:sldId id="312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310" r:id="rId44"/>
    <p:sldId id="295" r:id="rId45"/>
    <p:sldId id="296" r:id="rId46"/>
    <p:sldId id="297" r:id="rId47"/>
    <p:sldId id="298" r:id="rId48"/>
    <p:sldId id="299" r:id="rId49"/>
    <p:sldId id="302" r:id="rId50"/>
    <p:sldId id="311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9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microsoft.com/office/2007/relationships/hdphoto" Target="../media/hdphoto1.wdp"/><Relationship Id="rId7" Type="http://schemas.openxmlformats.org/officeDocument/2006/relationships/image" Target="../media/image1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g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2228850"/>
          </a:xfrm>
        </p:spPr>
        <p:txBody>
          <a:bodyPr/>
          <a:lstStyle/>
          <a:p>
            <a:r>
              <a:rPr lang="en-US" dirty="0" smtClean="0"/>
              <a:t>Non Steroidal Anti-Inflammatory Drugs (NSAIDs)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Assistant lecturer :</a:t>
            </a:r>
          </a:p>
          <a:p>
            <a:r>
              <a:rPr lang="en-US" sz="5400" b="1" i="1" dirty="0">
                <a:solidFill>
                  <a:srgbClr val="FF0000"/>
                </a:solidFill>
              </a:rPr>
              <a:t>Noor Wafaa Hashim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19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AdvTT990627ac"/>
              </a:rPr>
              <a:t>Diclofenac</a:t>
            </a:r>
            <a:r>
              <a:rPr lang="en-US" dirty="0">
                <a:solidFill>
                  <a:srgbClr val="000000"/>
                </a:solidFill>
                <a:latin typeface="AdvTT990627ac"/>
              </a:rPr>
              <a:t> sodium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600" dirty="0">
                <a:solidFill>
                  <a:srgbClr val="FF0000"/>
                </a:solidFill>
                <a:latin typeface="AdvTT505399df"/>
              </a:rPr>
              <a:t>DICLOMAX SR </a:t>
            </a:r>
            <a:r>
              <a:rPr lang="en-US" sz="1600" dirty="0">
                <a:solidFill>
                  <a:srgbClr val="FF0000"/>
                </a:solidFill>
                <a:latin typeface="AdvTT153188ed"/>
              </a:rPr>
              <a:t>®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AdvTT0e40dc65+25"/>
              </a:rPr>
              <a:t>▶ </a:t>
            </a:r>
            <a:r>
              <a:rPr lang="en-US" sz="1600" dirty="0">
                <a:solidFill>
                  <a:srgbClr val="231F20"/>
                </a:solidFill>
                <a:latin typeface="AdvTT505399df"/>
              </a:rPr>
              <a:t>Adult: 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1 </a:t>
            </a:r>
            <a:r>
              <a:rPr lang="en-US" sz="1600" dirty="0" err="1" smtClean="0">
                <a:solidFill>
                  <a:srgbClr val="231F20"/>
                </a:solidFill>
                <a:latin typeface="AdvTTc0bf9acf"/>
              </a:rPr>
              <a:t>c</a:t>
            </a:r>
            <a:r>
              <a:rPr lang="en-US" sz="1600" dirty="0" err="1">
                <a:latin typeface="AdvTT0feaae4e"/>
              </a:rPr>
              <a:t>Pain</a:t>
            </a:r>
            <a:r>
              <a:rPr lang="en-US" sz="1600" dirty="0">
                <a:latin typeface="AdvTT0feaae4e"/>
              </a:rPr>
              <a:t> and inflammation in rheumatic disease (including</a:t>
            </a:r>
          </a:p>
          <a:p>
            <a:r>
              <a:rPr lang="en-US" sz="1600" dirty="0">
                <a:latin typeface="AdvTT0feaae4e"/>
              </a:rPr>
              <a:t>juvenile idiopathic arthritis) and other musculoskeletal</a:t>
            </a:r>
          </a:p>
          <a:p>
            <a:r>
              <a:rPr lang="en-US" sz="1600" dirty="0">
                <a:latin typeface="AdvTT0feaae4e"/>
              </a:rPr>
              <a:t>disorders </a:t>
            </a:r>
            <a:r>
              <a:rPr lang="en-US" sz="1600" dirty="0">
                <a:latin typeface="AdvTTc0bf9acf"/>
              </a:rPr>
              <a:t>| </a:t>
            </a:r>
            <a:r>
              <a:rPr lang="en-US" sz="1600" dirty="0">
                <a:latin typeface="AdvTT0feaae4e"/>
              </a:rPr>
              <a:t>Acute gout </a:t>
            </a:r>
            <a:r>
              <a:rPr lang="en-US" sz="1600" dirty="0">
                <a:latin typeface="AdvTTc0bf9acf"/>
              </a:rPr>
              <a:t>| </a:t>
            </a:r>
            <a:r>
              <a:rPr lang="en-US" sz="1600" dirty="0">
                <a:latin typeface="AdvTT0feaae4e"/>
              </a:rPr>
              <a:t>Postoperative pain</a:t>
            </a:r>
          </a:p>
          <a:p>
            <a:r>
              <a:rPr lang="en-US" sz="1600" dirty="0">
                <a:latin typeface="AdvTT0e40dc65+25"/>
              </a:rPr>
              <a:t>▶ </a:t>
            </a:r>
            <a:r>
              <a:rPr lang="en-US" sz="1600" dirty="0">
                <a:latin typeface="AdvTT505399df"/>
              </a:rPr>
              <a:t>BY MOUTH</a:t>
            </a:r>
          </a:p>
          <a:p>
            <a:r>
              <a:rPr lang="en-US" sz="1600" dirty="0" smtClean="0">
                <a:solidFill>
                  <a:srgbClr val="231F20"/>
                </a:solidFill>
                <a:latin typeface="AdvTTc0bf9acf"/>
              </a:rPr>
              <a:t>Capsule 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1</a:t>
            </a:r>
            <a:r>
              <a:rPr lang="en-US" sz="1600" dirty="0">
                <a:solidFill>
                  <a:srgbClr val="231F20"/>
                </a:solidFill>
                <a:latin typeface="AdvTTc0bf9acf+20"/>
              </a:rPr>
              <a:t>–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2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times a day, alternatively</a:t>
            </a:r>
          </a:p>
          <a:p>
            <a:r>
              <a:rPr lang="en-US" sz="1600" dirty="0">
                <a:solidFill>
                  <a:srgbClr val="231F20"/>
                </a:solidFill>
                <a:latin typeface="AdvTT0e40dc65"/>
              </a:rPr>
              <a:t>2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capsules once daily</a:t>
            </a:r>
          </a:p>
          <a:p>
            <a:r>
              <a:rPr lang="en-US" sz="1600" dirty="0">
                <a:solidFill>
                  <a:srgbClr val="FF0000"/>
                </a:solidFill>
                <a:latin typeface="AdvTT505399df"/>
              </a:rPr>
              <a:t>MOTIFENE </a:t>
            </a:r>
            <a:r>
              <a:rPr lang="en-US" sz="1600" dirty="0">
                <a:solidFill>
                  <a:srgbClr val="FF0000"/>
                </a:solidFill>
                <a:latin typeface="AdvTT153188ed"/>
              </a:rPr>
              <a:t>®</a:t>
            </a:r>
          </a:p>
          <a:p>
            <a:r>
              <a:rPr lang="en-US" sz="1600" dirty="0">
                <a:solidFill>
                  <a:srgbClr val="231F20"/>
                </a:solidFill>
                <a:latin typeface="AdvTT0feaae4e"/>
              </a:rPr>
              <a:t>Pain and inflammation in rheumatic disease (including</a:t>
            </a:r>
          </a:p>
          <a:p>
            <a:r>
              <a:rPr lang="en-US" sz="1600" dirty="0">
                <a:solidFill>
                  <a:srgbClr val="231F20"/>
                </a:solidFill>
                <a:latin typeface="AdvTT0feaae4e"/>
              </a:rPr>
              <a:t>juvenile idiopathic arthritis) and other musculoskeletal</a:t>
            </a:r>
          </a:p>
          <a:p>
            <a:r>
              <a:rPr lang="en-US" sz="1600" dirty="0">
                <a:solidFill>
                  <a:srgbClr val="231F20"/>
                </a:solidFill>
                <a:latin typeface="AdvTT0feaae4e"/>
              </a:rPr>
              <a:t>disorders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| </a:t>
            </a:r>
            <a:r>
              <a:rPr lang="en-US" sz="1600" dirty="0">
                <a:solidFill>
                  <a:srgbClr val="231F20"/>
                </a:solidFill>
                <a:latin typeface="AdvTT0feaae4e"/>
              </a:rPr>
              <a:t>Acute gout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| </a:t>
            </a:r>
            <a:r>
              <a:rPr lang="en-US" sz="1600" dirty="0">
                <a:solidFill>
                  <a:srgbClr val="231F20"/>
                </a:solidFill>
                <a:latin typeface="AdvTT0feaae4e"/>
              </a:rPr>
              <a:t>Postoperative pain</a:t>
            </a:r>
          </a:p>
          <a:p>
            <a:r>
              <a:rPr lang="en-US" sz="1600" dirty="0">
                <a:solidFill>
                  <a:srgbClr val="231F20"/>
                </a:solidFill>
                <a:latin typeface="AdvTT0e40dc65+25"/>
              </a:rPr>
              <a:t>▶ </a:t>
            </a:r>
            <a:r>
              <a:rPr lang="en-US" sz="1600" dirty="0">
                <a:solidFill>
                  <a:srgbClr val="231F20"/>
                </a:solidFill>
                <a:latin typeface="AdvTT505399df"/>
              </a:rPr>
              <a:t>BY MOUTH</a:t>
            </a:r>
          </a:p>
          <a:p>
            <a:r>
              <a:rPr lang="en-US" sz="1600" dirty="0">
                <a:solidFill>
                  <a:srgbClr val="000000"/>
                </a:solidFill>
                <a:latin typeface="AdvTT0e40dc65+25"/>
              </a:rPr>
              <a:t>▶ </a:t>
            </a:r>
            <a:r>
              <a:rPr lang="en-US" sz="1600" dirty="0">
                <a:solidFill>
                  <a:srgbClr val="231F20"/>
                </a:solidFill>
                <a:latin typeface="AdvTT505399df"/>
              </a:rPr>
              <a:t>Adult: 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1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capsule 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1</a:t>
            </a:r>
            <a:r>
              <a:rPr lang="en-US" sz="1600" dirty="0">
                <a:solidFill>
                  <a:srgbClr val="231F20"/>
                </a:solidFill>
                <a:latin typeface="AdvTTc0bf9acf+20"/>
              </a:rPr>
              <a:t>–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2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times a day</a:t>
            </a:r>
          </a:p>
          <a:p>
            <a:r>
              <a:rPr lang="en-US" sz="1600" dirty="0">
                <a:solidFill>
                  <a:srgbClr val="FF0000"/>
                </a:solidFill>
                <a:latin typeface="AdvTT505399df"/>
              </a:rPr>
              <a:t>VOLTAROL </a:t>
            </a:r>
            <a:r>
              <a:rPr lang="en-US" sz="1600" dirty="0">
                <a:solidFill>
                  <a:srgbClr val="FF0000"/>
                </a:solidFill>
                <a:latin typeface="AdvTT153188ed"/>
              </a:rPr>
              <a:t>® </a:t>
            </a:r>
            <a:r>
              <a:rPr lang="en-US" sz="1600" dirty="0">
                <a:solidFill>
                  <a:srgbClr val="FF0000"/>
                </a:solidFill>
                <a:latin typeface="AdvTT505399df"/>
              </a:rPr>
              <a:t>75MG SR TABLETS</a:t>
            </a:r>
          </a:p>
          <a:p>
            <a:r>
              <a:rPr lang="en-US" sz="1600" dirty="0">
                <a:solidFill>
                  <a:srgbClr val="231F20"/>
                </a:solidFill>
                <a:latin typeface="AdvTT0feaae4e"/>
              </a:rPr>
              <a:t>Pain and inflammation in rheumatic disease (including</a:t>
            </a:r>
          </a:p>
          <a:p>
            <a:r>
              <a:rPr lang="en-US" sz="1600" dirty="0">
                <a:solidFill>
                  <a:srgbClr val="231F20"/>
                </a:solidFill>
                <a:latin typeface="AdvTT0feaae4e"/>
              </a:rPr>
              <a:t>juvenile idiopathic arthritis) and other musculoskeletal</a:t>
            </a:r>
          </a:p>
          <a:p>
            <a:r>
              <a:rPr lang="en-US" sz="1600" dirty="0">
                <a:solidFill>
                  <a:srgbClr val="231F20"/>
                </a:solidFill>
                <a:latin typeface="AdvTT0feaae4e"/>
              </a:rPr>
              <a:t>disorders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| </a:t>
            </a:r>
            <a:r>
              <a:rPr lang="en-US" sz="1600" dirty="0">
                <a:solidFill>
                  <a:srgbClr val="231F20"/>
                </a:solidFill>
                <a:latin typeface="AdvTT0feaae4e"/>
              </a:rPr>
              <a:t>Acute gout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| </a:t>
            </a:r>
            <a:r>
              <a:rPr lang="en-US" sz="1600" dirty="0">
                <a:solidFill>
                  <a:srgbClr val="231F20"/>
                </a:solidFill>
                <a:latin typeface="AdvTT0feaae4e"/>
              </a:rPr>
              <a:t>Postoperative pain</a:t>
            </a:r>
          </a:p>
          <a:p>
            <a:r>
              <a:rPr lang="en-US" sz="1600" dirty="0">
                <a:solidFill>
                  <a:srgbClr val="231F20"/>
                </a:solidFill>
                <a:latin typeface="AdvTT0e40dc65+25"/>
              </a:rPr>
              <a:t>▶ </a:t>
            </a:r>
            <a:r>
              <a:rPr lang="en-US" sz="1600" dirty="0">
                <a:solidFill>
                  <a:srgbClr val="231F20"/>
                </a:solidFill>
                <a:latin typeface="AdvTT505399df"/>
              </a:rPr>
              <a:t>BY MOUTH</a:t>
            </a:r>
          </a:p>
          <a:p>
            <a:r>
              <a:rPr lang="en-US" sz="1600" dirty="0">
                <a:solidFill>
                  <a:srgbClr val="000000"/>
                </a:solidFill>
                <a:latin typeface="AdvTT0e40dc65+25"/>
              </a:rPr>
              <a:t>▶ </a:t>
            </a:r>
            <a:r>
              <a:rPr lang="en-US" sz="1600" dirty="0">
                <a:solidFill>
                  <a:srgbClr val="231F20"/>
                </a:solidFill>
                <a:latin typeface="AdvTT505399df"/>
              </a:rPr>
              <a:t>Adult: 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1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tablet 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1</a:t>
            </a:r>
            <a:r>
              <a:rPr lang="en-US" sz="1600" dirty="0">
                <a:solidFill>
                  <a:srgbClr val="231F20"/>
                </a:solidFill>
                <a:latin typeface="AdvTTc0bf9acf+20"/>
              </a:rPr>
              <a:t>–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2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times a </a:t>
            </a:r>
            <a:r>
              <a:rPr lang="en-US" sz="1600" dirty="0" smtClean="0">
                <a:solidFill>
                  <a:srgbClr val="231F20"/>
                </a:solidFill>
                <a:latin typeface="AdvTTc0bf9acf"/>
              </a:rPr>
              <a:t>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81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AdvTT990627ac"/>
              </a:rPr>
              <a:t>Diclofenac</a:t>
            </a:r>
            <a:r>
              <a:rPr lang="en-US" dirty="0">
                <a:solidFill>
                  <a:srgbClr val="000000"/>
                </a:solidFill>
                <a:latin typeface="AdvTT990627ac"/>
              </a:rPr>
              <a:t> sodium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VOLTAROL ® EMULGEL</a:t>
            </a:r>
          </a:p>
          <a:p>
            <a:r>
              <a:rPr lang="en-US" sz="3700" dirty="0"/>
              <a:t>Relief of pain in musculoskeletal conditions | Adjunctive</a:t>
            </a:r>
          </a:p>
          <a:p>
            <a:r>
              <a:rPr lang="en-US" sz="3700" dirty="0"/>
              <a:t>treatment in knee or hand osteoarthritis</a:t>
            </a:r>
          </a:p>
          <a:p>
            <a:r>
              <a:rPr lang="en-US" sz="3700" dirty="0"/>
              <a:t>▶ TO THE SKIN</a:t>
            </a:r>
          </a:p>
          <a:p>
            <a:r>
              <a:rPr lang="en-US" sz="3700" dirty="0"/>
              <a:t>▶ Adult: Apply 3–4 times a day, therapy should be</a:t>
            </a:r>
          </a:p>
          <a:p>
            <a:r>
              <a:rPr lang="en-US" sz="3700" dirty="0"/>
              <a:t>reviewed after 14 days (or after 28 days for</a:t>
            </a:r>
          </a:p>
          <a:p>
            <a:r>
              <a:rPr lang="en-US" sz="3700" dirty="0"/>
              <a:t>osteoarthritis)</a:t>
            </a:r>
          </a:p>
          <a:p>
            <a:r>
              <a:rPr lang="en-US" sz="3700" dirty="0">
                <a:solidFill>
                  <a:srgbClr val="FF0000"/>
                </a:solidFill>
              </a:rPr>
              <a:t>VOLTAROL ® RETARD</a:t>
            </a:r>
          </a:p>
          <a:p>
            <a:r>
              <a:rPr lang="en-US" sz="3700" dirty="0"/>
              <a:t>Pain and inflammation in rheumatic disease (including</a:t>
            </a:r>
          </a:p>
          <a:p>
            <a:r>
              <a:rPr lang="en-US" sz="3700" dirty="0"/>
              <a:t>juvenile idiopathic arthritis) and other musculoskeletal</a:t>
            </a:r>
          </a:p>
          <a:p>
            <a:r>
              <a:rPr lang="en-US" sz="3700" dirty="0"/>
              <a:t>disorders | Acute gout | Postoperative pain</a:t>
            </a:r>
          </a:p>
          <a:p>
            <a:r>
              <a:rPr lang="en-US" sz="3700" dirty="0"/>
              <a:t>▶ BY MOUTH</a:t>
            </a:r>
          </a:p>
          <a:p>
            <a:r>
              <a:rPr lang="en-US" sz="3700" dirty="0"/>
              <a:t>▶ Adult: 1 tablet once daily</a:t>
            </a:r>
          </a:p>
          <a:p>
            <a:r>
              <a:rPr lang="en-US" sz="3700" dirty="0">
                <a:solidFill>
                  <a:srgbClr val="FF0000"/>
                </a:solidFill>
              </a:rPr>
              <a:t>VOLTAROL ® SOLUTION FOR INJECTION</a:t>
            </a:r>
          </a:p>
          <a:p>
            <a:r>
              <a:rPr lang="en-US" sz="3700" dirty="0"/>
              <a:t>Postoperative pain</a:t>
            </a:r>
          </a:p>
          <a:p>
            <a:r>
              <a:rPr lang="en-US" sz="3700" dirty="0"/>
              <a:t>▶ BY DEEP INTRAMUSCULAR INJECTION</a:t>
            </a:r>
          </a:p>
          <a:p>
            <a:r>
              <a:rPr lang="en-US" sz="3700" dirty="0"/>
              <a:t>▶ Adult: 75 mg 1–2 times a day for maximum 2 days,</a:t>
            </a:r>
          </a:p>
          <a:p>
            <a:r>
              <a:rPr lang="en-US" sz="3700" dirty="0"/>
              <a:t>twice daily administration in severe cases, to be</a:t>
            </a:r>
          </a:p>
          <a:p>
            <a:r>
              <a:rPr lang="en-US" sz="3700" dirty="0"/>
              <a:t>injected into the gluteal muscle</a:t>
            </a:r>
          </a:p>
          <a:p>
            <a:r>
              <a:rPr lang="en-US" sz="3700" dirty="0"/>
              <a:t>Acute exacerbations of pain</a:t>
            </a:r>
          </a:p>
          <a:p>
            <a:r>
              <a:rPr lang="en-US" sz="3700" dirty="0"/>
              <a:t>▶ BY DEEP INTRAMUSCULAR INJECTION</a:t>
            </a:r>
          </a:p>
          <a:p>
            <a:r>
              <a:rPr lang="en-US" sz="3700" dirty="0"/>
              <a:t>▶ Adult: 75 mg 1–2 times a day for maximum 2 days,</a:t>
            </a:r>
          </a:p>
          <a:p>
            <a:r>
              <a:rPr lang="en-US" sz="3700" dirty="0"/>
              <a:t>twice daily administration in severe cases, to be</a:t>
            </a:r>
          </a:p>
          <a:p>
            <a:r>
              <a:rPr lang="en-US" sz="3700" dirty="0"/>
              <a:t>injected into the gluteal muscle</a:t>
            </a:r>
          </a:p>
        </p:txBody>
      </p:sp>
    </p:spTree>
    <p:extLst>
      <p:ext uri="{BB962C8B-B14F-4D97-AF65-F5344CB8AC3E}">
        <p14:creationId xmlns:p14="http://schemas.microsoft.com/office/powerpoint/2010/main" val="2756294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AdvTT990627ac"/>
              </a:rPr>
              <a:t>Diclofenac</a:t>
            </a:r>
            <a:r>
              <a:rPr lang="en-US" dirty="0">
                <a:solidFill>
                  <a:srgbClr val="000000"/>
                </a:solidFill>
                <a:latin typeface="AdvTT990627ac"/>
              </a:rPr>
              <a:t> sodium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dvTT0feaae4e"/>
              </a:rPr>
              <a:t>Ureteric </a:t>
            </a:r>
            <a:r>
              <a:rPr lang="en-US" sz="1400" dirty="0" smtClean="0">
                <a:solidFill>
                  <a:srgbClr val="FF0000"/>
                </a:solidFill>
                <a:latin typeface="AdvTT0feaae4e"/>
              </a:rPr>
              <a:t>colic</a:t>
            </a:r>
            <a:endParaRPr lang="en-US" sz="1400" dirty="0">
              <a:solidFill>
                <a:srgbClr val="FF0000"/>
              </a:solidFill>
              <a:latin typeface="AdvTT0feaae4e"/>
            </a:endParaRPr>
          </a:p>
          <a:p>
            <a:r>
              <a:rPr lang="en-US" sz="1400" dirty="0">
                <a:solidFill>
                  <a:srgbClr val="231F20"/>
                </a:solidFill>
                <a:latin typeface="AdvTT0e40dc65+25"/>
              </a:rPr>
              <a:t>▶ </a:t>
            </a:r>
            <a:r>
              <a:rPr lang="en-US" sz="1400" dirty="0">
                <a:solidFill>
                  <a:srgbClr val="231F20"/>
                </a:solidFill>
                <a:latin typeface="AdvTT505399df"/>
              </a:rPr>
              <a:t>BY DEEP INTRAMUSCULAR INJECTION</a:t>
            </a:r>
          </a:p>
          <a:p>
            <a:r>
              <a:rPr lang="en-US" sz="1400" dirty="0">
                <a:solidFill>
                  <a:srgbClr val="000000"/>
                </a:solidFill>
                <a:latin typeface="AdvTT0e40dc65+25"/>
              </a:rPr>
              <a:t>▶ </a:t>
            </a:r>
            <a:r>
              <a:rPr lang="en-US" sz="1400" dirty="0">
                <a:solidFill>
                  <a:srgbClr val="231F20"/>
                </a:solidFill>
                <a:latin typeface="AdvTT505399df"/>
              </a:rPr>
              <a:t>Adult: </a:t>
            </a:r>
            <a:r>
              <a:rPr lang="en-US" sz="1400" dirty="0">
                <a:solidFill>
                  <a:srgbClr val="231F20"/>
                </a:solidFill>
                <a:latin typeface="AdvTT0e40dc65"/>
              </a:rPr>
              <a:t>75 </a:t>
            </a:r>
            <a:r>
              <a:rPr lang="en-US" sz="1400" dirty="0">
                <a:solidFill>
                  <a:srgbClr val="231F20"/>
                </a:solidFill>
                <a:latin typeface="AdvTTc0bf9acf"/>
              </a:rPr>
              <a:t>mg, then </a:t>
            </a:r>
            <a:r>
              <a:rPr lang="en-US" sz="1400" dirty="0">
                <a:solidFill>
                  <a:srgbClr val="231F20"/>
                </a:solidFill>
                <a:latin typeface="AdvTT0e40dc65"/>
              </a:rPr>
              <a:t>75 </a:t>
            </a:r>
            <a:r>
              <a:rPr lang="en-US" sz="1400" dirty="0">
                <a:solidFill>
                  <a:srgbClr val="231F20"/>
                </a:solidFill>
                <a:latin typeface="AdvTTc0bf9acf"/>
              </a:rPr>
              <a:t>mg after </a:t>
            </a:r>
            <a:r>
              <a:rPr lang="en-US" sz="1400" dirty="0">
                <a:solidFill>
                  <a:srgbClr val="231F20"/>
                </a:solidFill>
                <a:latin typeface="AdvTT0e40dc65"/>
              </a:rPr>
              <a:t>30 </a:t>
            </a:r>
            <a:r>
              <a:rPr lang="en-US" sz="1400" dirty="0">
                <a:solidFill>
                  <a:srgbClr val="231F20"/>
                </a:solidFill>
                <a:latin typeface="AdvTTc0bf9acf"/>
              </a:rPr>
              <a:t>minutes if required</a:t>
            </a:r>
          </a:p>
          <a:p>
            <a:r>
              <a:rPr lang="en-US" sz="1400" dirty="0">
                <a:solidFill>
                  <a:srgbClr val="231F20"/>
                </a:solidFill>
                <a:latin typeface="AdvTT0feaae4e"/>
              </a:rPr>
              <a:t>Acute postoperative pain (in hospital setting)</a:t>
            </a:r>
          </a:p>
          <a:p>
            <a:r>
              <a:rPr lang="en-US" sz="1400" dirty="0">
                <a:solidFill>
                  <a:srgbClr val="231F20"/>
                </a:solidFill>
                <a:latin typeface="AdvTT0e40dc65+25"/>
              </a:rPr>
              <a:t>▶ </a:t>
            </a:r>
            <a:r>
              <a:rPr lang="en-US" sz="1400" dirty="0">
                <a:solidFill>
                  <a:srgbClr val="231F20"/>
                </a:solidFill>
                <a:latin typeface="AdvTT505399df"/>
              </a:rPr>
              <a:t>BY INTRAVENOUS INFUSION</a:t>
            </a:r>
          </a:p>
          <a:p>
            <a:r>
              <a:rPr lang="en-US" sz="1400" dirty="0">
                <a:solidFill>
                  <a:srgbClr val="000000"/>
                </a:solidFill>
                <a:latin typeface="AdvTT0e40dc65+25"/>
              </a:rPr>
              <a:t>▶ </a:t>
            </a:r>
            <a:r>
              <a:rPr lang="en-US" sz="1400" dirty="0">
                <a:solidFill>
                  <a:srgbClr val="231F20"/>
                </a:solidFill>
                <a:latin typeface="AdvTT505399df"/>
              </a:rPr>
              <a:t>Adult: </a:t>
            </a:r>
            <a:r>
              <a:rPr lang="en-US" sz="1400" dirty="0">
                <a:solidFill>
                  <a:srgbClr val="231F20"/>
                </a:solidFill>
                <a:latin typeface="AdvTT0e40dc65"/>
              </a:rPr>
              <a:t>75 </a:t>
            </a:r>
            <a:r>
              <a:rPr lang="en-US" sz="1400" dirty="0">
                <a:solidFill>
                  <a:srgbClr val="231F20"/>
                </a:solidFill>
                <a:latin typeface="AdvTTc0bf9acf"/>
              </a:rPr>
              <a:t>mg, then </a:t>
            </a:r>
            <a:r>
              <a:rPr lang="en-US" sz="1400" dirty="0">
                <a:solidFill>
                  <a:srgbClr val="231F20"/>
                </a:solidFill>
                <a:latin typeface="AdvTT0e40dc65"/>
              </a:rPr>
              <a:t>75 </a:t>
            </a:r>
            <a:r>
              <a:rPr lang="en-US" sz="1400" dirty="0">
                <a:solidFill>
                  <a:srgbClr val="231F20"/>
                </a:solidFill>
                <a:latin typeface="AdvTTc0bf9acf"/>
              </a:rPr>
              <a:t>mg after </a:t>
            </a:r>
            <a:r>
              <a:rPr lang="en-US" sz="1400" dirty="0">
                <a:solidFill>
                  <a:srgbClr val="231F20"/>
                </a:solidFill>
                <a:latin typeface="AdvTT0e40dc65"/>
              </a:rPr>
              <a:t>4</a:t>
            </a:r>
            <a:r>
              <a:rPr lang="en-US" sz="1400" dirty="0">
                <a:solidFill>
                  <a:srgbClr val="231F20"/>
                </a:solidFill>
                <a:latin typeface="AdvTTc0bf9acf+20"/>
              </a:rPr>
              <a:t>–</a:t>
            </a:r>
            <a:r>
              <a:rPr lang="en-US" sz="1400" dirty="0">
                <a:solidFill>
                  <a:srgbClr val="231F20"/>
                </a:solidFill>
                <a:latin typeface="AdvTT0e40dc65"/>
              </a:rPr>
              <a:t>6 </a:t>
            </a:r>
            <a:r>
              <a:rPr lang="en-US" sz="1400" dirty="0">
                <a:solidFill>
                  <a:srgbClr val="231F20"/>
                </a:solidFill>
                <a:latin typeface="AdvTTc0bf9acf"/>
              </a:rPr>
              <a:t>hours if required for</a:t>
            </a:r>
          </a:p>
          <a:p>
            <a:r>
              <a:rPr lang="en-US" sz="1400" dirty="0">
                <a:solidFill>
                  <a:srgbClr val="231F20"/>
                </a:solidFill>
                <a:latin typeface="AdvTTc0bf9acf"/>
              </a:rPr>
              <a:t>maximum </a:t>
            </a:r>
            <a:r>
              <a:rPr lang="en-US" sz="1400" dirty="0">
                <a:solidFill>
                  <a:srgbClr val="231F20"/>
                </a:solidFill>
                <a:latin typeface="AdvTT0e40dc65"/>
              </a:rPr>
              <a:t>2 </a:t>
            </a:r>
            <a:r>
              <a:rPr lang="en-US" sz="1400" dirty="0">
                <a:solidFill>
                  <a:srgbClr val="231F20"/>
                </a:solidFill>
                <a:latin typeface="AdvTTc0bf9acf"/>
              </a:rPr>
              <a:t>days; maximum </a:t>
            </a:r>
            <a:r>
              <a:rPr lang="en-US" sz="1400" dirty="0">
                <a:solidFill>
                  <a:srgbClr val="231F20"/>
                </a:solidFill>
                <a:latin typeface="AdvTT0e40dc65"/>
              </a:rPr>
              <a:t>150 </a:t>
            </a:r>
            <a:r>
              <a:rPr lang="en-US" sz="1400" dirty="0">
                <a:solidFill>
                  <a:srgbClr val="231F20"/>
                </a:solidFill>
                <a:latin typeface="AdvTTc0bf9acf"/>
              </a:rPr>
              <a:t>mg per </a:t>
            </a:r>
            <a:r>
              <a:rPr lang="en-US" sz="1400" dirty="0" smtClean="0">
                <a:solidFill>
                  <a:srgbClr val="231F20"/>
                </a:solidFill>
                <a:latin typeface="AdvTTc0bf9acf"/>
              </a:rPr>
              <a:t>day</a:t>
            </a:r>
          </a:p>
          <a:p>
            <a:endParaRPr lang="en-US" sz="1400" dirty="0">
              <a:solidFill>
                <a:srgbClr val="231F20"/>
              </a:solidFill>
              <a:latin typeface="AdvTTc0bf9acf"/>
            </a:endParaRPr>
          </a:p>
          <a:p>
            <a:r>
              <a:rPr lang="en-US" sz="1400" dirty="0">
                <a:solidFill>
                  <a:srgbClr val="FF0000"/>
                </a:solidFill>
                <a:latin typeface="AdvTT0feaae4e"/>
              </a:rPr>
              <a:t>Prevention of postoperative pain (in hospital setting)</a:t>
            </a:r>
          </a:p>
          <a:p>
            <a:r>
              <a:rPr lang="en-US" sz="1400" dirty="0">
                <a:solidFill>
                  <a:srgbClr val="231F20"/>
                </a:solidFill>
                <a:latin typeface="AdvTT0e40dc65+25"/>
              </a:rPr>
              <a:t>▶ </a:t>
            </a:r>
            <a:r>
              <a:rPr lang="en-US" sz="1400" dirty="0">
                <a:solidFill>
                  <a:srgbClr val="231F20"/>
                </a:solidFill>
                <a:latin typeface="AdvTT505399df"/>
              </a:rPr>
              <a:t>BY INTRAVENOUS INFUSION</a:t>
            </a:r>
          </a:p>
          <a:p>
            <a:r>
              <a:rPr lang="en-US" sz="1400" dirty="0">
                <a:solidFill>
                  <a:srgbClr val="000000"/>
                </a:solidFill>
                <a:latin typeface="AdvTT0e40dc65+25"/>
              </a:rPr>
              <a:t>▶ </a:t>
            </a:r>
            <a:r>
              <a:rPr lang="en-US" sz="1400" dirty="0">
                <a:solidFill>
                  <a:srgbClr val="231F20"/>
                </a:solidFill>
                <a:latin typeface="AdvTT505399df"/>
              </a:rPr>
              <a:t>Adult: </a:t>
            </a:r>
            <a:r>
              <a:rPr lang="en-US" sz="1400" dirty="0">
                <a:solidFill>
                  <a:srgbClr val="231F20"/>
                </a:solidFill>
                <a:latin typeface="AdvTTc0bf9acf"/>
              </a:rPr>
              <a:t>Initially </a:t>
            </a:r>
            <a:r>
              <a:rPr lang="en-US" sz="1400" dirty="0">
                <a:solidFill>
                  <a:srgbClr val="231F20"/>
                </a:solidFill>
                <a:latin typeface="AdvTT0e40dc65"/>
              </a:rPr>
              <a:t>25</a:t>
            </a:r>
            <a:r>
              <a:rPr lang="en-US" sz="1400" dirty="0">
                <a:solidFill>
                  <a:srgbClr val="231F20"/>
                </a:solidFill>
                <a:latin typeface="AdvTTc0bf9acf+20"/>
              </a:rPr>
              <a:t>–</a:t>
            </a:r>
            <a:r>
              <a:rPr lang="en-US" sz="1400" dirty="0">
                <a:solidFill>
                  <a:srgbClr val="231F20"/>
                </a:solidFill>
                <a:latin typeface="AdvTT0e40dc65"/>
              </a:rPr>
              <a:t>50 </a:t>
            </a:r>
            <a:r>
              <a:rPr lang="en-US" sz="1400" dirty="0">
                <a:solidFill>
                  <a:srgbClr val="231F20"/>
                </a:solidFill>
                <a:latin typeface="AdvTTc0bf9acf"/>
              </a:rPr>
              <a:t>mg, to be given after surgery over</a:t>
            </a:r>
          </a:p>
          <a:p>
            <a:r>
              <a:rPr lang="en-US" sz="1400" dirty="0">
                <a:solidFill>
                  <a:srgbClr val="231F20"/>
                </a:solidFill>
                <a:latin typeface="AdvTT0e40dc65"/>
              </a:rPr>
              <a:t>15</a:t>
            </a:r>
            <a:r>
              <a:rPr lang="en-US" sz="1400" dirty="0">
                <a:solidFill>
                  <a:srgbClr val="231F20"/>
                </a:solidFill>
                <a:latin typeface="AdvTTc0bf9acf+20"/>
              </a:rPr>
              <a:t>–</a:t>
            </a:r>
            <a:r>
              <a:rPr lang="en-US" sz="1400" dirty="0">
                <a:solidFill>
                  <a:srgbClr val="231F20"/>
                </a:solidFill>
                <a:latin typeface="AdvTT0e40dc65"/>
              </a:rPr>
              <a:t>60 </a:t>
            </a:r>
            <a:r>
              <a:rPr lang="en-US" sz="1400" dirty="0">
                <a:solidFill>
                  <a:srgbClr val="231F20"/>
                </a:solidFill>
                <a:latin typeface="AdvTTc0bf9acf"/>
              </a:rPr>
              <a:t>minutes, then </a:t>
            </a:r>
            <a:r>
              <a:rPr lang="en-US" sz="1400" dirty="0">
                <a:solidFill>
                  <a:srgbClr val="231F20"/>
                </a:solidFill>
                <a:latin typeface="AdvTT0e40dc65"/>
              </a:rPr>
              <a:t>5 </a:t>
            </a:r>
            <a:r>
              <a:rPr lang="en-US" sz="1400" dirty="0">
                <a:solidFill>
                  <a:srgbClr val="231F20"/>
                </a:solidFill>
                <a:latin typeface="AdvTTc0bf9acf"/>
              </a:rPr>
              <a:t>mg/hour for maximum </a:t>
            </a:r>
            <a:r>
              <a:rPr lang="en-US" sz="1400" dirty="0">
                <a:solidFill>
                  <a:srgbClr val="231F20"/>
                </a:solidFill>
                <a:latin typeface="AdvTT0e40dc65"/>
              </a:rPr>
              <a:t>2 </a:t>
            </a:r>
            <a:r>
              <a:rPr lang="en-US" sz="1400" dirty="0">
                <a:solidFill>
                  <a:srgbClr val="231F20"/>
                </a:solidFill>
                <a:latin typeface="AdvTTc0bf9acf"/>
              </a:rPr>
              <a:t>days;</a:t>
            </a:r>
          </a:p>
          <a:p>
            <a:r>
              <a:rPr lang="en-US" sz="1400" dirty="0">
                <a:solidFill>
                  <a:srgbClr val="231F20"/>
                </a:solidFill>
                <a:latin typeface="AdvTTc0bf9acf"/>
              </a:rPr>
              <a:t>maximum </a:t>
            </a:r>
            <a:r>
              <a:rPr lang="en-US" sz="1400" dirty="0">
                <a:solidFill>
                  <a:srgbClr val="231F20"/>
                </a:solidFill>
                <a:latin typeface="AdvTT0e40dc65"/>
              </a:rPr>
              <a:t>150 </a:t>
            </a:r>
            <a:r>
              <a:rPr lang="en-US" sz="1400" dirty="0">
                <a:solidFill>
                  <a:srgbClr val="231F20"/>
                </a:solidFill>
                <a:latin typeface="AdvTTc0bf9acf"/>
              </a:rPr>
              <a:t>mg per day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21234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AdvTT990627ac"/>
              </a:rPr>
              <a:t>Diclofenac</a:t>
            </a:r>
            <a:r>
              <a:rPr lang="en-US" dirty="0">
                <a:solidFill>
                  <a:srgbClr val="000000"/>
                </a:solidFill>
                <a:latin typeface="AdvTT990627ac"/>
              </a:rPr>
              <a:t> sodium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CONTRA-INDICATIONS</a:t>
            </a:r>
            <a:endParaRPr lang="en-US" sz="1600" dirty="0" smtClean="0">
              <a:latin typeface="AdvTT505399df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AdvTT505399df"/>
              </a:rPr>
              <a:t>With </a:t>
            </a:r>
            <a:r>
              <a:rPr lang="en-US" sz="1600" dirty="0">
                <a:solidFill>
                  <a:srgbClr val="FF0000"/>
                </a:solidFill>
                <a:latin typeface="AdvTT505399df"/>
              </a:rPr>
              <a:t>intravenous use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Dehydration 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.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history of asthma 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.</a:t>
            </a:r>
          </a:p>
          <a:p>
            <a:r>
              <a:rPr lang="en-US" sz="1600" dirty="0">
                <a:solidFill>
                  <a:srgbClr val="231F20"/>
                </a:solidFill>
                <a:latin typeface="AdvTTc0bf9acf"/>
              </a:rPr>
              <a:t>history of con</a:t>
            </a:r>
            <a:r>
              <a:rPr lang="en-US" sz="1600" dirty="0">
                <a:solidFill>
                  <a:srgbClr val="231F20"/>
                </a:solidFill>
                <a:latin typeface="AdvTTc0bf9acf+fb"/>
              </a:rPr>
              <a:t>fi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rmed or suspected cerebrovascular bleeding</a:t>
            </a:r>
          </a:p>
          <a:p>
            <a:r>
              <a:rPr lang="en-US" sz="1600" dirty="0">
                <a:solidFill>
                  <a:srgbClr val="231F20"/>
                </a:solidFill>
                <a:latin typeface="AdvTT0e40dc65"/>
              </a:rPr>
              <a:t>.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history of </a:t>
            </a:r>
            <a:r>
              <a:rPr lang="en-US" sz="1600" dirty="0" err="1">
                <a:solidFill>
                  <a:srgbClr val="231F20"/>
                </a:solidFill>
                <a:latin typeface="AdvTTc0bf9acf"/>
              </a:rPr>
              <a:t>haemorrhagic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 diathesis 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. </a:t>
            </a:r>
            <a:r>
              <a:rPr lang="en-US" sz="1600" dirty="0" err="1">
                <a:solidFill>
                  <a:srgbClr val="231F20"/>
                </a:solidFill>
                <a:latin typeface="AdvTTc0bf9acf"/>
              </a:rPr>
              <a:t>hypovolaemia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 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.</a:t>
            </a:r>
          </a:p>
          <a:p>
            <a:r>
              <a:rPr lang="en-US" sz="1600" dirty="0">
                <a:solidFill>
                  <a:srgbClr val="231F20"/>
                </a:solidFill>
                <a:latin typeface="AdvTTc0bf9acf"/>
              </a:rPr>
              <a:t>operations with high risk of </a:t>
            </a:r>
            <a:r>
              <a:rPr lang="en-US" sz="1600" dirty="0" err="1">
                <a:solidFill>
                  <a:srgbClr val="231F20"/>
                </a:solidFill>
                <a:latin typeface="AdvTTc0bf9acf"/>
              </a:rPr>
              <a:t>haemorrhage</a:t>
            </a:r>
            <a:endParaRPr lang="en-US" sz="1600" dirty="0">
              <a:solidFill>
                <a:srgbClr val="231F20"/>
              </a:solidFill>
              <a:latin typeface="AdvTTc0bf9acf"/>
            </a:endParaRPr>
          </a:p>
          <a:p>
            <a:r>
              <a:rPr lang="en-US" sz="1600" dirty="0">
                <a:solidFill>
                  <a:srgbClr val="000000"/>
                </a:solidFill>
                <a:latin typeface="AdvTT0e40dc65+25"/>
              </a:rPr>
              <a:t>▶ </a:t>
            </a:r>
            <a:r>
              <a:rPr lang="en-US" sz="1600" dirty="0">
                <a:solidFill>
                  <a:srgbClr val="FF0000"/>
                </a:solidFill>
                <a:latin typeface="AdvTT505399df"/>
              </a:rPr>
              <a:t>With systemic use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Active gastro-intestinal bleeding 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.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active</a:t>
            </a:r>
          </a:p>
          <a:p>
            <a:r>
              <a:rPr lang="en-US" sz="1600" dirty="0">
                <a:solidFill>
                  <a:srgbClr val="231F20"/>
                </a:solidFill>
                <a:latin typeface="AdvTTc0bf9acf"/>
              </a:rPr>
              <a:t>gastro-intestinal ulceration 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.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avoid suppositories in</a:t>
            </a:r>
          </a:p>
          <a:p>
            <a:r>
              <a:rPr lang="en-US" sz="1600" dirty="0" err="1">
                <a:solidFill>
                  <a:srgbClr val="231F20"/>
                </a:solidFill>
                <a:latin typeface="AdvTTc0bf9acf"/>
              </a:rPr>
              <a:t>proctitis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 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.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cerebrovascular disease 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.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congestive heart failure</a:t>
            </a:r>
          </a:p>
          <a:p>
            <a:r>
              <a:rPr lang="en-US" sz="1600" dirty="0">
                <a:solidFill>
                  <a:srgbClr val="231F20"/>
                </a:solidFill>
                <a:latin typeface="AdvTT0e40dc65"/>
              </a:rPr>
              <a:t>.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history of gastro-intestinal bleeding related to previous</a:t>
            </a:r>
          </a:p>
          <a:p>
            <a:r>
              <a:rPr lang="en-US" sz="1600" dirty="0">
                <a:solidFill>
                  <a:srgbClr val="231F20"/>
                </a:solidFill>
                <a:latin typeface="AdvTTc0bf9acf"/>
              </a:rPr>
              <a:t>NSAID therapy 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.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history of gastro-intestinal perforation</a:t>
            </a:r>
          </a:p>
          <a:p>
            <a:r>
              <a:rPr lang="en-US" sz="1600" dirty="0">
                <a:solidFill>
                  <a:srgbClr val="231F20"/>
                </a:solidFill>
                <a:latin typeface="AdvTTc0bf9acf"/>
              </a:rPr>
              <a:t>related to previous NSAID therapy 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.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history of recurrent</a:t>
            </a:r>
          </a:p>
          <a:p>
            <a:r>
              <a:rPr lang="en-US" sz="1600" dirty="0">
                <a:solidFill>
                  <a:srgbClr val="231F20"/>
                </a:solidFill>
                <a:latin typeface="AdvTTc0bf9acf"/>
              </a:rPr>
              <a:t>gastro-intestinal </a:t>
            </a:r>
            <a:r>
              <a:rPr lang="en-US" sz="1600" dirty="0" err="1">
                <a:solidFill>
                  <a:srgbClr val="231F20"/>
                </a:solidFill>
                <a:latin typeface="AdvTTc0bf9acf"/>
              </a:rPr>
              <a:t>haemorrhage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 (two or more distinct</a:t>
            </a:r>
          </a:p>
          <a:p>
            <a:r>
              <a:rPr lang="en-US" sz="1600" dirty="0">
                <a:solidFill>
                  <a:srgbClr val="231F20"/>
                </a:solidFill>
                <a:latin typeface="AdvTTc0bf9acf"/>
              </a:rPr>
              <a:t>episodes) 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.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history of recurrent gastro-intestinal ulceration</a:t>
            </a:r>
          </a:p>
          <a:p>
            <a:r>
              <a:rPr lang="en-US" sz="1600" dirty="0">
                <a:solidFill>
                  <a:srgbClr val="231F20"/>
                </a:solidFill>
                <a:latin typeface="AdvTTc0bf9acf"/>
              </a:rPr>
              <a:t>(two or more distinct episodes) 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. </a:t>
            </a:r>
            <a:r>
              <a:rPr lang="en-US" sz="1600" dirty="0" err="1">
                <a:solidFill>
                  <a:srgbClr val="231F20"/>
                </a:solidFill>
                <a:latin typeface="AdvTTc0bf9acf"/>
              </a:rPr>
              <a:t>ischaemic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 heart disease 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.</a:t>
            </a:r>
          </a:p>
          <a:p>
            <a:r>
              <a:rPr lang="en-US" sz="1600" dirty="0">
                <a:solidFill>
                  <a:srgbClr val="231F20"/>
                </a:solidFill>
                <a:latin typeface="AdvTTc0bf9acf"/>
              </a:rPr>
              <a:t>peripheral arterial </a:t>
            </a:r>
            <a:r>
              <a:rPr lang="en-US" sz="1600" dirty="0" smtClean="0">
                <a:solidFill>
                  <a:srgbClr val="231F20"/>
                </a:solidFill>
                <a:latin typeface="AdvTTc0bf9acf"/>
              </a:rPr>
              <a:t>disease</a:t>
            </a:r>
            <a:endParaRPr lang="en-US" sz="1600" dirty="0">
              <a:solidFill>
                <a:srgbClr val="231F20"/>
              </a:solidFill>
              <a:latin typeface="AdvTTc0bf9acf"/>
            </a:endParaRPr>
          </a:p>
        </p:txBody>
      </p:sp>
    </p:spTree>
    <p:extLst>
      <p:ext uri="{BB962C8B-B14F-4D97-AF65-F5344CB8AC3E}">
        <p14:creationId xmlns:p14="http://schemas.microsoft.com/office/powerpoint/2010/main" val="964978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AdvTT990627ac"/>
              </a:rPr>
              <a:t>Diclofenac</a:t>
            </a:r>
            <a:r>
              <a:rPr lang="en-US" dirty="0">
                <a:solidFill>
                  <a:srgbClr val="000000"/>
                </a:solidFill>
                <a:latin typeface="AdvTT990627ac"/>
              </a:rPr>
              <a:t> sodium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endParaRPr lang="en-US" sz="300" dirty="0">
              <a:solidFill>
                <a:srgbClr val="000000"/>
              </a:solidFill>
              <a:latin typeface="AdvTT990627ac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0000"/>
                </a:solidFill>
                <a:latin typeface="AdvP6658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dvTT990627ac"/>
              </a:rPr>
              <a:t>CAUTIONS:</a:t>
            </a:r>
            <a:endParaRPr lang="en-US" sz="1600" dirty="0"/>
          </a:p>
          <a:p>
            <a:pPr marL="0" lvl="0" indent="0">
              <a:buNone/>
            </a:pPr>
            <a:endParaRPr lang="en-US" sz="1600" dirty="0" smtClean="0">
              <a:solidFill>
                <a:srgbClr val="000000"/>
              </a:solidFill>
              <a:latin typeface="AdvTT0e40dc65+25"/>
            </a:endParaRPr>
          </a:p>
          <a:p>
            <a:pPr marL="0" lvl="0" indent="0">
              <a:buNone/>
            </a:pPr>
            <a:r>
              <a:rPr lang="en-US" sz="1600" dirty="0" smtClean="0">
                <a:solidFill>
                  <a:srgbClr val="000000"/>
                </a:solidFill>
                <a:latin typeface="AdvTT0e40dc65+25"/>
              </a:rPr>
              <a:t>▶ </a:t>
            </a:r>
            <a:r>
              <a:rPr lang="en-US" sz="1600" dirty="0">
                <a:solidFill>
                  <a:srgbClr val="FF0000"/>
                </a:solidFill>
                <a:latin typeface="AdvTT505399df"/>
              </a:rPr>
              <a:t>With systemic use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Allergic disorders 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.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cardiac impairment</a:t>
            </a:r>
          </a:p>
          <a:p>
            <a:pPr lvl="0"/>
            <a:r>
              <a:rPr lang="en-US" sz="1600" dirty="0">
                <a:solidFill>
                  <a:srgbClr val="231F20"/>
                </a:solidFill>
                <a:latin typeface="AdvTTc0bf9acf"/>
              </a:rPr>
              <a:t>(NSAIDs may impair renal function) 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.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coagulation defects 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.</a:t>
            </a:r>
          </a:p>
          <a:p>
            <a:pPr lvl="0"/>
            <a:r>
              <a:rPr lang="en-US" sz="1600" dirty="0">
                <a:solidFill>
                  <a:srgbClr val="231F20"/>
                </a:solidFill>
                <a:latin typeface="AdvTTc0bf9acf"/>
              </a:rPr>
              <a:t>connective-tissue disorders 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. </a:t>
            </a:r>
            <a:r>
              <a:rPr lang="en-US" sz="1600" dirty="0" err="1">
                <a:solidFill>
                  <a:srgbClr val="231F20"/>
                </a:solidFill>
                <a:latin typeface="AdvTTc0bf9acf"/>
              </a:rPr>
              <a:t>Crohn</a:t>
            </a:r>
            <a:r>
              <a:rPr lang="en-US" sz="1600" dirty="0" err="1">
                <a:solidFill>
                  <a:srgbClr val="231F20"/>
                </a:solidFill>
                <a:latin typeface="AdvTTc0bf9acf+20"/>
              </a:rPr>
              <a:t>’</a:t>
            </a:r>
            <a:r>
              <a:rPr lang="en-US" sz="1600" dirty="0" err="1">
                <a:solidFill>
                  <a:srgbClr val="231F20"/>
                </a:solidFill>
                <a:latin typeface="AdvTTc0bf9acf"/>
              </a:rPr>
              <a:t>s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 disease (may be</a:t>
            </a:r>
          </a:p>
          <a:p>
            <a:pPr lvl="0"/>
            <a:r>
              <a:rPr lang="en-US" sz="1600" dirty="0">
                <a:solidFill>
                  <a:srgbClr val="231F20"/>
                </a:solidFill>
                <a:latin typeface="AdvTTc0bf9acf"/>
              </a:rPr>
              <a:t>exacerbated) 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.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elderly (risk of serious side-effects and</a:t>
            </a:r>
          </a:p>
          <a:p>
            <a:pPr lvl="0"/>
            <a:r>
              <a:rPr lang="en-US" sz="1600" dirty="0">
                <a:solidFill>
                  <a:srgbClr val="231F20"/>
                </a:solidFill>
                <a:latin typeface="AdvTTc0bf9acf"/>
              </a:rPr>
              <a:t>fatalities) 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.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history of cardiac failure 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.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hypertension 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.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left</a:t>
            </a:r>
          </a:p>
          <a:p>
            <a:pPr lvl="0"/>
            <a:r>
              <a:rPr lang="en-US" sz="1600" dirty="0">
                <a:solidFill>
                  <a:srgbClr val="231F20"/>
                </a:solidFill>
                <a:latin typeface="AdvTTc0bf9acf"/>
              </a:rPr>
              <a:t>ventricular dysfunction 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. </a:t>
            </a:r>
            <a:r>
              <a:rPr lang="en-US" sz="1600" dirty="0" err="1">
                <a:solidFill>
                  <a:srgbClr val="231F20"/>
                </a:solidFill>
                <a:latin typeface="AdvTTc0bf9acf"/>
              </a:rPr>
              <a:t>oedema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 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.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risk factors for</a:t>
            </a:r>
          </a:p>
          <a:p>
            <a:pPr lvl="0"/>
            <a:r>
              <a:rPr lang="en-US" sz="1600" dirty="0">
                <a:solidFill>
                  <a:srgbClr val="231F20"/>
                </a:solidFill>
                <a:latin typeface="AdvTTc0bf9acf"/>
              </a:rPr>
              <a:t>cardiovascular events 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.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ulcerative colitis (may be</a:t>
            </a:r>
          </a:p>
          <a:p>
            <a:pPr lvl="0"/>
            <a:r>
              <a:rPr lang="en-US" sz="1600" dirty="0">
                <a:solidFill>
                  <a:srgbClr val="231F20"/>
                </a:solidFill>
                <a:latin typeface="AdvTTc0bf9acf"/>
              </a:rPr>
              <a:t>exacerbated)</a:t>
            </a:r>
          </a:p>
          <a:p>
            <a:pPr marL="0" lvl="0" indent="0">
              <a:buNone/>
            </a:pPr>
            <a:r>
              <a:rPr lang="en-US" sz="1600" dirty="0">
                <a:solidFill>
                  <a:srgbClr val="000000"/>
                </a:solidFill>
                <a:latin typeface="AdvTT0e40dc65+25"/>
              </a:rPr>
              <a:t>▶ </a:t>
            </a:r>
            <a:r>
              <a:rPr lang="en-US" sz="1600" dirty="0">
                <a:solidFill>
                  <a:srgbClr val="FF0000"/>
                </a:solidFill>
                <a:latin typeface="AdvTT505399df"/>
              </a:rPr>
              <a:t>With topical use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Avoid contact with eyes 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.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avoid contact with</a:t>
            </a:r>
          </a:p>
          <a:p>
            <a:pPr lvl="0"/>
            <a:r>
              <a:rPr lang="en-US" sz="1600" dirty="0">
                <a:solidFill>
                  <a:srgbClr val="231F20"/>
                </a:solidFill>
                <a:latin typeface="AdvTTc0bf9acf"/>
              </a:rPr>
              <a:t>in</a:t>
            </a:r>
            <a:r>
              <a:rPr lang="en-US" sz="1600" dirty="0">
                <a:solidFill>
                  <a:srgbClr val="231F20"/>
                </a:solidFill>
                <a:latin typeface="AdvTTc0bf9acf+fb"/>
              </a:rPr>
              <a:t>fl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amed or broken skin 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.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avoid contact with mucous</a:t>
            </a:r>
          </a:p>
          <a:p>
            <a:pPr lvl="0"/>
            <a:r>
              <a:rPr lang="en-US" sz="1600" dirty="0">
                <a:solidFill>
                  <a:srgbClr val="231F20"/>
                </a:solidFill>
                <a:latin typeface="AdvTTc0bf9acf"/>
              </a:rPr>
              <a:t>membranes 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.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not for use with occlusive dressings 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.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topical</a:t>
            </a:r>
          </a:p>
          <a:p>
            <a:pPr lvl="0"/>
            <a:r>
              <a:rPr lang="en-US" sz="1600" dirty="0">
                <a:solidFill>
                  <a:srgbClr val="231F20"/>
                </a:solidFill>
                <a:latin typeface="AdvTTc0bf9acf"/>
              </a:rPr>
              <a:t>application of large amounts can result in systemic effects,</a:t>
            </a:r>
          </a:p>
          <a:p>
            <a:pPr lvl="0"/>
            <a:r>
              <a:rPr lang="en-US" sz="1600" dirty="0">
                <a:solidFill>
                  <a:srgbClr val="231F20"/>
                </a:solidFill>
                <a:latin typeface="AdvTTc0bf9acf"/>
              </a:rPr>
              <a:t>including hypersensitivity and asthma (renal disease has</a:t>
            </a:r>
          </a:p>
          <a:p>
            <a:pPr lvl="0"/>
            <a:r>
              <a:rPr lang="en-US" sz="1600" dirty="0">
                <a:solidFill>
                  <a:srgbClr val="231F20"/>
                </a:solidFill>
                <a:latin typeface="AdvTTc0bf9acf"/>
              </a:rPr>
              <a:t>also been </a:t>
            </a:r>
            <a:r>
              <a:rPr lang="en-US" sz="1600" dirty="0" smtClean="0">
                <a:solidFill>
                  <a:srgbClr val="231F20"/>
                </a:solidFill>
                <a:latin typeface="AdvTTc0bf9acf"/>
              </a:rPr>
              <a:t>reported)</a:t>
            </a:r>
            <a:endParaRPr lang="en-US" sz="1600" dirty="0">
              <a:solidFill>
                <a:prstClr val="black"/>
              </a:solidFill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80963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AdvTT990627ac"/>
              </a:rPr>
              <a:t>Diclofenac</a:t>
            </a:r>
            <a:r>
              <a:rPr lang="en-US" dirty="0">
                <a:solidFill>
                  <a:srgbClr val="000000"/>
                </a:solidFill>
                <a:latin typeface="AdvTT990627ac"/>
              </a:rPr>
              <a:t> sodium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dvTT990627ac"/>
              </a:rPr>
              <a:t>SIDE-EFFECTS</a:t>
            </a:r>
          </a:p>
          <a:p>
            <a:r>
              <a:rPr lang="en-US" sz="1700" dirty="0">
                <a:solidFill>
                  <a:srgbClr val="231F20"/>
                </a:solidFill>
                <a:latin typeface="AdvTT0e40dc65+25"/>
              </a:rPr>
              <a:t>▶ </a:t>
            </a:r>
            <a:r>
              <a:rPr lang="en-US" sz="1700" dirty="0">
                <a:solidFill>
                  <a:srgbClr val="FF0000"/>
                </a:solidFill>
                <a:latin typeface="AdvTT990627ac"/>
              </a:rPr>
              <a:t>Common or very common</a:t>
            </a:r>
          </a:p>
          <a:p>
            <a:r>
              <a:rPr lang="en-US" sz="1700" dirty="0">
                <a:solidFill>
                  <a:srgbClr val="000000"/>
                </a:solidFill>
                <a:latin typeface="AdvTT0e40dc65+25"/>
              </a:rPr>
              <a:t>▶ </a:t>
            </a:r>
            <a:r>
              <a:rPr lang="en-US" sz="1700" dirty="0">
                <a:solidFill>
                  <a:srgbClr val="FF0000"/>
                </a:solidFill>
                <a:latin typeface="AdvTT505399df"/>
              </a:rPr>
              <a:t>With systemic use </a:t>
            </a:r>
            <a:r>
              <a:rPr lang="en-US" sz="1700" dirty="0">
                <a:solidFill>
                  <a:srgbClr val="231F20"/>
                </a:solidFill>
                <a:latin typeface="AdvTTc0bf9acf"/>
              </a:rPr>
              <a:t>Appetite decreased </a:t>
            </a:r>
            <a:r>
              <a:rPr lang="en-US" sz="1700" dirty="0">
                <a:solidFill>
                  <a:srgbClr val="231F20"/>
                </a:solidFill>
                <a:latin typeface="AdvTT0e40dc65"/>
              </a:rPr>
              <a:t>. </a:t>
            </a:r>
            <a:r>
              <a:rPr lang="en-US" sz="1700" dirty="0" err="1">
                <a:solidFill>
                  <a:srgbClr val="231F20"/>
                </a:solidFill>
                <a:latin typeface="AdvTTc0bf9acf"/>
              </a:rPr>
              <a:t>diarrhoea</a:t>
            </a:r>
            <a:r>
              <a:rPr lang="en-US" sz="1700" dirty="0">
                <a:solidFill>
                  <a:srgbClr val="231F20"/>
                </a:solidFill>
                <a:latin typeface="AdvTTc0bf9acf"/>
              </a:rPr>
              <a:t> </a:t>
            </a:r>
            <a:r>
              <a:rPr lang="en-US" sz="1700" dirty="0">
                <a:solidFill>
                  <a:srgbClr val="231F20"/>
                </a:solidFill>
                <a:latin typeface="AdvTT0e40dc65"/>
              </a:rPr>
              <a:t>. </a:t>
            </a:r>
            <a:r>
              <a:rPr lang="en-US" sz="1700" dirty="0">
                <a:solidFill>
                  <a:srgbClr val="231F20"/>
                </a:solidFill>
                <a:latin typeface="AdvTTc0bf9acf"/>
              </a:rPr>
              <a:t>dizziness</a:t>
            </a:r>
          </a:p>
          <a:p>
            <a:r>
              <a:rPr lang="en-US" sz="1700" dirty="0">
                <a:solidFill>
                  <a:srgbClr val="231F20"/>
                </a:solidFill>
                <a:latin typeface="AdvTT0e40dc65"/>
              </a:rPr>
              <a:t>. </a:t>
            </a:r>
            <a:r>
              <a:rPr lang="en-US" sz="1700" dirty="0">
                <a:solidFill>
                  <a:srgbClr val="231F20"/>
                </a:solidFill>
                <a:latin typeface="AdvTTc0bf9acf"/>
              </a:rPr>
              <a:t>gastrointestinal discomfort </a:t>
            </a:r>
            <a:r>
              <a:rPr lang="en-US" sz="1700" dirty="0">
                <a:solidFill>
                  <a:srgbClr val="231F20"/>
                </a:solidFill>
                <a:latin typeface="AdvTT0e40dc65"/>
              </a:rPr>
              <a:t>. </a:t>
            </a:r>
            <a:r>
              <a:rPr lang="en-US" sz="1700" dirty="0">
                <a:solidFill>
                  <a:srgbClr val="231F20"/>
                </a:solidFill>
                <a:latin typeface="AdvTTc0bf9acf"/>
              </a:rPr>
              <a:t>gastrointestinal disorders </a:t>
            </a:r>
            <a:r>
              <a:rPr lang="en-US" sz="1700" dirty="0">
                <a:solidFill>
                  <a:srgbClr val="231F20"/>
                </a:solidFill>
                <a:latin typeface="AdvTT0e40dc65"/>
              </a:rPr>
              <a:t>.</a:t>
            </a:r>
          </a:p>
          <a:p>
            <a:r>
              <a:rPr lang="en-US" sz="1700" dirty="0">
                <a:solidFill>
                  <a:srgbClr val="231F20"/>
                </a:solidFill>
                <a:latin typeface="AdvTTc0bf9acf"/>
              </a:rPr>
              <a:t>headache </a:t>
            </a:r>
            <a:r>
              <a:rPr lang="en-US" sz="1700" dirty="0">
                <a:solidFill>
                  <a:srgbClr val="231F20"/>
                </a:solidFill>
                <a:latin typeface="AdvTT0e40dc65"/>
              </a:rPr>
              <a:t>. </a:t>
            </a:r>
            <a:r>
              <a:rPr lang="en-US" sz="1700" dirty="0">
                <a:solidFill>
                  <a:srgbClr val="231F20"/>
                </a:solidFill>
                <a:latin typeface="AdvTTc0bf9acf"/>
              </a:rPr>
              <a:t>nausea </a:t>
            </a:r>
            <a:r>
              <a:rPr lang="en-US" sz="1700" dirty="0">
                <a:solidFill>
                  <a:srgbClr val="231F20"/>
                </a:solidFill>
                <a:latin typeface="AdvTT0e40dc65"/>
              </a:rPr>
              <a:t>. </a:t>
            </a:r>
            <a:r>
              <a:rPr lang="en-US" sz="1700" dirty="0" err="1">
                <a:solidFill>
                  <a:srgbClr val="231F20"/>
                </a:solidFill>
                <a:latin typeface="AdvTTc0bf9acf"/>
              </a:rPr>
              <a:t>oedema</a:t>
            </a:r>
            <a:r>
              <a:rPr lang="en-US" sz="1700" dirty="0">
                <a:solidFill>
                  <a:srgbClr val="231F20"/>
                </a:solidFill>
                <a:latin typeface="AdvTTc0bf9acf"/>
              </a:rPr>
              <a:t> </a:t>
            </a:r>
            <a:r>
              <a:rPr lang="en-US" sz="1700" dirty="0">
                <a:solidFill>
                  <a:srgbClr val="231F20"/>
                </a:solidFill>
                <a:latin typeface="AdvTT0e40dc65"/>
              </a:rPr>
              <a:t>. </a:t>
            </a:r>
            <a:r>
              <a:rPr lang="en-US" sz="1700" dirty="0">
                <a:solidFill>
                  <a:srgbClr val="231F20"/>
                </a:solidFill>
                <a:latin typeface="AdvTTc0bf9acf"/>
              </a:rPr>
              <a:t>rash (discontinue) </a:t>
            </a:r>
            <a:r>
              <a:rPr lang="en-US" sz="1700" dirty="0">
                <a:solidFill>
                  <a:srgbClr val="231F20"/>
                </a:solidFill>
                <a:latin typeface="AdvTT0e40dc65"/>
              </a:rPr>
              <a:t>. </a:t>
            </a:r>
            <a:r>
              <a:rPr lang="en-US" sz="1700" dirty="0">
                <a:solidFill>
                  <a:srgbClr val="231F20"/>
                </a:solidFill>
                <a:latin typeface="AdvTTc0bf9acf"/>
              </a:rPr>
              <a:t>skin</a:t>
            </a:r>
          </a:p>
          <a:p>
            <a:r>
              <a:rPr lang="en-US" sz="1700" dirty="0">
                <a:solidFill>
                  <a:srgbClr val="231F20"/>
                </a:solidFill>
                <a:latin typeface="AdvTTc0bf9acf"/>
              </a:rPr>
              <a:t>reactions </a:t>
            </a:r>
            <a:r>
              <a:rPr lang="en-US" sz="1700" dirty="0">
                <a:solidFill>
                  <a:srgbClr val="231F20"/>
                </a:solidFill>
                <a:latin typeface="AdvTT0e40dc65"/>
              </a:rPr>
              <a:t>. </a:t>
            </a:r>
            <a:r>
              <a:rPr lang="en-US" sz="1700" dirty="0">
                <a:solidFill>
                  <a:srgbClr val="231F20"/>
                </a:solidFill>
                <a:latin typeface="AdvTTc0bf9acf"/>
              </a:rPr>
              <a:t>vertigo </a:t>
            </a:r>
            <a:r>
              <a:rPr lang="en-US" sz="1700" dirty="0">
                <a:solidFill>
                  <a:srgbClr val="231F20"/>
                </a:solidFill>
                <a:latin typeface="AdvTT0e40dc65"/>
              </a:rPr>
              <a:t>. </a:t>
            </a:r>
            <a:r>
              <a:rPr lang="en-US" sz="1700" dirty="0">
                <a:solidFill>
                  <a:srgbClr val="231F20"/>
                </a:solidFill>
                <a:latin typeface="AdvTTc0bf9acf"/>
              </a:rPr>
              <a:t>vomiting</a:t>
            </a:r>
          </a:p>
          <a:p>
            <a:r>
              <a:rPr lang="en-US" sz="1700" dirty="0">
                <a:solidFill>
                  <a:srgbClr val="000000"/>
                </a:solidFill>
                <a:latin typeface="AdvTT0e40dc65+25"/>
              </a:rPr>
              <a:t>▶ </a:t>
            </a:r>
            <a:r>
              <a:rPr lang="en-US" sz="1700" dirty="0">
                <a:solidFill>
                  <a:srgbClr val="FF0000"/>
                </a:solidFill>
                <a:latin typeface="AdvTT505399df"/>
              </a:rPr>
              <a:t>With topical use </a:t>
            </a:r>
            <a:r>
              <a:rPr lang="en-US" sz="1700" dirty="0">
                <a:solidFill>
                  <a:srgbClr val="231F20"/>
                </a:solidFill>
                <a:latin typeface="AdvTTc0bf9acf"/>
              </a:rPr>
              <a:t>Conjunctivitis </a:t>
            </a:r>
            <a:r>
              <a:rPr lang="en-US" sz="1700" dirty="0">
                <a:solidFill>
                  <a:srgbClr val="231F20"/>
                </a:solidFill>
                <a:latin typeface="AdvTT0e40dc65"/>
              </a:rPr>
              <a:t>. </a:t>
            </a:r>
            <a:r>
              <a:rPr lang="en-US" sz="1700" dirty="0">
                <a:solidFill>
                  <a:srgbClr val="231F20"/>
                </a:solidFill>
                <a:latin typeface="AdvTTc0bf9acf"/>
              </a:rPr>
              <a:t>muscle tone increased </a:t>
            </a:r>
            <a:r>
              <a:rPr lang="en-US" sz="1700" dirty="0">
                <a:solidFill>
                  <a:srgbClr val="231F20"/>
                </a:solidFill>
                <a:latin typeface="AdvTT0e40dc65"/>
              </a:rPr>
              <a:t>.</a:t>
            </a:r>
          </a:p>
          <a:p>
            <a:r>
              <a:rPr lang="fr-FR" sz="1700" dirty="0" err="1">
                <a:solidFill>
                  <a:srgbClr val="231F20"/>
                </a:solidFill>
                <a:latin typeface="AdvTTc0bf9acf"/>
              </a:rPr>
              <a:t>oedema</a:t>
            </a:r>
            <a:r>
              <a:rPr lang="fr-FR" sz="1700" dirty="0">
                <a:solidFill>
                  <a:srgbClr val="231F20"/>
                </a:solidFill>
                <a:latin typeface="AdvTTc0bf9acf"/>
              </a:rPr>
              <a:t> </a:t>
            </a:r>
            <a:r>
              <a:rPr lang="fr-FR" sz="1700" dirty="0">
                <a:solidFill>
                  <a:srgbClr val="231F20"/>
                </a:solidFill>
                <a:latin typeface="AdvTT0e40dc65"/>
              </a:rPr>
              <a:t>. </a:t>
            </a:r>
            <a:r>
              <a:rPr lang="fr-FR" sz="1700" dirty="0">
                <a:solidFill>
                  <a:srgbClr val="231F20"/>
                </a:solidFill>
                <a:latin typeface="AdvTTc0bf9acf"/>
              </a:rPr>
              <a:t>rash (discontinue) </a:t>
            </a:r>
            <a:r>
              <a:rPr lang="fr-FR" sz="1700" dirty="0">
                <a:solidFill>
                  <a:srgbClr val="231F20"/>
                </a:solidFill>
                <a:latin typeface="AdvTT0e40dc65"/>
              </a:rPr>
              <a:t>. </a:t>
            </a:r>
            <a:r>
              <a:rPr lang="fr-FR" sz="1700" dirty="0">
                <a:solidFill>
                  <a:srgbClr val="231F20"/>
                </a:solidFill>
                <a:latin typeface="AdvTTc0bf9acf"/>
              </a:rPr>
              <a:t>sensation </a:t>
            </a:r>
            <a:r>
              <a:rPr lang="fr-FR" sz="1700" dirty="0" err="1">
                <a:solidFill>
                  <a:srgbClr val="231F20"/>
                </a:solidFill>
                <a:latin typeface="AdvTTc0bf9acf"/>
              </a:rPr>
              <a:t>abnormal</a:t>
            </a:r>
            <a:r>
              <a:rPr lang="fr-FR" sz="1700" dirty="0">
                <a:solidFill>
                  <a:srgbClr val="231F20"/>
                </a:solidFill>
                <a:latin typeface="AdvTTc0bf9acf"/>
              </a:rPr>
              <a:t> </a:t>
            </a:r>
            <a:r>
              <a:rPr lang="fr-FR" sz="1700" dirty="0">
                <a:solidFill>
                  <a:srgbClr val="231F20"/>
                </a:solidFill>
                <a:latin typeface="AdvTT0e40dc65"/>
              </a:rPr>
              <a:t>. </a:t>
            </a:r>
            <a:r>
              <a:rPr lang="fr-FR" sz="1700" dirty="0">
                <a:solidFill>
                  <a:srgbClr val="231F20"/>
                </a:solidFill>
                <a:latin typeface="AdvTTc0bf9acf"/>
              </a:rPr>
              <a:t>skin</a:t>
            </a:r>
          </a:p>
          <a:p>
            <a:r>
              <a:rPr lang="en-US" sz="1700" dirty="0">
                <a:solidFill>
                  <a:srgbClr val="231F20"/>
                </a:solidFill>
                <a:latin typeface="AdvTTc0bf9acf"/>
              </a:rPr>
              <a:t>reactions </a:t>
            </a:r>
            <a:r>
              <a:rPr lang="en-US" sz="1700" dirty="0">
                <a:solidFill>
                  <a:srgbClr val="231F20"/>
                </a:solidFill>
                <a:latin typeface="AdvTT0e40dc65"/>
              </a:rPr>
              <a:t>. </a:t>
            </a:r>
            <a:r>
              <a:rPr lang="en-US" sz="1700" dirty="0">
                <a:solidFill>
                  <a:srgbClr val="231F20"/>
                </a:solidFill>
                <a:latin typeface="AdvTTc0bf9acf"/>
              </a:rPr>
              <a:t>skin </a:t>
            </a:r>
            <a:r>
              <a:rPr lang="en-US" sz="1700" dirty="0" smtClean="0">
                <a:solidFill>
                  <a:srgbClr val="231F20"/>
                </a:solidFill>
                <a:latin typeface="AdvTTc0bf9acf"/>
              </a:rPr>
              <a:t>ulcer</a:t>
            </a:r>
          </a:p>
          <a:p>
            <a:endParaRPr lang="en-US" sz="1700" dirty="0" smtClean="0">
              <a:solidFill>
                <a:srgbClr val="231F20"/>
              </a:solidFill>
              <a:latin typeface="AdvTTc0bf9acf"/>
            </a:endParaRPr>
          </a:p>
          <a:p>
            <a:r>
              <a:rPr lang="en-US" sz="1800" dirty="0">
                <a:solidFill>
                  <a:srgbClr val="231F20"/>
                </a:solidFill>
                <a:latin typeface="AdvTTc0bf9acf"/>
              </a:rPr>
              <a:t>Topical </a:t>
            </a:r>
            <a:r>
              <a:rPr lang="en-US" sz="1800" dirty="0" smtClean="0">
                <a:solidFill>
                  <a:srgbClr val="231F20"/>
                </a:solidFill>
                <a:latin typeface="AdvTTc0bf9acf"/>
              </a:rPr>
              <a:t>application of </a:t>
            </a:r>
            <a:r>
              <a:rPr lang="en-US" sz="1800" dirty="0">
                <a:solidFill>
                  <a:srgbClr val="231F20"/>
                </a:solidFill>
                <a:latin typeface="AdvTTc0bf9acf"/>
              </a:rPr>
              <a:t>large amounts of </a:t>
            </a:r>
            <a:r>
              <a:rPr lang="en-US" sz="1800" dirty="0" err="1">
                <a:solidFill>
                  <a:srgbClr val="231F20"/>
                </a:solidFill>
                <a:latin typeface="AdvTTc0bf9acf"/>
              </a:rPr>
              <a:t>diclofenac</a:t>
            </a:r>
            <a:r>
              <a:rPr lang="en-US" sz="1800" dirty="0">
                <a:solidFill>
                  <a:srgbClr val="231F20"/>
                </a:solidFill>
                <a:latin typeface="AdvTTc0bf9acf"/>
              </a:rPr>
              <a:t> can result in systemic</a:t>
            </a:r>
          </a:p>
          <a:p>
            <a:r>
              <a:rPr lang="en-US" sz="1800" dirty="0">
                <a:solidFill>
                  <a:srgbClr val="231F20"/>
                </a:solidFill>
                <a:latin typeface="AdvTTc0bf9acf"/>
              </a:rPr>
              <a:t>effects.</a:t>
            </a:r>
            <a:endParaRPr lang="en-US" sz="18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15238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AdvTT990627ac"/>
              </a:rPr>
              <a:t>Diclofenac</a:t>
            </a:r>
            <a:r>
              <a:rPr lang="en-US" dirty="0">
                <a:solidFill>
                  <a:srgbClr val="000000"/>
                </a:solidFill>
                <a:latin typeface="AdvTT990627ac"/>
              </a:rPr>
              <a:t> sodium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AdvTT990627ac"/>
              </a:rPr>
              <a:t>ALLERGY </a:t>
            </a:r>
            <a:r>
              <a:rPr lang="en-US" sz="1600" b="1" dirty="0">
                <a:solidFill>
                  <a:srgbClr val="000000"/>
                </a:solidFill>
                <a:latin typeface="AdvTT990627ac"/>
              </a:rPr>
              <a:t>AND CROSS-SENSITIVITY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Contra-indicated in</a:t>
            </a:r>
          </a:p>
          <a:p>
            <a:r>
              <a:rPr lang="en-US" sz="1600" dirty="0">
                <a:solidFill>
                  <a:srgbClr val="231F20"/>
                </a:solidFill>
                <a:latin typeface="AdvTTc0bf9acf"/>
              </a:rPr>
              <a:t>patients with a history of hypersensitivity to aspirin or any</a:t>
            </a:r>
          </a:p>
          <a:p>
            <a:r>
              <a:rPr lang="en-US" sz="1600" dirty="0">
                <a:solidFill>
                  <a:srgbClr val="231F20"/>
                </a:solidFill>
                <a:latin typeface="AdvTTc0bf9acf"/>
              </a:rPr>
              <a:t>other NSAID</a:t>
            </a:r>
            <a:r>
              <a:rPr lang="en-US" sz="1600" dirty="0">
                <a:solidFill>
                  <a:srgbClr val="231F20"/>
                </a:solidFill>
                <a:latin typeface="AdvTTc0bf9acf+20"/>
              </a:rPr>
              <a:t>—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which includes those in whom attacks of</a:t>
            </a:r>
          </a:p>
          <a:p>
            <a:r>
              <a:rPr lang="en-US" sz="1600" dirty="0">
                <a:solidFill>
                  <a:srgbClr val="231F20"/>
                </a:solidFill>
                <a:latin typeface="AdvTTc0bf9acf"/>
              </a:rPr>
              <a:t>asthma, angioedema, </a:t>
            </a:r>
            <a:r>
              <a:rPr lang="en-US" sz="1600" dirty="0" err="1">
                <a:solidFill>
                  <a:srgbClr val="231F20"/>
                </a:solidFill>
                <a:latin typeface="AdvTTc0bf9acf"/>
              </a:rPr>
              <a:t>urticaria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 or rhinitis have been</a:t>
            </a:r>
          </a:p>
          <a:p>
            <a:r>
              <a:rPr lang="en-US" sz="1600" dirty="0">
                <a:solidFill>
                  <a:srgbClr val="231F20"/>
                </a:solidFill>
                <a:latin typeface="AdvTTc0bf9acf"/>
              </a:rPr>
              <a:t>precipitated by aspirin or any other NSAID.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AdvTT990627ac"/>
              </a:rPr>
              <a:t>CONCEPTION </a:t>
            </a:r>
            <a:r>
              <a:rPr lang="en-US" sz="1600" b="1" dirty="0">
                <a:solidFill>
                  <a:srgbClr val="000000"/>
                </a:solidFill>
                <a:latin typeface="AdvTT990627ac"/>
              </a:rPr>
              <a:t>AND CONTRACEPTION</a:t>
            </a:r>
          </a:p>
          <a:p>
            <a:r>
              <a:rPr lang="en-US" sz="1600" dirty="0">
                <a:solidFill>
                  <a:srgbClr val="000000"/>
                </a:solidFill>
                <a:latin typeface="AdvTT0e40dc65+25"/>
              </a:rPr>
              <a:t>▶ </a:t>
            </a:r>
            <a:r>
              <a:rPr lang="en-US" sz="1600" dirty="0">
                <a:solidFill>
                  <a:srgbClr val="231F20"/>
                </a:solidFill>
                <a:latin typeface="AdvTT505399df"/>
              </a:rPr>
              <a:t>With systemic use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Caution</a:t>
            </a:r>
            <a:r>
              <a:rPr lang="en-US" sz="1600" dirty="0">
                <a:solidFill>
                  <a:srgbClr val="231F20"/>
                </a:solidFill>
                <a:latin typeface="AdvTTc0bf9acf+20"/>
              </a:rPr>
              <a:t>—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long-term use of some NSAIDs</a:t>
            </a:r>
          </a:p>
          <a:p>
            <a:r>
              <a:rPr lang="en-US" sz="1600" dirty="0">
                <a:solidFill>
                  <a:srgbClr val="231F20"/>
                </a:solidFill>
                <a:latin typeface="AdvTTc0bf9acf"/>
              </a:rPr>
              <a:t>is associated with reduced female fertility, which is</a:t>
            </a:r>
          </a:p>
          <a:p>
            <a:r>
              <a:rPr lang="en-US" sz="1600" dirty="0">
                <a:solidFill>
                  <a:srgbClr val="231F20"/>
                </a:solidFill>
                <a:latin typeface="AdvTTc0bf9acf"/>
              </a:rPr>
              <a:t>reversible on stopping treatment.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11255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AdvTT990627ac"/>
              </a:rPr>
              <a:t>Diclofenac</a:t>
            </a:r>
            <a:r>
              <a:rPr lang="en-US" dirty="0">
                <a:solidFill>
                  <a:srgbClr val="000000"/>
                </a:solidFill>
                <a:latin typeface="AdvTT990627ac"/>
              </a:rPr>
              <a:t> sodium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AdvTT990627ac"/>
              </a:rPr>
              <a:t>PREGNANCY</a:t>
            </a:r>
            <a:endParaRPr lang="en-US" sz="1600" b="1" dirty="0">
              <a:solidFill>
                <a:srgbClr val="000000"/>
              </a:solidFill>
              <a:latin typeface="AdvTT990627ac"/>
            </a:endParaRPr>
          </a:p>
          <a:p>
            <a:r>
              <a:rPr lang="en-US" sz="1600" dirty="0">
                <a:solidFill>
                  <a:srgbClr val="000000"/>
                </a:solidFill>
                <a:latin typeface="AdvTT0e40dc65+25"/>
              </a:rPr>
              <a:t>▶ </a:t>
            </a:r>
            <a:r>
              <a:rPr lang="en-US" sz="1600" dirty="0">
                <a:solidFill>
                  <a:srgbClr val="231F20"/>
                </a:solidFill>
                <a:latin typeface="AdvTT505399df"/>
              </a:rPr>
              <a:t>With systemic use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Avoid unless the potential bene</a:t>
            </a:r>
            <a:r>
              <a:rPr lang="en-US" sz="1600" dirty="0">
                <a:solidFill>
                  <a:srgbClr val="231F20"/>
                </a:solidFill>
                <a:latin typeface="AdvTTc0bf9acf+fb"/>
              </a:rPr>
              <a:t>fi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t</a:t>
            </a:r>
          </a:p>
          <a:p>
            <a:r>
              <a:rPr lang="en-US" sz="1600" dirty="0">
                <a:solidFill>
                  <a:srgbClr val="231F20"/>
                </a:solidFill>
                <a:latin typeface="AdvTTc0bf9acf"/>
              </a:rPr>
              <a:t>outweighs the risk. Avoid during the third trimester (risk of</a:t>
            </a:r>
          </a:p>
          <a:p>
            <a:r>
              <a:rPr lang="en-US" sz="1600" dirty="0">
                <a:solidFill>
                  <a:srgbClr val="231F20"/>
                </a:solidFill>
                <a:latin typeface="AdvTTc0bf9acf"/>
              </a:rPr>
              <a:t>closure of fetal </a:t>
            </a:r>
            <a:r>
              <a:rPr lang="en-US" sz="1600" dirty="0" err="1">
                <a:solidFill>
                  <a:srgbClr val="231F20"/>
                </a:solidFill>
                <a:latin typeface="AdvTTc0bf9acf"/>
              </a:rPr>
              <a:t>ductus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AdvTTc0bf9acf"/>
              </a:rPr>
              <a:t>arteriosus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 </a:t>
            </a:r>
            <a:r>
              <a:rPr lang="en-US" sz="1600" dirty="0">
                <a:solidFill>
                  <a:srgbClr val="231F20"/>
                </a:solidFill>
                <a:latin typeface="AdvTTa80101f9.I"/>
              </a:rPr>
              <a:t>in utero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and possibly</a:t>
            </a:r>
          </a:p>
          <a:p>
            <a:r>
              <a:rPr lang="en-US" sz="1600" dirty="0">
                <a:solidFill>
                  <a:srgbClr val="231F20"/>
                </a:solidFill>
                <a:latin typeface="AdvTTc0bf9acf"/>
              </a:rPr>
              <a:t>persistent pulmonary hypertension of the newborn); onset</a:t>
            </a:r>
          </a:p>
          <a:p>
            <a:r>
              <a:rPr lang="en-US" sz="1600" dirty="0">
                <a:solidFill>
                  <a:srgbClr val="231F20"/>
                </a:solidFill>
                <a:latin typeface="AdvTTc0bf9acf"/>
              </a:rPr>
              <a:t>of </a:t>
            </a:r>
            <a:r>
              <a:rPr lang="en-US" sz="1600" dirty="0" err="1">
                <a:solidFill>
                  <a:srgbClr val="231F20"/>
                </a:solidFill>
                <a:latin typeface="AdvTTc0bf9acf"/>
              </a:rPr>
              <a:t>labour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 may be delayed and duration may be increased.</a:t>
            </a:r>
          </a:p>
          <a:p>
            <a:r>
              <a:rPr lang="en-US" sz="1600" dirty="0">
                <a:solidFill>
                  <a:srgbClr val="000000"/>
                </a:solidFill>
                <a:latin typeface="AdvTT0e40dc65+25"/>
              </a:rPr>
              <a:t>▶ </a:t>
            </a:r>
            <a:r>
              <a:rPr lang="en-US" sz="1600" dirty="0">
                <a:solidFill>
                  <a:srgbClr val="231F20"/>
                </a:solidFill>
                <a:latin typeface="AdvTT505399df"/>
              </a:rPr>
              <a:t>With topical use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Patient packs for topical preparations carry</a:t>
            </a:r>
          </a:p>
          <a:p>
            <a:r>
              <a:rPr lang="en-US" sz="1600" dirty="0">
                <a:solidFill>
                  <a:srgbClr val="231F20"/>
                </a:solidFill>
                <a:latin typeface="AdvTTc0bf9acf"/>
              </a:rPr>
              <a:t>a warning to avoid during pregnancy.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AdvTT990627ac"/>
              </a:rPr>
              <a:t>BREAST </a:t>
            </a:r>
            <a:r>
              <a:rPr lang="en-US" sz="1600" b="1" dirty="0">
                <a:solidFill>
                  <a:srgbClr val="000000"/>
                </a:solidFill>
                <a:latin typeface="AdvTT990627ac"/>
              </a:rPr>
              <a:t>FEEDING</a:t>
            </a:r>
          </a:p>
          <a:p>
            <a:r>
              <a:rPr lang="en-US" sz="1600" dirty="0">
                <a:solidFill>
                  <a:srgbClr val="000000"/>
                </a:solidFill>
                <a:latin typeface="AdvTT0e40dc65+25"/>
              </a:rPr>
              <a:t>▶ </a:t>
            </a:r>
            <a:r>
              <a:rPr lang="en-US" sz="1600" dirty="0">
                <a:solidFill>
                  <a:srgbClr val="231F20"/>
                </a:solidFill>
                <a:latin typeface="AdvTT505399df"/>
              </a:rPr>
              <a:t>With systemic use </a:t>
            </a:r>
            <a:r>
              <a:rPr lang="en-US" sz="1600" dirty="0" err="1">
                <a:solidFill>
                  <a:srgbClr val="231F20"/>
                </a:solidFill>
                <a:latin typeface="AdvTTc0bf9acf"/>
              </a:rPr>
              <a:t>Use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 with caution during breast-feeding.</a:t>
            </a:r>
          </a:p>
          <a:p>
            <a:r>
              <a:rPr lang="en-US" sz="1600" dirty="0">
                <a:solidFill>
                  <a:srgbClr val="231F20"/>
                </a:solidFill>
                <a:latin typeface="AdvTTc0bf9acf"/>
              </a:rPr>
              <a:t>Amount in milk too small to be harmful</a:t>
            </a:r>
            <a:r>
              <a:rPr lang="en-US" sz="1600" dirty="0" smtClean="0">
                <a:solidFill>
                  <a:srgbClr val="231F20"/>
                </a:solidFill>
                <a:latin typeface="AdvTTc0bf9acf"/>
              </a:rPr>
              <a:t>.</a:t>
            </a:r>
          </a:p>
          <a:p>
            <a:pPr lvl="0"/>
            <a:r>
              <a:rPr lang="en-US" sz="1600" dirty="0">
                <a:solidFill>
                  <a:srgbClr val="000000"/>
                </a:solidFill>
                <a:latin typeface="AdvTT0e40dc65+25"/>
              </a:rPr>
              <a:t>▶ </a:t>
            </a:r>
            <a:r>
              <a:rPr lang="en-US" sz="1600" dirty="0">
                <a:solidFill>
                  <a:srgbClr val="231F20"/>
                </a:solidFill>
                <a:latin typeface="AdvTT505399df"/>
              </a:rPr>
              <a:t>With topical use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Patient packs for topical preparations carry</a:t>
            </a:r>
          </a:p>
          <a:p>
            <a:pPr lvl="0"/>
            <a:r>
              <a:rPr lang="en-US" sz="1600" dirty="0">
                <a:solidFill>
                  <a:srgbClr val="231F20"/>
                </a:solidFill>
                <a:latin typeface="AdvTTc0bf9acf"/>
              </a:rPr>
              <a:t>a warning to avoid during breast-feeding.</a:t>
            </a:r>
          </a:p>
        </p:txBody>
      </p:sp>
    </p:spTree>
    <p:extLst>
      <p:ext uri="{BB962C8B-B14F-4D97-AF65-F5344CB8AC3E}">
        <p14:creationId xmlns:p14="http://schemas.microsoft.com/office/powerpoint/2010/main" val="945522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AdvTT990627ac"/>
              </a:rPr>
              <a:t>Diclofenac</a:t>
            </a:r>
            <a:r>
              <a:rPr lang="en-US" dirty="0">
                <a:solidFill>
                  <a:srgbClr val="000000"/>
                </a:solidFill>
                <a:latin typeface="AdvTT990627ac"/>
              </a:rPr>
              <a:t> sodium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AdvTT990627ac"/>
              </a:rPr>
              <a:t>HEPATIC </a:t>
            </a:r>
            <a:r>
              <a:rPr lang="en-US" sz="1600" b="1" dirty="0">
                <a:solidFill>
                  <a:srgbClr val="000000"/>
                </a:solidFill>
                <a:latin typeface="AdvTT990627ac"/>
              </a:rPr>
              <a:t>IMPAIRMENT</a:t>
            </a:r>
          </a:p>
          <a:p>
            <a:r>
              <a:rPr lang="en-US" sz="1600" dirty="0">
                <a:solidFill>
                  <a:srgbClr val="000000"/>
                </a:solidFill>
                <a:latin typeface="AdvTT0e40dc65+25"/>
              </a:rPr>
              <a:t>▶ </a:t>
            </a:r>
            <a:r>
              <a:rPr lang="en-US" sz="1600" dirty="0">
                <a:solidFill>
                  <a:srgbClr val="231F20"/>
                </a:solidFill>
                <a:latin typeface="AdvTT505399df"/>
              </a:rPr>
              <a:t>With systemic use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Manufacturer advises caution in mild to</a:t>
            </a:r>
          </a:p>
          <a:p>
            <a:r>
              <a:rPr lang="en-US" sz="1600" dirty="0">
                <a:solidFill>
                  <a:srgbClr val="231F20"/>
                </a:solidFill>
                <a:latin typeface="AdvTTc0bf9acf"/>
              </a:rPr>
              <a:t>moderate impairment; avoid in severe impairment.</a:t>
            </a:r>
          </a:p>
          <a:p>
            <a:r>
              <a:rPr lang="en-US" sz="1600" b="1" dirty="0" smtClean="0">
                <a:solidFill>
                  <a:srgbClr val="000000"/>
                </a:solidFill>
                <a:latin typeface="AdvTT990627ac"/>
              </a:rPr>
              <a:t>RENAL </a:t>
            </a:r>
            <a:r>
              <a:rPr lang="en-US" sz="1600" b="1" dirty="0">
                <a:solidFill>
                  <a:srgbClr val="000000"/>
                </a:solidFill>
                <a:latin typeface="AdvTT990627ac"/>
              </a:rPr>
              <a:t>IMPAIRMENT</a:t>
            </a:r>
          </a:p>
          <a:p>
            <a:r>
              <a:rPr lang="en-US" sz="1600" dirty="0">
                <a:solidFill>
                  <a:srgbClr val="000000"/>
                </a:solidFill>
                <a:latin typeface="AdvTT0e40dc65+25"/>
              </a:rPr>
              <a:t>▶ </a:t>
            </a:r>
            <a:r>
              <a:rPr lang="en-US" sz="1600" dirty="0">
                <a:solidFill>
                  <a:srgbClr val="231F20"/>
                </a:solidFill>
                <a:latin typeface="AdvTT505399df"/>
              </a:rPr>
              <a:t>With systemic use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Avoid if possible or use with caution.</a:t>
            </a:r>
          </a:p>
          <a:p>
            <a:r>
              <a:rPr lang="en-US" sz="1600" dirty="0">
                <a:solidFill>
                  <a:srgbClr val="231F20"/>
                </a:solidFill>
                <a:latin typeface="AdvTTc0bf9acf"/>
              </a:rPr>
              <a:t>Avoid in severe impairment.</a:t>
            </a:r>
          </a:p>
          <a:p>
            <a:r>
              <a:rPr lang="en-US" sz="1600" dirty="0">
                <a:solidFill>
                  <a:srgbClr val="000000"/>
                </a:solidFill>
                <a:latin typeface="AdvTT0e40dc65+25"/>
              </a:rPr>
              <a:t>▶ </a:t>
            </a:r>
            <a:r>
              <a:rPr lang="en-US" sz="1600" dirty="0">
                <a:solidFill>
                  <a:srgbClr val="231F20"/>
                </a:solidFill>
                <a:latin typeface="AdvTT505399df"/>
              </a:rPr>
              <a:t>With intravenous use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Avoid intravenous use if serum</a:t>
            </a:r>
          </a:p>
          <a:p>
            <a:r>
              <a:rPr lang="en-US" sz="1600" dirty="0">
                <a:solidFill>
                  <a:srgbClr val="231F20"/>
                </a:solidFill>
                <a:latin typeface="AdvTTc0bf9acf"/>
              </a:rPr>
              <a:t>creatinine greater than 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160 </a:t>
            </a:r>
            <a:r>
              <a:rPr lang="en-US" sz="1600" dirty="0" err="1" smtClean="0">
                <a:solidFill>
                  <a:srgbClr val="231F20"/>
                </a:solidFill>
                <a:latin typeface="AdvTTc0bf9acf"/>
              </a:rPr>
              <a:t>micromol</a:t>
            </a:r>
            <a:r>
              <a:rPr lang="en-US" sz="1600" dirty="0" smtClean="0">
                <a:solidFill>
                  <a:srgbClr val="231F20"/>
                </a:solidFill>
                <a:latin typeface="AdvTTc0bf9acf"/>
              </a:rPr>
              <a:t>/</a:t>
            </a:r>
            <a:r>
              <a:rPr lang="en-US" sz="1600" dirty="0" err="1" smtClean="0">
                <a:solidFill>
                  <a:srgbClr val="231F20"/>
                </a:solidFill>
                <a:latin typeface="AdvTTc0bf9acf"/>
              </a:rPr>
              <a:t>litre</a:t>
            </a:r>
            <a:r>
              <a:rPr lang="en-US" sz="1600" dirty="0" smtClean="0">
                <a:solidFill>
                  <a:srgbClr val="231F20"/>
                </a:solidFill>
                <a:latin typeface="AdvTTc0bf9acf"/>
              </a:rPr>
              <a:t> . Contraindicated</a:t>
            </a:r>
            <a:endParaRPr lang="en-US" sz="1600" dirty="0">
              <a:solidFill>
                <a:srgbClr val="231F20"/>
              </a:solidFill>
              <a:latin typeface="AdvTTc0bf9acf"/>
            </a:endParaRPr>
          </a:p>
          <a:p>
            <a:r>
              <a:rPr lang="en-US" sz="1600" dirty="0">
                <a:solidFill>
                  <a:srgbClr val="231F20"/>
                </a:solidFill>
                <a:latin typeface="AdvTTc0bf9acf"/>
              </a:rPr>
              <a:t>in moderate or severe renal impairment.</a:t>
            </a:r>
          </a:p>
          <a:p>
            <a:r>
              <a:rPr lang="en-US" sz="1600" b="1" dirty="0">
                <a:solidFill>
                  <a:srgbClr val="231F20"/>
                </a:solidFill>
                <a:latin typeface="AdvTT990627ac"/>
              </a:rPr>
              <a:t>Dose adjustments </a:t>
            </a:r>
            <a:r>
              <a:rPr lang="en-US" sz="1600" dirty="0" smtClean="0">
                <a:solidFill>
                  <a:srgbClr val="000000"/>
                </a:solidFill>
                <a:latin typeface="AdvTT0e40dc65+25"/>
              </a:rPr>
              <a:t>▶ </a:t>
            </a:r>
            <a:r>
              <a:rPr lang="en-US" sz="1600" dirty="0">
                <a:solidFill>
                  <a:srgbClr val="231F20"/>
                </a:solidFill>
                <a:latin typeface="AdvTT505399df"/>
              </a:rPr>
              <a:t>With systemic use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The lowest effective</a:t>
            </a:r>
          </a:p>
          <a:p>
            <a:r>
              <a:rPr lang="en-US" sz="1600" dirty="0">
                <a:solidFill>
                  <a:srgbClr val="231F20"/>
                </a:solidFill>
                <a:latin typeface="AdvTTc0bf9acf"/>
              </a:rPr>
              <a:t>dose should be used for the shortest possible duration.</a:t>
            </a:r>
          </a:p>
          <a:p>
            <a:r>
              <a:rPr lang="en-US" sz="1600" dirty="0">
                <a:solidFill>
                  <a:srgbClr val="231F20"/>
                </a:solidFill>
                <a:latin typeface="AdvTT990627ac"/>
              </a:rPr>
              <a:t>Monitoring </a:t>
            </a:r>
            <a:r>
              <a:rPr lang="en-US" sz="1600" dirty="0">
                <a:solidFill>
                  <a:srgbClr val="000000"/>
                </a:solidFill>
                <a:latin typeface="AdvTT0e40dc65+25"/>
              </a:rPr>
              <a:t>▶ </a:t>
            </a:r>
            <a:r>
              <a:rPr lang="en-US" sz="1600" dirty="0">
                <a:solidFill>
                  <a:srgbClr val="231F20"/>
                </a:solidFill>
                <a:latin typeface="AdvTT505399df"/>
              </a:rPr>
              <a:t>With systemic use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In renal impairment</a:t>
            </a:r>
          </a:p>
          <a:p>
            <a:r>
              <a:rPr lang="en-US" sz="1600" dirty="0">
                <a:solidFill>
                  <a:srgbClr val="231F20"/>
                </a:solidFill>
                <a:latin typeface="AdvTTc0bf9acf"/>
              </a:rPr>
              <a:t>monitor renal function; sodium and water retention may</a:t>
            </a:r>
          </a:p>
          <a:p>
            <a:r>
              <a:rPr lang="en-US" sz="1600" dirty="0">
                <a:solidFill>
                  <a:srgbClr val="231F20"/>
                </a:solidFill>
                <a:latin typeface="AdvTTc0bf9acf"/>
              </a:rPr>
              <a:t>occur and renal function may deteriorate, possibly leading</a:t>
            </a:r>
          </a:p>
          <a:p>
            <a:r>
              <a:rPr lang="en-US" sz="1600" dirty="0">
                <a:solidFill>
                  <a:srgbClr val="231F20"/>
                </a:solidFill>
                <a:latin typeface="AdvTTc0bf9acf"/>
              </a:rPr>
              <a:t>to renal failure.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77281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AdvTT990627ac"/>
              </a:rPr>
              <a:t>Diclofenac</a:t>
            </a:r>
            <a:r>
              <a:rPr lang="en-US" dirty="0">
                <a:solidFill>
                  <a:srgbClr val="000000"/>
                </a:solidFill>
                <a:latin typeface="AdvTT990627ac"/>
              </a:rPr>
              <a:t> sodium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      </a:t>
            </a:r>
            <a:r>
              <a:rPr lang="en-US" sz="1600" b="1" dirty="0" smtClean="0"/>
              <a:t>Gastro-resistant tablet:</a:t>
            </a:r>
            <a:endParaRPr lang="en-US" sz="1600" b="1" dirty="0"/>
          </a:p>
          <a:p>
            <a:r>
              <a:rPr lang="en-US" sz="1600" dirty="0"/>
              <a:t>CAUTIONARY AND ADVISORY LABELS 5, </a:t>
            </a:r>
            <a:r>
              <a:rPr lang="en-US" sz="1600" dirty="0" smtClean="0"/>
              <a:t>25</a:t>
            </a:r>
          </a:p>
          <a:p>
            <a:r>
              <a:rPr lang="en-US" sz="1600" dirty="0" err="1"/>
              <a:t>Diclofenac</a:t>
            </a:r>
            <a:r>
              <a:rPr lang="en-US" sz="1600" dirty="0"/>
              <a:t> sodium 25 </a:t>
            </a:r>
            <a:r>
              <a:rPr lang="en-US" sz="1600" dirty="0" smtClean="0"/>
              <a:t>mg</a:t>
            </a:r>
          </a:p>
          <a:p>
            <a:r>
              <a:rPr lang="en-US" sz="1600" dirty="0" err="1"/>
              <a:t>Diclofenac</a:t>
            </a:r>
            <a:r>
              <a:rPr lang="en-US" sz="1600" dirty="0"/>
              <a:t> sodium 50 </a:t>
            </a:r>
            <a:r>
              <a:rPr lang="en-US" sz="1600" dirty="0" smtClean="0"/>
              <a:t>mg</a:t>
            </a:r>
          </a:p>
          <a:p>
            <a:r>
              <a:rPr lang="en-US" sz="1600" b="1" dirty="0" smtClean="0"/>
              <a:t>Suppository:</a:t>
            </a:r>
          </a:p>
          <a:p>
            <a:r>
              <a:rPr lang="en-US" sz="1600" dirty="0" err="1"/>
              <a:t>Diclofenac</a:t>
            </a:r>
            <a:r>
              <a:rPr lang="en-US" sz="1600" dirty="0"/>
              <a:t> sodium 12.5 </a:t>
            </a:r>
            <a:r>
              <a:rPr lang="en-US" sz="1600" dirty="0" smtClean="0"/>
              <a:t>mg</a:t>
            </a:r>
          </a:p>
          <a:p>
            <a:r>
              <a:rPr lang="en-US" sz="1600" dirty="0" err="1"/>
              <a:t>Diclofenac</a:t>
            </a:r>
            <a:r>
              <a:rPr lang="en-US" sz="1600" dirty="0"/>
              <a:t> sodium 25 </a:t>
            </a:r>
            <a:r>
              <a:rPr lang="en-US" sz="1600" dirty="0" smtClean="0"/>
              <a:t>mg</a:t>
            </a:r>
          </a:p>
          <a:p>
            <a:r>
              <a:rPr lang="en-US" sz="1600" dirty="0" err="1"/>
              <a:t>Diclofenac</a:t>
            </a:r>
            <a:r>
              <a:rPr lang="en-US" sz="1600" dirty="0"/>
              <a:t> sodium 50 </a:t>
            </a:r>
            <a:r>
              <a:rPr lang="en-US" sz="1600" dirty="0" smtClean="0"/>
              <a:t>mg</a:t>
            </a:r>
          </a:p>
          <a:p>
            <a:r>
              <a:rPr lang="en-US" sz="1600" dirty="0" err="1"/>
              <a:t>Diclofenac</a:t>
            </a:r>
            <a:r>
              <a:rPr lang="en-US" sz="1600" dirty="0"/>
              <a:t> sodium 100 </a:t>
            </a:r>
            <a:r>
              <a:rPr lang="en-US" sz="1600" dirty="0" smtClean="0"/>
              <a:t>mg</a:t>
            </a:r>
          </a:p>
          <a:p>
            <a:r>
              <a:rPr lang="en-US" sz="1600" b="1" dirty="0" smtClean="0"/>
              <a:t>Gel:</a:t>
            </a:r>
          </a:p>
          <a:p>
            <a:r>
              <a:rPr lang="en-US" sz="1600" dirty="0" err="1"/>
              <a:t>Diclofenac</a:t>
            </a:r>
            <a:r>
              <a:rPr lang="en-US" sz="1600" dirty="0"/>
              <a:t> </a:t>
            </a:r>
            <a:r>
              <a:rPr lang="en-US" sz="1600" dirty="0" err="1"/>
              <a:t>diethylammonium</a:t>
            </a:r>
            <a:r>
              <a:rPr lang="en-US" sz="1600" dirty="0"/>
              <a:t> 11.6 mg per 1 gram</a:t>
            </a:r>
            <a:endParaRPr lang="en-US" sz="1600" b="1" dirty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23586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Drugs: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Diclofenac</a:t>
            </a:r>
            <a:r>
              <a:rPr lang="en-US" dirty="0" smtClean="0"/>
              <a:t> potassium </a:t>
            </a:r>
          </a:p>
          <a:p>
            <a:r>
              <a:rPr lang="en-US" dirty="0" err="1" smtClean="0"/>
              <a:t>Diclofenac</a:t>
            </a:r>
            <a:r>
              <a:rPr lang="en-US" dirty="0" smtClean="0"/>
              <a:t> sodium </a:t>
            </a:r>
          </a:p>
          <a:p>
            <a:r>
              <a:rPr lang="en-US" dirty="0" smtClean="0"/>
              <a:t>Indomethacin</a:t>
            </a:r>
          </a:p>
          <a:p>
            <a:r>
              <a:rPr lang="en-US" dirty="0" smtClean="0"/>
              <a:t>Meloxicam</a:t>
            </a:r>
          </a:p>
          <a:p>
            <a:r>
              <a:rPr lang="en-US" dirty="0" err="1" smtClean="0"/>
              <a:t>Piroxicam</a:t>
            </a:r>
            <a:endParaRPr lang="en-US" dirty="0" smtClean="0"/>
          </a:p>
          <a:p>
            <a:r>
              <a:rPr lang="en-US" dirty="0" smtClean="0"/>
              <a:t>Selective Cox2 inhibitor: </a:t>
            </a:r>
            <a:r>
              <a:rPr lang="en-US" dirty="0" err="1" smtClean="0"/>
              <a:t>Etoricoxib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024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8" b="25258"/>
          <a:stretch>
            <a:fillRect/>
          </a:stretch>
        </p:blipFill>
        <p:spPr>
          <a:xfrm>
            <a:off x="3657600" y="609600"/>
            <a:ext cx="5486400" cy="4114800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5105400"/>
            <a:ext cx="4038600" cy="99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72044"/>
            <a:ext cx="3733800" cy="312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92" y="4392570"/>
            <a:ext cx="41910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55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8" b="11998"/>
          <a:stretch>
            <a:fillRect/>
          </a:stretch>
        </p:blipFill>
        <p:spPr>
          <a:xfrm>
            <a:off x="4800600" y="1143000"/>
            <a:ext cx="4114800" cy="3127806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7268" y="4464421"/>
            <a:ext cx="4225732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94188"/>
            <a:ext cx="3733800" cy="2815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34506"/>
            <a:ext cx="4267200" cy="19757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572000"/>
            <a:ext cx="27051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7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Indometacin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30763"/>
          </a:xfrm>
        </p:spPr>
        <p:txBody>
          <a:bodyPr>
            <a:normAutofit fontScale="3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INDICATIONS </a:t>
            </a:r>
            <a:r>
              <a:rPr lang="en-US" b="1" dirty="0">
                <a:solidFill>
                  <a:srgbClr val="FF0000"/>
                </a:solidFill>
              </a:rPr>
              <a:t>AND DOSE</a:t>
            </a:r>
          </a:p>
          <a:p>
            <a:r>
              <a:rPr lang="en-US" dirty="0"/>
              <a:t>Pain and moderate to severe inflammation in </a:t>
            </a:r>
            <a:r>
              <a:rPr lang="en-US" dirty="0" smtClean="0"/>
              <a:t>rheumatic disease </a:t>
            </a:r>
            <a:r>
              <a:rPr lang="en-US" dirty="0"/>
              <a:t>and other musculoskeletal disorders</a:t>
            </a:r>
          </a:p>
          <a:p>
            <a:r>
              <a:rPr lang="en-US" dirty="0"/>
              <a:t>▶ BY MOUTH USING IMMEDIATE-RELEASE MEDICINES</a:t>
            </a:r>
          </a:p>
          <a:p>
            <a:r>
              <a:rPr lang="en-US" dirty="0"/>
              <a:t>▶ Adult: 50–200 mg daily in divided doses</a:t>
            </a:r>
          </a:p>
          <a:p>
            <a:r>
              <a:rPr lang="en-US" dirty="0"/>
              <a:t>▶ BY RECTUM</a:t>
            </a:r>
          </a:p>
          <a:p>
            <a:r>
              <a:rPr lang="en-US" dirty="0"/>
              <a:t>▶ Adult: 100 mg twice daily if required, dose to be</a:t>
            </a:r>
          </a:p>
          <a:p>
            <a:r>
              <a:rPr lang="en-US" dirty="0"/>
              <a:t>administered at night and in the morning, combined</a:t>
            </a:r>
          </a:p>
          <a:p>
            <a:r>
              <a:rPr lang="en-US" dirty="0"/>
              <a:t>oral and rectal treatment, maximum total daily dose</a:t>
            </a:r>
          </a:p>
          <a:p>
            <a:r>
              <a:rPr lang="en-US" dirty="0"/>
              <a:t>150–200mg</a:t>
            </a:r>
          </a:p>
          <a:p>
            <a:r>
              <a:rPr lang="en-US" dirty="0"/>
              <a:t>▶ BY MOUTH USING MODIFIED-RELEASE MEDICINES</a:t>
            </a:r>
          </a:p>
          <a:p>
            <a:r>
              <a:rPr lang="en-US" dirty="0"/>
              <a:t>▶ Adult: 75 mg 1–2 times a day</a:t>
            </a:r>
          </a:p>
          <a:p>
            <a:r>
              <a:rPr lang="en-US" dirty="0">
                <a:solidFill>
                  <a:srgbClr val="FF0000"/>
                </a:solidFill>
              </a:rPr>
              <a:t>Acute gout</a:t>
            </a:r>
          </a:p>
          <a:p>
            <a:r>
              <a:rPr lang="en-US" dirty="0"/>
              <a:t>▶ BY MOUTH USING IMMEDIATE-RELEASE MEDICINES</a:t>
            </a:r>
          </a:p>
          <a:p>
            <a:r>
              <a:rPr lang="en-US" dirty="0"/>
              <a:t>▶ Adult: 150–200 mg daily in divided doses</a:t>
            </a:r>
          </a:p>
          <a:p>
            <a:r>
              <a:rPr lang="en-US" dirty="0"/>
              <a:t>▶ BY RECTUM</a:t>
            </a:r>
          </a:p>
          <a:p>
            <a:r>
              <a:rPr lang="en-US" dirty="0"/>
              <a:t>▶ Adult: 100 mg twice daily if required, dose to be</a:t>
            </a:r>
          </a:p>
          <a:p>
            <a:r>
              <a:rPr lang="en-US" dirty="0"/>
              <a:t>administered at night and in the morning, combined</a:t>
            </a:r>
          </a:p>
          <a:p>
            <a:r>
              <a:rPr lang="en-US" dirty="0"/>
              <a:t>oral and rectal treatment, maximum total daily dose</a:t>
            </a:r>
          </a:p>
          <a:p>
            <a:r>
              <a:rPr lang="en-US" dirty="0"/>
              <a:t>150–200mg</a:t>
            </a:r>
          </a:p>
          <a:p>
            <a:r>
              <a:rPr lang="en-US" dirty="0"/>
              <a:t>▶ BY MOUTH USING MODIFIED-RELEASE MEDICINES</a:t>
            </a:r>
          </a:p>
          <a:p>
            <a:r>
              <a:rPr lang="en-US" dirty="0"/>
              <a:t>▶ Adult: 75 mg 1–2 times a day</a:t>
            </a:r>
          </a:p>
          <a:p>
            <a:r>
              <a:rPr lang="en-US" dirty="0" err="1">
                <a:solidFill>
                  <a:srgbClr val="FF0000"/>
                </a:solidFill>
              </a:rPr>
              <a:t>Dysmenorrhoea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▶ BY MOUTH USING IMMEDIATE-RELEASE MEDICINES</a:t>
            </a:r>
          </a:p>
          <a:p>
            <a:r>
              <a:rPr lang="en-US" dirty="0"/>
              <a:t>▶ Adult: Up to 75 mg daily</a:t>
            </a:r>
          </a:p>
          <a:p>
            <a:r>
              <a:rPr lang="en-US" dirty="0"/>
              <a:t>▶ BY RECTUM</a:t>
            </a:r>
          </a:p>
          <a:p>
            <a:r>
              <a:rPr lang="en-US" dirty="0"/>
              <a:t>▶ Adult: 100 mg twice daily if required, dose to </a:t>
            </a:r>
            <a:r>
              <a:rPr lang="en-US" dirty="0" smtClean="0"/>
              <a:t>be administered </a:t>
            </a:r>
            <a:r>
              <a:rPr lang="en-US" dirty="0"/>
              <a:t>at night and in the morning, </a:t>
            </a:r>
            <a:r>
              <a:rPr lang="en-US" dirty="0" smtClean="0"/>
              <a:t>combined oral </a:t>
            </a:r>
            <a:r>
              <a:rPr lang="en-US" dirty="0"/>
              <a:t>and rectal treatment, maximum total daily </a:t>
            </a:r>
            <a:r>
              <a:rPr lang="en-US" dirty="0" smtClean="0"/>
              <a:t>dose 150–200mg</a:t>
            </a:r>
            <a:endParaRPr lang="en-US" dirty="0"/>
          </a:p>
          <a:p>
            <a:r>
              <a:rPr lang="en-US" dirty="0"/>
              <a:t>▶ BY MOUTH USING MODIFIED-RELEASE MEDICINES</a:t>
            </a:r>
          </a:p>
          <a:p>
            <a:r>
              <a:rPr lang="en-US" dirty="0"/>
              <a:t>▶ Adult: 75 mg daily</a:t>
            </a:r>
          </a:p>
        </p:txBody>
      </p:sp>
    </p:spTree>
    <p:extLst>
      <p:ext uri="{BB962C8B-B14F-4D97-AF65-F5344CB8AC3E}">
        <p14:creationId xmlns:p14="http://schemas.microsoft.com/office/powerpoint/2010/main" val="319823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Indometacin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CONTRA-INDICATIONS</a:t>
            </a:r>
            <a:r>
              <a:rPr lang="en-US" b="1" dirty="0"/>
              <a:t> A</a:t>
            </a:r>
            <a:r>
              <a:rPr lang="en-US" dirty="0"/>
              <a:t>ctive gastro-intestinal bleeding .</a:t>
            </a:r>
          </a:p>
          <a:p>
            <a:r>
              <a:rPr lang="en-US" dirty="0"/>
              <a:t>active gastro-intestinal ulceration . history of gastrointestinal</a:t>
            </a:r>
          </a:p>
          <a:p>
            <a:r>
              <a:rPr lang="en-US" dirty="0"/>
              <a:t>bleeding related to previous NSAID therapy .</a:t>
            </a:r>
          </a:p>
          <a:p>
            <a:r>
              <a:rPr lang="en-US" dirty="0"/>
              <a:t>history of gastro-intestinal perforation related to previous</a:t>
            </a:r>
          </a:p>
          <a:p>
            <a:r>
              <a:rPr lang="en-US" dirty="0"/>
              <a:t>NSAID therapy . history of recurrent gastro-intestinal</a:t>
            </a:r>
          </a:p>
          <a:p>
            <a:r>
              <a:rPr lang="en-US" dirty="0" err="1"/>
              <a:t>haemorrhage</a:t>
            </a:r>
            <a:r>
              <a:rPr lang="en-US" dirty="0"/>
              <a:t> (two or more distinct episodes) . history of</a:t>
            </a:r>
          </a:p>
          <a:p>
            <a:r>
              <a:rPr lang="en-US" dirty="0"/>
              <a:t>recurrent gastro-intestinal ulceration (two or more</a:t>
            </a:r>
          </a:p>
          <a:p>
            <a:r>
              <a:rPr lang="en-US" dirty="0"/>
              <a:t>distinct episodes) . severe heart failure</a:t>
            </a:r>
          </a:p>
          <a:p>
            <a:r>
              <a:rPr lang="en-US" b="1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CAUTIONS</a:t>
            </a:r>
          </a:p>
          <a:p>
            <a:r>
              <a:rPr lang="en-US" b="1" dirty="0"/>
              <a:t>GENERAL CAUTIONS</a:t>
            </a:r>
            <a:r>
              <a:rPr lang="en-US" dirty="0"/>
              <a:t> Allergic disorders . cardiac impairment</a:t>
            </a:r>
          </a:p>
          <a:p>
            <a:r>
              <a:rPr lang="en-US" dirty="0"/>
              <a:t>(NSAIDs may impair renal function) . cerebrovascular</a:t>
            </a:r>
          </a:p>
          <a:p>
            <a:r>
              <a:rPr lang="en-US" dirty="0"/>
              <a:t>disease . coagulation defects . connective-tissue disorders .</a:t>
            </a:r>
          </a:p>
          <a:p>
            <a:r>
              <a:rPr lang="en-US" dirty="0" err="1"/>
              <a:t>Crohn’s</a:t>
            </a:r>
            <a:r>
              <a:rPr lang="en-US" dirty="0"/>
              <a:t> disease (may be exacerbated) . elderly (risk of</a:t>
            </a:r>
          </a:p>
          <a:p>
            <a:r>
              <a:rPr lang="en-US" dirty="0"/>
              <a:t>serious side-effects and fatalities) . epilepsy . heart failure .</a:t>
            </a:r>
          </a:p>
          <a:p>
            <a:r>
              <a:rPr lang="en-US" dirty="0" err="1"/>
              <a:t>ischaemic</a:t>
            </a:r>
            <a:r>
              <a:rPr lang="en-US" dirty="0"/>
              <a:t> heart disease . parkinsonism . peripheral arterial</a:t>
            </a:r>
          </a:p>
          <a:p>
            <a:r>
              <a:rPr lang="en-US" dirty="0"/>
              <a:t>disease . psychiatric disturbances . risk factors for</a:t>
            </a:r>
          </a:p>
          <a:p>
            <a:r>
              <a:rPr lang="en-US" dirty="0"/>
              <a:t>cardiovascular events . ulcerative colitis (may be</a:t>
            </a:r>
          </a:p>
          <a:p>
            <a:r>
              <a:rPr lang="en-US" dirty="0"/>
              <a:t>exacerbated) . uncontrolled hypertension</a:t>
            </a:r>
          </a:p>
          <a:p>
            <a:r>
              <a:rPr lang="en-US" b="1" dirty="0"/>
              <a:t>SPECIFIC CAUTIONS</a:t>
            </a:r>
          </a:p>
          <a:p>
            <a:r>
              <a:rPr lang="en-US" dirty="0"/>
              <a:t>▶ With rectal use Avoid rectal administration in </a:t>
            </a:r>
            <a:r>
              <a:rPr lang="en-US" dirty="0" err="1"/>
              <a:t>haemorrhoids</a:t>
            </a:r>
            <a:endParaRPr lang="en-US" dirty="0"/>
          </a:p>
          <a:p>
            <a:r>
              <a:rPr lang="en-US" dirty="0"/>
              <a:t>. avoid rectal administration in </a:t>
            </a:r>
            <a:r>
              <a:rPr lang="en-US" dirty="0" err="1" smtClean="0"/>
              <a:t>proctitis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2810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Indometacin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SIDE-EFFECTS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/>
              <a:t>GENERAL </a:t>
            </a:r>
            <a:r>
              <a:rPr lang="en-US" b="1" dirty="0" smtClean="0"/>
              <a:t>SIDE-EFFECTS  </a:t>
            </a:r>
            <a:r>
              <a:rPr lang="en-US" dirty="0" err="1"/>
              <a:t>Agranulocytosis</a:t>
            </a:r>
            <a:r>
              <a:rPr lang="en-US" dirty="0"/>
              <a:t> . alopecia </a:t>
            </a:r>
            <a:r>
              <a:rPr lang="en-US" dirty="0" smtClean="0"/>
              <a:t>. anaphylactic </a:t>
            </a:r>
            <a:r>
              <a:rPr lang="en-US" dirty="0"/>
              <a:t>reaction . angioedema . anxiety . </a:t>
            </a:r>
            <a:r>
              <a:rPr lang="en-US" dirty="0" smtClean="0"/>
              <a:t>Appetite decreased </a:t>
            </a:r>
            <a:r>
              <a:rPr lang="en-US" dirty="0"/>
              <a:t>. arrhythmias . asthma . blood disorder . </a:t>
            </a:r>
            <a:r>
              <a:rPr lang="en-US" dirty="0" smtClean="0"/>
              <a:t>Bone marrow </a:t>
            </a:r>
            <a:r>
              <a:rPr lang="en-US" dirty="0"/>
              <a:t>disorders . breast abnormalities . chest pain . </a:t>
            </a:r>
            <a:r>
              <a:rPr lang="en-US" dirty="0" smtClean="0"/>
              <a:t>Coma . </a:t>
            </a:r>
            <a:r>
              <a:rPr lang="en-US" dirty="0"/>
              <a:t>confusion . congestive heart failure . constipation .</a:t>
            </a:r>
          </a:p>
          <a:p>
            <a:r>
              <a:rPr lang="en-US" dirty="0"/>
              <a:t>corneal deposits . depression . </a:t>
            </a:r>
            <a:r>
              <a:rPr lang="en-US" dirty="0" err="1"/>
              <a:t>diarrhoea</a:t>
            </a:r>
            <a:r>
              <a:rPr lang="en-US" dirty="0"/>
              <a:t> . </a:t>
            </a:r>
            <a:r>
              <a:rPr lang="en-US" dirty="0" smtClean="0"/>
              <a:t>Disseminated intravascular </a:t>
            </a:r>
            <a:r>
              <a:rPr lang="en-US" dirty="0"/>
              <a:t>coagulation . dizziness . drowsiness </a:t>
            </a:r>
            <a:r>
              <a:rPr lang="en-US" dirty="0" smtClean="0"/>
              <a:t>. dysarthria </a:t>
            </a:r>
            <a:r>
              <a:rPr lang="en-US" dirty="0"/>
              <a:t>. erythema </a:t>
            </a:r>
            <a:r>
              <a:rPr lang="en-US" dirty="0" err="1"/>
              <a:t>nodosum</a:t>
            </a:r>
            <a:r>
              <a:rPr lang="en-US" dirty="0"/>
              <a:t> . eye disorder . eye pain </a:t>
            </a:r>
            <a:r>
              <a:rPr lang="en-US" dirty="0" smtClean="0"/>
              <a:t>. </a:t>
            </a:r>
            <a:r>
              <a:rPr lang="fr-FR" dirty="0" smtClean="0"/>
              <a:t>fatigue </a:t>
            </a:r>
            <a:r>
              <a:rPr lang="fr-FR" dirty="0"/>
              <a:t>. </a:t>
            </a:r>
            <a:r>
              <a:rPr lang="fr-FR" dirty="0" err="1"/>
              <a:t>fluid</a:t>
            </a:r>
            <a:r>
              <a:rPr lang="fr-FR" dirty="0"/>
              <a:t> </a:t>
            </a:r>
            <a:r>
              <a:rPr lang="fr-FR" dirty="0" err="1"/>
              <a:t>retention</a:t>
            </a:r>
            <a:r>
              <a:rPr lang="fr-FR" dirty="0"/>
              <a:t> . </a:t>
            </a:r>
            <a:r>
              <a:rPr lang="fr-FR" dirty="0" err="1"/>
              <a:t>flushing</a:t>
            </a:r>
            <a:r>
              <a:rPr lang="fr-FR" dirty="0"/>
              <a:t> . </a:t>
            </a:r>
            <a:r>
              <a:rPr lang="fr-FR" dirty="0" err="1" smtClean="0"/>
              <a:t>Gastrointestinal</a:t>
            </a:r>
            <a:r>
              <a:rPr lang="fr-FR" dirty="0" smtClean="0"/>
              <a:t> </a:t>
            </a:r>
            <a:r>
              <a:rPr lang="en-US" dirty="0" smtClean="0"/>
              <a:t>discomfort </a:t>
            </a:r>
            <a:r>
              <a:rPr lang="en-US" dirty="0"/>
              <a:t>. gastrointestinal disorders . </a:t>
            </a:r>
            <a:r>
              <a:rPr lang="en-US" dirty="0" err="1"/>
              <a:t>gynaecomastia</a:t>
            </a:r>
            <a:r>
              <a:rPr lang="en-US" dirty="0"/>
              <a:t> .</a:t>
            </a:r>
          </a:p>
          <a:p>
            <a:r>
              <a:rPr lang="en-US" dirty="0" err="1"/>
              <a:t>haemolytic</a:t>
            </a:r>
            <a:r>
              <a:rPr lang="en-US" dirty="0"/>
              <a:t> </a:t>
            </a:r>
            <a:r>
              <a:rPr lang="en-US" dirty="0" err="1"/>
              <a:t>anaemia</a:t>
            </a:r>
            <a:r>
              <a:rPr lang="en-US" dirty="0"/>
              <a:t> . </a:t>
            </a:r>
            <a:r>
              <a:rPr lang="en-US" dirty="0" err="1"/>
              <a:t>haemorrhage</a:t>
            </a:r>
            <a:r>
              <a:rPr lang="en-US" dirty="0"/>
              <a:t> . hallucination </a:t>
            </a:r>
            <a:r>
              <a:rPr lang="en-US" dirty="0" smtClean="0"/>
              <a:t>. headache </a:t>
            </a:r>
            <a:r>
              <a:rPr lang="en-US" dirty="0"/>
              <a:t>. hearing impairment . hepatic disorders </a:t>
            </a:r>
            <a:r>
              <a:rPr lang="en-US" dirty="0" smtClean="0"/>
              <a:t>. </a:t>
            </a:r>
            <a:r>
              <a:rPr lang="en-US" dirty="0" err="1" smtClean="0"/>
              <a:t>hyperglycaemia</a:t>
            </a:r>
            <a:r>
              <a:rPr lang="en-US" dirty="0" smtClean="0"/>
              <a:t> </a:t>
            </a:r>
            <a:r>
              <a:rPr lang="en-US" dirty="0"/>
              <a:t>. hyperhidrosis . </a:t>
            </a:r>
            <a:r>
              <a:rPr lang="en-US" dirty="0" err="1"/>
              <a:t>hyperkalaemia</a:t>
            </a:r>
            <a:r>
              <a:rPr lang="en-US" dirty="0"/>
              <a:t> </a:t>
            </a:r>
            <a:r>
              <a:rPr lang="en-US" dirty="0" smtClean="0"/>
              <a:t>. </a:t>
            </a:r>
            <a:r>
              <a:rPr lang="it-IT" dirty="0" smtClean="0"/>
              <a:t>hypotension </a:t>
            </a:r>
            <a:r>
              <a:rPr lang="it-IT" dirty="0"/>
              <a:t>. inflammatory bowel disease . insomnia .</a:t>
            </a:r>
          </a:p>
          <a:p>
            <a:r>
              <a:rPr lang="en-US" dirty="0"/>
              <a:t>leucopenia . movement disorders . muscle weakness </a:t>
            </a:r>
            <a:r>
              <a:rPr lang="en-US" dirty="0" smtClean="0"/>
              <a:t>. nausea </a:t>
            </a:r>
            <a:r>
              <a:rPr lang="en-US" dirty="0"/>
              <a:t>. nephritis </a:t>
            </a:r>
            <a:r>
              <a:rPr lang="en-US" dirty="0" err="1"/>
              <a:t>tubulointerstitial</a:t>
            </a:r>
            <a:r>
              <a:rPr lang="en-US" dirty="0"/>
              <a:t> . </a:t>
            </a:r>
            <a:r>
              <a:rPr lang="en-US" dirty="0" err="1"/>
              <a:t>nephrotic</a:t>
            </a:r>
            <a:r>
              <a:rPr lang="en-US" dirty="0"/>
              <a:t> syndrome .</a:t>
            </a:r>
          </a:p>
          <a:p>
            <a:r>
              <a:rPr lang="en-US" dirty="0" err="1"/>
              <a:t>oedema</a:t>
            </a:r>
            <a:r>
              <a:rPr lang="en-US" dirty="0"/>
              <a:t> . oral disorders . palpitations . pancreatitis </a:t>
            </a:r>
            <a:r>
              <a:rPr lang="en-US" dirty="0" smtClean="0"/>
              <a:t>. paraesthesia </a:t>
            </a:r>
            <a:r>
              <a:rPr lang="en-US" dirty="0"/>
              <a:t>. peripheral neuropathy . photosensitivity</a:t>
            </a:r>
          </a:p>
          <a:p>
            <a:r>
              <a:rPr lang="en-US" dirty="0"/>
              <a:t>reaction . platelet aggregation inhibition . </a:t>
            </a:r>
            <a:r>
              <a:rPr lang="en-US" dirty="0" smtClean="0"/>
              <a:t>Psychiatric disorders </a:t>
            </a:r>
            <a:r>
              <a:rPr lang="en-US" dirty="0"/>
              <a:t>. renal failure (more common in patients with</a:t>
            </a:r>
          </a:p>
          <a:p>
            <a:r>
              <a:rPr lang="en-US" dirty="0"/>
              <a:t>pre-existing renal impairment) . respiratory disorders </a:t>
            </a:r>
            <a:r>
              <a:rPr lang="en-US" dirty="0" smtClean="0"/>
              <a:t>. seizures </a:t>
            </a:r>
            <a:r>
              <a:rPr lang="en-US" dirty="0"/>
              <a:t>. severe cutaneous adverse reactions (SCARs) .</a:t>
            </a:r>
          </a:p>
          <a:p>
            <a:r>
              <a:rPr lang="en-US" dirty="0"/>
              <a:t>skin reactions . syncope . thrombocytopenia . tinnitus </a:t>
            </a:r>
            <a:r>
              <a:rPr lang="en-US" dirty="0" smtClean="0"/>
              <a:t>. urine </a:t>
            </a:r>
            <a:r>
              <a:rPr lang="en-US" dirty="0"/>
              <a:t>abnormalities . </a:t>
            </a:r>
            <a:r>
              <a:rPr lang="en-US" dirty="0" err="1"/>
              <a:t>vasculitis</a:t>
            </a:r>
            <a:r>
              <a:rPr lang="en-US" dirty="0"/>
              <a:t> . vertigo . vision disorders .</a:t>
            </a:r>
          </a:p>
          <a:p>
            <a:r>
              <a:rPr lang="en-US" dirty="0"/>
              <a:t>vomiting</a:t>
            </a:r>
          </a:p>
          <a:p>
            <a:r>
              <a:rPr lang="en-US" b="1" dirty="0"/>
              <a:t>SPECIFIC SIDE-EFFECTS</a:t>
            </a:r>
          </a:p>
          <a:p>
            <a:r>
              <a:rPr lang="en-US" dirty="0"/>
              <a:t>▶ With oral use </a:t>
            </a:r>
            <a:r>
              <a:rPr lang="en-US" dirty="0" err="1"/>
              <a:t>Dyspnoea</a:t>
            </a:r>
            <a:r>
              <a:rPr lang="en-US" dirty="0"/>
              <a:t> . malaise . pulmonary </a:t>
            </a:r>
            <a:r>
              <a:rPr lang="en-US" dirty="0" err="1"/>
              <a:t>oedema</a:t>
            </a:r>
            <a:r>
              <a:rPr lang="en-US" dirty="0"/>
              <a:t> .</a:t>
            </a:r>
          </a:p>
          <a:p>
            <a:r>
              <a:rPr lang="en-US" dirty="0"/>
              <a:t>sigmoid lesion perforation</a:t>
            </a:r>
          </a:p>
        </p:txBody>
      </p:sp>
    </p:spTree>
    <p:extLst>
      <p:ext uri="{BB962C8B-B14F-4D97-AF65-F5344CB8AC3E}">
        <p14:creationId xmlns:p14="http://schemas.microsoft.com/office/powerpoint/2010/main" val="105564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Indometacin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u="sng" dirty="0">
                <a:solidFill>
                  <a:srgbClr val="FF0000"/>
                </a:solidFill>
              </a:rPr>
              <a:t>ALLERGY AND CROSS-SENSITIVITY </a:t>
            </a:r>
            <a:r>
              <a:rPr lang="en-US" dirty="0">
                <a:solidFill>
                  <a:srgbClr val="FF0000"/>
                </a:solidFill>
              </a:rPr>
              <a:t>Contra-indicated </a:t>
            </a:r>
            <a:r>
              <a:rPr lang="en-US" dirty="0"/>
              <a:t>in</a:t>
            </a:r>
          </a:p>
          <a:p>
            <a:r>
              <a:rPr lang="en-US" dirty="0"/>
              <a:t>patients with a history of hypersensitivity to aspirin or any</a:t>
            </a:r>
          </a:p>
          <a:p>
            <a:r>
              <a:rPr lang="en-US" dirty="0"/>
              <a:t>other NSAID—which includes those in whom attacks of</a:t>
            </a:r>
          </a:p>
          <a:p>
            <a:r>
              <a:rPr lang="en-US" dirty="0"/>
              <a:t>asthma, angioedema, </a:t>
            </a:r>
            <a:r>
              <a:rPr lang="en-US" dirty="0" err="1"/>
              <a:t>urticaria</a:t>
            </a:r>
            <a:r>
              <a:rPr lang="en-US" dirty="0"/>
              <a:t> or rhinitis have been</a:t>
            </a:r>
          </a:p>
          <a:p>
            <a:r>
              <a:rPr lang="en-US" dirty="0"/>
              <a:t>precipitated by aspirin or any other NSAID.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CONCEPTION </a:t>
            </a:r>
            <a:r>
              <a:rPr lang="en-US" u="sng" dirty="0">
                <a:solidFill>
                  <a:srgbClr val="FF0000"/>
                </a:solidFill>
              </a:rPr>
              <a:t>AND CONTRACEPTION </a:t>
            </a:r>
            <a:r>
              <a:rPr lang="en-US" dirty="0"/>
              <a:t>Caution—long-term</a:t>
            </a:r>
          </a:p>
          <a:p>
            <a:r>
              <a:rPr lang="en-US" dirty="0"/>
              <a:t>use of some NSAIDs is associated with reduced female</a:t>
            </a:r>
          </a:p>
          <a:p>
            <a:r>
              <a:rPr lang="en-US" dirty="0"/>
              <a:t>fertility, which is reversible on stopping treatment.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PREGNANCY </a:t>
            </a:r>
            <a:r>
              <a:rPr lang="en-US" dirty="0"/>
              <a:t>Avoid unless the potential benefit outweighs</a:t>
            </a:r>
          </a:p>
          <a:p>
            <a:r>
              <a:rPr lang="en-US" dirty="0"/>
              <a:t>the risk. Avoid during the third trimester (risk of closure of</a:t>
            </a:r>
          </a:p>
          <a:p>
            <a:r>
              <a:rPr lang="en-US" dirty="0"/>
              <a:t>fetal </a:t>
            </a:r>
            <a:r>
              <a:rPr lang="en-US" dirty="0" err="1"/>
              <a:t>ductus</a:t>
            </a:r>
            <a:r>
              <a:rPr lang="en-US" dirty="0"/>
              <a:t> </a:t>
            </a:r>
            <a:r>
              <a:rPr lang="en-US" dirty="0" err="1"/>
              <a:t>arteriosus</a:t>
            </a:r>
            <a:r>
              <a:rPr lang="en-US" dirty="0"/>
              <a:t> in utero and possibly persistent</a:t>
            </a:r>
          </a:p>
          <a:p>
            <a:r>
              <a:rPr lang="en-US" dirty="0"/>
              <a:t>pulmonary hypertension of the newborn); onset of </a:t>
            </a:r>
            <a:r>
              <a:rPr lang="en-US" dirty="0" err="1"/>
              <a:t>labour</a:t>
            </a:r>
            <a:endParaRPr lang="en-US" dirty="0"/>
          </a:p>
          <a:p>
            <a:r>
              <a:rPr lang="en-US" dirty="0"/>
              <a:t>may be delayed and duration may be increased.</a:t>
            </a:r>
          </a:p>
        </p:txBody>
      </p:sp>
    </p:spTree>
    <p:extLst>
      <p:ext uri="{BB962C8B-B14F-4D97-AF65-F5344CB8AC3E}">
        <p14:creationId xmlns:p14="http://schemas.microsoft.com/office/powerpoint/2010/main" val="31755207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Indometacin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BREAST FEEDING </a:t>
            </a:r>
            <a:r>
              <a:rPr lang="en-US" dirty="0"/>
              <a:t>Amount probably too small to be</a:t>
            </a:r>
          </a:p>
          <a:p>
            <a:r>
              <a:rPr lang="en-US" dirty="0"/>
              <a:t>harmful—manufacturers advise avoid. Use with caution</a:t>
            </a:r>
          </a:p>
          <a:p>
            <a:r>
              <a:rPr lang="en-US" dirty="0"/>
              <a:t>during breast-feeding.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HEPATIC </a:t>
            </a:r>
            <a:r>
              <a:rPr lang="en-US" b="1" u="sng" dirty="0">
                <a:solidFill>
                  <a:srgbClr val="FF0000"/>
                </a:solidFill>
              </a:rPr>
              <a:t>IMPAIRMENT </a:t>
            </a:r>
            <a:r>
              <a:rPr lang="en-US" dirty="0"/>
              <a:t>Use with caution; there is an</a:t>
            </a:r>
          </a:p>
          <a:p>
            <a:r>
              <a:rPr lang="en-US" dirty="0"/>
              <a:t>increased risk of gastro-intestinal bleeding and fluid</a:t>
            </a:r>
          </a:p>
          <a:p>
            <a:r>
              <a:rPr lang="en-US" dirty="0"/>
              <a:t>retention. Avoid in severe liver disease.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RENAL </a:t>
            </a:r>
            <a:r>
              <a:rPr lang="en-US" b="1" u="sng" dirty="0">
                <a:solidFill>
                  <a:srgbClr val="FF0000"/>
                </a:solidFill>
              </a:rPr>
              <a:t>IMPAIRMENT </a:t>
            </a:r>
            <a:r>
              <a:rPr lang="en-US" dirty="0"/>
              <a:t>Avoid if possible or use with caution.</a:t>
            </a:r>
          </a:p>
          <a:p>
            <a:r>
              <a:rPr lang="en-US" dirty="0"/>
              <a:t>Avoid in severe impairment.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Dose adjustments </a:t>
            </a:r>
            <a:r>
              <a:rPr lang="en-US" dirty="0"/>
              <a:t>The lowest effective dose should be used</a:t>
            </a:r>
          </a:p>
          <a:p>
            <a:r>
              <a:rPr lang="en-US" dirty="0"/>
              <a:t>for the shortest possible duration.</a:t>
            </a:r>
          </a:p>
          <a:p>
            <a:r>
              <a:rPr lang="en-US" dirty="0"/>
              <a:t>Monitoring In renal impairment monitor renal function;</a:t>
            </a:r>
          </a:p>
          <a:p>
            <a:r>
              <a:rPr lang="en-US" dirty="0"/>
              <a:t>sodium and water </a:t>
            </a:r>
            <a:r>
              <a:rPr lang="en-US" dirty="0" err="1"/>
              <a:t>retentionmay</a:t>
            </a:r>
            <a:r>
              <a:rPr lang="en-US" dirty="0"/>
              <a:t> occur and renal function</a:t>
            </a:r>
          </a:p>
          <a:p>
            <a:r>
              <a:rPr lang="en-US" dirty="0"/>
              <a:t>may deteriorate, possibly leading to renal failure.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MONITORING </a:t>
            </a:r>
            <a:r>
              <a:rPr lang="en-US" b="1" u="sng" dirty="0">
                <a:solidFill>
                  <a:srgbClr val="FF0000"/>
                </a:solidFill>
              </a:rPr>
              <a:t>REQUIREMENTS </a:t>
            </a:r>
            <a:r>
              <a:rPr lang="en-US" dirty="0"/>
              <a:t>During prolonged therapy</a:t>
            </a:r>
          </a:p>
          <a:p>
            <a:r>
              <a:rPr lang="en-US" dirty="0"/>
              <a:t>ophthalmic and blood examinations particularly advisable.</a:t>
            </a:r>
          </a:p>
          <a:p>
            <a:r>
              <a:rPr lang="en-US" b="1" u="sng" dirty="0" smtClean="0">
                <a:solidFill>
                  <a:srgbClr val="FF0000"/>
                </a:solidFill>
              </a:rPr>
              <a:t>PATIENT </a:t>
            </a:r>
            <a:r>
              <a:rPr lang="en-US" b="1" u="sng" dirty="0">
                <a:solidFill>
                  <a:srgbClr val="FF0000"/>
                </a:solidFill>
              </a:rPr>
              <a:t>AND CARER ADVICE</a:t>
            </a:r>
          </a:p>
          <a:p>
            <a:r>
              <a:rPr lang="en-US" dirty="0"/>
              <a:t>Driving and skilled tasks </a:t>
            </a:r>
            <a:r>
              <a:rPr lang="en-US" dirty="0" smtClean="0"/>
              <a:t>Dizziness may </a:t>
            </a:r>
            <a:r>
              <a:rPr lang="en-US" dirty="0"/>
              <a:t>affect performance</a:t>
            </a:r>
          </a:p>
          <a:p>
            <a:r>
              <a:rPr lang="en-US" dirty="0"/>
              <a:t>of skilled tasks (e.g. driving).</a:t>
            </a:r>
          </a:p>
        </p:txBody>
      </p:sp>
    </p:spTree>
    <p:extLst>
      <p:ext uri="{BB962C8B-B14F-4D97-AF65-F5344CB8AC3E}">
        <p14:creationId xmlns:p14="http://schemas.microsoft.com/office/powerpoint/2010/main" val="4182424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Indometacin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u="sng" dirty="0"/>
              <a:t>MEDICINAL </a:t>
            </a:r>
            <a:r>
              <a:rPr lang="en-US" sz="1600" u="sng" dirty="0" smtClean="0"/>
              <a:t>FORMS</a:t>
            </a:r>
            <a:r>
              <a:rPr lang="en-US" sz="1600" dirty="0" smtClean="0"/>
              <a:t>: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Suppository:</a:t>
            </a:r>
          </a:p>
          <a:p>
            <a:r>
              <a:rPr lang="en-US" sz="1600" dirty="0" err="1" smtClean="0"/>
              <a:t>Indometacin</a:t>
            </a:r>
            <a:r>
              <a:rPr lang="en-US" sz="1600" dirty="0" smtClean="0"/>
              <a:t> </a:t>
            </a:r>
            <a:r>
              <a:rPr lang="en-US" sz="1600" dirty="0"/>
              <a:t>100 mg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Modified-release </a:t>
            </a:r>
            <a:r>
              <a:rPr lang="en-US" sz="1600" dirty="0" smtClean="0">
                <a:solidFill>
                  <a:srgbClr val="FF0000"/>
                </a:solidFill>
              </a:rPr>
              <a:t>capsule:</a:t>
            </a:r>
          </a:p>
          <a:p>
            <a:r>
              <a:rPr lang="en-US" sz="1600" dirty="0" smtClean="0"/>
              <a:t>CAUTIONARY </a:t>
            </a:r>
            <a:r>
              <a:rPr lang="en-US" sz="1600" dirty="0"/>
              <a:t>AND ADVISORY LABELS </a:t>
            </a:r>
            <a:r>
              <a:rPr lang="en-US" sz="1600" dirty="0" smtClean="0"/>
              <a:t> 21</a:t>
            </a:r>
            <a:r>
              <a:rPr lang="en-US" sz="1600" dirty="0"/>
              <a:t>, </a:t>
            </a:r>
            <a:r>
              <a:rPr lang="en-US" sz="1600" dirty="0" smtClean="0"/>
              <a:t>25</a:t>
            </a:r>
          </a:p>
          <a:p>
            <a:r>
              <a:rPr lang="en-US" sz="1600" dirty="0" smtClean="0"/>
              <a:t>(</a:t>
            </a:r>
            <a:r>
              <a:rPr lang="en-US" sz="1600" dirty="0"/>
              <a:t>21 Take with or just after food, or a </a:t>
            </a:r>
            <a:r>
              <a:rPr lang="en-US" sz="1600" dirty="0" smtClean="0"/>
              <a:t>meal)</a:t>
            </a:r>
          </a:p>
          <a:p>
            <a:r>
              <a:rPr lang="en-US" sz="1600" dirty="0" smtClean="0"/>
              <a:t>(</a:t>
            </a:r>
            <a:r>
              <a:rPr lang="en-US" sz="1600" dirty="0"/>
              <a:t>25 Swallow this medicine whole. Do not chew or </a:t>
            </a:r>
            <a:r>
              <a:rPr lang="en-US" sz="1600" dirty="0" smtClean="0"/>
              <a:t>crush)</a:t>
            </a:r>
            <a:endParaRPr lang="en-US" sz="1600" dirty="0"/>
          </a:p>
          <a:p>
            <a:r>
              <a:rPr lang="en-US" sz="1600" dirty="0" err="1"/>
              <a:t>Indometacin</a:t>
            </a:r>
            <a:r>
              <a:rPr lang="en-US" sz="1600" dirty="0"/>
              <a:t> 75 </a:t>
            </a:r>
            <a:r>
              <a:rPr lang="en-US" sz="1600" dirty="0" smtClean="0"/>
              <a:t>mg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Capsule</a:t>
            </a:r>
            <a:r>
              <a:rPr lang="en-US" sz="1600" dirty="0" smtClean="0"/>
              <a:t>:</a:t>
            </a:r>
          </a:p>
          <a:p>
            <a:r>
              <a:rPr lang="en-US" sz="1600" dirty="0" smtClean="0"/>
              <a:t>CAUTIONARY </a:t>
            </a:r>
            <a:r>
              <a:rPr lang="en-US" sz="1600" dirty="0"/>
              <a:t>AND ADVISORY LABELS </a:t>
            </a:r>
            <a:r>
              <a:rPr lang="en-US" sz="1600" dirty="0" smtClean="0"/>
              <a:t>21</a:t>
            </a:r>
          </a:p>
          <a:p>
            <a:r>
              <a:rPr lang="en-US" sz="1600" dirty="0"/>
              <a:t>(21 Take with or just after food, or a meal</a:t>
            </a:r>
            <a:r>
              <a:rPr lang="en-US" sz="1600" dirty="0" smtClean="0"/>
              <a:t>)</a:t>
            </a:r>
            <a:endParaRPr lang="en-US" sz="1600" dirty="0"/>
          </a:p>
          <a:p>
            <a:r>
              <a:rPr lang="en-US" sz="1600" dirty="0" err="1"/>
              <a:t>Indometacin</a:t>
            </a:r>
            <a:r>
              <a:rPr lang="en-US" sz="1600" dirty="0"/>
              <a:t> 25 </a:t>
            </a:r>
            <a:r>
              <a:rPr lang="en-US" sz="1600" dirty="0" smtClean="0"/>
              <a:t>mg</a:t>
            </a:r>
          </a:p>
          <a:p>
            <a:r>
              <a:rPr lang="en-US" sz="1600" dirty="0" err="1"/>
              <a:t>Indometacin</a:t>
            </a:r>
            <a:r>
              <a:rPr lang="en-US" sz="1600" dirty="0"/>
              <a:t> 50 mg</a:t>
            </a:r>
          </a:p>
        </p:txBody>
      </p:sp>
    </p:spTree>
    <p:extLst>
      <p:ext uri="{BB962C8B-B14F-4D97-AF65-F5344CB8AC3E}">
        <p14:creationId xmlns:p14="http://schemas.microsoft.com/office/powerpoint/2010/main" val="2695148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5" r="5255"/>
          <a:stretch>
            <a:fillRect/>
          </a:stretch>
        </p:blipFill>
        <p:spPr>
          <a:xfrm>
            <a:off x="3651662" y="152400"/>
            <a:ext cx="5486400" cy="4114800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235" y="264226"/>
            <a:ext cx="4257315" cy="2895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33800"/>
            <a:ext cx="2819400" cy="2066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760" y="3886200"/>
            <a:ext cx="2819400" cy="2143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14" y="401002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09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Meloxicam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Autofit/>
          </a:bodyPr>
          <a:lstStyle/>
          <a:p>
            <a:r>
              <a:rPr lang="en-US" sz="1600" b="1" dirty="0"/>
              <a:t>INDICATIONS AND DOSE</a:t>
            </a:r>
          </a:p>
          <a:p>
            <a:r>
              <a:rPr lang="en-US" sz="1600" dirty="0">
                <a:solidFill>
                  <a:srgbClr val="FF0000"/>
                </a:solidFill>
              </a:rPr>
              <a:t>Exacerbation of osteoarthritis (short-term</a:t>
            </a:r>
            <a:r>
              <a:rPr lang="en-US" sz="1600" dirty="0"/>
              <a:t>)</a:t>
            </a:r>
          </a:p>
          <a:p>
            <a:r>
              <a:rPr lang="en-US" sz="1600" dirty="0"/>
              <a:t>▶ BY </a:t>
            </a:r>
            <a:r>
              <a:rPr lang="en-US" sz="1600" dirty="0" smtClean="0"/>
              <a:t>MOUTH▶ </a:t>
            </a:r>
            <a:r>
              <a:rPr lang="en-US" sz="1600" dirty="0"/>
              <a:t>Child 16–17 years: 7.5 mg once daily, then increased if</a:t>
            </a:r>
          </a:p>
          <a:p>
            <a:r>
              <a:rPr lang="en-US" sz="1600" dirty="0"/>
              <a:t>necessary up to 15 mg once </a:t>
            </a:r>
            <a:r>
              <a:rPr lang="en-US" sz="1600" dirty="0" smtClean="0"/>
              <a:t>daily▶ </a:t>
            </a:r>
            <a:r>
              <a:rPr lang="en-US" sz="1600" dirty="0"/>
              <a:t>Adult: 7.5 mg once daily, then increased if necessary up</a:t>
            </a:r>
          </a:p>
          <a:p>
            <a:r>
              <a:rPr lang="en-US" sz="1600" dirty="0"/>
              <a:t>to 15 mg once daily</a:t>
            </a:r>
          </a:p>
          <a:p>
            <a:r>
              <a:rPr lang="en-US" sz="1600" dirty="0">
                <a:solidFill>
                  <a:srgbClr val="FF0000"/>
                </a:solidFill>
              </a:rPr>
              <a:t>Pain and inflammation in rheumatic disease | </a:t>
            </a:r>
            <a:r>
              <a:rPr lang="en-US" sz="1600" dirty="0" err="1">
                <a:solidFill>
                  <a:srgbClr val="FF0000"/>
                </a:solidFill>
              </a:rPr>
              <a:t>Ankylosing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FF0000"/>
                </a:solidFill>
              </a:rPr>
              <a:t>spondylitis</a:t>
            </a:r>
          </a:p>
          <a:p>
            <a:r>
              <a:rPr lang="en-US" sz="1600" dirty="0"/>
              <a:t>▶ BY </a:t>
            </a:r>
            <a:r>
              <a:rPr lang="en-US" sz="1600" dirty="0" smtClean="0"/>
              <a:t>MOUTH▶ </a:t>
            </a:r>
            <a:r>
              <a:rPr lang="en-US" sz="1600" dirty="0"/>
              <a:t>Child 16–17 years: 15 mg once daily, then reduced to</a:t>
            </a:r>
          </a:p>
          <a:p>
            <a:r>
              <a:rPr lang="en-US" sz="1600" dirty="0"/>
              <a:t>7.5 mg once daily if </a:t>
            </a:r>
            <a:r>
              <a:rPr lang="en-US" sz="1600" dirty="0" smtClean="0"/>
              <a:t>required▶ </a:t>
            </a:r>
            <a:r>
              <a:rPr lang="en-US" sz="1600" dirty="0"/>
              <a:t>Adult: 15 mg once daily, then reduced to 7.5 mg once</a:t>
            </a:r>
          </a:p>
          <a:p>
            <a:r>
              <a:rPr lang="en-US" sz="1600" dirty="0"/>
              <a:t>daily if </a:t>
            </a:r>
            <a:r>
              <a:rPr lang="en-US" sz="1600" dirty="0" smtClean="0"/>
              <a:t>required▶ </a:t>
            </a:r>
            <a:r>
              <a:rPr lang="en-US" sz="1600" dirty="0"/>
              <a:t>Elderly: 7.5 mg once daily</a:t>
            </a:r>
          </a:p>
          <a:p>
            <a:r>
              <a:rPr lang="en-US" sz="1600" dirty="0">
                <a:solidFill>
                  <a:srgbClr val="FF0000"/>
                </a:solidFill>
              </a:rPr>
              <a:t>Relief of pain and inflammation in juvenile idiopathic</a:t>
            </a:r>
          </a:p>
          <a:p>
            <a:r>
              <a:rPr lang="en-US" sz="1600" dirty="0">
                <a:solidFill>
                  <a:srgbClr val="FF0000"/>
                </a:solidFill>
              </a:rPr>
              <a:t>arthritis and other musculoskeletal disorders in children</a:t>
            </a:r>
          </a:p>
          <a:p>
            <a:r>
              <a:rPr lang="en-US" sz="1600" dirty="0">
                <a:solidFill>
                  <a:srgbClr val="FF0000"/>
                </a:solidFill>
              </a:rPr>
              <a:t>intolerant to other NSAIDs</a:t>
            </a:r>
          </a:p>
          <a:p>
            <a:r>
              <a:rPr lang="en-US" sz="1600" dirty="0"/>
              <a:t>▶ BY </a:t>
            </a:r>
            <a:r>
              <a:rPr lang="en-US" sz="1600" dirty="0" smtClean="0"/>
              <a:t>MOUTH▶ </a:t>
            </a:r>
            <a:r>
              <a:rPr lang="en-US" sz="1600" dirty="0"/>
              <a:t>Child 12–17 years (body-weight up to 50 kg): 7.5 mg </a:t>
            </a:r>
            <a:r>
              <a:rPr lang="en-US" sz="1600" dirty="0" smtClean="0"/>
              <a:t>once daily</a:t>
            </a:r>
            <a:endParaRPr lang="en-US" sz="1600" dirty="0"/>
          </a:p>
          <a:p>
            <a:r>
              <a:rPr lang="en-US" sz="1600" dirty="0"/>
              <a:t>▶ Child 12–17 years (body-weight 50 kg and above): 15 </a:t>
            </a:r>
            <a:r>
              <a:rPr lang="en-US" sz="1600" dirty="0" smtClean="0"/>
              <a:t>mg once </a:t>
            </a:r>
            <a:r>
              <a:rPr lang="en-US" sz="1600" dirty="0"/>
              <a:t>daily</a:t>
            </a:r>
          </a:p>
        </p:txBody>
      </p:sp>
    </p:spTree>
    <p:extLst>
      <p:ext uri="{BB962C8B-B14F-4D97-AF65-F5344CB8AC3E}">
        <p14:creationId xmlns:p14="http://schemas.microsoft.com/office/powerpoint/2010/main" val="3204897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Diclofenac</a:t>
            </a:r>
            <a:r>
              <a:rPr lang="en-US" dirty="0" smtClean="0"/>
              <a:t> Potassium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Indication and dose:</a:t>
            </a:r>
          </a:p>
          <a:p>
            <a:r>
              <a:rPr lang="en-US" sz="1200" dirty="0">
                <a:solidFill>
                  <a:srgbClr val="FF0000"/>
                </a:solidFill>
                <a:latin typeface="AdvTT0feaae4e"/>
              </a:rPr>
              <a:t>Pain and inflammation in rheumatic disease and other</a:t>
            </a:r>
          </a:p>
          <a:p>
            <a:r>
              <a:rPr lang="en-US" sz="1200" dirty="0">
                <a:solidFill>
                  <a:srgbClr val="FF0000"/>
                </a:solidFill>
                <a:latin typeface="AdvTT0feaae4e"/>
              </a:rPr>
              <a:t>musculoskeletal disorders</a:t>
            </a:r>
          </a:p>
          <a:p>
            <a:r>
              <a:rPr lang="en-US" sz="1200" dirty="0">
                <a:solidFill>
                  <a:srgbClr val="231F20"/>
                </a:solidFill>
                <a:latin typeface="AdvTT0e40dc65+25"/>
              </a:rPr>
              <a:t>▶ </a:t>
            </a:r>
            <a:r>
              <a:rPr lang="en-US" sz="1200" dirty="0">
                <a:solidFill>
                  <a:srgbClr val="231F20"/>
                </a:solidFill>
                <a:latin typeface="AdvTT505399df"/>
              </a:rPr>
              <a:t>BY MOUTH</a:t>
            </a:r>
          </a:p>
          <a:p>
            <a:r>
              <a:rPr lang="en-US" sz="1200" dirty="0">
                <a:solidFill>
                  <a:srgbClr val="000000"/>
                </a:solidFill>
                <a:latin typeface="AdvTT0e40dc65+25"/>
              </a:rPr>
              <a:t>▶ </a:t>
            </a:r>
            <a:r>
              <a:rPr lang="en-US" sz="1200" dirty="0">
                <a:solidFill>
                  <a:srgbClr val="231F20"/>
                </a:solidFill>
                <a:latin typeface="AdvTT505399df"/>
              </a:rPr>
              <a:t>Child 14</a:t>
            </a:r>
            <a:r>
              <a:rPr lang="en-US" sz="1200" dirty="0">
                <a:solidFill>
                  <a:srgbClr val="231F20"/>
                </a:solidFill>
                <a:latin typeface="AdvTT505399df+20"/>
              </a:rPr>
              <a:t>–</a:t>
            </a:r>
            <a:r>
              <a:rPr lang="en-US" sz="1200" dirty="0">
                <a:solidFill>
                  <a:srgbClr val="231F20"/>
                </a:solidFill>
                <a:latin typeface="AdvTT505399df"/>
              </a:rPr>
              <a:t>17 years: 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75</a:t>
            </a:r>
            <a:r>
              <a:rPr lang="en-US" sz="1200" dirty="0">
                <a:solidFill>
                  <a:srgbClr val="231F20"/>
                </a:solidFill>
                <a:latin typeface="AdvTTc0bf9acf+20"/>
              </a:rPr>
              <a:t>–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100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mg daily in 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2</a:t>
            </a:r>
            <a:r>
              <a:rPr lang="en-US" sz="1200" dirty="0">
                <a:solidFill>
                  <a:srgbClr val="231F20"/>
                </a:solidFill>
                <a:latin typeface="AdvTTc0bf9acf+20"/>
              </a:rPr>
              <a:t>–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3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divided doses</a:t>
            </a:r>
          </a:p>
          <a:p>
            <a:r>
              <a:rPr lang="en-US" sz="1200" dirty="0">
                <a:solidFill>
                  <a:srgbClr val="000000"/>
                </a:solidFill>
                <a:latin typeface="AdvTT0e40dc65+25"/>
              </a:rPr>
              <a:t>▶ </a:t>
            </a:r>
            <a:r>
              <a:rPr lang="en-US" sz="1200" dirty="0">
                <a:solidFill>
                  <a:srgbClr val="231F20"/>
                </a:solidFill>
                <a:latin typeface="AdvTT505399df"/>
              </a:rPr>
              <a:t>Adult: 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75</a:t>
            </a:r>
            <a:r>
              <a:rPr lang="en-US" sz="1200" dirty="0">
                <a:solidFill>
                  <a:srgbClr val="231F20"/>
                </a:solidFill>
                <a:latin typeface="AdvTTc0bf9acf+20"/>
              </a:rPr>
              <a:t>–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150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mg daily in 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2</a:t>
            </a:r>
            <a:r>
              <a:rPr lang="en-US" sz="1200" dirty="0">
                <a:solidFill>
                  <a:srgbClr val="231F20"/>
                </a:solidFill>
                <a:latin typeface="AdvTTc0bf9acf+20"/>
              </a:rPr>
              <a:t>–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3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divided doses</a:t>
            </a:r>
          </a:p>
          <a:p>
            <a:r>
              <a:rPr lang="en-US" sz="1200" dirty="0">
                <a:solidFill>
                  <a:srgbClr val="FF0000"/>
                </a:solidFill>
                <a:latin typeface="AdvTT0feaae4e"/>
              </a:rPr>
              <a:t>Acute gout</a:t>
            </a:r>
          </a:p>
          <a:p>
            <a:r>
              <a:rPr lang="en-US" sz="1200" dirty="0">
                <a:solidFill>
                  <a:srgbClr val="231F20"/>
                </a:solidFill>
                <a:latin typeface="AdvTT0e40dc65+25"/>
              </a:rPr>
              <a:t>▶ </a:t>
            </a:r>
            <a:r>
              <a:rPr lang="en-US" sz="1200" dirty="0">
                <a:solidFill>
                  <a:srgbClr val="231F20"/>
                </a:solidFill>
                <a:latin typeface="AdvTT505399df"/>
              </a:rPr>
              <a:t>BY MOUTH</a:t>
            </a:r>
          </a:p>
          <a:p>
            <a:r>
              <a:rPr lang="en-US" sz="1200" dirty="0">
                <a:solidFill>
                  <a:srgbClr val="000000"/>
                </a:solidFill>
                <a:latin typeface="AdvTT0e40dc65+25"/>
              </a:rPr>
              <a:t>▶ </a:t>
            </a:r>
            <a:r>
              <a:rPr lang="en-US" sz="1200" dirty="0">
                <a:solidFill>
                  <a:srgbClr val="231F20"/>
                </a:solidFill>
                <a:latin typeface="AdvTT505399df"/>
              </a:rPr>
              <a:t>Adult: 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75</a:t>
            </a:r>
            <a:r>
              <a:rPr lang="en-US" sz="1200" dirty="0">
                <a:solidFill>
                  <a:srgbClr val="231F20"/>
                </a:solidFill>
                <a:latin typeface="AdvTTc0bf9acf+20"/>
              </a:rPr>
              <a:t>–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150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mg daily in 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2</a:t>
            </a:r>
            <a:r>
              <a:rPr lang="en-US" sz="1200" dirty="0">
                <a:solidFill>
                  <a:srgbClr val="231F20"/>
                </a:solidFill>
                <a:latin typeface="AdvTTc0bf9acf+20"/>
              </a:rPr>
              <a:t>–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3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divided doses</a:t>
            </a:r>
          </a:p>
          <a:p>
            <a:r>
              <a:rPr lang="en-US" sz="1200" dirty="0">
                <a:solidFill>
                  <a:srgbClr val="FF0000"/>
                </a:solidFill>
                <a:latin typeface="AdvTT0feaae4e"/>
              </a:rPr>
              <a:t>Postoperative pain</a:t>
            </a:r>
          </a:p>
          <a:p>
            <a:r>
              <a:rPr lang="en-US" sz="1200" dirty="0">
                <a:solidFill>
                  <a:srgbClr val="231F20"/>
                </a:solidFill>
                <a:latin typeface="AdvTT0e40dc65+25"/>
              </a:rPr>
              <a:t>▶ </a:t>
            </a:r>
            <a:r>
              <a:rPr lang="en-US" sz="1200" dirty="0">
                <a:solidFill>
                  <a:srgbClr val="231F20"/>
                </a:solidFill>
                <a:latin typeface="AdvTT505399df"/>
              </a:rPr>
              <a:t>BY MOUTH</a:t>
            </a:r>
          </a:p>
          <a:p>
            <a:r>
              <a:rPr lang="en-US" sz="1200" dirty="0">
                <a:solidFill>
                  <a:srgbClr val="000000"/>
                </a:solidFill>
                <a:latin typeface="AdvTT0e40dc65+25"/>
              </a:rPr>
              <a:t>▶ </a:t>
            </a:r>
            <a:r>
              <a:rPr lang="en-US" sz="1200" dirty="0">
                <a:solidFill>
                  <a:srgbClr val="231F20"/>
                </a:solidFill>
                <a:latin typeface="AdvTT505399df"/>
              </a:rPr>
              <a:t>Child 9</a:t>
            </a:r>
            <a:r>
              <a:rPr lang="en-US" sz="1200" dirty="0">
                <a:solidFill>
                  <a:srgbClr val="231F20"/>
                </a:solidFill>
                <a:latin typeface="AdvTT505399df+20"/>
              </a:rPr>
              <a:t>–</a:t>
            </a:r>
            <a:r>
              <a:rPr lang="en-US" sz="1200" dirty="0">
                <a:solidFill>
                  <a:srgbClr val="231F20"/>
                </a:solidFill>
                <a:latin typeface="AdvTT505399df"/>
              </a:rPr>
              <a:t>13 years (body-weight 35 kg and above):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Up to</a:t>
            </a:r>
          </a:p>
          <a:p>
            <a:r>
              <a:rPr lang="en-US" sz="1200" dirty="0">
                <a:solidFill>
                  <a:srgbClr val="231F20"/>
                </a:solidFill>
                <a:latin typeface="AdvTT0e40dc65"/>
              </a:rPr>
              <a:t>2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mg/kg daily in 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3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divided doses; maximum 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100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mg per</a:t>
            </a:r>
          </a:p>
          <a:p>
            <a:r>
              <a:rPr lang="en-US" sz="1200" dirty="0">
                <a:solidFill>
                  <a:srgbClr val="231F20"/>
                </a:solidFill>
                <a:latin typeface="AdvTTc0bf9acf"/>
              </a:rPr>
              <a:t>day</a:t>
            </a:r>
          </a:p>
          <a:p>
            <a:r>
              <a:rPr lang="en-US" sz="1200" dirty="0">
                <a:solidFill>
                  <a:srgbClr val="000000"/>
                </a:solidFill>
                <a:latin typeface="AdvTT0e40dc65+25"/>
              </a:rPr>
              <a:t>▶ </a:t>
            </a:r>
            <a:r>
              <a:rPr lang="en-US" sz="1200" dirty="0">
                <a:solidFill>
                  <a:srgbClr val="231F20"/>
                </a:solidFill>
                <a:latin typeface="AdvTT505399df"/>
              </a:rPr>
              <a:t>Child 14</a:t>
            </a:r>
            <a:r>
              <a:rPr lang="en-US" sz="1200" dirty="0">
                <a:solidFill>
                  <a:srgbClr val="231F20"/>
                </a:solidFill>
                <a:latin typeface="AdvTT505399df+20"/>
              </a:rPr>
              <a:t>–</a:t>
            </a:r>
            <a:r>
              <a:rPr lang="en-US" sz="1200" dirty="0">
                <a:solidFill>
                  <a:srgbClr val="231F20"/>
                </a:solidFill>
                <a:latin typeface="AdvTT505399df"/>
              </a:rPr>
              <a:t>17 years: 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75</a:t>
            </a:r>
            <a:r>
              <a:rPr lang="en-US" sz="1200" dirty="0">
                <a:solidFill>
                  <a:srgbClr val="231F20"/>
                </a:solidFill>
                <a:latin typeface="AdvTTc0bf9acf+20"/>
              </a:rPr>
              <a:t>–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100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mg daily in 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2</a:t>
            </a:r>
            <a:r>
              <a:rPr lang="en-US" sz="1200" dirty="0">
                <a:solidFill>
                  <a:srgbClr val="231F20"/>
                </a:solidFill>
                <a:latin typeface="AdvTTc0bf9acf+20"/>
              </a:rPr>
              <a:t>–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3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divided doses</a:t>
            </a:r>
          </a:p>
          <a:p>
            <a:r>
              <a:rPr lang="en-US" sz="1200" dirty="0">
                <a:solidFill>
                  <a:srgbClr val="000000"/>
                </a:solidFill>
                <a:latin typeface="AdvTT0e40dc65+25"/>
              </a:rPr>
              <a:t>▶ </a:t>
            </a:r>
            <a:r>
              <a:rPr lang="en-US" sz="1200" dirty="0">
                <a:solidFill>
                  <a:srgbClr val="231F20"/>
                </a:solidFill>
                <a:latin typeface="AdvTT505399df"/>
              </a:rPr>
              <a:t>Adult: 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75</a:t>
            </a:r>
            <a:r>
              <a:rPr lang="en-US" sz="1200" dirty="0">
                <a:solidFill>
                  <a:srgbClr val="231F20"/>
                </a:solidFill>
                <a:latin typeface="AdvTTc0bf9acf+20"/>
              </a:rPr>
              <a:t>–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150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mg daily in 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2</a:t>
            </a:r>
            <a:r>
              <a:rPr lang="en-US" sz="1200" dirty="0">
                <a:solidFill>
                  <a:srgbClr val="231F20"/>
                </a:solidFill>
                <a:latin typeface="AdvTTc0bf9acf+20"/>
              </a:rPr>
              <a:t>–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3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divided doses</a:t>
            </a:r>
          </a:p>
          <a:p>
            <a:r>
              <a:rPr lang="en-US" sz="1200" dirty="0">
                <a:solidFill>
                  <a:srgbClr val="FF0000"/>
                </a:solidFill>
                <a:latin typeface="AdvTT0feaae4e"/>
              </a:rPr>
              <a:t>Migraine</a:t>
            </a:r>
          </a:p>
          <a:p>
            <a:r>
              <a:rPr lang="en-US" sz="1200" dirty="0">
                <a:solidFill>
                  <a:srgbClr val="231F20"/>
                </a:solidFill>
                <a:latin typeface="AdvTT0e40dc65+25"/>
              </a:rPr>
              <a:t>▶ </a:t>
            </a:r>
            <a:r>
              <a:rPr lang="en-US" sz="1200" dirty="0">
                <a:solidFill>
                  <a:srgbClr val="231F20"/>
                </a:solidFill>
                <a:latin typeface="AdvTT505399df"/>
              </a:rPr>
              <a:t>BY MOUTH</a:t>
            </a:r>
          </a:p>
          <a:p>
            <a:r>
              <a:rPr lang="en-US" sz="1200" dirty="0">
                <a:solidFill>
                  <a:srgbClr val="000000"/>
                </a:solidFill>
                <a:latin typeface="AdvTT0e40dc65+25"/>
              </a:rPr>
              <a:t>▶ </a:t>
            </a:r>
            <a:r>
              <a:rPr lang="en-US" sz="1200" dirty="0">
                <a:solidFill>
                  <a:srgbClr val="231F20"/>
                </a:solidFill>
                <a:latin typeface="AdvTT505399df"/>
              </a:rPr>
              <a:t>Adult: 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50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mg, to be given at onset of migraine, then</a:t>
            </a:r>
          </a:p>
          <a:p>
            <a:r>
              <a:rPr lang="en-US" sz="1200" dirty="0">
                <a:solidFill>
                  <a:srgbClr val="231F20"/>
                </a:solidFill>
                <a:latin typeface="AdvTT0e40dc65"/>
              </a:rPr>
              <a:t>50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mg after 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2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hours if required, then 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50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mg after</a:t>
            </a:r>
          </a:p>
          <a:p>
            <a:r>
              <a:rPr lang="en-US" sz="1200" dirty="0">
                <a:solidFill>
                  <a:srgbClr val="231F20"/>
                </a:solidFill>
                <a:latin typeface="AdvTT0e40dc65"/>
              </a:rPr>
              <a:t>4</a:t>
            </a:r>
            <a:r>
              <a:rPr lang="en-US" sz="1200" dirty="0">
                <a:solidFill>
                  <a:srgbClr val="231F20"/>
                </a:solidFill>
                <a:latin typeface="AdvTTc0bf9acf+20"/>
              </a:rPr>
              <a:t>–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6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hours; maximum 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200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mg per day</a:t>
            </a:r>
          </a:p>
          <a:p>
            <a:r>
              <a:rPr lang="en-US" sz="1200" dirty="0">
                <a:solidFill>
                  <a:srgbClr val="FF0000"/>
                </a:solidFill>
                <a:latin typeface="AdvTT0feaae4e"/>
              </a:rPr>
              <a:t>Fever in ear, nose, or throat infection</a:t>
            </a:r>
          </a:p>
          <a:p>
            <a:r>
              <a:rPr lang="en-US" sz="1200" dirty="0">
                <a:solidFill>
                  <a:srgbClr val="231F20"/>
                </a:solidFill>
                <a:latin typeface="AdvTT0e40dc65+25"/>
              </a:rPr>
              <a:t>▶ </a:t>
            </a:r>
            <a:r>
              <a:rPr lang="en-US" sz="1200" dirty="0">
                <a:solidFill>
                  <a:srgbClr val="231F20"/>
                </a:solidFill>
                <a:latin typeface="AdvTT505399df"/>
              </a:rPr>
              <a:t>BY MOUTH</a:t>
            </a:r>
          </a:p>
          <a:p>
            <a:r>
              <a:rPr lang="en-US" sz="1200" dirty="0">
                <a:solidFill>
                  <a:srgbClr val="000000"/>
                </a:solidFill>
                <a:latin typeface="AdvTT0e40dc65+25"/>
              </a:rPr>
              <a:t>▶ </a:t>
            </a:r>
            <a:r>
              <a:rPr lang="en-US" sz="1200" dirty="0">
                <a:solidFill>
                  <a:srgbClr val="231F20"/>
                </a:solidFill>
                <a:latin typeface="AdvTT505399df"/>
              </a:rPr>
              <a:t>Child 9</a:t>
            </a:r>
            <a:r>
              <a:rPr lang="en-US" sz="1200" dirty="0">
                <a:solidFill>
                  <a:srgbClr val="231F20"/>
                </a:solidFill>
                <a:latin typeface="AdvTT505399df+20"/>
              </a:rPr>
              <a:t>–</a:t>
            </a:r>
            <a:r>
              <a:rPr lang="en-US" sz="1200" dirty="0">
                <a:solidFill>
                  <a:srgbClr val="231F20"/>
                </a:solidFill>
                <a:latin typeface="AdvTT505399df"/>
              </a:rPr>
              <a:t>17 years (body-weight 35 kg and above):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Up to</a:t>
            </a:r>
          </a:p>
          <a:p>
            <a:r>
              <a:rPr lang="en-US" sz="1200" dirty="0">
                <a:solidFill>
                  <a:srgbClr val="231F20"/>
                </a:solidFill>
                <a:latin typeface="AdvTT0e40dc65"/>
              </a:rPr>
              <a:t>2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mg/kg daily in 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3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divided doses; maximum 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100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mg per</a:t>
            </a:r>
          </a:p>
          <a:p>
            <a:r>
              <a:rPr lang="en-US" sz="1200" dirty="0">
                <a:solidFill>
                  <a:srgbClr val="231F20"/>
                </a:solidFill>
                <a:latin typeface="AdvTTc0bf9acf"/>
              </a:rPr>
              <a:t>day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405428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Meloxicam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UNLICENSED </a:t>
            </a:r>
            <a:r>
              <a:rPr lang="en-US" b="1" dirty="0">
                <a:solidFill>
                  <a:srgbClr val="FF0000"/>
                </a:solidFill>
              </a:rPr>
              <a:t>USE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Not licensed for use in children under</a:t>
            </a:r>
          </a:p>
          <a:p>
            <a:r>
              <a:rPr lang="en-US" dirty="0"/>
              <a:t>16 years.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CONTRA-INDICATIONS</a:t>
            </a:r>
            <a:r>
              <a:rPr lang="en-US" b="1" dirty="0" smtClean="0"/>
              <a:t> </a:t>
            </a:r>
            <a:r>
              <a:rPr lang="en-US" dirty="0"/>
              <a:t>Active gastro-intestinal bleeding .</a:t>
            </a:r>
          </a:p>
          <a:p>
            <a:r>
              <a:rPr lang="en-US" dirty="0"/>
              <a:t>active gastro-intestinal ulceration . following coronary</a:t>
            </a:r>
          </a:p>
          <a:p>
            <a:r>
              <a:rPr lang="en-US" dirty="0"/>
              <a:t>artery bypass graft surgery . history of gastro-intestinal</a:t>
            </a:r>
          </a:p>
          <a:p>
            <a:r>
              <a:rPr lang="en-US" dirty="0"/>
              <a:t>bleeding related to previous NSAID therapy . history of</a:t>
            </a:r>
          </a:p>
          <a:p>
            <a:r>
              <a:rPr lang="en-US" dirty="0"/>
              <a:t>gastro-intestinal perforation related to previous NSAID</a:t>
            </a:r>
          </a:p>
          <a:p>
            <a:r>
              <a:rPr lang="en-US" dirty="0"/>
              <a:t>therapy . history of recurrent gastro-intestinal</a:t>
            </a:r>
          </a:p>
          <a:p>
            <a:r>
              <a:rPr lang="en-US" dirty="0" err="1"/>
              <a:t>haemorrhage</a:t>
            </a:r>
            <a:r>
              <a:rPr lang="en-US" dirty="0"/>
              <a:t> (two or more distinct episodes) . history of</a:t>
            </a:r>
          </a:p>
          <a:p>
            <a:r>
              <a:rPr lang="en-US" dirty="0"/>
              <a:t>recurrent gastro-intestinal ulceration (two or more</a:t>
            </a:r>
          </a:p>
          <a:p>
            <a:r>
              <a:rPr lang="en-US" dirty="0"/>
              <a:t>distinct episodes) . severe heart failure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CAUTIONS</a:t>
            </a:r>
            <a:r>
              <a:rPr lang="en-US" dirty="0" smtClean="0"/>
              <a:t> </a:t>
            </a:r>
            <a:r>
              <a:rPr lang="en-US" dirty="0"/>
              <a:t>Allergic disorders . cardiac impairment (NSAIDs</a:t>
            </a:r>
          </a:p>
          <a:p>
            <a:r>
              <a:rPr lang="en-US" dirty="0"/>
              <a:t>may impair renal function) . cerebrovascular disease .</a:t>
            </a:r>
          </a:p>
          <a:p>
            <a:r>
              <a:rPr lang="en-US" dirty="0"/>
              <a:t>coagulation defects . connective-tissue disorders . </a:t>
            </a:r>
            <a:r>
              <a:rPr lang="en-US" dirty="0" err="1"/>
              <a:t>Crohn’s</a:t>
            </a:r>
            <a:endParaRPr lang="en-US" dirty="0"/>
          </a:p>
          <a:p>
            <a:r>
              <a:rPr lang="en-US" dirty="0"/>
              <a:t>disease (may be exacerbated) . elderly (risk of serious </a:t>
            </a:r>
          </a:p>
        </p:txBody>
      </p:sp>
    </p:spTree>
    <p:extLst>
      <p:ext uri="{BB962C8B-B14F-4D97-AF65-F5344CB8AC3E}">
        <p14:creationId xmlns:p14="http://schemas.microsoft.com/office/powerpoint/2010/main" val="852166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Meloxicam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Side effects and </a:t>
            </a:r>
            <a:r>
              <a:rPr lang="en-US" sz="1600" dirty="0"/>
              <a:t>fatalities) . heart failure . </a:t>
            </a:r>
            <a:r>
              <a:rPr lang="en-US" sz="1600" dirty="0" err="1"/>
              <a:t>ischaemic</a:t>
            </a:r>
            <a:r>
              <a:rPr lang="en-US" sz="1600" dirty="0"/>
              <a:t> </a:t>
            </a:r>
            <a:r>
              <a:rPr lang="en-US" sz="1600" dirty="0" smtClean="0"/>
              <a:t>heart disease </a:t>
            </a:r>
            <a:r>
              <a:rPr lang="en-US" sz="1600" dirty="0"/>
              <a:t>. peripheral arterial disease . risk factors </a:t>
            </a:r>
            <a:r>
              <a:rPr lang="en-US" sz="1600" dirty="0" smtClean="0"/>
              <a:t>for cardiovascular </a:t>
            </a:r>
            <a:r>
              <a:rPr lang="en-US" sz="1600" dirty="0"/>
              <a:t>events . ulcerative colitis (may </a:t>
            </a:r>
            <a:r>
              <a:rPr lang="en-US" sz="1600" dirty="0" smtClean="0"/>
              <a:t>be exacerbated</a:t>
            </a:r>
            <a:r>
              <a:rPr lang="en-US" sz="1600" dirty="0"/>
              <a:t>) . uncontrolled </a:t>
            </a:r>
            <a:r>
              <a:rPr lang="en-US" sz="1600" dirty="0" smtClean="0"/>
              <a:t>hypertension</a:t>
            </a:r>
          </a:p>
          <a:p>
            <a:endParaRPr lang="fr-FR" sz="1600" dirty="0"/>
          </a:p>
          <a:p>
            <a:r>
              <a:rPr lang="en-US" sz="1600" b="1" dirty="0" smtClean="0">
                <a:solidFill>
                  <a:srgbClr val="FF0000"/>
                </a:solidFill>
              </a:rPr>
              <a:t>SIDE-EFFECTS</a:t>
            </a:r>
            <a:r>
              <a:rPr lang="en-US" sz="1600" dirty="0"/>
              <a:t> </a:t>
            </a:r>
            <a:r>
              <a:rPr lang="en-US" sz="1600" dirty="0" smtClean="0"/>
              <a:t>▶ </a:t>
            </a:r>
            <a:r>
              <a:rPr lang="en-US" sz="1600" dirty="0">
                <a:solidFill>
                  <a:srgbClr val="FF0000"/>
                </a:solidFill>
              </a:rPr>
              <a:t>Common or very common </a:t>
            </a:r>
            <a:r>
              <a:rPr lang="en-US" sz="1600" dirty="0"/>
              <a:t>Constipation . </a:t>
            </a:r>
            <a:r>
              <a:rPr lang="en-US" sz="1600" dirty="0" err="1"/>
              <a:t>diarrhoea</a:t>
            </a:r>
            <a:r>
              <a:rPr lang="en-US" sz="1600" dirty="0"/>
              <a:t> </a:t>
            </a:r>
            <a:r>
              <a:rPr lang="en-US" sz="1600" dirty="0" smtClean="0"/>
              <a:t>. gastrointestinal </a:t>
            </a:r>
            <a:r>
              <a:rPr lang="en-US" sz="1600" dirty="0"/>
              <a:t>discomfort . gastrointestinal disorders </a:t>
            </a:r>
            <a:r>
              <a:rPr lang="en-US" sz="1600" dirty="0" smtClean="0"/>
              <a:t>.headache </a:t>
            </a:r>
            <a:r>
              <a:rPr lang="en-US" sz="1600" dirty="0"/>
              <a:t>. nausea . </a:t>
            </a:r>
            <a:r>
              <a:rPr lang="en-US" sz="1600" dirty="0" smtClean="0"/>
              <a:t>Vomiting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ALLERGY AND CROSS-SENSITIVITY </a:t>
            </a:r>
            <a:r>
              <a:rPr lang="en-US" sz="1600" dirty="0"/>
              <a:t>Contra-indicated in</a:t>
            </a:r>
          </a:p>
          <a:p>
            <a:r>
              <a:rPr lang="en-US" sz="1600" dirty="0"/>
              <a:t>patients with a history of hypersensitivity to aspirin or any</a:t>
            </a:r>
          </a:p>
          <a:p>
            <a:r>
              <a:rPr lang="en-US" sz="1600" dirty="0"/>
              <a:t>other NSAID—which includes those in whom attacks of</a:t>
            </a:r>
          </a:p>
          <a:p>
            <a:r>
              <a:rPr lang="en-US" sz="1600" dirty="0"/>
              <a:t>asthma, angioedema, </a:t>
            </a:r>
            <a:r>
              <a:rPr lang="en-US" sz="1600" dirty="0" err="1"/>
              <a:t>urticaria</a:t>
            </a:r>
            <a:r>
              <a:rPr lang="en-US" sz="1600" dirty="0"/>
              <a:t> or rhinitis have been</a:t>
            </a:r>
          </a:p>
          <a:p>
            <a:r>
              <a:rPr lang="en-US" sz="1600" dirty="0"/>
              <a:t>precipitated by aspirin or any other NSAID.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CONCEPTION </a:t>
            </a:r>
            <a:r>
              <a:rPr lang="en-US" sz="1600" b="1" dirty="0">
                <a:solidFill>
                  <a:srgbClr val="FF0000"/>
                </a:solidFill>
              </a:rPr>
              <a:t>AND CONTRACEPTION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Caution—long-term</a:t>
            </a:r>
          </a:p>
          <a:p>
            <a:r>
              <a:rPr lang="en-US" sz="1600" dirty="0"/>
              <a:t>use of some NSAIDs is associated with reduced female</a:t>
            </a:r>
          </a:p>
          <a:p>
            <a:r>
              <a:rPr lang="en-US" sz="1600" dirty="0"/>
              <a:t>fertility, which is reversible on stopping treatment</a:t>
            </a:r>
          </a:p>
        </p:txBody>
      </p:sp>
    </p:spTree>
    <p:extLst>
      <p:ext uri="{BB962C8B-B14F-4D97-AF65-F5344CB8AC3E}">
        <p14:creationId xmlns:p14="http://schemas.microsoft.com/office/powerpoint/2010/main" val="20879547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Meloxicam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dvTT990627ac"/>
              </a:rPr>
              <a:t>PREGNANCY</a:t>
            </a:r>
            <a:r>
              <a:rPr lang="en-US" sz="1600" dirty="0">
                <a:solidFill>
                  <a:srgbClr val="000000"/>
                </a:solidFill>
                <a:latin typeface="AdvTT990627ac"/>
              </a:rPr>
              <a:t>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Avoid unless the potential bene</a:t>
            </a:r>
            <a:r>
              <a:rPr lang="en-US" sz="1600" dirty="0">
                <a:solidFill>
                  <a:srgbClr val="231F20"/>
                </a:solidFill>
                <a:latin typeface="AdvTTc0bf9acf+fb"/>
              </a:rPr>
              <a:t>fi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t </a:t>
            </a:r>
            <a:r>
              <a:rPr lang="en-US" sz="1600" dirty="0" smtClean="0">
                <a:solidFill>
                  <a:srgbClr val="231F20"/>
                </a:solidFill>
                <a:latin typeface="AdvTTc0bf9acf"/>
              </a:rPr>
              <a:t>outweighs the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risk. Avoid during the third trimester (risk of closure </a:t>
            </a:r>
            <a:r>
              <a:rPr lang="en-US" sz="1600" dirty="0" smtClean="0">
                <a:solidFill>
                  <a:srgbClr val="231F20"/>
                </a:solidFill>
                <a:latin typeface="AdvTTc0bf9acf"/>
              </a:rPr>
              <a:t>of fetal </a:t>
            </a:r>
            <a:r>
              <a:rPr lang="en-US" sz="1600" dirty="0" err="1">
                <a:solidFill>
                  <a:srgbClr val="231F20"/>
                </a:solidFill>
                <a:latin typeface="AdvTTc0bf9acf"/>
              </a:rPr>
              <a:t>ductus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 </a:t>
            </a:r>
            <a:r>
              <a:rPr lang="en-US" sz="1600" dirty="0" err="1">
                <a:solidFill>
                  <a:srgbClr val="231F20"/>
                </a:solidFill>
                <a:latin typeface="AdvTTc0bf9acf"/>
              </a:rPr>
              <a:t>arteriosus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 </a:t>
            </a:r>
            <a:r>
              <a:rPr lang="en-US" sz="1600" dirty="0">
                <a:solidFill>
                  <a:srgbClr val="231F20"/>
                </a:solidFill>
                <a:latin typeface="AdvTTa80101f9.I"/>
              </a:rPr>
              <a:t>in utero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and </a:t>
            </a:r>
            <a:r>
              <a:rPr lang="en-US" sz="1600" dirty="0" smtClean="0">
                <a:solidFill>
                  <a:srgbClr val="231F20"/>
                </a:solidFill>
                <a:latin typeface="AdvTTc0bf9acf"/>
              </a:rPr>
              <a:t>possibly persistent pulmonary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hypertension of the newborn); onset of </a:t>
            </a:r>
            <a:r>
              <a:rPr lang="en-US" sz="1600" dirty="0" err="1" smtClean="0">
                <a:solidFill>
                  <a:srgbClr val="231F20"/>
                </a:solidFill>
                <a:latin typeface="AdvTTc0bf9acf"/>
              </a:rPr>
              <a:t>labour</a:t>
            </a:r>
            <a:r>
              <a:rPr lang="en-US" sz="1600" dirty="0" smtClean="0">
                <a:solidFill>
                  <a:srgbClr val="231F20"/>
                </a:solidFill>
                <a:latin typeface="AdvTTc0bf9acf"/>
              </a:rPr>
              <a:t> may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be delayed and duration may be increased.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AdvTT990627ac"/>
              </a:rPr>
              <a:t>BREAST </a:t>
            </a:r>
            <a:r>
              <a:rPr lang="en-US" sz="1600" b="1" dirty="0">
                <a:solidFill>
                  <a:srgbClr val="FF0000"/>
                </a:solidFill>
                <a:latin typeface="AdvTT990627ac"/>
              </a:rPr>
              <a:t>FEEDING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Use with caution during </a:t>
            </a:r>
            <a:r>
              <a:rPr lang="en-US" sz="1600" dirty="0" smtClean="0">
                <a:solidFill>
                  <a:srgbClr val="231F20"/>
                </a:solidFill>
                <a:latin typeface="AdvTTc0bf9acf"/>
              </a:rPr>
              <a:t>breast-feeding. Present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in milk in </a:t>
            </a:r>
            <a:r>
              <a:rPr lang="en-US" sz="1600" dirty="0">
                <a:solidFill>
                  <a:srgbClr val="231F20"/>
                </a:solidFill>
                <a:latin typeface="AdvTTa80101f9.I"/>
              </a:rPr>
              <a:t>animal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studies</a:t>
            </a:r>
            <a:r>
              <a:rPr lang="en-US" sz="1600" dirty="0">
                <a:solidFill>
                  <a:srgbClr val="231F20"/>
                </a:solidFill>
                <a:latin typeface="AdvTTc0bf9acf+20"/>
              </a:rPr>
              <a:t>—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manufacturer </a:t>
            </a:r>
            <a:r>
              <a:rPr lang="en-US" sz="1600" dirty="0" smtClean="0">
                <a:solidFill>
                  <a:srgbClr val="231F20"/>
                </a:solidFill>
                <a:latin typeface="AdvTTc0bf9acf"/>
              </a:rPr>
              <a:t>advises avoid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.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AdvTT990627ac"/>
              </a:rPr>
              <a:t>HEPATIC </a:t>
            </a:r>
            <a:r>
              <a:rPr lang="en-US" sz="1600" b="1" dirty="0">
                <a:solidFill>
                  <a:srgbClr val="FF0000"/>
                </a:solidFill>
                <a:latin typeface="AdvTT990627ac"/>
              </a:rPr>
              <a:t>IMPAIRMENT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Manufacturer advises caution </a:t>
            </a:r>
            <a:r>
              <a:rPr lang="en-US" sz="1600" dirty="0" smtClean="0">
                <a:solidFill>
                  <a:srgbClr val="231F20"/>
                </a:solidFill>
                <a:latin typeface="AdvTTc0bf9acf"/>
              </a:rPr>
              <a:t>in mild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to moderate impairment; avoid in severe impairment.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AdvTT990627ac"/>
              </a:rPr>
              <a:t>RENAL </a:t>
            </a:r>
            <a:r>
              <a:rPr lang="en-US" sz="1600" b="1" dirty="0">
                <a:solidFill>
                  <a:srgbClr val="FF0000"/>
                </a:solidFill>
                <a:latin typeface="AdvTT990627ac"/>
              </a:rPr>
              <a:t>IMPAIRMENT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Avoid if possible or use with caution.</a:t>
            </a:r>
          </a:p>
          <a:p>
            <a:r>
              <a:rPr lang="en-US" sz="1600" dirty="0">
                <a:solidFill>
                  <a:srgbClr val="000000"/>
                </a:solidFill>
                <a:latin typeface="AdvTT0e40dc65+25"/>
              </a:rPr>
              <a:t>▶ </a:t>
            </a:r>
            <a:r>
              <a:rPr lang="en-US" sz="1600" dirty="0">
                <a:solidFill>
                  <a:srgbClr val="231F20"/>
                </a:solidFill>
                <a:latin typeface="AdvTT505399df"/>
              </a:rPr>
              <a:t>In adults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Avoid if </a:t>
            </a:r>
            <a:r>
              <a:rPr lang="en-US" sz="1600" dirty="0" err="1">
                <a:solidFill>
                  <a:srgbClr val="231F20"/>
                </a:solidFill>
                <a:latin typeface="AdvTTc0bf9acf"/>
              </a:rPr>
              <a:t>eGFR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 less than 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25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mL/minute/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1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.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73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m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2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.</a:t>
            </a:r>
          </a:p>
          <a:p>
            <a:r>
              <a:rPr lang="en-US" sz="1600" dirty="0">
                <a:solidFill>
                  <a:srgbClr val="000000"/>
                </a:solidFill>
                <a:latin typeface="AdvTT0e40dc65+25"/>
              </a:rPr>
              <a:t>▶ </a:t>
            </a:r>
            <a:r>
              <a:rPr lang="en-US" sz="1600" dirty="0">
                <a:solidFill>
                  <a:srgbClr val="231F20"/>
                </a:solidFill>
                <a:latin typeface="AdvTT505399df"/>
              </a:rPr>
              <a:t>In children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Avoid if estimated glomerular </a:t>
            </a:r>
            <a:r>
              <a:rPr lang="en-US" sz="1600" dirty="0">
                <a:solidFill>
                  <a:srgbClr val="231F20"/>
                </a:solidFill>
                <a:latin typeface="AdvTTc0bf9acf+fb"/>
              </a:rPr>
              <a:t>fi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ltration rate </a:t>
            </a:r>
            <a:r>
              <a:rPr lang="en-US" sz="1600" dirty="0" smtClean="0">
                <a:solidFill>
                  <a:srgbClr val="231F20"/>
                </a:solidFill>
                <a:latin typeface="AdvTTc0bf9acf"/>
              </a:rPr>
              <a:t>less than 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25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mL/minute/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1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.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73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m</a:t>
            </a:r>
            <a:r>
              <a:rPr lang="en-US" sz="1600" dirty="0">
                <a:solidFill>
                  <a:srgbClr val="231F20"/>
                </a:solidFill>
                <a:latin typeface="AdvTT0e40dc65"/>
              </a:rPr>
              <a:t>2</a:t>
            </a:r>
            <a:r>
              <a:rPr lang="en-US" sz="1600" dirty="0" smtClean="0">
                <a:solidFill>
                  <a:srgbClr val="231F20"/>
                </a:solidFill>
                <a:latin typeface="AdvTTc0bf9acf"/>
              </a:rPr>
              <a:t>.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Dose adjustments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The lowest effective dose should be used for the shortest possible duration. Monitoring In renal impairment monitor renal function; sodium and water </a:t>
            </a:r>
            <a:r>
              <a:rPr lang="en-US" sz="1600" dirty="0" smtClean="0"/>
              <a:t>retention may </a:t>
            </a:r>
            <a:r>
              <a:rPr lang="en-US" sz="1600" dirty="0"/>
              <a:t>occur and renal function may deteriorate, possibly leading to renal failure</a:t>
            </a:r>
          </a:p>
          <a:p>
            <a:endParaRPr lang="en-US" sz="1600" dirty="0">
              <a:solidFill>
                <a:srgbClr val="231F20"/>
              </a:solidFill>
              <a:latin typeface="AdvTTc0bf9acf"/>
            </a:endParaRPr>
          </a:p>
        </p:txBody>
      </p:sp>
    </p:spTree>
    <p:extLst>
      <p:ext uri="{BB962C8B-B14F-4D97-AF65-F5344CB8AC3E}">
        <p14:creationId xmlns:p14="http://schemas.microsoft.com/office/powerpoint/2010/main" val="2414376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Meloxicam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/>
              <a:t>MEDICINAL FORMS</a:t>
            </a:r>
          </a:p>
          <a:p>
            <a:r>
              <a:rPr lang="en-US" sz="1600" b="1" dirty="0" err="1">
                <a:solidFill>
                  <a:srgbClr val="FF0000"/>
                </a:solidFill>
              </a:rPr>
              <a:t>Orodispersible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tablet : </a:t>
            </a:r>
          </a:p>
          <a:p>
            <a:r>
              <a:rPr lang="en-US" sz="1600" dirty="0" smtClean="0"/>
              <a:t>Meloxicam </a:t>
            </a:r>
            <a:r>
              <a:rPr lang="en-US" sz="1600" dirty="0"/>
              <a:t>7.5 </a:t>
            </a:r>
            <a:r>
              <a:rPr lang="en-US" sz="1600" dirty="0" smtClean="0"/>
              <a:t>mg</a:t>
            </a:r>
          </a:p>
          <a:p>
            <a:r>
              <a:rPr lang="en-US" sz="1600" dirty="0" smtClean="0"/>
              <a:t> Meloxicam </a:t>
            </a:r>
            <a:r>
              <a:rPr lang="en-US" sz="1600" dirty="0"/>
              <a:t>15 </a:t>
            </a:r>
            <a:r>
              <a:rPr lang="en-US" sz="1600" dirty="0" smtClean="0"/>
              <a:t>mg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Tablet: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dirty="0"/>
              <a:t>CAUTIONARY AND ADVISORY LABELS </a:t>
            </a:r>
            <a:r>
              <a:rPr lang="en-US" sz="1600" dirty="0" smtClean="0"/>
              <a:t>21</a:t>
            </a:r>
          </a:p>
          <a:p>
            <a:r>
              <a:rPr lang="en-US" sz="1600" dirty="0"/>
              <a:t>(21 Take with or just after food, or a meal</a:t>
            </a:r>
            <a:r>
              <a:rPr lang="en-US" sz="1600" dirty="0" smtClean="0"/>
              <a:t>)</a:t>
            </a:r>
            <a:endParaRPr lang="en-US" sz="1600" dirty="0"/>
          </a:p>
          <a:p>
            <a:r>
              <a:rPr lang="nb-NO" sz="1600" dirty="0"/>
              <a:t>Meloxicam 7.5 mg </a:t>
            </a:r>
            <a:endParaRPr lang="en-US" sz="1600" dirty="0"/>
          </a:p>
          <a:p>
            <a:r>
              <a:rPr lang="en-US" sz="1600" dirty="0"/>
              <a:t>Meloxicam 15 mg</a:t>
            </a:r>
          </a:p>
        </p:txBody>
      </p:sp>
    </p:spTree>
    <p:extLst>
      <p:ext uri="{BB962C8B-B14F-4D97-AF65-F5344CB8AC3E}">
        <p14:creationId xmlns:p14="http://schemas.microsoft.com/office/powerpoint/2010/main" val="18369414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4267200" cy="616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2" y="381000"/>
            <a:ext cx="4724400" cy="616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1719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Piroxicam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b="1" dirty="0"/>
              <a:t>INDICATIONS AND DOSE</a:t>
            </a:r>
          </a:p>
          <a:p>
            <a:r>
              <a:rPr lang="en-US" sz="1600" dirty="0">
                <a:solidFill>
                  <a:srgbClr val="FF0000"/>
                </a:solidFill>
              </a:rPr>
              <a:t>Rheumatoid arthritis (initiated by a specialist) |</a:t>
            </a:r>
          </a:p>
          <a:p>
            <a:r>
              <a:rPr lang="en-US" sz="1600" dirty="0">
                <a:solidFill>
                  <a:srgbClr val="FF0000"/>
                </a:solidFill>
              </a:rPr>
              <a:t>Osteoarthritis (initiated by a specialist) | </a:t>
            </a:r>
            <a:r>
              <a:rPr lang="en-US" sz="1600" dirty="0" err="1">
                <a:solidFill>
                  <a:srgbClr val="FF0000"/>
                </a:solidFill>
              </a:rPr>
              <a:t>Ankylosing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rgbClr val="FF0000"/>
                </a:solidFill>
              </a:rPr>
              <a:t>spondylitis (initiated by a specialist)</a:t>
            </a:r>
          </a:p>
          <a:p>
            <a:r>
              <a:rPr lang="en-US" sz="1600" dirty="0"/>
              <a:t>▶ BY MOUTH</a:t>
            </a:r>
          </a:p>
          <a:p>
            <a:r>
              <a:rPr lang="en-US" sz="1600" dirty="0"/>
              <a:t>▶ Adult: Up to 20 mg once daily</a:t>
            </a:r>
          </a:p>
          <a:p>
            <a:r>
              <a:rPr lang="en-US" sz="1600" dirty="0">
                <a:solidFill>
                  <a:srgbClr val="FF0000"/>
                </a:solidFill>
              </a:rPr>
              <a:t>Pain relief in musculoskeletal conditions | Treatment in</a:t>
            </a:r>
          </a:p>
          <a:p>
            <a:r>
              <a:rPr lang="en-US" sz="1600" dirty="0">
                <a:solidFill>
                  <a:srgbClr val="FF0000"/>
                </a:solidFill>
              </a:rPr>
              <a:t>knee or hand osteoarthritis (adjunct)</a:t>
            </a:r>
          </a:p>
          <a:p>
            <a:r>
              <a:rPr lang="en-US" sz="1600" dirty="0"/>
              <a:t>▶ TO THE SKIN</a:t>
            </a:r>
          </a:p>
          <a:p>
            <a:r>
              <a:rPr lang="en-US" sz="1600" dirty="0"/>
              <a:t>▶ Adult: Apply 3–4 times a day, 0.5% gel to be </a:t>
            </a:r>
            <a:r>
              <a:rPr lang="en-US" sz="1600" dirty="0" smtClean="0"/>
              <a:t>applied; </a:t>
            </a:r>
          </a:p>
          <a:p>
            <a:r>
              <a:rPr lang="en-US" sz="1600" dirty="0" smtClean="0"/>
              <a:t>review </a:t>
            </a:r>
            <a:r>
              <a:rPr lang="en-US" sz="1600" dirty="0"/>
              <a:t>treatment after 4 weeks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505521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IMPORTANT SAFETY INFORMATION</a:t>
            </a:r>
            <a:br>
              <a:rPr lang="en-US" sz="3200" dirty="0"/>
            </a:br>
            <a:r>
              <a:rPr lang="en-US" sz="3200" dirty="0"/>
              <a:t>(</a:t>
            </a:r>
            <a:r>
              <a:rPr lang="en-US" sz="3200" dirty="0" err="1" smtClean="0"/>
              <a:t>Piroxicam</a:t>
            </a:r>
            <a:r>
              <a:rPr lang="en-US" sz="3200" dirty="0" smtClean="0"/>
              <a:t> 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sz="6400" dirty="0"/>
          </a:p>
          <a:p>
            <a:r>
              <a:rPr lang="en-US" sz="6400" dirty="0"/>
              <a:t>▶ </a:t>
            </a:r>
            <a:r>
              <a:rPr lang="en-US" sz="6400" b="1" dirty="0"/>
              <a:t>With systemic </a:t>
            </a:r>
            <a:r>
              <a:rPr lang="en-US" sz="6400" b="1" dirty="0" smtClean="0"/>
              <a:t>use </a:t>
            </a:r>
            <a:r>
              <a:rPr lang="en-US" sz="6400" dirty="0" smtClean="0"/>
              <a:t>The </a:t>
            </a:r>
            <a:r>
              <a:rPr lang="en-US" sz="6400" dirty="0"/>
              <a:t>CHMP has recommended restrictions on the use </a:t>
            </a:r>
            <a:r>
              <a:rPr lang="en-US" sz="6400" dirty="0" smtClean="0"/>
              <a:t>of </a:t>
            </a:r>
            <a:r>
              <a:rPr lang="en-US" sz="6400" dirty="0" err="1" smtClean="0"/>
              <a:t>piroxicam</a:t>
            </a:r>
            <a:r>
              <a:rPr lang="en-US" sz="6400" dirty="0" smtClean="0"/>
              <a:t> </a:t>
            </a:r>
            <a:r>
              <a:rPr lang="en-US" sz="6400" dirty="0"/>
              <a:t>because of the increased risk of </a:t>
            </a:r>
            <a:r>
              <a:rPr lang="en-US" sz="6400" dirty="0" smtClean="0"/>
              <a:t>gastrointestinal side </a:t>
            </a:r>
            <a:r>
              <a:rPr lang="en-US" sz="6400" dirty="0"/>
              <a:t>effects and serious skin reactions. </a:t>
            </a:r>
            <a:r>
              <a:rPr lang="en-US" sz="6400" dirty="0" smtClean="0"/>
              <a:t>The CHMP </a:t>
            </a:r>
            <a:r>
              <a:rPr lang="en-US" sz="6400" dirty="0"/>
              <a:t>has advised </a:t>
            </a:r>
            <a:r>
              <a:rPr lang="en-US" sz="6400" dirty="0" smtClean="0"/>
              <a:t>that:</a:t>
            </a:r>
          </a:p>
          <a:p>
            <a:r>
              <a:rPr lang="en-US" sz="6400" dirty="0" err="1" smtClean="0">
                <a:solidFill>
                  <a:srgbClr val="FF0000"/>
                </a:solidFill>
              </a:rPr>
              <a:t>piroxicam</a:t>
            </a:r>
            <a:r>
              <a:rPr lang="en-US" sz="6400" dirty="0" smtClean="0">
                <a:solidFill>
                  <a:srgbClr val="FF0000"/>
                </a:solidFill>
              </a:rPr>
              <a:t> </a:t>
            </a:r>
            <a:r>
              <a:rPr lang="en-US" sz="6400" dirty="0"/>
              <a:t>should be initiated only by </a:t>
            </a:r>
            <a:r>
              <a:rPr lang="en-US" sz="6400" dirty="0" smtClean="0"/>
              <a:t>physicians experienced </a:t>
            </a:r>
            <a:r>
              <a:rPr lang="en-US" sz="6400" dirty="0"/>
              <a:t>in treating </a:t>
            </a:r>
            <a:r>
              <a:rPr lang="en-US" sz="6400" dirty="0" smtClean="0"/>
              <a:t>inflammatory </a:t>
            </a:r>
            <a:r>
              <a:rPr lang="en-US" sz="6400" dirty="0"/>
              <a:t>or </a:t>
            </a:r>
            <a:r>
              <a:rPr lang="en-US" sz="6400" dirty="0" smtClean="0"/>
              <a:t>degenerative rheumatic diseases.</a:t>
            </a:r>
          </a:p>
          <a:p>
            <a:r>
              <a:rPr lang="en-US" sz="6400" dirty="0" err="1" smtClean="0">
                <a:solidFill>
                  <a:srgbClr val="FF0000"/>
                </a:solidFill>
              </a:rPr>
              <a:t>piroxicam</a:t>
            </a:r>
            <a:r>
              <a:rPr lang="en-US" sz="6400" dirty="0" smtClean="0">
                <a:solidFill>
                  <a:srgbClr val="FF0000"/>
                </a:solidFill>
              </a:rPr>
              <a:t> </a:t>
            </a:r>
            <a:r>
              <a:rPr lang="en-US" sz="6400" dirty="0"/>
              <a:t>should not be used as first-line </a:t>
            </a:r>
            <a:r>
              <a:rPr lang="en-US" sz="6400" dirty="0" smtClean="0"/>
              <a:t>treatment </a:t>
            </a:r>
            <a:r>
              <a:rPr lang="en-US" sz="6400" dirty="0"/>
              <a:t>in adults, use of </a:t>
            </a:r>
            <a:r>
              <a:rPr lang="en-US" sz="6400" dirty="0" err="1"/>
              <a:t>piroxicam</a:t>
            </a:r>
            <a:r>
              <a:rPr lang="en-US" sz="6400" dirty="0"/>
              <a:t> should be limited to </a:t>
            </a:r>
            <a:r>
              <a:rPr lang="en-US" sz="6400" dirty="0" smtClean="0"/>
              <a:t>the symptomatic </a:t>
            </a:r>
            <a:r>
              <a:rPr lang="en-US" sz="6400" dirty="0"/>
              <a:t>relief of osteoarthritis, </a:t>
            </a:r>
            <a:r>
              <a:rPr lang="en-US" sz="6400" dirty="0" smtClean="0"/>
              <a:t>rheumatoid arthritis</a:t>
            </a:r>
            <a:r>
              <a:rPr lang="en-US" sz="6400" dirty="0"/>
              <a:t>, and </a:t>
            </a:r>
            <a:r>
              <a:rPr lang="en-US" sz="6400" dirty="0" err="1"/>
              <a:t>ankylosing</a:t>
            </a:r>
            <a:r>
              <a:rPr lang="en-US" sz="6400" dirty="0"/>
              <a:t> </a:t>
            </a:r>
            <a:r>
              <a:rPr lang="en-US" sz="6400" dirty="0" smtClean="0"/>
              <a:t>spondylitis. </a:t>
            </a:r>
          </a:p>
          <a:p>
            <a:r>
              <a:rPr lang="en-US" sz="6400" dirty="0" err="1" smtClean="0">
                <a:solidFill>
                  <a:srgbClr val="FF0000"/>
                </a:solidFill>
              </a:rPr>
              <a:t>piroxicam</a:t>
            </a:r>
            <a:r>
              <a:rPr lang="en-US" sz="6400" dirty="0" smtClean="0"/>
              <a:t> </a:t>
            </a:r>
            <a:r>
              <a:rPr lang="en-US" sz="6400" dirty="0"/>
              <a:t>dose should not exceed 20mg </a:t>
            </a:r>
            <a:r>
              <a:rPr lang="en-US" sz="6400" dirty="0" smtClean="0"/>
              <a:t>daily.</a:t>
            </a:r>
          </a:p>
          <a:p>
            <a:r>
              <a:rPr lang="en-US" sz="6400" dirty="0" err="1" smtClean="0">
                <a:solidFill>
                  <a:srgbClr val="FF0000"/>
                </a:solidFill>
              </a:rPr>
              <a:t>piroxicam</a:t>
            </a:r>
            <a:r>
              <a:rPr lang="en-US" sz="6400" dirty="0" smtClean="0"/>
              <a:t> </a:t>
            </a:r>
            <a:r>
              <a:rPr lang="en-US" sz="6400" dirty="0"/>
              <a:t>should no longer be used for the </a:t>
            </a:r>
            <a:r>
              <a:rPr lang="en-US" sz="6400" dirty="0" smtClean="0"/>
              <a:t>treatment of </a:t>
            </a:r>
            <a:r>
              <a:rPr lang="en-US" sz="6400" dirty="0"/>
              <a:t>acute painful and inflammatory </a:t>
            </a:r>
            <a:r>
              <a:rPr lang="en-US" sz="6400" dirty="0" smtClean="0"/>
              <a:t>conditions. </a:t>
            </a:r>
            <a:r>
              <a:rPr lang="en-US" sz="6400" dirty="0"/>
              <a:t>treatment should be reviewed 2 weeks after </a:t>
            </a:r>
            <a:r>
              <a:rPr lang="en-US" sz="6400" dirty="0" smtClean="0"/>
              <a:t>initiating </a:t>
            </a:r>
            <a:r>
              <a:rPr lang="en-US" sz="6400" dirty="0" err="1" smtClean="0"/>
              <a:t>piroxicam</a:t>
            </a:r>
            <a:r>
              <a:rPr lang="en-US" sz="6400" dirty="0"/>
              <a:t>, and periodically </a:t>
            </a:r>
            <a:r>
              <a:rPr lang="en-US" sz="6400" dirty="0" smtClean="0"/>
              <a:t>thereafter. </a:t>
            </a:r>
            <a:r>
              <a:rPr lang="en-US" sz="6400" dirty="0"/>
              <a:t>concomitant administration of a </a:t>
            </a:r>
            <a:r>
              <a:rPr lang="en-US" sz="6400" dirty="0" smtClean="0"/>
              <a:t>gastro-protective agent </a:t>
            </a:r>
            <a:r>
              <a:rPr lang="en-US" sz="6400" dirty="0"/>
              <a:t>should be </a:t>
            </a:r>
            <a:r>
              <a:rPr lang="en-US" sz="6400" dirty="0" smtClean="0"/>
              <a:t>considered. Topical </a:t>
            </a:r>
            <a:r>
              <a:rPr lang="en-US" sz="6400" dirty="0"/>
              <a:t>preparations containing </a:t>
            </a:r>
            <a:r>
              <a:rPr lang="en-US" sz="6400" dirty="0" err="1"/>
              <a:t>piroxicam</a:t>
            </a:r>
            <a:r>
              <a:rPr lang="en-US" sz="6400" dirty="0"/>
              <a:t> are </a:t>
            </a:r>
            <a:r>
              <a:rPr lang="en-US" sz="6400" dirty="0" smtClean="0"/>
              <a:t>not affected </a:t>
            </a:r>
            <a:r>
              <a:rPr lang="en-US" sz="6400" dirty="0"/>
              <a:t>by these restrictions.</a:t>
            </a:r>
          </a:p>
        </p:txBody>
      </p:sp>
    </p:spTree>
    <p:extLst>
      <p:ext uri="{BB962C8B-B14F-4D97-AF65-F5344CB8AC3E}">
        <p14:creationId xmlns:p14="http://schemas.microsoft.com/office/powerpoint/2010/main" val="38514101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Piroxicam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    </a:t>
            </a:r>
            <a:r>
              <a:rPr lang="en-US" b="1" dirty="0">
                <a:solidFill>
                  <a:srgbClr val="FF0000"/>
                </a:solidFill>
              </a:rPr>
              <a:t>CONTRA-INDICATIONS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▶      </a:t>
            </a:r>
            <a:r>
              <a:rPr lang="en-US" dirty="0"/>
              <a:t>With systemic use Active gastro-intestinal bleeding . active</a:t>
            </a:r>
          </a:p>
          <a:p>
            <a:r>
              <a:rPr lang="en-US" dirty="0"/>
              <a:t>gastro-intestinal ulceration . history of </a:t>
            </a:r>
            <a:r>
              <a:rPr lang="en-US" dirty="0" smtClean="0"/>
              <a:t>gastro-intestinal bleeding </a:t>
            </a:r>
            <a:r>
              <a:rPr lang="en-US" dirty="0"/>
              <a:t>. history of gastro-intestinal perforation . history</a:t>
            </a:r>
          </a:p>
          <a:p>
            <a:r>
              <a:rPr lang="en-US" dirty="0"/>
              <a:t>of gastro-intestinal ulceration . inflammatory </a:t>
            </a:r>
            <a:r>
              <a:rPr lang="en-US" dirty="0" smtClean="0"/>
              <a:t>bowel disease </a:t>
            </a:r>
            <a:r>
              <a:rPr lang="en-US" dirty="0"/>
              <a:t>. severe heart </a:t>
            </a:r>
            <a:r>
              <a:rPr lang="en-US" dirty="0" smtClean="0"/>
              <a:t>failure</a:t>
            </a:r>
          </a:p>
          <a:p>
            <a:r>
              <a:rPr lang="en-US" b="1" dirty="0" smtClean="0"/>
              <a:t>CAUTIONS</a:t>
            </a:r>
            <a:endParaRPr lang="en-US" b="1" dirty="0"/>
          </a:p>
          <a:p>
            <a:r>
              <a:rPr lang="en-US" dirty="0">
                <a:solidFill>
                  <a:srgbClr val="FF0000"/>
                </a:solidFill>
              </a:rPr>
              <a:t>▶ With systemic use </a:t>
            </a:r>
            <a:r>
              <a:rPr lang="en-US" dirty="0"/>
              <a:t>Allergic disorders . cardiac </a:t>
            </a:r>
            <a:r>
              <a:rPr lang="en-US" dirty="0" smtClean="0"/>
              <a:t>impairment (NSAIDs </a:t>
            </a:r>
            <a:r>
              <a:rPr lang="en-US" dirty="0"/>
              <a:t>may impair renal function) . cerebrovascular</a:t>
            </a:r>
          </a:p>
          <a:p>
            <a:r>
              <a:rPr lang="en-US" dirty="0"/>
              <a:t>disease . coagulation defects . connective-tissue disorders .</a:t>
            </a:r>
          </a:p>
          <a:p>
            <a:r>
              <a:rPr lang="en-US" dirty="0" err="1"/>
              <a:t>Crohn’s</a:t>
            </a:r>
            <a:r>
              <a:rPr lang="en-US" dirty="0"/>
              <a:t> disease (may be exacerbated) . elderly (risk </a:t>
            </a:r>
            <a:r>
              <a:rPr lang="en-US" dirty="0" smtClean="0"/>
              <a:t>of serious </a:t>
            </a:r>
            <a:r>
              <a:rPr lang="en-US" dirty="0"/>
              <a:t>side-effects and fatalities) . heart failure .</a:t>
            </a:r>
          </a:p>
          <a:p>
            <a:r>
              <a:rPr lang="en-US" dirty="0" err="1"/>
              <a:t>ischaemic</a:t>
            </a:r>
            <a:r>
              <a:rPr lang="en-US" dirty="0"/>
              <a:t> heart disease . peripheral arterial disease . </a:t>
            </a:r>
            <a:r>
              <a:rPr lang="en-US" dirty="0" smtClean="0"/>
              <a:t>Risk factors </a:t>
            </a:r>
            <a:r>
              <a:rPr lang="en-US" dirty="0"/>
              <a:t>for cardiovascular events . ulcerative colitis (may </a:t>
            </a:r>
            <a:r>
              <a:rPr lang="en-US" dirty="0" smtClean="0"/>
              <a:t>be exacerbated</a:t>
            </a:r>
            <a:r>
              <a:rPr lang="en-US" dirty="0"/>
              <a:t>) . uncontrolled hypertension</a:t>
            </a:r>
          </a:p>
          <a:p>
            <a:r>
              <a:rPr lang="en-US" dirty="0">
                <a:solidFill>
                  <a:srgbClr val="FF0000"/>
                </a:solidFill>
              </a:rPr>
              <a:t>▶ With topical use </a:t>
            </a:r>
            <a:r>
              <a:rPr lang="en-US" dirty="0"/>
              <a:t>Avoid contact with eyes . avoid contact with</a:t>
            </a:r>
          </a:p>
          <a:p>
            <a:r>
              <a:rPr lang="en-US" dirty="0"/>
              <a:t>inflamed or broken skin . avoid contact with mucous</a:t>
            </a:r>
          </a:p>
          <a:p>
            <a:r>
              <a:rPr lang="en-US" dirty="0"/>
              <a:t>membranes . not for use with occlusive dressings . topical</a:t>
            </a:r>
          </a:p>
          <a:p>
            <a:r>
              <a:rPr lang="en-US" dirty="0"/>
              <a:t>application of large amounts can result in systemic effects,</a:t>
            </a:r>
          </a:p>
          <a:p>
            <a:r>
              <a:rPr lang="en-US" dirty="0"/>
              <a:t>including hypersensitivity and asthma (renal disease has</a:t>
            </a:r>
          </a:p>
          <a:p>
            <a:r>
              <a:rPr lang="en-US" dirty="0"/>
              <a:t>also been reported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700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Piroxicam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SIDE-EFFECTS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/>
              <a:t>▶ Common or very common Gastrointestinal discomfort .</a:t>
            </a:r>
          </a:p>
          <a:p>
            <a:r>
              <a:rPr lang="en-US" sz="1600" dirty="0"/>
              <a:t>gastrointestinal disorders . nausea . skin </a:t>
            </a:r>
            <a:r>
              <a:rPr lang="en-US" sz="1600" dirty="0" smtClean="0"/>
              <a:t>reactions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ALLERGY AND CROSS-SENSITIVITY </a:t>
            </a:r>
            <a:r>
              <a:rPr lang="en-US" sz="1600" dirty="0"/>
              <a:t>Contra-indicated in</a:t>
            </a:r>
          </a:p>
          <a:p>
            <a:r>
              <a:rPr lang="en-US" sz="1600" dirty="0"/>
              <a:t>patients with a history of hypersensitivity to aspirin or any</a:t>
            </a:r>
          </a:p>
          <a:p>
            <a:r>
              <a:rPr lang="en-US" sz="1600" dirty="0"/>
              <a:t>other NSAID—which includes those in whom attacks of</a:t>
            </a:r>
          </a:p>
          <a:p>
            <a:r>
              <a:rPr lang="en-US" sz="1600" dirty="0"/>
              <a:t>asthma, angioedema, </a:t>
            </a:r>
            <a:r>
              <a:rPr lang="en-US" sz="1600" dirty="0" err="1"/>
              <a:t>urticaria</a:t>
            </a:r>
            <a:r>
              <a:rPr lang="en-US" sz="1600" dirty="0"/>
              <a:t> or rhinitis have been</a:t>
            </a:r>
          </a:p>
          <a:p>
            <a:r>
              <a:rPr lang="en-US" sz="1600" dirty="0"/>
              <a:t>precipitated by aspirin or any other NSAID.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CONCEPTION AND CONTRACEPTION</a:t>
            </a:r>
          </a:p>
          <a:p>
            <a:r>
              <a:rPr lang="en-US" sz="1600" dirty="0"/>
              <a:t>▶ With systemic use Caution—long-term use of some NSAIDs</a:t>
            </a:r>
          </a:p>
          <a:p>
            <a:r>
              <a:rPr lang="en-US" sz="1600" dirty="0"/>
              <a:t>is associated with reduced female fertility, which is</a:t>
            </a:r>
          </a:p>
          <a:p>
            <a:r>
              <a:rPr lang="en-US" sz="1600" dirty="0"/>
              <a:t>reversible on stopping treatment.</a:t>
            </a:r>
          </a:p>
        </p:txBody>
      </p:sp>
    </p:spTree>
    <p:extLst>
      <p:ext uri="{BB962C8B-B14F-4D97-AF65-F5344CB8AC3E}">
        <p14:creationId xmlns:p14="http://schemas.microsoft.com/office/powerpoint/2010/main" val="1555895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Piroxicam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PREGNANCY</a:t>
            </a:r>
          </a:p>
          <a:p>
            <a:r>
              <a:rPr lang="en-US" sz="1600" dirty="0"/>
              <a:t>▶ </a:t>
            </a:r>
            <a:r>
              <a:rPr lang="en-US" sz="1600" b="1" dirty="0"/>
              <a:t>With systemic </a:t>
            </a:r>
            <a:r>
              <a:rPr lang="en-US" sz="1600" b="1" dirty="0" smtClean="0"/>
              <a:t>use</a:t>
            </a:r>
            <a:r>
              <a:rPr lang="en-US" sz="1600" dirty="0" smtClean="0"/>
              <a:t>: </a:t>
            </a:r>
            <a:r>
              <a:rPr lang="en-US" sz="1600" dirty="0"/>
              <a:t>Avoid unless the potential benefit</a:t>
            </a:r>
          </a:p>
          <a:p>
            <a:r>
              <a:rPr lang="en-US" sz="1600" dirty="0"/>
              <a:t>outweighs the risk. Avoid during the third trimester (risk of</a:t>
            </a:r>
          </a:p>
          <a:p>
            <a:r>
              <a:rPr lang="en-US" sz="1600" dirty="0"/>
              <a:t>closure of fetal </a:t>
            </a:r>
            <a:r>
              <a:rPr lang="en-US" sz="1600" dirty="0" err="1"/>
              <a:t>ductus</a:t>
            </a:r>
            <a:r>
              <a:rPr lang="en-US" sz="1600" dirty="0"/>
              <a:t> </a:t>
            </a:r>
            <a:r>
              <a:rPr lang="en-US" sz="1600" dirty="0" err="1"/>
              <a:t>arteriosus</a:t>
            </a:r>
            <a:r>
              <a:rPr lang="en-US" sz="1600" dirty="0"/>
              <a:t> in utero and possibly</a:t>
            </a:r>
          </a:p>
          <a:p>
            <a:r>
              <a:rPr lang="en-US" sz="1600" dirty="0"/>
              <a:t>persistent pulmonary hypertension of the newborn); onset</a:t>
            </a:r>
          </a:p>
          <a:p>
            <a:r>
              <a:rPr lang="en-US" sz="1600" dirty="0"/>
              <a:t>of </a:t>
            </a:r>
            <a:r>
              <a:rPr lang="en-US" sz="1600" dirty="0" err="1"/>
              <a:t>labour</a:t>
            </a:r>
            <a:r>
              <a:rPr lang="en-US" sz="1600" dirty="0"/>
              <a:t> may be delayed and duration may be increased.</a:t>
            </a:r>
          </a:p>
          <a:p>
            <a:r>
              <a:rPr lang="en-US" sz="1600" b="1" dirty="0"/>
              <a:t>▶ With topical use </a:t>
            </a:r>
            <a:r>
              <a:rPr lang="en-US" sz="1600" dirty="0"/>
              <a:t>Patient packs for topical preparations carry</a:t>
            </a:r>
          </a:p>
          <a:p>
            <a:r>
              <a:rPr lang="en-US" sz="1600" dirty="0"/>
              <a:t>a warning to avoid during pregnancy.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BREAST FEEDING</a:t>
            </a:r>
          </a:p>
          <a:p>
            <a:r>
              <a:rPr lang="en-US" sz="1600" dirty="0"/>
              <a:t>▶ </a:t>
            </a:r>
            <a:r>
              <a:rPr lang="en-US" sz="1600" b="1" dirty="0"/>
              <a:t>With systemic </a:t>
            </a:r>
            <a:r>
              <a:rPr lang="en-US" sz="1600" b="1" dirty="0" smtClean="0"/>
              <a:t>use</a:t>
            </a:r>
            <a:r>
              <a:rPr lang="en-US" sz="1600" dirty="0" smtClean="0"/>
              <a:t>: </a:t>
            </a:r>
            <a:r>
              <a:rPr lang="en-US" sz="1600" dirty="0"/>
              <a:t>Use with caution during breast-feeding.</a:t>
            </a:r>
          </a:p>
          <a:p>
            <a:r>
              <a:rPr lang="en-US" sz="1600" dirty="0"/>
              <a:t>Amount too small to be harmful.</a:t>
            </a:r>
          </a:p>
          <a:p>
            <a:r>
              <a:rPr lang="en-US" sz="1600" dirty="0"/>
              <a:t>▶ </a:t>
            </a:r>
            <a:r>
              <a:rPr lang="en-US" sz="1600" b="1" dirty="0"/>
              <a:t>With topical use </a:t>
            </a:r>
            <a:r>
              <a:rPr lang="en-US" sz="1600" b="1" dirty="0" smtClean="0"/>
              <a:t>:</a:t>
            </a:r>
            <a:r>
              <a:rPr lang="en-US" sz="1600" dirty="0" smtClean="0"/>
              <a:t>Patient </a:t>
            </a:r>
            <a:r>
              <a:rPr lang="en-US" sz="1600" dirty="0"/>
              <a:t>packs for topical preparations carry</a:t>
            </a:r>
          </a:p>
          <a:p>
            <a:r>
              <a:rPr lang="en-US" sz="1600" dirty="0"/>
              <a:t>a warning to avoid during breast-feeding.</a:t>
            </a:r>
          </a:p>
        </p:txBody>
      </p:sp>
    </p:spTree>
    <p:extLst>
      <p:ext uri="{BB962C8B-B14F-4D97-AF65-F5344CB8AC3E}">
        <p14:creationId xmlns:p14="http://schemas.microsoft.com/office/powerpoint/2010/main" val="3718944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Diclofenac</a:t>
            </a:r>
            <a:r>
              <a:rPr lang="en-US" dirty="0"/>
              <a:t> Potassium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dvP6658"/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AdvTT990627ac"/>
              </a:rPr>
              <a:t>UNLICENSED USE </a:t>
            </a:r>
            <a:r>
              <a:rPr lang="en-US" sz="1200" dirty="0" smtClean="0">
                <a:solidFill>
                  <a:srgbClr val="FF0000"/>
                </a:solidFill>
                <a:latin typeface="AdvTT990627ac"/>
              </a:rPr>
              <a:t>: </a:t>
            </a:r>
            <a:r>
              <a:rPr lang="en-US" sz="1200" dirty="0" err="1" smtClean="0">
                <a:solidFill>
                  <a:srgbClr val="231F20"/>
                </a:solidFill>
                <a:latin typeface="AdvTTa80101f9.I"/>
              </a:rPr>
              <a:t>Voltarol</a:t>
            </a:r>
            <a:r>
              <a:rPr lang="en-US" sz="1200" dirty="0" smtClean="0">
                <a:solidFill>
                  <a:srgbClr val="231F20"/>
                </a:solidFill>
                <a:latin typeface="AdvTTa80101f9.I"/>
              </a:rPr>
              <a:t> </a:t>
            </a:r>
            <a:r>
              <a:rPr lang="en-US" sz="1200" dirty="0">
                <a:solidFill>
                  <a:srgbClr val="231F20"/>
                </a:solidFill>
                <a:latin typeface="AdvTT153188ed"/>
              </a:rPr>
              <a:t>® </a:t>
            </a:r>
            <a:r>
              <a:rPr lang="en-US" sz="1200" dirty="0">
                <a:solidFill>
                  <a:srgbClr val="231F20"/>
                </a:solidFill>
                <a:latin typeface="AdvTTa80101f9.I"/>
              </a:rPr>
              <a:t>Rapid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not licensed for use in</a:t>
            </a:r>
          </a:p>
          <a:p>
            <a:r>
              <a:rPr lang="en-US" sz="1200" dirty="0">
                <a:solidFill>
                  <a:srgbClr val="231F20"/>
                </a:solidFill>
                <a:latin typeface="AdvTTc0bf9acf"/>
              </a:rPr>
              <a:t>children under 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14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years or in fever</a:t>
            </a:r>
            <a:r>
              <a:rPr lang="en-US" sz="800" dirty="0" smtClean="0">
                <a:solidFill>
                  <a:srgbClr val="231F20"/>
                </a:solidFill>
                <a:latin typeface="AdvTTc0bf9acf"/>
              </a:rPr>
              <a:t>.</a:t>
            </a:r>
          </a:p>
          <a:p>
            <a:r>
              <a:rPr lang="en-US" sz="1600" dirty="0">
                <a:solidFill>
                  <a:srgbClr val="FF0000"/>
                </a:solidFill>
              </a:rPr>
              <a:t>CONTRA-INDICATIONS </a:t>
            </a:r>
            <a:r>
              <a:rPr lang="en-US" sz="1600" dirty="0" smtClean="0"/>
              <a:t>:Active </a:t>
            </a:r>
            <a:r>
              <a:rPr lang="en-US" sz="1600" dirty="0"/>
              <a:t>gastro-intestinal bleeding .</a:t>
            </a:r>
          </a:p>
          <a:p>
            <a:r>
              <a:rPr lang="en-US" sz="1600" dirty="0"/>
              <a:t>active gastro-intestinal ulceration . cerebrovascular</a:t>
            </a:r>
          </a:p>
          <a:p>
            <a:r>
              <a:rPr lang="en-US" sz="1600" dirty="0"/>
              <a:t>disease . history of gastro-intestinal bleeding related to</a:t>
            </a:r>
          </a:p>
          <a:p>
            <a:r>
              <a:rPr lang="en-US" sz="1600" dirty="0"/>
              <a:t>previous NSAID therapy . history of gastro-intestinal</a:t>
            </a:r>
          </a:p>
          <a:p>
            <a:r>
              <a:rPr lang="en-US" sz="1600" dirty="0"/>
              <a:t>perforation related to previous NSAID therapy . history of</a:t>
            </a:r>
          </a:p>
          <a:p>
            <a:r>
              <a:rPr lang="en-US" sz="1600" dirty="0"/>
              <a:t>recurrent gastro-intestinal </a:t>
            </a:r>
            <a:r>
              <a:rPr lang="en-US" sz="1600" dirty="0" err="1"/>
              <a:t>haemorrhage</a:t>
            </a:r>
            <a:r>
              <a:rPr lang="en-US" sz="1600" dirty="0"/>
              <a:t> (two or more</a:t>
            </a:r>
          </a:p>
          <a:p>
            <a:r>
              <a:rPr lang="en-US" sz="1600" dirty="0"/>
              <a:t>distinct episodes) . history of recurrent gastro-intestinal</a:t>
            </a:r>
          </a:p>
          <a:p>
            <a:r>
              <a:rPr lang="en-US" sz="1600" dirty="0"/>
              <a:t>ulceration (two or more distinct episodes) . </a:t>
            </a:r>
            <a:r>
              <a:rPr lang="en-US" sz="1600" dirty="0" err="1"/>
              <a:t>ischaemic</a:t>
            </a:r>
            <a:endParaRPr lang="en-US" sz="1600" dirty="0"/>
          </a:p>
          <a:p>
            <a:r>
              <a:rPr lang="en-US" sz="1600" dirty="0"/>
              <a:t>heart disease . mild to severe heart failure . peripheral</a:t>
            </a:r>
          </a:p>
          <a:p>
            <a:r>
              <a:rPr lang="en-US" sz="1600" dirty="0"/>
              <a:t>arterial disease</a:t>
            </a:r>
          </a:p>
        </p:txBody>
      </p:sp>
    </p:spTree>
    <p:extLst>
      <p:ext uri="{BB962C8B-B14F-4D97-AF65-F5344CB8AC3E}">
        <p14:creationId xmlns:p14="http://schemas.microsoft.com/office/powerpoint/2010/main" val="21233876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Piroxicam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/>
              <a:t> </a:t>
            </a:r>
            <a:r>
              <a:rPr lang="en-US" sz="1600" b="1" dirty="0">
                <a:solidFill>
                  <a:srgbClr val="FF0000"/>
                </a:solidFill>
              </a:rPr>
              <a:t>HEPATIC IMPAIRMENT</a:t>
            </a:r>
          </a:p>
          <a:p>
            <a:r>
              <a:rPr lang="en-US" sz="1600" dirty="0"/>
              <a:t>▶ With oral use Manufacturer advises caution.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RENAL IMPAIRMENT</a:t>
            </a:r>
          </a:p>
          <a:p>
            <a:r>
              <a:rPr lang="en-US" sz="1600" dirty="0"/>
              <a:t>▶ With systemic use Avoid if possible or use with caution.</a:t>
            </a:r>
          </a:p>
          <a:p>
            <a:r>
              <a:rPr lang="en-US" sz="1600" dirty="0"/>
              <a:t>▶ With topical use Deterioration in renal function has also</a:t>
            </a:r>
          </a:p>
          <a:p>
            <a:r>
              <a:rPr lang="en-US" sz="1600" dirty="0"/>
              <a:t>been reported after topical use.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Dose adjustments </a:t>
            </a:r>
            <a:r>
              <a:rPr lang="en-US" sz="1600" dirty="0"/>
              <a:t>▶ With systemic use The lowest effective</a:t>
            </a:r>
          </a:p>
          <a:p>
            <a:r>
              <a:rPr lang="en-US" sz="1600" dirty="0"/>
              <a:t>dose should be used for the shortest possible duration.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Monitoring</a:t>
            </a:r>
            <a:r>
              <a:rPr lang="en-US" sz="1600" dirty="0">
                <a:solidFill>
                  <a:srgbClr val="FF0000"/>
                </a:solidFill>
              </a:rPr>
              <a:t> ▶</a:t>
            </a:r>
            <a:r>
              <a:rPr lang="en-US" sz="1600" dirty="0"/>
              <a:t> With systemic use In renal impairment</a:t>
            </a:r>
          </a:p>
          <a:p>
            <a:r>
              <a:rPr lang="en-US" sz="1600" dirty="0"/>
              <a:t>monitor renal function; sodium and water retention may</a:t>
            </a:r>
          </a:p>
          <a:p>
            <a:r>
              <a:rPr lang="en-US" sz="1600" dirty="0"/>
              <a:t>occur and renal function may deteriorate, possibly leading</a:t>
            </a:r>
          </a:p>
          <a:p>
            <a:r>
              <a:rPr lang="en-US" sz="1600" dirty="0"/>
              <a:t>to renal failure.</a:t>
            </a:r>
          </a:p>
        </p:txBody>
      </p:sp>
    </p:spTree>
    <p:extLst>
      <p:ext uri="{BB962C8B-B14F-4D97-AF65-F5344CB8AC3E}">
        <p14:creationId xmlns:p14="http://schemas.microsoft.com/office/powerpoint/2010/main" val="4017860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Piroxicam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dvP6658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AdvTT990627ac"/>
              </a:rPr>
              <a:t>DIRECTIONS FOR ADMINISTRATION </a:t>
            </a:r>
            <a:r>
              <a:rPr lang="en-US" sz="1600" dirty="0" err="1">
                <a:solidFill>
                  <a:srgbClr val="231F20"/>
                </a:solidFill>
                <a:latin typeface="AdvTTc0bf9acf"/>
              </a:rPr>
              <a:t>Piroxicam</a:t>
            </a:r>
            <a:endParaRPr lang="en-US" sz="1600" dirty="0">
              <a:solidFill>
                <a:srgbClr val="231F20"/>
              </a:solidFill>
              <a:latin typeface="AdvTTc0bf9acf"/>
            </a:endParaRPr>
          </a:p>
          <a:p>
            <a:r>
              <a:rPr lang="en-US" sz="1600" dirty="0" err="1">
                <a:solidFill>
                  <a:srgbClr val="231F20"/>
                </a:solidFill>
                <a:latin typeface="AdvTTc0bf9acf"/>
              </a:rPr>
              <a:t>orodispersible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 tablets can be taken by placing on the</a:t>
            </a:r>
          </a:p>
          <a:p>
            <a:r>
              <a:rPr lang="en-US" sz="1600" dirty="0">
                <a:solidFill>
                  <a:srgbClr val="231F20"/>
                </a:solidFill>
                <a:latin typeface="AdvTTc0bf9acf"/>
              </a:rPr>
              <a:t>tongue and allowing to dissolve or by swallowing.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AdvTT0e40dc65+25"/>
              </a:rPr>
              <a:t>▶</a:t>
            </a:r>
            <a:r>
              <a:rPr lang="en-US" sz="1600" dirty="0" smtClean="0">
                <a:solidFill>
                  <a:srgbClr val="231F20"/>
                </a:solidFill>
                <a:latin typeface="AdvTT505399df"/>
              </a:rPr>
              <a:t>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For topical preparations apply with gentle</a:t>
            </a:r>
          </a:p>
          <a:p>
            <a:r>
              <a:rPr lang="en-US" sz="1600" dirty="0">
                <a:solidFill>
                  <a:srgbClr val="231F20"/>
                </a:solidFill>
                <a:latin typeface="AdvTTc0bf9acf"/>
              </a:rPr>
              <a:t>massage only.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AdvTT990627ac"/>
              </a:rPr>
              <a:t>PATIENT </a:t>
            </a:r>
            <a:r>
              <a:rPr lang="en-US" sz="1600" b="1" dirty="0">
                <a:solidFill>
                  <a:srgbClr val="FF0000"/>
                </a:solidFill>
                <a:latin typeface="AdvTT990627ac"/>
              </a:rPr>
              <a:t>AND CARER ADVICE</a:t>
            </a:r>
          </a:p>
          <a:p>
            <a:r>
              <a:rPr lang="en-US" sz="1600" dirty="0">
                <a:solidFill>
                  <a:srgbClr val="000000"/>
                </a:solidFill>
                <a:latin typeface="AdvTT0e40dc65+25"/>
              </a:rPr>
              <a:t>▶ </a:t>
            </a:r>
            <a:r>
              <a:rPr lang="en-US" sz="1600" dirty="0" smtClean="0">
                <a:solidFill>
                  <a:srgbClr val="231F20"/>
                </a:solidFill>
                <a:latin typeface="AdvTTc0bf9acf"/>
              </a:rPr>
              <a:t>For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topical preparations, patients and </a:t>
            </a:r>
            <a:r>
              <a:rPr lang="en-US" sz="1600" dirty="0" smtClean="0">
                <a:solidFill>
                  <a:srgbClr val="231F20"/>
                </a:solidFill>
                <a:latin typeface="AdvTTc0bf9acf"/>
              </a:rPr>
              <a:t>their </a:t>
            </a:r>
            <a:r>
              <a:rPr lang="en-US" sz="1600" dirty="0" err="1" smtClean="0">
                <a:solidFill>
                  <a:srgbClr val="231F20"/>
                </a:solidFill>
                <a:latin typeface="AdvTTc0bf9acf"/>
              </a:rPr>
              <a:t>carers</a:t>
            </a:r>
            <a:r>
              <a:rPr lang="en-US" sz="1600" dirty="0" smtClean="0">
                <a:solidFill>
                  <a:srgbClr val="231F20"/>
                </a:solidFill>
                <a:latin typeface="AdvTTc0bf9acf"/>
              </a:rPr>
              <a:t>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should be </a:t>
            </a:r>
            <a:endParaRPr lang="en-US" sz="1600" dirty="0" smtClean="0">
              <a:solidFill>
                <a:srgbClr val="231F20"/>
              </a:solidFill>
              <a:latin typeface="AdvTTc0bf9acf"/>
            </a:endParaRPr>
          </a:p>
          <a:p>
            <a:r>
              <a:rPr lang="en-US" sz="1600" dirty="0" smtClean="0">
                <a:solidFill>
                  <a:srgbClr val="231F20"/>
                </a:solidFill>
                <a:latin typeface="AdvTTc0bf9acf"/>
              </a:rPr>
              <a:t>advised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to wash hands immediately </a:t>
            </a:r>
            <a:r>
              <a:rPr lang="en-US" sz="1600" dirty="0" smtClean="0">
                <a:solidFill>
                  <a:srgbClr val="231F20"/>
                </a:solidFill>
                <a:latin typeface="AdvTTc0bf9acf"/>
              </a:rPr>
              <a:t>after use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.</a:t>
            </a:r>
          </a:p>
          <a:p>
            <a:r>
              <a:rPr lang="en-US" sz="1600" b="1" dirty="0">
                <a:solidFill>
                  <a:srgbClr val="FF0000"/>
                </a:solidFill>
                <a:latin typeface="AdvTT505399df"/>
              </a:rPr>
              <a:t>Photosensitivity</a:t>
            </a:r>
          </a:p>
          <a:p>
            <a:r>
              <a:rPr lang="en-US" sz="1600" dirty="0">
                <a:solidFill>
                  <a:srgbClr val="000000"/>
                </a:solidFill>
                <a:latin typeface="AdvTT0e40dc65+25"/>
              </a:rPr>
              <a:t>▶ </a:t>
            </a:r>
            <a:r>
              <a:rPr lang="en-US" sz="1600" dirty="0">
                <a:solidFill>
                  <a:srgbClr val="231F20"/>
                </a:solidFill>
                <a:latin typeface="AdvTT505399df"/>
              </a:rPr>
              <a:t>With topical use </a:t>
            </a:r>
            <a:r>
              <a:rPr lang="en-US" sz="1600" dirty="0">
                <a:solidFill>
                  <a:srgbClr val="231F20"/>
                </a:solidFill>
                <a:latin typeface="AdvTTc0bf9acf"/>
              </a:rPr>
              <a:t>Patients should be advised against</a:t>
            </a:r>
          </a:p>
          <a:p>
            <a:r>
              <a:rPr lang="en-US" sz="1600" dirty="0">
                <a:solidFill>
                  <a:srgbClr val="231F20"/>
                </a:solidFill>
                <a:latin typeface="AdvTTc0bf9acf"/>
              </a:rPr>
              <a:t>excessive exposure to sunlight of area treated in order to</a:t>
            </a:r>
          </a:p>
          <a:p>
            <a:r>
              <a:rPr lang="en-US" sz="1600" dirty="0">
                <a:solidFill>
                  <a:srgbClr val="231F20"/>
                </a:solidFill>
                <a:latin typeface="AdvTTc0bf9acf"/>
              </a:rPr>
              <a:t>avoid possibility of photosensitivity.</a:t>
            </a: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latin typeface="AdvTT990627ac"/>
            </a:endParaRPr>
          </a:p>
        </p:txBody>
      </p:sp>
    </p:spTree>
    <p:extLst>
      <p:ext uri="{BB962C8B-B14F-4D97-AF65-F5344CB8AC3E}">
        <p14:creationId xmlns:p14="http://schemas.microsoft.com/office/powerpoint/2010/main" val="25784171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Piroxicam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b="1" dirty="0"/>
              <a:t>MEDICINAL </a:t>
            </a:r>
            <a:r>
              <a:rPr lang="en-US" sz="1600" b="1" dirty="0" smtClean="0"/>
              <a:t>FORMS</a:t>
            </a:r>
            <a:r>
              <a:rPr lang="en-US" sz="1600" dirty="0" smtClean="0"/>
              <a:t>:</a:t>
            </a:r>
          </a:p>
          <a:p>
            <a:r>
              <a:rPr lang="en-US" sz="1600" b="1" dirty="0" err="1">
                <a:solidFill>
                  <a:srgbClr val="FF0000"/>
                </a:solidFill>
              </a:rPr>
              <a:t>Orodispersible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tablet: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dirty="0"/>
              <a:t>CAUTIONARY AND ADVISORY LABELS 10, </a:t>
            </a:r>
            <a:r>
              <a:rPr lang="en-US" sz="1600" dirty="0" smtClean="0"/>
              <a:t>21</a:t>
            </a:r>
            <a:endParaRPr lang="en-US" sz="1600" dirty="0"/>
          </a:p>
          <a:p>
            <a:r>
              <a:rPr lang="en-US" sz="1600" dirty="0" err="1"/>
              <a:t>Piroxicam</a:t>
            </a:r>
            <a:r>
              <a:rPr lang="en-US" sz="1600" dirty="0"/>
              <a:t> 20 </a:t>
            </a:r>
            <a:r>
              <a:rPr lang="en-US" sz="1600" dirty="0" smtClean="0"/>
              <a:t>mg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Gel: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pt-BR" sz="1600" dirty="0" smtClean="0"/>
              <a:t> </a:t>
            </a:r>
            <a:r>
              <a:rPr lang="pt-BR" sz="1600" dirty="0"/>
              <a:t>Piroxicam 0.5% </a:t>
            </a:r>
            <a:r>
              <a:rPr lang="pt-BR" sz="1600" dirty="0" smtClean="0"/>
              <a:t>gel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Capsule: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dirty="0"/>
              <a:t>CAUTIONARY AND ADVISORY LABELS </a:t>
            </a:r>
            <a:r>
              <a:rPr lang="en-US" sz="1600" dirty="0" smtClean="0"/>
              <a:t>21</a:t>
            </a:r>
          </a:p>
          <a:p>
            <a:r>
              <a:rPr lang="en-US" sz="1600" dirty="0"/>
              <a:t>(21 Take with or just after food, or a meal</a:t>
            </a:r>
            <a:r>
              <a:rPr lang="en-US" sz="1600" dirty="0" smtClean="0"/>
              <a:t>)</a:t>
            </a:r>
            <a:endParaRPr lang="en-US" sz="1600" dirty="0"/>
          </a:p>
          <a:p>
            <a:r>
              <a:rPr lang="en-US" sz="1600" dirty="0" err="1"/>
              <a:t>Piroxicam</a:t>
            </a:r>
            <a:r>
              <a:rPr lang="en-US" sz="1600" dirty="0"/>
              <a:t> 10 mg </a:t>
            </a:r>
          </a:p>
          <a:p>
            <a:r>
              <a:rPr lang="en-US" sz="1600" dirty="0" err="1"/>
              <a:t>Piroxicam</a:t>
            </a:r>
            <a:r>
              <a:rPr lang="en-US" sz="1600" dirty="0"/>
              <a:t> 20 mg</a:t>
            </a:r>
          </a:p>
        </p:txBody>
      </p:sp>
    </p:spTree>
    <p:extLst>
      <p:ext uri="{BB962C8B-B14F-4D97-AF65-F5344CB8AC3E}">
        <p14:creationId xmlns:p14="http://schemas.microsoft.com/office/powerpoint/2010/main" val="13626046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" r="723"/>
          <a:stretch>
            <a:fillRect/>
          </a:stretch>
        </p:blipFill>
        <p:spPr>
          <a:xfrm>
            <a:off x="2895600" y="1371600"/>
            <a:ext cx="5486400" cy="4114800"/>
          </a:xfr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7268" y="4419600"/>
            <a:ext cx="2673157" cy="118782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3810000" cy="2986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648200"/>
            <a:ext cx="27908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773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COX-2 inhibitors :</a:t>
            </a:r>
            <a:r>
              <a:rPr lang="en-US" dirty="0" err="1" smtClean="0"/>
              <a:t>Etoricoxib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/>
              <a:t>INDICATIONS AND DOSE</a:t>
            </a:r>
          </a:p>
          <a:p>
            <a:r>
              <a:rPr lang="en-US" dirty="0">
                <a:solidFill>
                  <a:srgbClr val="FF0000"/>
                </a:solidFill>
              </a:rPr>
              <a:t>Pain and inflammation in osteoarthritis</a:t>
            </a:r>
          </a:p>
          <a:p>
            <a:r>
              <a:rPr lang="en-US" dirty="0"/>
              <a:t>▶ BY MOUTH</a:t>
            </a:r>
          </a:p>
          <a:p>
            <a:r>
              <a:rPr lang="en-US" dirty="0"/>
              <a:t>▶ Child 16–17 years: 30 mg once daily, increased if</a:t>
            </a:r>
          </a:p>
          <a:p>
            <a:r>
              <a:rPr lang="en-US" dirty="0"/>
              <a:t>necessary to 60 mg once daily</a:t>
            </a:r>
          </a:p>
          <a:p>
            <a:r>
              <a:rPr lang="en-US" dirty="0"/>
              <a:t>▶ Adult: 30 mg once daily, increased if necessary to</a:t>
            </a:r>
          </a:p>
          <a:p>
            <a:r>
              <a:rPr lang="en-US" dirty="0"/>
              <a:t>60 mg once daily</a:t>
            </a:r>
          </a:p>
          <a:p>
            <a:r>
              <a:rPr lang="en-US" dirty="0">
                <a:solidFill>
                  <a:srgbClr val="FF0000"/>
                </a:solidFill>
              </a:rPr>
              <a:t>Pain and inflammation in rheumatoid arthritis |</a:t>
            </a:r>
          </a:p>
          <a:p>
            <a:r>
              <a:rPr lang="en-US" dirty="0" err="1">
                <a:solidFill>
                  <a:srgbClr val="FF0000"/>
                </a:solidFill>
              </a:rPr>
              <a:t>Ankylosing</a:t>
            </a:r>
            <a:r>
              <a:rPr lang="en-US" dirty="0">
                <a:solidFill>
                  <a:srgbClr val="FF0000"/>
                </a:solidFill>
              </a:rPr>
              <a:t> spondylitis</a:t>
            </a:r>
          </a:p>
          <a:p>
            <a:r>
              <a:rPr lang="en-US" dirty="0"/>
              <a:t>▶ BY MOUTH</a:t>
            </a:r>
          </a:p>
          <a:p>
            <a:r>
              <a:rPr lang="en-US" dirty="0"/>
              <a:t>▶ Child 16–17 years: 60 mg once daily, increased if</a:t>
            </a:r>
          </a:p>
          <a:p>
            <a:r>
              <a:rPr lang="en-US" dirty="0"/>
              <a:t>necessary to 90 mg once daily</a:t>
            </a:r>
          </a:p>
          <a:p>
            <a:r>
              <a:rPr lang="en-US" dirty="0"/>
              <a:t>▶ Adult: 60 mg once daily, increased if necessary to</a:t>
            </a:r>
          </a:p>
          <a:p>
            <a:r>
              <a:rPr lang="en-US" dirty="0"/>
              <a:t>90 mg once daily</a:t>
            </a:r>
          </a:p>
          <a:p>
            <a:r>
              <a:rPr lang="en-US" dirty="0">
                <a:solidFill>
                  <a:srgbClr val="FF0000"/>
                </a:solidFill>
              </a:rPr>
              <a:t>Acute gout</a:t>
            </a:r>
          </a:p>
          <a:p>
            <a:r>
              <a:rPr lang="en-US" dirty="0"/>
              <a:t>▶ BY MOUTH</a:t>
            </a:r>
          </a:p>
          <a:p>
            <a:r>
              <a:rPr lang="en-US" dirty="0"/>
              <a:t>▶ Child 16–17 years: 120 mg once daily for maximum</a:t>
            </a:r>
          </a:p>
          <a:p>
            <a:r>
              <a:rPr lang="en-US" dirty="0"/>
              <a:t>8 days</a:t>
            </a:r>
          </a:p>
          <a:p>
            <a:r>
              <a:rPr lang="en-US" dirty="0"/>
              <a:t>▶ Adult: 120 mg once daily for maximum 8 days</a:t>
            </a:r>
          </a:p>
        </p:txBody>
      </p:sp>
    </p:spTree>
    <p:extLst>
      <p:ext uri="{BB962C8B-B14F-4D97-AF65-F5344CB8AC3E}">
        <p14:creationId xmlns:p14="http://schemas.microsoft.com/office/powerpoint/2010/main" val="34454578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Etoricoxib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CONTRA-INDICATIONS</a:t>
            </a:r>
            <a:r>
              <a:rPr lang="en-US" sz="1600" b="1" dirty="0" smtClean="0"/>
              <a:t> </a:t>
            </a:r>
            <a:r>
              <a:rPr lang="en-US" sz="1600" dirty="0"/>
              <a:t>Active gastro-intestinal bleeding .</a:t>
            </a:r>
          </a:p>
          <a:p>
            <a:r>
              <a:rPr lang="en-US" sz="1600" dirty="0"/>
              <a:t>active gastro-intestinal ulceration . cerebrovascular</a:t>
            </a:r>
          </a:p>
          <a:p>
            <a:r>
              <a:rPr lang="en-US" sz="1600" dirty="0"/>
              <a:t>disease . inflammatory bowel disease . </a:t>
            </a:r>
            <a:r>
              <a:rPr lang="en-US" sz="1600" dirty="0" err="1"/>
              <a:t>ischaemic</a:t>
            </a:r>
            <a:r>
              <a:rPr lang="en-US" sz="1600" dirty="0"/>
              <a:t> heart</a:t>
            </a:r>
          </a:p>
          <a:p>
            <a:r>
              <a:rPr lang="en-US" sz="1600" dirty="0"/>
              <a:t>disease . mild to severe heart failure . peripheral arterial</a:t>
            </a:r>
          </a:p>
          <a:p>
            <a:r>
              <a:rPr lang="en-US" sz="1600" dirty="0"/>
              <a:t>disease . uncontrolled hypertension (persistently above</a:t>
            </a:r>
          </a:p>
          <a:p>
            <a:r>
              <a:rPr lang="en-US" sz="1600" dirty="0"/>
              <a:t>140/90mmHg)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CAUTIONS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/>
              <a:t>Allergic disorders . cardiac impairment (NSAIDs</a:t>
            </a:r>
          </a:p>
          <a:p>
            <a:r>
              <a:rPr lang="en-US" sz="1600" dirty="0"/>
              <a:t>may impair renal function) . coagulation defects .</a:t>
            </a:r>
          </a:p>
          <a:p>
            <a:r>
              <a:rPr lang="en-US" sz="1600" dirty="0"/>
              <a:t>connective-tissue disorders . </a:t>
            </a:r>
            <a:r>
              <a:rPr lang="en-US" sz="1600" dirty="0" err="1"/>
              <a:t>Crohn’s</a:t>
            </a:r>
            <a:r>
              <a:rPr lang="en-US" sz="1600" dirty="0"/>
              <a:t> disease (may be</a:t>
            </a:r>
          </a:p>
          <a:p>
            <a:r>
              <a:rPr lang="en-US" sz="1600" dirty="0"/>
              <a:t>exacerbated) . dehydration . elderly (risk of serious </a:t>
            </a:r>
            <a:r>
              <a:rPr lang="en-US" sz="1600" dirty="0" smtClean="0"/>
              <a:t>side effects</a:t>
            </a:r>
            <a:endParaRPr lang="en-US" sz="1600" dirty="0"/>
          </a:p>
          <a:p>
            <a:r>
              <a:rPr lang="en-US" sz="1600" dirty="0"/>
              <a:t>and fatalities) . history of cardiac failure .</a:t>
            </a:r>
          </a:p>
          <a:p>
            <a:r>
              <a:rPr lang="en-US" sz="1600" dirty="0"/>
              <a:t>hypertension . left ventricular dysfunction . </a:t>
            </a:r>
            <a:r>
              <a:rPr lang="en-US" sz="1600" dirty="0" err="1"/>
              <a:t>oedema</a:t>
            </a:r>
            <a:r>
              <a:rPr lang="en-US" sz="1600" dirty="0"/>
              <a:t> . risk</a:t>
            </a:r>
          </a:p>
          <a:p>
            <a:r>
              <a:rPr lang="en-US" sz="1600" dirty="0"/>
              <a:t>factors for cardiovascular events . ulcerative colitis (may be</a:t>
            </a:r>
          </a:p>
          <a:p>
            <a:r>
              <a:rPr lang="en-US" sz="1600" dirty="0"/>
              <a:t>exacerbated)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819064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Etoricoxib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SIDE-EFFECTS: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dirty="0"/>
              <a:t>▶ </a:t>
            </a:r>
            <a:r>
              <a:rPr lang="en-US" sz="1600" b="1" dirty="0"/>
              <a:t>Common or very common </a:t>
            </a:r>
            <a:r>
              <a:rPr lang="en-US" sz="1600" dirty="0"/>
              <a:t>Arrhythmias . asthenia .</a:t>
            </a:r>
          </a:p>
          <a:p>
            <a:r>
              <a:rPr lang="en-US" sz="1600" dirty="0"/>
              <a:t>bronchospasm . constipation . </a:t>
            </a:r>
            <a:r>
              <a:rPr lang="en-US" sz="1600" dirty="0" err="1"/>
              <a:t>diarrhoea</a:t>
            </a:r>
            <a:r>
              <a:rPr lang="en-US" sz="1600" dirty="0"/>
              <a:t> . dizziness </a:t>
            </a:r>
            <a:r>
              <a:rPr lang="en-US" sz="1600" dirty="0" smtClean="0"/>
              <a:t>. Fluid retention </a:t>
            </a:r>
            <a:r>
              <a:rPr lang="en-US" sz="1600" dirty="0"/>
              <a:t>. gastrointestinal discomfort . </a:t>
            </a:r>
            <a:r>
              <a:rPr lang="en-US" sz="1600" dirty="0" smtClean="0"/>
              <a:t>Gastrointestinal disorders </a:t>
            </a:r>
            <a:r>
              <a:rPr lang="en-US" sz="1600" dirty="0"/>
              <a:t>. headache . hypertension . increased risk </a:t>
            </a:r>
            <a:r>
              <a:rPr lang="en-US" sz="1600" dirty="0" smtClean="0"/>
              <a:t>of infection </a:t>
            </a:r>
            <a:r>
              <a:rPr lang="en-US" sz="1600" dirty="0"/>
              <a:t>. influenza like illness . nausea . </a:t>
            </a:r>
            <a:r>
              <a:rPr lang="en-US" sz="1600" dirty="0" err="1"/>
              <a:t>oedema</a:t>
            </a:r>
            <a:r>
              <a:rPr lang="en-US" sz="1600" dirty="0"/>
              <a:t> . </a:t>
            </a:r>
            <a:r>
              <a:rPr lang="en-US" sz="1600" dirty="0" smtClean="0"/>
              <a:t>Oral ulceration </a:t>
            </a:r>
            <a:r>
              <a:rPr lang="en-US" sz="1600" dirty="0"/>
              <a:t>. palpitations . skin reactions . </a:t>
            </a:r>
            <a:r>
              <a:rPr lang="en-US" sz="1600" dirty="0" smtClean="0"/>
              <a:t>Vomiting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AdvTT990627ac"/>
              </a:rPr>
              <a:t>ALLERGY </a:t>
            </a:r>
            <a:r>
              <a:rPr lang="en-US" sz="1200" b="1" dirty="0">
                <a:solidFill>
                  <a:srgbClr val="FF0000"/>
                </a:solidFill>
                <a:latin typeface="AdvTT990627ac"/>
              </a:rPr>
              <a:t>AND CROSS-SENSITIVITY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Contra-indicated </a:t>
            </a:r>
            <a:r>
              <a:rPr lang="en-US" sz="1200" dirty="0" smtClean="0">
                <a:solidFill>
                  <a:srgbClr val="231F20"/>
                </a:solidFill>
                <a:latin typeface="AdvTTc0bf9acf"/>
              </a:rPr>
              <a:t>in patients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with a history of hypersensitivity to aspirin or </a:t>
            </a:r>
            <a:r>
              <a:rPr lang="en-US" sz="1200" dirty="0" smtClean="0">
                <a:solidFill>
                  <a:srgbClr val="231F20"/>
                </a:solidFill>
                <a:latin typeface="AdvTTc0bf9acf"/>
              </a:rPr>
              <a:t>any other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NSAID</a:t>
            </a:r>
            <a:r>
              <a:rPr lang="en-US" sz="1200" dirty="0">
                <a:solidFill>
                  <a:srgbClr val="231F20"/>
                </a:solidFill>
                <a:latin typeface="AdvTTc0bf9acf+20"/>
              </a:rPr>
              <a:t>—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which includes those in whom attacks </a:t>
            </a:r>
            <a:r>
              <a:rPr lang="en-US" sz="1200" dirty="0" smtClean="0">
                <a:solidFill>
                  <a:srgbClr val="231F20"/>
                </a:solidFill>
                <a:latin typeface="AdvTTc0bf9acf"/>
              </a:rPr>
              <a:t>of asthma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, angioedema, </a:t>
            </a:r>
            <a:r>
              <a:rPr lang="en-US" sz="1200" dirty="0" err="1">
                <a:solidFill>
                  <a:srgbClr val="231F20"/>
                </a:solidFill>
                <a:latin typeface="AdvTTc0bf9acf"/>
              </a:rPr>
              <a:t>urticaria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 or rhinitis have been</a:t>
            </a:r>
          </a:p>
          <a:p>
            <a:r>
              <a:rPr lang="en-US" sz="1200" dirty="0">
                <a:solidFill>
                  <a:srgbClr val="231F20"/>
                </a:solidFill>
                <a:latin typeface="AdvTTc0bf9acf"/>
              </a:rPr>
              <a:t>precipitated by aspirin or any other NSAID.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AdvTT990627ac"/>
              </a:rPr>
              <a:t>CONCEPTION </a:t>
            </a:r>
            <a:r>
              <a:rPr lang="en-US" sz="1200" b="1" dirty="0">
                <a:solidFill>
                  <a:srgbClr val="FF0000"/>
                </a:solidFill>
                <a:latin typeface="AdvTT990627ac"/>
              </a:rPr>
              <a:t>AND CONTRACEPTION</a:t>
            </a:r>
            <a:r>
              <a:rPr lang="en-US" sz="1200" dirty="0">
                <a:solidFill>
                  <a:srgbClr val="FF0000"/>
                </a:solidFill>
                <a:latin typeface="AdvTT990627ac"/>
              </a:rPr>
              <a:t> </a:t>
            </a:r>
            <a:r>
              <a:rPr lang="en-US" sz="1200" dirty="0" smtClean="0">
                <a:solidFill>
                  <a:srgbClr val="231F20"/>
                </a:solidFill>
                <a:latin typeface="AdvTTc0bf9acf"/>
              </a:rPr>
              <a:t>Caution</a:t>
            </a:r>
            <a:r>
              <a:rPr lang="en-US" sz="1200" dirty="0" smtClean="0">
                <a:solidFill>
                  <a:srgbClr val="231F20"/>
                </a:solidFill>
                <a:latin typeface="AdvTTc0bf9acf+20"/>
              </a:rPr>
              <a:t>—</a:t>
            </a:r>
            <a:r>
              <a:rPr lang="en-US" sz="1200" dirty="0" smtClean="0">
                <a:solidFill>
                  <a:srgbClr val="231F20"/>
                </a:solidFill>
                <a:latin typeface="AdvTTc0bf9acf"/>
              </a:rPr>
              <a:t>long-term use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of some NSAIDs is associated with reduced </a:t>
            </a:r>
            <a:r>
              <a:rPr lang="en-US" sz="1200" dirty="0" smtClean="0">
                <a:solidFill>
                  <a:srgbClr val="231F20"/>
                </a:solidFill>
                <a:latin typeface="AdvTTc0bf9acf"/>
              </a:rPr>
              <a:t>female fertility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, which is reversible on stopping treatment.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AdvP6658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AdvTT990627ac"/>
              </a:rPr>
              <a:t>PREGNANCY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Manufacturer advises avoid (</a:t>
            </a:r>
            <a:r>
              <a:rPr lang="en-US" sz="1200" dirty="0" err="1">
                <a:solidFill>
                  <a:srgbClr val="231F20"/>
                </a:solidFill>
                <a:latin typeface="AdvTTc0bf9acf"/>
              </a:rPr>
              <a:t>teratogenic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 </a:t>
            </a:r>
            <a:r>
              <a:rPr lang="en-US" sz="1200" dirty="0" smtClean="0">
                <a:solidFill>
                  <a:srgbClr val="231F20"/>
                </a:solidFill>
                <a:latin typeface="AdvTTc0bf9acf"/>
              </a:rPr>
              <a:t>in </a:t>
            </a:r>
            <a:r>
              <a:rPr lang="en-US" sz="1200" dirty="0" smtClean="0">
                <a:solidFill>
                  <a:srgbClr val="231F20"/>
                </a:solidFill>
                <a:latin typeface="AdvTTa80101f9.I"/>
              </a:rPr>
              <a:t>animal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studies). Avoid during the third trimester (risk of</a:t>
            </a:r>
          </a:p>
          <a:p>
            <a:r>
              <a:rPr lang="en-US" sz="1200" dirty="0">
                <a:solidFill>
                  <a:srgbClr val="231F20"/>
                </a:solidFill>
                <a:latin typeface="AdvTTc0bf9acf"/>
              </a:rPr>
              <a:t>closure of fetal </a:t>
            </a:r>
            <a:r>
              <a:rPr lang="en-US" sz="1200" dirty="0" err="1">
                <a:solidFill>
                  <a:srgbClr val="231F20"/>
                </a:solidFill>
                <a:latin typeface="AdvTTc0bf9acf"/>
              </a:rPr>
              <a:t>ductus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 </a:t>
            </a:r>
            <a:r>
              <a:rPr lang="en-US" sz="1200" dirty="0" err="1">
                <a:solidFill>
                  <a:srgbClr val="231F20"/>
                </a:solidFill>
                <a:latin typeface="AdvTTc0bf9acf"/>
              </a:rPr>
              <a:t>arteriosus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 </a:t>
            </a:r>
            <a:r>
              <a:rPr lang="en-US" sz="1200" dirty="0">
                <a:solidFill>
                  <a:srgbClr val="231F20"/>
                </a:solidFill>
                <a:latin typeface="AdvTTa80101f9.I"/>
              </a:rPr>
              <a:t>in utero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and </a:t>
            </a:r>
            <a:r>
              <a:rPr lang="en-US" sz="1200" dirty="0" smtClean="0">
                <a:solidFill>
                  <a:srgbClr val="231F20"/>
                </a:solidFill>
                <a:latin typeface="AdvTTc0bf9acf"/>
              </a:rPr>
              <a:t>possibly persistent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pulmonary hypertension of the newborn); onset</a:t>
            </a:r>
          </a:p>
          <a:p>
            <a:r>
              <a:rPr lang="en-US" sz="1200" dirty="0">
                <a:solidFill>
                  <a:srgbClr val="231F20"/>
                </a:solidFill>
                <a:latin typeface="AdvTTc0bf9acf"/>
              </a:rPr>
              <a:t>of </a:t>
            </a:r>
            <a:r>
              <a:rPr lang="en-US" sz="1200" dirty="0" err="1">
                <a:solidFill>
                  <a:srgbClr val="231F20"/>
                </a:solidFill>
                <a:latin typeface="AdvTTc0bf9acf"/>
              </a:rPr>
              <a:t>labour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 may be delayed and duration may be increased.</a:t>
            </a:r>
          </a:p>
          <a:p>
            <a:r>
              <a:rPr lang="en-US" sz="1200" b="1" dirty="0" smtClean="0">
                <a:solidFill>
                  <a:srgbClr val="FF0000"/>
                </a:solidFill>
                <a:latin typeface="AdvTT990627ac"/>
              </a:rPr>
              <a:t>BREAST </a:t>
            </a:r>
            <a:r>
              <a:rPr lang="en-US" sz="1200" b="1" dirty="0">
                <a:solidFill>
                  <a:srgbClr val="FF0000"/>
                </a:solidFill>
                <a:latin typeface="AdvTT990627ac"/>
              </a:rPr>
              <a:t>FEEDING</a:t>
            </a:r>
            <a:r>
              <a:rPr lang="en-US" sz="1200" b="1" dirty="0">
                <a:solidFill>
                  <a:srgbClr val="000000"/>
                </a:solidFill>
                <a:latin typeface="AdvTT990627ac"/>
              </a:rPr>
              <a:t>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Use with caution during </a:t>
            </a:r>
            <a:r>
              <a:rPr lang="en-US" sz="1200" dirty="0" smtClean="0">
                <a:solidFill>
                  <a:srgbClr val="231F20"/>
                </a:solidFill>
                <a:latin typeface="AdvTTc0bf9acf"/>
              </a:rPr>
              <a:t>breast-feeding. </a:t>
            </a:r>
          </a:p>
          <a:p>
            <a:r>
              <a:rPr lang="en-US" sz="1200" dirty="0" smtClean="0">
                <a:solidFill>
                  <a:srgbClr val="231F20"/>
                </a:solidFill>
                <a:latin typeface="AdvTTc0bf9acf"/>
              </a:rPr>
              <a:t>Manufacturer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advises avoid</a:t>
            </a:r>
            <a:r>
              <a:rPr lang="en-US" sz="1200" dirty="0">
                <a:solidFill>
                  <a:srgbClr val="231F20"/>
                </a:solidFill>
                <a:latin typeface="AdvTTc0bf9acf+20"/>
              </a:rPr>
              <a:t>—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present in milk in </a:t>
            </a:r>
            <a:r>
              <a:rPr lang="en-US" sz="1200" dirty="0" smtClean="0">
                <a:solidFill>
                  <a:srgbClr val="231F20"/>
                </a:solidFill>
                <a:latin typeface="AdvTTa80101f9.I"/>
              </a:rPr>
              <a:t>animal </a:t>
            </a:r>
            <a:r>
              <a:rPr lang="en-US" sz="1200" dirty="0" smtClean="0">
                <a:solidFill>
                  <a:srgbClr val="231F20"/>
                </a:solidFill>
                <a:latin typeface="AdvTTc0bf9acf"/>
              </a:rPr>
              <a:t>studies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.</a:t>
            </a:r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656782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Etoricoxib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HEPATIC IMPAIRMENT </a:t>
            </a:r>
            <a:r>
              <a:rPr lang="en-US" dirty="0"/>
              <a:t>Manufacturer advises caution in</a:t>
            </a:r>
          </a:p>
          <a:p>
            <a:r>
              <a:rPr lang="en-US" dirty="0"/>
              <a:t>mild to moderate impairment; avoid in severe </a:t>
            </a:r>
            <a:r>
              <a:rPr lang="en-US" dirty="0" smtClean="0"/>
              <a:t>impairment</a:t>
            </a:r>
            <a:endParaRPr lang="en-US" dirty="0"/>
          </a:p>
          <a:p>
            <a:r>
              <a:rPr lang="en-US" dirty="0"/>
              <a:t>Dose adjustments Manufacturer advises max. 60mg once</a:t>
            </a:r>
          </a:p>
          <a:p>
            <a:r>
              <a:rPr lang="en-US" dirty="0"/>
              <a:t>daily in mild impairment; max. 30 mg once daily in</a:t>
            </a:r>
          </a:p>
          <a:p>
            <a:r>
              <a:rPr lang="en-US" dirty="0"/>
              <a:t>moderate impairment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RENAL </a:t>
            </a:r>
            <a:r>
              <a:rPr lang="en-US" b="1" dirty="0">
                <a:solidFill>
                  <a:srgbClr val="FF0000"/>
                </a:solidFill>
              </a:rPr>
              <a:t>IMPAIRMENT </a:t>
            </a:r>
            <a:r>
              <a:rPr lang="en-US" dirty="0"/>
              <a:t>Avoid if possible or use with caution.</a:t>
            </a:r>
          </a:p>
          <a:p>
            <a:r>
              <a:rPr lang="en-US" dirty="0"/>
              <a:t>▶ In adults Avoid if </a:t>
            </a:r>
            <a:r>
              <a:rPr lang="en-US" dirty="0" err="1"/>
              <a:t>eGFR</a:t>
            </a:r>
            <a:r>
              <a:rPr lang="en-US" dirty="0"/>
              <a:t> less than 30 mL/minute/1.73m2.</a:t>
            </a:r>
          </a:p>
          <a:p>
            <a:r>
              <a:rPr lang="en-US" dirty="0"/>
              <a:t>▶ In children Avoid if estimated glomerular filtration rate less</a:t>
            </a:r>
          </a:p>
          <a:p>
            <a:r>
              <a:rPr lang="en-US" dirty="0"/>
              <a:t>than 30 mL/minute/1.73m2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Dose adjustments </a:t>
            </a:r>
            <a:r>
              <a:rPr lang="en-US" dirty="0"/>
              <a:t>The lowest effective dose should be used</a:t>
            </a:r>
          </a:p>
          <a:p>
            <a:r>
              <a:rPr lang="en-US" dirty="0"/>
              <a:t>for the shortest possible duration.</a:t>
            </a:r>
          </a:p>
          <a:p>
            <a:r>
              <a:rPr lang="en-US" dirty="0"/>
              <a:t>Monitoring In renal impairment monitor renal function;</a:t>
            </a:r>
          </a:p>
          <a:p>
            <a:r>
              <a:rPr lang="en-US" dirty="0"/>
              <a:t>sodium and water retention may occur and renal function</a:t>
            </a:r>
          </a:p>
          <a:p>
            <a:r>
              <a:rPr lang="en-US" dirty="0"/>
              <a:t>may deteriorate, possibly leading to renal failure.</a:t>
            </a:r>
          </a:p>
          <a:p>
            <a:r>
              <a:rPr lang="en-US" b="1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MONITORING REQUIREMENTS </a:t>
            </a:r>
            <a:r>
              <a:rPr lang="en-US" dirty="0"/>
              <a:t>Monitor blood pressure</a:t>
            </a:r>
          </a:p>
          <a:p>
            <a:r>
              <a:rPr lang="en-US" dirty="0"/>
              <a:t>before treatment, 2 weeks after initiation and periodically</a:t>
            </a:r>
          </a:p>
          <a:p>
            <a:r>
              <a:rPr lang="en-US" dirty="0"/>
              <a:t>during treatment.</a:t>
            </a:r>
          </a:p>
        </p:txBody>
      </p:sp>
    </p:spTree>
    <p:extLst>
      <p:ext uri="{BB962C8B-B14F-4D97-AF65-F5344CB8AC3E}">
        <p14:creationId xmlns:p14="http://schemas.microsoft.com/office/powerpoint/2010/main" val="18131711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Etoricoxib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MEDICINAL FORMS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Tablet: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Etoricoxib</a:t>
            </a:r>
            <a:r>
              <a:rPr lang="en-US" dirty="0"/>
              <a:t> </a:t>
            </a:r>
            <a:r>
              <a:rPr lang="en-US" dirty="0" smtClean="0"/>
              <a:t>30 mg </a:t>
            </a:r>
            <a:endParaRPr lang="en-US" dirty="0"/>
          </a:p>
          <a:p>
            <a:r>
              <a:rPr lang="en-US" dirty="0" err="1"/>
              <a:t>Etoricoxib</a:t>
            </a:r>
            <a:r>
              <a:rPr lang="en-US" dirty="0"/>
              <a:t> 60 </a:t>
            </a:r>
            <a:r>
              <a:rPr lang="en-US" dirty="0" smtClean="0"/>
              <a:t>mg</a:t>
            </a:r>
            <a:endParaRPr lang="en-US" dirty="0"/>
          </a:p>
          <a:p>
            <a:r>
              <a:rPr lang="en-US" dirty="0" err="1"/>
              <a:t>Etoricoxib</a:t>
            </a:r>
            <a:r>
              <a:rPr lang="en-US" dirty="0"/>
              <a:t> 90 </a:t>
            </a:r>
            <a:r>
              <a:rPr lang="en-US" dirty="0" smtClean="0"/>
              <a:t>mg</a:t>
            </a:r>
          </a:p>
          <a:p>
            <a:r>
              <a:rPr lang="en-US" dirty="0" err="1"/>
              <a:t>Etoricoxib</a:t>
            </a:r>
            <a:r>
              <a:rPr lang="en-US" dirty="0"/>
              <a:t> 120 </a:t>
            </a:r>
            <a:r>
              <a:rPr lang="en-US" dirty="0" smtClean="0"/>
              <a:t>mg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9849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8" b="11998"/>
          <a:stretch>
            <a:fillRect/>
          </a:stretch>
        </p:blipFill>
        <p:spPr>
          <a:xfrm>
            <a:off x="4114800" y="304800"/>
            <a:ext cx="5486400" cy="41148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3810000" cy="2535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76452"/>
            <a:ext cx="37719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3962400"/>
            <a:ext cx="3993573" cy="202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0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Diclofenac</a:t>
            </a:r>
            <a:r>
              <a:rPr lang="en-US" dirty="0"/>
              <a:t> Potassium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CAUTIONS</a:t>
            </a:r>
            <a:r>
              <a:rPr lang="en-US" sz="1600" dirty="0" err="1"/>
              <a:t>:</a:t>
            </a:r>
            <a:r>
              <a:rPr lang="en-US" sz="1600" dirty="0" err="1" smtClean="0"/>
              <a:t>Allergic</a:t>
            </a:r>
            <a:r>
              <a:rPr lang="en-US" sz="1600" dirty="0" smtClean="0"/>
              <a:t> </a:t>
            </a:r>
            <a:r>
              <a:rPr lang="en-US" sz="1600" dirty="0"/>
              <a:t>disorders . cardiac impairment (</a:t>
            </a:r>
            <a:r>
              <a:rPr lang="en-US" sz="1600" dirty="0" smtClean="0"/>
              <a:t>NSAIDs may </a:t>
            </a:r>
            <a:r>
              <a:rPr lang="en-US" sz="1600" dirty="0"/>
              <a:t>impair renal function) . coagulation defects </a:t>
            </a:r>
            <a:r>
              <a:rPr lang="en-US" sz="1600" dirty="0" smtClean="0"/>
              <a:t>. connective-tissue </a:t>
            </a:r>
            <a:r>
              <a:rPr lang="en-US" sz="1600" dirty="0"/>
              <a:t>disorders . </a:t>
            </a:r>
            <a:r>
              <a:rPr lang="en-US" sz="1600" dirty="0" err="1"/>
              <a:t>Crohn’s</a:t>
            </a:r>
            <a:r>
              <a:rPr lang="en-US" sz="1600" dirty="0"/>
              <a:t> disease (may </a:t>
            </a:r>
            <a:r>
              <a:rPr lang="en-US" sz="1600" dirty="0" smtClean="0"/>
              <a:t>be exacerbated</a:t>
            </a:r>
            <a:r>
              <a:rPr lang="en-US" sz="1600" dirty="0"/>
              <a:t>) . elderly (risk of serious side-effects </a:t>
            </a:r>
            <a:r>
              <a:rPr lang="en-US" sz="1600" dirty="0" smtClean="0"/>
              <a:t>and fatalities</a:t>
            </a:r>
            <a:r>
              <a:rPr lang="en-US" sz="1600" dirty="0"/>
              <a:t>) . history of cardiac failure . hypertension . </a:t>
            </a:r>
            <a:r>
              <a:rPr lang="en-US" sz="1600" dirty="0" smtClean="0"/>
              <a:t>Left ventricular </a:t>
            </a:r>
            <a:r>
              <a:rPr lang="en-US" sz="1600" dirty="0"/>
              <a:t>dysfunction . </a:t>
            </a:r>
            <a:r>
              <a:rPr lang="en-US" sz="1600" dirty="0" err="1"/>
              <a:t>oedema</a:t>
            </a:r>
            <a:r>
              <a:rPr lang="en-US" sz="1600" dirty="0"/>
              <a:t> . risk factors </a:t>
            </a:r>
            <a:r>
              <a:rPr lang="en-US" sz="1600" dirty="0" smtClean="0"/>
              <a:t>for cardiovascular </a:t>
            </a:r>
            <a:r>
              <a:rPr lang="en-US" sz="1600" dirty="0"/>
              <a:t>events . ulcerative colitis (may </a:t>
            </a:r>
            <a:r>
              <a:rPr lang="en-US" sz="1600" dirty="0" smtClean="0"/>
              <a:t>be exacerbated)</a:t>
            </a:r>
          </a:p>
          <a:p>
            <a:endParaRPr lang="en-US" sz="1600" dirty="0"/>
          </a:p>
          <a:p>
            <a:r>
              <a:rPr lang="fr-FR" sz="1600" dirty="0" smtClean="0">
                <a:solidFill>
                  <a:srgbClr val="FF0000"/>
                </a:solidFill>
              </a:rPr>
              <a:t>INTERACTIONS</a:t>
            </a:r>
            <a:r>
              <a:rPr lang="fr-FR" sz="1600" dirty="0" smtClean="0"/>
              <a:t> </a:t>
            </a:r>
            <a:r>
              <a:rPr lang="fr-FR" sz="1600" dirty="0"/>
              <a:t>→ Appendix 1: </a:t>
            </a:r>
            <a:r>
              <a:rPr lang="fr-FR" sz="1600" dirty="0" err="1" smtClean="0"/>
              <a:t>NSAIDs</a:t>
            </a:r>
            <a:endParaRPr lang="fr-FR" sz="1600" dirty="0" smtClean="0"/>
          </a:p>
          <a:p>
            <a:endParaRPr lang="en-US" sz="1600" b="1" dirty="0"/>
          </a:p>
          <a:p>
            <a:r>
              <a:rPr lang="en-US" sz="1600" b="1" dirty="0" smtClean="0">
                <a:solidFill>
                  <a:srgbClr val="FF0000"/>
                </a:solidFill>
              </a:rPr>
              <a:t>SIDE-EFFECTS:</a:t>
            </a:r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dirty="0"/>
              <a:t>▶ Common or very common Appetite decreased . </a:t>
            </a:r>
            <a:r>
              <a:rPr lang="en-US" sz="1600" dirty="0" err="1"/>
              <a:t>diarrhoea</a:t>
            </a:r>
            <a:r>
              <a:rPr lang="en-US" sz="1600" dirty="0"/>
              <a:t> .</a:t>
            </a:r>
          </a:p>
          <a:p>
            <a:r>
              <a:rPr lang="en-US" sz="1600" dirty="0"/>
              <a:t>dizziness . gastrointestinal discomfort . gastrointestinal</a:t>
            </a:r>
          </a:p>
          <a:p>
            <a:r>
              <a:rPr lang="en-US" sz="1600" dirty="0"/>
              <a:t>disorders . headache . nausea . skin reactions . vertigo .</a:t>
            </a:r>
          </a:p>
          <a:p>
            <a:r>
              <a:rPr lang="en-US" sz="1600" dirty="0"/>
              <a:t>vomiting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570649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59777" y="914400"/>
            <a:ext cx="48006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Thank you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656927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4" y="4668982"/>
            <a:ext cx="3705225" cy="1228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7" y="2707264"/>
            <a:ext cx="3143250" cy="1457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53726"/>
            <a:ext cx="4275804" cy="284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59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Diclofenac</a:t>
            </a:r>
            <a:r>
              <a:rPr lang="en-US" dirty="0"/>
              <a:t> Potassium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815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Diclofenac</a:t>
            </a:r>
            <a:r>
              <a:rPr lang="en-US" dirty="0"/>
              <a:t> Potassium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ALLERGY </a:t>
            </a:r>
            <a:r>
              <a:rPr lang="en-US" b="1" dirty="0">
                <a:solidFill>
                  <a:srgbClr val="FF0000"/>
                </a:solidFill>
              </a:rPr>
              <a:t>AND CROSS-SENSITIVITY </a:t>
            </a:r>
            <a:r>
              <a:rPr lang="en-US" dirty="0"/>
              <a:t>Contra-indicated in</a:t>
            </a:r>
          </a:p>
          <a:p>
            <a:r>
              <a:rPr lang="en-US" dirty="0"/>
              <a:t>patients with a history of hypersensitivity to aspirin or any</a:t>
            </a:r>
          </a:p>
          <a:p>
            <a:r>
              <a:rPr lang="en-US" dirty="0"/>
              <a:t>other NSAID—which includes those in whom attacks of</a:t>
            </a:r>
          </a:p>
          <a:p>
            <a:r>
              <a:rPr lang="en-US" dirty="0"/>
              <a:t>asthma, angioedema, </a:t>
            </a:r>
            <a:r>
              <a:rPr lang="en-US" dirty="0" err="1"/>
              <a:t>urticaria</a:t>
            </a:r>
            <a:r>
              <a:rPr lang="en-US" dirty="0"/>
              <a:t> or rhinitis have been</a:t>
            </a:r>
          </a:p>
          <a:p>
            <a:r>
              <a:rPr lang="en-US" dirty="0"/>
              <a:t>precipitated by aspirin or any other NSAID.</a:t>
            </a:r>
          </a:p>
          <a:p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CONCEPTION AND CONTRACEPTION </a:t>
            </a:r>
            <a:r>
              <a:rPr lang="en-US" dirty="0"/>
              <a:t>Caution—long-term</a:t>
            </a:r>
          </a:p>
          <a:p>
            <a:r>
              <a:rPr lang="en-US" dirty="0"/>
              <a:t>use of some NSAIDs is associated with reduced female</a:t>
            </a:r>
          </a:p>
          <a:p>
            <a:r>
              <a:rPr lang="en-US" dirty="0"/>
              <a:t>fertility, which is reversible on stopping treatment.</a:t>
            </a:r>
          </a:p>
          <a:p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PREGNANCY </a:t>
            </a:r>
            <a:r>
              <a:rPr lang="en-US" dirty="0"/>
              <a:t>Avoid unless the potential benefit outweighs</a:t>
            </a:r>
          </a:p>
          <a:p>
            <a:r>
              <a:rPr lang="en-US" dirty="0"/>
              <a:t>the risk. Avoid during the third trimester (risk of closure of</a:t>
            </a:r>
          </a:p>
          <a:p>
            <a:r>
              <a:rPr lang="en-US" dirty="0"/>
              <a:t>fetal </a:t>
            </a:r>
            <a:r>
              <a:rPr lang="en-US" dirty="0" err="1"/>
              <a:t>ductus</a:t>
            </a:r>
            <a:r>
              <a:rPr lang="en-US" dirty="0"/>
              <a:t> </a:t>
            </a:r>
            <a:r>
              <a:rPr lang="en-US" dirty="0" err="1"/>
              <a:t>arteriosus</a:t>
            </a:r>
            <a:r>
              <a:rPr lang="en-US" dirty="0"/>
              <a:t> in utero and possibly persistent</a:t>
            </a:r>
          </a:p>
          <a:p>
            <a:r>
              <a:rPr lang="en-US" dirty="0"/>
              <a:t>pulmonary hypertension of the newborn); onset of </a:t>
            </a:r>
            <a:r>
              <a:rPr lang="en-US" dirty="0" err="1"/>
              <a:t>labour</a:t>
            </a:r>
            <a:endParaRPr lang="en-US" dirty="0"/>
          </a:p>
          <a:p>
            <a:r>
              <a:rPr lang="en-US" dirty="0"/>
              <a:t>may be delayed and duration may be increased.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BREAST </a:t>
            </a:r>
            <a:r>
              <a:rPr lang="en-US" b="1" dirty="0">
                <a:solidFill>
                  <a:srgbClr val="FF0000"/>
                </a:solidFill>
              </a:rPr>
              <a:t>FEEDING </a:t>
            </a:r>
            <a:r>
              <a:rPr lang="en-US" dirty="0"/>
              <a:t>Use with caution during breast-feeding.</a:t>
            </a:r>
          </a:p>
          <a:p>
            <a:r>
              <a:rPr lang="en-US" dirty="0"/>
              <a:t>Amount in milk too small to be harmful.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HEPATIC </a:t>
            </a:r>
            <a:r>
              <a:rPr lang="en-US" b="1" dirty="0">
                <a:solidFill>
                  <a:srgbClr val="FF0000"/>
                </a:solidFill>
              </a:rPr>
              <a:t>IMPAIRMENT </a:t>
            </a:r>
            <a:r>
              <a:rPr lang="en-US" dirty="0"/>
              <a:t>Manufacturer advises caution in</a:t>
            </a:r>
          </a:p>
          <a:p>
            <a:r>
              <a:rPr lang="en-US" dirty="0"/>
              <a:t>mild to moderate impairment; avoid in severe impairment.</a:t>
            </a:r>
          </a:p>
          <a:p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RENAL IMPAIRMENT</a:t>
            </a:r>
            <a:r>
              <a:rPr lang="en-US" b="1" dirty="0"/>
              <a:t> </a:t>
            </a:r>
            <a:r>
              <a:rPr lang="en-US" dirty="0"/>
              <a:t>Avoid if possible or use with caution.</a:t>
            </a:r>
          </a:p>
          <a:p>
            <a:r>
              <a:rPr lang="en-US" dirty="0"/>
              <a:t>Avoid in severe impairment.</a:t>
            </a:r>
          </a:p>
        </p:txBody>
      </p:sp>
    </p:spTree>
    <p:extLst>
      <p:ext uri="{BB962C8B-B14F-4D97-AF65-F5344CB8AC3E}">
        <p14:creationId xmlns:p14="http://schemas.microsoft.com/office/powerpoint/2010/main" val="3814764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Diclofenac</a:t>
            </a:r>
            <a:r>
              <a:rPr lang="en-US" dirty="0"/>
              <a:t> Potassium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Dose </a:t>
            </a:r>
            <a:r>
              <a:rPr lang="en-US" sz="1600" dirty="0">
                <a:solidFill>
                  <a:srgbClr val="FF0000"/>
                </a:solidFill>
              </a:rPr>
              <a:t>adjustments </a:t>
            </a:r>
            <a:r>
              <a:rPr lang="en-US" sz="1600" dirty="0"/>
              <a:t>The lowest effective dose should be </a:t>
            </a:r>
            <a:r>
              <a:rPr lang="en-US" sz="1600" dirty="0" smtClean="0"/>
              <a:t>used for </a:t>
            </a:r>
            <a:r>
              <a:rPr lang="en-US" sz="1600" dirty="0"/>
              <a:t>the shortest possible </a:t>
            </a:r>
            <a:r>
              <a:rPr lang="en-US" sz="1600" dirty="0" err="1" smtClean="0"/>
              <a:t>duration.Monitoring</a:t>
            </a:r>
            <a:r>
              <a:rPr lang="en-US" sz="1600" dirty="0" smtClean="0"/>
              <a:t> </a:t>
            </a:r>
            <a:r>
              <a:rPr lang="en-US" sz="1600" dirty="0"/>
              <a:t>In renal impairment monitor renal </a:t>
            </a:r>
            <a:r>
              <a:rPr lang="en-US" sz="1600" dirty="0" smtClean="0"/>
              <a:t>function; sodium </a:t>
            </a:r>
            <a:r>
              <a:rPr lang="en-US" sz="1600" dirty="0"/>
              <a:t>and water </a:t>
            </a:r>
            <a:r>
              <a:rPr lang="en-US" sz="1600" dirty="0" smtClean="0"/>
              <a:t>retention may </a:t>
            </a:r>
            <a:r>
              <a:rPr lang="en-US" sz="1600" dirty="0"/>
              <a:t>occur and renal </a:t>
            </a:r>
            <a:r>
              <a:rPr lang="en-US" sz="1600" dirty="0" smtClean="0"/>
              <a:t>function may </a:t>
            </a:r>
            <a:r>
              <a:rPr lang="en-US" sz="1600" dirty="0"/>
              <a:t>deteriorate, possibly leading to renal failure</a:t>
            </a:r>
            <a:r>
              <a:rPr lang="en-US" sz="1600" dirty="0" smtClean="0"/>
              <a:t>.</a:t>
            </a:r>
            <a:r>
              <a:rPr lang="en-US" sz="1600" dirty="0">
                <a:solidFill>
                  <a:srgbClr val="231F20"/>
                </a:solidFill>
                <a:latin typeface="AdvTT0feaae4e"/>
              </a:rPr>
              <a:t> </a:t>
            </a:r>
            <a:endParaRPr lang="en-US" sz="1600" dirty="0" smtClean="0">
              <a:solidFill>
                <a:srgbClr val="231F20"/>
              </a:solidFill>
              <a:latin typeface="AdvTT0feaae4e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AdvTT0feaae4e"/>
              </a:rPr>
              <a:t>Tablet:</a:t>
            </a:r>
          </a:p>
          <a:p>
            <a:r>
              <a:rPr lang="en-US" sz="1600" dirty="0" smtClean="0">
                <a:solidFill>
                  <a:srgbClr val="231F20"/>
                </a:solidFill>
                <a:latin typeface="AdvTT0feaae4e"/>
              </a:rPr>
              <a:t> </a:t>
            </a:r>
            <a:r>
              <a:rPr lang="en-US" sz="1600" dirty="0" smtClean="0">
                <a:solidFill>
                  <a:srgbClr val="231F20"/>
                </a:solidFill>
                <a:latin typeface="AdvTT290e44b7"/>
              </a:rPr>
              <a:t>CAUTIONARY </a:t>
            </a:r>
            <a:r>
              <a:rPr lang="en-US" sz="1600" dirty="0">
                <a:solidFill>
                  <a:srgbClr val="231F20"/>
                </a:solidFill>
                <a:latin typeface="AdvTT290e44b7"/>
              </a:rPr>
              <a:t>AND ADVISORY LABELS </a:t>
            </a:r>
            <a:r>
              <a:rPr lang="en-US" sz="1600" dirty="0" smtClean="0">
                <a:solidFill>
                  <a:srgbClr val="231F20"/>
                </a:solidFill>
                <a:latin typeface="AdvTT0e40dc65"/>
              </a:rPr>
              <a:t>21(</a:t>
            </a:r>
            <a:r>
              <a:rPr lang="en-US" sz="1600" dirty="0" smtClean="0"/>
              <a:t> </a:t>
            </a:r>
            <a:r>
              <a:rPr lang="en-US" sz="1600" dirty="0"/>
              <a:t>Take with or just after food, or a </a:t>
            </a:r>
            <a:r>
              <a:rPr lang="en-US" sz="1600" dirty="0" smtClean="0"/>
              <a:t>meal)</a:t>
            </a:r>
            <a:endParaRPr lang="en-US" sz="1600" dirty="0">
              <a:solidFill>
                <a:srgbClr val="000000"/>
              </a:solidFill>
              <a:latin typeface="AdvTT990627ac"/>
            </a:endParaRPr>
          </a:p>
          <a:p>
            <a:r>
              <a:rPr lang="en-US" sz="1600" dirty="0" err="1">
                <a:solidFill>
                  <a:srgbClr val="231F20"/>
                </a:solidFill>
                <a:latin typeface="AdvTT990627ac"/>
              </a:rPr>
              <a:t>Diclofenac</a:t>
            </a:r>
            <a:r>
              <a:rPr lang="en-US" sz="1600" dirty="0">
                <a:solidFill>
                  <a:srgbClr val="231F20"/>
                </a:solidFill>
                <a:latin typeface="AdvTT990627ac"/>
              </a:rPr>
              <a:t> potassium 25 </a:t>
            </a:r>
            <a:r>
              <a:rPr lang="en-US" sz="1600" dirty="0" smtClean="0">
                <a:solidFill>
                  <a:srgbClr val="231F20"/>
                </a:solidFill>
                <a:latin typeface="AdvTT990627ac"/>
              </a:rPr>
              <a:t>mg</a:t>
            </a:r>
            <a:endParaRPr lang="nb-NO" sz="1600" dirty="0">
              <a:solidFill>
                <a:srgbClr val="231F20"/>
              </a:solidFill>
              <a:latin typeface="AdvTT0e40dc65"/>
            </a:endParaRPr>
          </a:p>
          <a:p>
            <a:r>
              <a:rPr lang="en-US" sz="1600" dirty="0" err="1">
                <a:solidFill>
                  <a:srgbClr val="231F20"/>
                </a:solidFill>
                <a:latin typeface="AdvTT990627ac"/>
              </a:rPr>
              <a:t>Diclofenac</a:t>
            </a:r>
            <a:r>
              <a:rPr lang="en-US" sz="1600" dirty="0">
                <a:solidFill>
                  <a:srgbClr val="231F20"/>
                </a:solidFill>
                <a:latin typeface="AdvTT990627ac"/>
              </a:rPr>
              <a:t> potassium 50 mg </a:t>
            </a:r>
            <a:endParaRPr lang="nb-NO" sz="1600" dirty="0">
              <a:solidFill>
                <a:srgbClr val="231F20"/>
              </a:solidFill>
              <a:latin typeface="AdvTT0e40dc65"/>
            </a:endParaRPr>
          </a:p>
        </p:txBody>
      </p:sp>
    </p:spTree>
    <p:extLst>
      <p:ext uri="{BB962C8B-B14F-4D97-AF65-F5344CB8AC3E}">
        <p14:creationId xmlns:p14="http://schemas.microsoft.com/office/powerpoint/2010/main" val="773961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0000"/>
                </a:solidFill>
                <a:latin typeface="AdvTT990627ac"/>
              </a:rPr>
              <a:t>Diclofenac</a:t>
            </a:r>
            <a:r>
              <a:rPr lang="en-US" dirty="0">
                <a:solidFill>
                  <a:srgbClr val="000000"/>
                </a:solidFill>
                <a:latin typeface="AdvTT990627ac"/>
              </a:rPr>
              <a:t> sodium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800" dirty="0">
              <a:solidFill>
                <a:srgbClr val="231F20"/>
              </a:solidFill>
              <a:latin typeface="AdvTT505399df"/>
            </a:endParaRPr>
          </a:p>
          <a:p>
            <a:r>
              <a:rPr lang="en-US" sz="1200" b="1" dirty="0" smtClean="0">
                <a:solidFill>
                  <a:srgbClr val="FF0000"/>
                </a:solidFill>
                <a:latin typeface="AdvP6658"/>
              </a:rPr>
              <a:t> </a:t>
            </a:r>
            <a:r>
              <a:rPr lang="en-US" sz="1200" b="1" dirty="0">
                <a:latin typeface="AdvTT0feaae4e"/>
              </a:rPr>
              <a:t>INDICATIONS AND DOSE</a:t>
            </a:r>
          </a:p>
          <a:p>
            <a:r>
              <a:rPr lang="en-US" sz="1200" dirty="0">
                <a:solidFill>
                  <a:srgbClr val="FF0000"/>
                </a:solidFill>
                <a:latin typeface="AdvTT0feaae4e"/>
              </a:rPr>
              <a:t>Pain and inflammation in musculoskeletal disorders </a:t>
            </a:r>
            <a:r>
              <a:rPr lang="en-US" sz="1200" dirty="0">
                <a:solidFill>
                  <a:srgbClr val="FF0000"/>
                </a:solidFill>
                <a:latin typeface="AdvTTc0bf9acf"/>
              </a:rPr>
              <a:t>|</a:t>
            </a:r>
          </a:p>
          <a:p>
            <a:r>
              <a:rPr lang="en-US" sz="1200" dirty="0">
                <a:solidFill>
                  <a:srgbClr val="FF0000"/>
                </a:solidFill>
                <a:latin typeface="AdvTT0feaae4e"/>
              </a:rPr>
              <a:t>Acute gout</a:t>
            </a:r>
          </a:p>
          <a:p>
            <a:r>
              <a:rPr lang="en-US" sz="1200" dirty="0">
                <a:solidFill>
                  <a:srgbClr val="231F20"/>
                </a:solidFill>
                <a:latin typeface="AdvTT0e40dc65+25"/>
              </a:rPr>
              <a:t>▶ </a:t>
            </a:r>
            <a:r>
              <a:rPr lang="en-US" sz="1200" dirty="0">
                <a:solidFill>
                  <a:srgbClr val="231F20"/>
                </a:solidFill>
                <a:latin typeface="AdvTT505399df"/>
              </a:rPr>
              <a:t>BY MOUTH USING IMMEDIATE-RELEASE MEDICINES</a:t>
            </a:r>
          </a:p>
          <a:p>
            <a:r>
              <a:rPr lang="en-US" sz="1200" dirty="0">
                <a:solidFill>
                  <a:srgbClr val="000000"/>
                </a:solidFill>
                <a:latin typeface="AdvTT0e40dc65+25"/>
              </a:rPr>
              <a:t>▶ </a:t>
            </a:r>
            <a:r>
              <a:rPr lang="en-US" sz="1200" dirty="0">
                <a:solidFill>
                  <a:srgbClr val="231F20"/>
                </a:solidFill>
                <a:latin typeface="AdvTT505399df"/>
              </a:rPr>
              <a:t>Adult: 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75</a:t>
            </a:r>
            <a:r>
              <a:rPr lang="en-US" sz="1200" dirty="0">
                <a:solidFill>
                  <a:srgbClr val="231F20"/>
                </a:solidFill>
                <a:latin typeface="AdvTTc0bf9acf+20"/>
              </a:rPr>
              <a:t>–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150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mg daily in 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2</a:t>
            </a:r>
            <a:r>
              <a:rPr lang="en-US" sz="1200" dirty="0">
                <a:solidFill>
                  <a:srgbClr val="231F20"/>
                </a:solidFill>
                <a:latin typeface="AdvTTc0bf9acf+20"/>
              </a:rPr>
              <a:t>–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3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divided doses</a:t>
            </a:r>
          </a:p>
          <a:p>
            <a:r>
              <a:rPr lang="en-US" sz="1200" dirty="0">
                <a:solidFill>
                  <a:srgbClr val="231F20"/>
                </a:solidFill>
                <a:latin typeface="AdvTT0e40dc65+25"/>
              </a:rPr>
              <a:t>▶ </a:t>
            </a:r>
            <a:r>
              <a:rPr lang="en-US" sz="1200" dirty="0">
                <a:solidFill>
                  <a:srgbClr val="231F20"/>
                </a:solidFill>
                <a:latin typeface="AdvTT505399df"/>
              </a:rPr>
              <a:t>BY RECTUM</a:t>
            </a:r>
          </a:p>
          <a:p>
            <a:r>
              <a:rPr lang="en-US" sz="1200" dirty="0">
                <a:solidFill>
                  <a:srgbClr val="000000"/>
                </a:solidFill>
                <a:latin typeface="AdvTT0e40dc65+25"/>
              </a:rPr>
              <a:t>▶ </a:t>
            </a:r>
            <a:r>
              <a:rPr lang="en-US" sz="1200" dirty="0">
                <a:solidFill>
                  <a:srgbClr val="231F20"/>
                </a:solidFill>
                <a:latin typeface="AdvTT505399df"/>
              </a:rPr>
              <a:t>Adult: 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75</a:t>
            </a:r>
            <a:r>
              <a:rPr lang="en-US" sz="1200" dirty="0">
                <a:solidFill>
                  <a:srgbClr val="231F20"/>
                </a:solidFill>
                <a:latin typeface="AdvTTc0bf9acf+20"/>
              </a:rPr>
              <a:t>–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150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mg daily in divided doses</a:t>
            </a:r>
          </a:p>
          <a:p>
            <a:r>
              <a:rPr lang="en-US" sz="1200" dirty="0">
                <a:solidFill>
                  <a:srgbClr val="FF0000"/>
                </a:solidFill>
                <a:latin typeface="AdvTT0feaae4e"/>
              </a:rPr>
              <a:t>Pain and inflammation in rheumatic disease including</a:t>
            </a:r>
          </a:p>
          <a:p>
            <a:r>
              <a:rPr lang="en-US" sz="1200" dirty="0">
                <a:solidFill>
                  <a:srgbClr val="FF0000"/>
                </a:solidFill>
                <a:latin typeface="AdvTT0feaae4e"/>
              </a:rPr>
              <a:t>juvenile idiopathic arthritis</a:t>
            </a:r>
          </a:p>
          <a:p>
            <a:r>
              <a:rPr lang="en-US" sz="1200" dirty="0">
                <a:solidFill>
                  <a:srgbClr val="231F20"/>
                </a:solidFill>
                <a:latin typeface="AdvTT0e40dc65+25"/>
              </a:rPr>
              <a:t>▶ </a:t>
            </a:r>
            <a:r>
              <a:rPr lang="en-US" sz="1200" dirty="0">
                <a:solidFill>
                  <a:srgbClr val="231F20"/>
                </a:solidFill>
                <a:latin typeface="AdvTT505399df"/>
              </a:rPr>
              <a:t>BY MOUTH USING IMMEDIATE-RELEASE MEDICINES</a:t>
            </a:r>
          </a:p>
          <a:p>
            <a:r>
              <a:rPr lang="en-US" sz="1200" dirty="0">
                <a:solidFill>
                  <a:srgbClr val="000000"/>
                </a:solidFill>
                <a:latin typeface="AdvTT0e40dc65+25"/>
              </a:rPr>
              <a:t>▶ </a:t>
            </a:r>
            <a:r>
              <a:rPr lang="en-US" sz="1200" dirty="0">
                <a:solidFill>
                  <a:srgbClr val="231F20"/>
                </a:solidFill>
                <a:latin typeface="AdvTT505399df"/>
              </a:rPr>
              <a:t>Adult: 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75</a:t>
            </a:r>
            <a:r>
              <a:rPr lang="en-US" sz="1200" dirty="0">
                <a:solidFill>
                  <a:srgbClr val="231F20"/>
                </a:solidFill>
                <a:latin typeface="AdvTTc0bf9acf+20"/>
              </a:rPr>
              <a:t>–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150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mg daily in 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2</a:t>
            </a:r>
            <a:r>
              <a:rPr lang="en-US" sz="1200" dirty="0">
                <a:solidFill>
                  <a:srgbClr val="231F20"/>
                </a:solidFill>
                <a:latin typeface="AdvTTc0bf9acf+20"/>
              </a:rPr>
              <a:t>–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3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divided doses</a:t>
            </a:r>
          </a:p>
          <a:p>
            <a:r>
              <a:rPr lang="en-US" sz="1200" dirty="0">
                <a:solidFill>
                  <a:srgbClr val="231F20"/>
                </a:solidFill>
                <a:latin typeface="AdvTT0e40dc65+25"/>
              </a:rPr>
              <a:t>▶ </a:t>
            </a:r>
            <a:r>
              <a:rPr lang="en-US" sz="1200" dirty="0">
                <a:solidFill>
                  <a:srgbClr val="231F20"/>
                </a:solidFill>
                <a:latin typeface="AdvTT505399df"/>
              </a:rPr>
              <a:t>BY RECTUM</a:t>
            </a:r>
          </a:p>
          <a:p>
            <a:r>
              <a:rPr lang="en-US" sz="1200" dirty="0">
                <a:solidFill>
                  <a:srgbClr val="000000"/>
                </a:solidFill>
                <a:latin typeface="AdvTT0e40dc65+25"/>
              </a:rPr>
              <a:t>▶ </a:t>
            </a:r>
            <a:r>
              <a:rPr lang="en-US" sz="1200" dirty="0">
                <a:solidFill>
                  <a:srgbClr val="231F20"/>
                </a:solidFill>
                <a:latin typeface="AdvTT505399df"/>
              </a:rPr>
              <a:t>Adult: 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75</a:t>
            </a:r>
            <a:r>
              <a:rPr lang="en-US" sz="1200" dirty="0">
                <a:solidFill>
                  <a:srgbClr val="231F20"/>
                </a:solidFill>
                <a:latin typeface="AdvTTc0bf9acf+20"/>
              </a:rPr>
              <a:t>–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150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mg daily in divided doses</a:t>
            </a:r>
          </a:p>
          <a:p>
            <a:r>
              <a:rPr lang="en-US" sz="1200" dirty="0">
                <a:solidFill>
                  <a:srgbClr val="FF0000"/>
                </a:solidFill>
                <a:latin typeface="AdvTT0feaae4e"/>
              </a:rPr>
              <a:t>Postoperative pain</a:t>
            </a:r>
          </a:p>
          <a:p>
            <a:r>
              <a:rPr lang="en-US" sz="1200" dirty="0">
                <a:solidFill>
                  <a:srgbClr val="231F20"/>
                </a:solidFill>
                <a:latin typeface="AdvTT0e40dc65+25"/>
              </a:rPr>
              <a:t>▶ </a:t>
            </a:r>
            <a:r>
              <a:rPr lang="en-US" sz="1200" dirty="0">
                <a:solidFill>
                  <a:srgbClr val="231F20"/>
                </a:solidFill>
                <a:latin typeface="AdvTT505399df"/>
              </a:rPr>
              <a:t>BY MOUTH USING IMMEDIATE-RELEASE MEDICINES</a:t>
            </a:r>
          </a:p>
          <a:p>
            <a:r>
              <a:rPr lang="en-US" sz="1200" dirty="0">
                <a:solidFill>
                  <a:srgbClr val="000000"/>
                </a:solidFill>
                <a:latin typeface="AdvTT0e40dc65+25"/>
              </a:rPr>
              <a:t>▶ </a:t>
            </a:r>
            <a:r>
              <a:rPr lang="en-US" sz="1200" dirty="0">
                <a:solidFill>
                  <a:srgbClr val="231F20"/>
                </a:solidFill>
                <a:latin typeface="AdvTT505399df"/>
              </a:rPr>
              <a:t>Adult: 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75</a:t>
            </a:r>
            <a:r>
              <a:rPr lang="en-US" sz="1200" dirty="0">
                <a:solidFill>
                  <a:srgbClr val="231F20"/>
                </a:solidFill>
                <a:latin typeface="AdvTTc0bf9acf+20"/>
              </a:rPr>
              <a:t>–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150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mg daily in 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2</a:t>
            </a:r>
            <a:r>
              <a:rPr lang="en-US" sz="1200" dirty="0">
                <a:solidFill>
                  <a:srgbClr val="231F20"/>
                </a:solidFill>
                <a:latin typeface="AdvTTc0bf9acf+20"/>
              </a:rPr>
              <a:t>–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3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divided doses</a:t>
            </a:r>
          </a:p>
          <a:p>
            <a:r>
              <a:rPr lang="en-US" sz="1200" dirty="0">
                <a:solidFill>
                  <a:srgbClr val="231F20"/>
                </a:solidFill>
                <a:latin typeface="AdvTT0e40dc65+25"/>
              </a:rPr>
              <a:t>▶ </a:t>
            </a:r>
            <a:r>
              <a:rPr lang="en-US" sz="1200" dirty="0">
                <a:solidFill>
                  <a:srgbClr val="231F20"/>
                </a:solidFill>
                <a:latin typeface="AdvTT505399df"/>
              </a:rPr>
              <a:t>BY RECTUM</a:t>
            </a:r>
          </a:p>
          <a:p>
            <a:r>
              <a:rPr lang="en-US" sz="1200" dirty="0">
                <a:solidFill>
                  <a:srgbClr val="000000"/>
                </a:solidFill>
                <a:latin typeface="AdvTT0e40dc65+25"/>
              </a:rPr>
              <a:t>▶ </a:t>
            </a:r>
            <a:r>
              <a:rPr lang="en-US" sz="1200" dirty="0">
                <a:solidFill>
                  <a:srgbClr val="231F20"/>
                </a:solidFill>
                <a:latin typeface="AdvTT505399df"/>
              </a:rPr>
              <a:t>Adult: 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75</a:t>
            </a:r>
            <a:r>
              <a:rPr lang="en-US" sz="1200" dirty="0">
                <a:solidFill>
                  <a:srgbClr val="231F20"/>
                </a:solidFill>
                <a:latin typeface="AdvTTc0bf9acf+20"/>
              </a:rPr>
              <a:t>–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150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mg daily in divided doses</a:t>
            </a:r>
          </a:p>
          <a:p>
            <a:r>
              <a:rPr lang="en-US" sz="1200" dirty="0">
                <a:solidFill>
                  <a:srgbClr val="FF0000"/>
                </a:solidFill>
                <a:latin typeface="AdvTT505399df"/>
              </a:rPr>
              <a:t>DICLOMAX RETARD </a:t>
            </a:r>
            <a:r>
              <a:rPr lang="en-US" sz="1200" dirty="0">
                <a:solidFill>
                  <a:srgbClr val="FF0000"/>
                </a:solidFill>
                <a:latin typeface="AdvTT153188ed"/>
              </a:rPr>
              <a:t>®</a:t>
            </a:r>
          </a:p>
          <a:p>
            <a:r>
              <a:rPr lang="en-US" sz="1200" dirty="0">
                <a:latin typeface="AdvTT0feaae4e"/>
              </a:rPr>
              <a:t>Pain and inflammation in rheumatic disease (including</a:t>
            </a:r>
          </a:p>
          <a:p>
            <a:r>
              <a:rPr lang="en-US" sz="1200" dirty="0">
                <a:latin typeface="AdvTT0feaae4e"/>
              </a:rPr>
              <a:t>juvenile idiopathic arthritis) and other musculoskeletal</a:t>
            </a:r>
          </a:p>
          <a:p>
            <a:r>
              <a:rPr lang="en-US" sz="1200" dirty="0">
                <a:latin typeface="AdvTT0feaae4e"/>
              </a:rPr>
              <a:t>disorders </a:t>
            </a:r>
            <a:r>
              <a:rPr lang="en-US" sz="1200" dirty="0">
                <a:latin typeface="AdvTTc0bf9acf"/>
              </a:rPr>
              <a:t>| </a:t>
            </a:r>
            <a:r>
              <a:rPr lang="en-US" sz="1200" dirty="0">
                <a:latin typeface="AdvTT0feaae4e"/>
              </a:rPr>
              <a:t>Acute gout </a:t>
            </a:r>
            <a:r>
              <a:rPr lang="en-US" sz="1200" dirty="0">
                <a:latin typeface="AdvTTc0bf9acf"/>
              </a:rPr>
              <a:t>| </a:t>
            </a:r>
            <a:r>
              <a:rPr lang="en-US" sz="1200" dirty="0">
                <a:latin typeface="AdvTT0feaae4e"/>
              </a:rPr>
              <a:t>Postoperative pain</a:t>
            </a:r>
          </a:p>
          <a:p>
            <a:r>
              <a:rPr lang="en-US" sz="1200" dirty="0">
                <a:solidFill>
                  <a:srgbClr val="231F20"/>
                </a:solidFill>
                <a:latin typeface="AdvTT0e40dc65+25"/>
              </a:rPr>
              <a:t>▶ </a:t>
            </a:r>
            <a:r>
              <a:rPr lang="en-US" sz="1200" dirty="0">
                <a:solidFill>
                  <a:srgbClr val="231F20"/>
                </a:solidFill>
                <a:latin typeface="AdvTT505399df"/>
              </a:rPr>
              <a:t>BY MOUTH</a:t>
            </a:r>
          </a:p>
          <a:p>
            <a:r>
              <a:rPr lang="en-US" sz="1200" dirty="0">
                <a:solidFill>
                  <a:srgbClr val="000000"/>
                </a:solidFill>
                <a:latin typeface="AdvTT0e40dc65+25"/>
              </a:rPr>
              <a:t>▶ </a:t>
            </a:r>
            <a:r>
              <a:rPr lang="en-US" sz="1200" dirty="0">
                <a:solidFill>
                  <a:srgbClr val="231F20"/>
                </a:solidFill>
                <a:latin typeface="AdvTT505399df"/>
              </a:rPr>
              <a:t>Adult: </a:t>
            </a:r>
            <a:r>
              <a:rPr lang="en-US" sz="1200" dirty="0">
                <a:solidFill>
                  <a:srgbClr val="231F20"/>
                </a:solidFill>
                <a:latin typeface="AdvTT0e40dc65"/>
              </a:rPr>
              <a:t>1 </a:t>
            </a:r>
            <a:r>
              <a:rPr lang="en-US" sz="1200" dirty="0">
                <a:solidFill>
                  <a:srgbClr val="231F20"/>
                </a:solidFill>
                <a:latin typeface="AdvTTc0bf9acf"/>
              </a:rPr>
              <a:t>capsule once daily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18735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3210</TotalTime>
  <Words>4662</Words>
  <Application>Microsoft Office PowerPoint</Application>
  <PresentationFormat>On-screen Show (4:3)</PresentationFormat>
  <Paragraphs>621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Non Steroidal Anti-Inflammatory Drugs (NSAIDs)</vt:lpstr>
      <vt:lpstr>Drugs:</vt:lpstr>
      <vt:lpstr>Diclofenac Potassium </vt:lpstr>
      <vt:lpstr>Diclofenac Potassium </vt:lpstr>
      <vt:lpstr>Diclofenac Potassium </vt:lpstr>
      <vt:lpstr>Diclofenac Potassium </vt:lpstr>
      <vt:lpstr>Diclofenac Potassium </vt:lpstr>
      <vt:lpstr>Diclofenac Potassium </vt:lpstr>
      <vt:lpstr>Diclofenac sodium</vt:lpstr>
      <vt:lpstr>Diclofenac sodium</vt:lpstr>
      <vt:lpstr>Diclofenac sodium</vt:lpstr>
      <vt:lpstr>Diclofenac sodium</vt:lpstr>
      <vt:lpstr>Diclofenac sodium</vt:lpstr>
      <vt:lpstr>Diclofenac sodium</vt:lpstr>
      <vt:lpstr>Diclofenac sodium</vt:lpstr>
      <vt:lpstr>Diclofenac sodium</vt:lpstr>
      <vt:lpstr>Diclofenac sodium</vt:lpstr>
      <vt:lpstr>Diclofenac sodium</vt:lpstr>
      <vt:lpstr>Diclofenac sodium</vt:lpstr>
      <vt:lpstr>PowerPoint Presentation</vt:lpstr>
      <vt:lpstr>PowerPoint Presentation</vt:lpstr>
      <vt:lpstr>Indometacin </vt:lpstr>
      <vt:lpstr>Indometacin</vt:lpstr>
      <vt:lpstr>Indometacin</vt:lpstr>
      <vt:lpstr>Indometacin</vt:lpstr>
      <vt:lpstr>Indometacin</vt:lpstr>
      <vt:lpstr>Indometacin</vt:lpstr>
      <vt:lpstr>PowerPoint Presentation</vt:lpstr>
      <vt:lpstr>Meloxicam</vt:lpstr>
      <vt:lpstr>Meloxicam</vt:lpstr>
      <vt:lpstr>Meloxicam</vt:lpstr>
      <vt:lpstr>Meloxicam</vt:lpstr>
      <vt:lpstr>Meloxicam</vt:lpstr>
      <vt:lpstr>PowerPoint Presentation</vt:lpstr>
      <vt:lpstr>Piroxicam</vt:lpstr>
      <vt:lpstr>IMPORTANT SAFETY INFORMATION (Piroxicam )</vt:lpstr>
      <vt:lpstr>Piroxicam</vt:lpstr>
      <vt:lpstr>Piroxicam</vt:lpstr>
      <vt:lpstr>Piroxicam</vt:lpstr>
      <vt:lpstr>Piroxicam</vt:lpstr>
      <vt:lpstr>Piroxicam</vt:lpstr>
      <vt:lpstr>Piroxicam</vt:lpstr>
      <vt:lpstr>PowerPoint Presentation</vt:lpstr>
      <vt:lpstr>COX-2 inhibitors :Etoricoxib</vt:lpstr>
      <vt:lpstr>Etoricoxib</vt:lpstr>
      <vt:lpstr>Etoricoxib</vt:lpstr>
      <vt:lpstr>Etoricoxib</vt:lpstr>
      <vt:lpstr>Etoricoxib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alzizafoon</dc:creator>
  <cp:lastModifiedBy>DR.Ahmed Saker</cp:lastModifiedBy>
  <cp:revision>30</cp:revision>
  <dcterms:created xsi:type="dcterms:W3CDTF">2006-08-16T00:00:00Z</dcterms:created>
  <dcterms:modified xsi:type="dcterms:W3CDTF">2021-02-19T22:46:40Z</dcterms:modified>
</cp:coreProperties>
</file>