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3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9" r:id="rId25"/>
    <p:sldId id="30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09" autoAdjust="0"/>
    <p:restoredTop sz="94619" autoAdjust="0"/>
  </p:normalViewPr>
  <p:slideViewPr>
    <p:cSldViewPr snapToGrid="0">
      <p:cViewPr varScale="1">
        <p:scale>
          <a:sx n="88" d="100"/>
          <a:sy n="88" d="100"/>
        </p:scale>
        <p:origin x="92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2/13/2021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2/13/2021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2/13/2021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2/13/2021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educator-resources/owl-across-disciplines/owl-across-the-disciplines-grammar-and-usage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Title Lorem Ipsum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Sit Dolor Amet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CBC504-CC07-4ED6-9060-CEAD118B9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30" y="457199"/>
            <a:ext cx="11391367" cy="599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B601DC-2C62-46D1-8132-FBB72CFA3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6" y="457200"/>
            <a:ext cx="1200061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73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D7DE8C-0325-4ABF-B33D-84067FD67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0" y="514349"/>
            <a:ext cx="11950996" cy="617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45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D9EC2E-5964-4D67-842E-AB85C521B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503" y="536574"/>
            <a:ext cx="12184911" cy="632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79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9C856D-BC69-426B-B3AE-0EB1CC1B5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2" y="447675"/>
            <a:ext cx="11986437" cy="64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70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8614DE-07A6-47E2-8404-B94AA4C0A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7" y="498474"/>
            <a:ext cx="11950995" cy="635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20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F1B22E-30B4-42C1-ABF3-00B5FD355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2" y="517525"/>
            <a:ext cx="11851758" cy="62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55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85D9CA-228A-463A-B394-305F8B193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23" y="549275"/>
            <a:ext cx="11632018" cy="620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66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D110D1-BA02-42FD-AB6D-B2DCFC90C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6" y="565150"/>
            <a:ext cx="11943907" cy="622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82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A87E9-E66C-4C33-8882-5D2BDA153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473075"/>
            <a:ext cx="12077405" cy="57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1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30C-63F5-454B-9905-A92FE0568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3" y="485775"/>
            <a:ext cx="11930743" cy="622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7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A6C0C-C99F-4DE6-BFC8-BFFA37308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F466E-45BC-4056-9A6D-E4FF89E80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HJ is a heavy smoker 67-years old male seen in clinic for follow up of chronic medical problems.</a:t>
            </a:r>
          </a:p>
          <a:p>
            <a:pPr marL="0" indent="0">
              <a:buNone/>
            </a:pPr>
            <a:r>
              <a:rPr lang="en-US" dirty="0"/>
              <a:t>His chief complaints of chronic fatigue, weakness, ,itching, bone pain, restless leg syndrome, occasional nausea and vomiting, constipation, swollen ankle which is unchanged from his last visit</a:t>
            </a:r>
          </a:p>
        </p:txBody>
      </p:sp>
    </p:spTree>
    <p:extLst>
      <p:ext uri="{BB962C8B-B14F-4D97-AF65-F5344CB8AC3E}">
        <p14:creationId xmlns:p14="http://schemas.microsoft.com/office/powerpoint/2010/main" val="3726613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9CF073-037E-460C-BB81-B2011014F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60374"/>
            <a:ext cx="12083143" cy="62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03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356D3B-E162-4D1B-B151-C7BD7C101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CA50E5-1E77-432B-9FF7-7139334BB57E}"/>
              </a:ext>
            </a:extLst>
          </p:cNvPr>
          <p:cNvSpPr txBox="1"/>
          <p:nvPr/>
        </p:nvSpPr>
        <p:spPr>
          <a:xfrm>
            <a:off x="2667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owl.excelsior.edu/educator-resources/owl-across-disciplines/owl-across-the-disciplines-grammar-and-usag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66787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FAB0CE-5D04-43F0-8BB9-5CDF005AD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F6A54D3-152D-4364-A479-CBA605056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29" y="0"/>
            <a:ext cx="12017828" cy="6858000"/>
          </a:xfrm>
        </p:spPr>
      </p:pic>
    </p:spTree>
    <p:extLst>
      <p:ext uri="{BB962C8B-B14F-4D97-AF65-F5344CB8AC3E}">
        <p14:creationId xmlns:p14="http://schemas.microsoft.com/office/powerpoint/2010/main" val="198329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3BE6-AA77-41CE-B476-15A3F8878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medical and medication hx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DB013-8A8B-4707-98C1-3DBFABFF9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Chronic kidney disease for 2 years secondary to analgesic abuse for chronic pain</a:t>
            </a:r>
          </a:p>
          <a:p>
            <a:r>
              <a:rPr lang="en-US" dirty="0"/>
              <a:t>• CHF for 5 years</a:t>
            </a:r>
          </a:p>
          <a:p>
            <a:r>
              <a:rPr lang="en-US" dirty="0"/>
              <a:t>• HTN for 20 years</a:t>
            </a:r>
          </a:p>
          <a:p>
            <a:r>
              <a:rPr lang="en-US" dirty="0"/>
              <a:t>• Medication hx:</a:t>
            </a:r>
          </a:p>
          <a:p>
            <a:r>
              <a:rPr lang="it-IT" dirty="0"/>
              <a:t>• Bisprolol 5 mg po qd</a:t>
            </a:r>
          </a:p>
          <a:p>
            <a:r>
              <a:rPr lang="it-IT" dirty="0"/>
              <a:t>• Lisinopril 5 mg po qd</a:t>
            </a:r>
          </a:p>
          <a:p>
            <a:r>
              <a:rPr lang="en-US" dirty="0"/>
              <a:t>• Triamterene\HCTZ 1 </a:t>
            </a:r>
            <a:r>
              <a:rPr lang="en-US" dirty="0" err="1"/>
              <a:t>qd</a:t>
            </a:r>
            <a:endParaRPr lang="en-US" dirty="0"/>
          </a:p>
          <a:p>
            <a:r>
              <a:rPr lang="en-US" dirty="0"/>
              <a:t>• Acetaminophen 650 mg q 4 </a:t>
            </a:r>
            <a:r>
              <a:rPr lang="en-US" dirty="0" err="1"/>
              <a:t>hr</a:t>
            </a:r>
            <a:r>
              <a:rPr lang="en-US" dirty="0"/>
              <a:t> prn for pain</a:t>
            </a:r>
          </a:p>
          <a:p>
            <a:r>
              <a:rPr lang="en-US" dirty="0"/>
              <a:t>• The patient not adhere to regular diet</a:t>
            </a:r>
          </a:p>
        </p:txBody>
      </p:sp>
    </p:spTree>
    <p:extLst>
      <p:ext uri="{BB962C8B-B14F-4D97-AF65-F5344CB8AC3E}">
        <p14:creationId xmlns:p14="http://schemas.microsoft.com/office/powerpoint/2010/main" val="2214773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F3FE4-7754-45F3-9904-181A024B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65071-0D12-402E-B358-A88A78C1A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allergic</a:t>
            </a:r>
          </a:p>
          <a:p>
            <a:r>
              <a:rPr lang="en-US" dirty="0"/>
              <a:t>VS: BP 160\90 , HR 70, PR 20, T 37, (</a:t>
            </a:r>
            <a:r>
              <a:rPr lang="en-US" dirty="0" err="1"/>
              <a:t>wt</a:t>
            </a:r>
            <a:r>
              <a:rPr lang="en-US" dirty="0"/>
              <a:t> 100 kg and continue to increase through the time ) </a:t>
            </a:r>
          </a:p>
          <a:p>
            <a:r>
              <a:rPr lang="en-US" dirty="0"/>
              <a:t>SKIN : pale</a:t>
            </a:r>
          </a:p>
          <a:p>
            <a:r>
              <a:rPr lang="en-US" dirty="0"/>
              <a:t> Chest: few rales and dullness over bases of lung</a:t>
            </a:r>
          </a:p>
          <a:p>
            <a:r>
              <a:rPr lang="en-US" dirty="0"/>
              <a:t>Other systems: within normal</a:t>
            </a:r>
          </a:p>
          <a:p>
            <a:r>
              <a:rPr lang="en-US" dirty="0"/>
              <a:t>Chest x-ray: enlarged heart</a:t>
            </a:r>
          </a:p>
        </p:txBody>
      </p:sp>
    </p:spTree>
    <p:extLst>
      <p:ext uri="{BB962C8B-B14F-4D97-AF65-F5344CB8AC3E}">
        <p14:creationId xmlns:p14="http://schemas.microsoft.com/office/powerpoint/2010/main" val="257573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AFFDF-5079-4D91-B255-1854C0E62D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1890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A28180-6DF6-4928-8D54-3E08A31E4CD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1" y="56707"/>
            <a:ext cx="12021879" cy="6712688"/>
          </a:xfrm>
        </p:spPr>
      </p:pic>
    </p:spTree>
    <p:extLst>
      <p:ext uri="{BB962C8B-B14F-4D97-AF65-F5344CB8AC3E}">
        <p14:creationId xmlns:p14="http://schemas.microsoft.com/office/powerpoint/2010/main" val="1356422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88284-5507-442A-AC07-B506A3743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CKD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B7CB7-468E-496C-ACA2-261795145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Gradual reduction in GFR over months to years while AKF is rapid decline in GFR over hours to days</a:t>
            </a:r>
          </a:p>
          <a:p>
            <a:r>
              <a:rPr lang="en-US" dirty="0"/>
              <a:t>• Patient with CKD can have acute on chronic kidney disease</a:t>
            </a:r>
          </a:p>
        </p:txBody>
      </p:sp>
    </p:spTree>
    <p:extLst>
      <p:ext uri="{BB962C8B-B14F-4D97-AF65-F5344CB8AC3E}">
        <p14:creationId xmlns:p14="http://schemas.microsoft.com/office/powerpoint/2010/main" val="288306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DEAA-0E0A-47EB-A5CB-46E151C69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the patient with CKD have sign</a:t>
            </a:r>
            <a:br>
              <a:rPr lang="en-US" dirty="0"/>
            </a:br>
            <a:r>
              <a:rPr lang="en-US" dirty="0"/>
              <a:t>and symptoms from the beginning?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73A360-3775-4C3D-9D4D-8347FBFC0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91" y="1949303"/>
            <a:ext cx="11844669" cy="484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68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C8F3D8-A00C-4FD4-B353-33B24A1E6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7" y="454025"/>
            <a:ext cx="11865935" cy="59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22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D8E789-F3C0-44F9-97EF-27113D672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2" y="92149"/>
            <a:ext cx="11915554" cy="676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4709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{0080463E-F857-43C9-8CC0-7181AA5276C6}tf67061901_win32</Template>
  <TotalTime>78</TotalTime>
  <Words>241</Words>
  <Application>Microsoft Office PowerPoint</Application>
  <PresentationFormat>Widescreen</PresentationFormat>
  <Paragraphs>27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Franklin Gothic Book</vt:lpstr>
      <vt:lpstr>Franklin Gothic Demi</vt:lpstr>
      <vt:lpstr>Gill Sans MT</vt:lpstr>
      <vt:lpstr>Wingdings 2</vt:lpstr>
      <vt:lpstr>DividendVTI</vt:lpstr>
      <vt:lpstr>Title Lorem Ipsum</vt:lpstr>
      <vt:lpstr>Case study</vt:lpstr>
      <vt:lpstr>Past medical and medication hx</vt:lpstr>
      <vt:lpstr>Physical examination</vt:lpstr>
      <vt:lpstr>PowerPoint Presentation</vt:lpstr>
      <vt:lpstr>What is CKD</vt:lpstr>
      <vt:lpstr>Does the patient with CKD have sign and symptoms from the beginning?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Light of seven</dc:creator>
  <cp:lastModifiedBy>Light of seven</cp:lastModifiedBy>
  <cp:revision>15</cp:revision>
  <dcterms:created xsi:type="dcterms:W3CDTF">2021-02-13T17:52:48Z</dcterms:created>
  <dcterms:modified xsi:type="dcterms:W3CDTF">2021-02-13T19:11:30Z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