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4.xml" ContentType="application/vnd.openxmlformats-officedocument.presentationml.slideLayout+xml"/>
  <Override PartName="/ppt/theme/theme5.xml" ContentType="application/vnd.openxmlformats-officedocument.theme+xml"/>
  <Override PartName="/ppt/slideLayouts/slideLayout5.xml" ContentType="application/vnd.openxmlformats-officedocument.presentationml.slideLayout+xml"/>
  <Override PartName="/ppt/theme/theme6.xml" ContentType="application/vnd.openxmlformats-officedocument.theme+xml"/>
  <Override PartName="/ppt/slideLayouts/slideLayout6.xml" ContentType="application/vnd.openxmlformats-officedocument.presentationml.slideLayout+xml"/>
  <Override PartName="/ppt/theme/theme7.xml" ContentType="application/vnd.openxmlformats-officedocument.theme+xml"/>
  <Override PartName="/ppt/slideLayouts/slideLayout7.xml" ContentType="application/vnd.openxmlformats-officedocument.presentationml.slideLayout+xml"/>
  <Override PartName="/ppt/theme/theme8.xml" ContentType="application/vnd.openxmlformats-officedocument.theme+xml"/>
  <Override PartName="/ppt/slideLayouts/slideLayout8.xml" ContentType="application/vnd.openxmlformats-officedocument.presentationml.slideLayout+xml"/>
  <Override PartName="/ppt/theme/theme9.xml" ContentType="application/vnd.openxmlformats-officedocument.theme+xml"/>
  <Override PartName="/ppt/slideLayouts/slideLayout9.xml" ContentType="application/vnd.openxmlformats-officedocument.presentationml.slideLayout+xml"/>
  <Override PartName="/ppt/theme/theme10.xml" ContentType="application/vnd.openxmlformats-officedocument.theme+xml"/>
  <Override PartName="/ppt/slideLayouts/slideLayout10.xml" ContentType="application/vnd.openxmlformats-officedocument.presentationml.slideLayout+xml"/>
  <Override PartName="/ppt/theme/theme11.xml" ContentType="application/vnd.openxmlformats-officedocument.theme+xml"/>
  <Override PartName="/ppt/slideLayouts/slideLayout1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 id="2147483661" r:id="rId3"/>
    <p:sldMasterId id="2147483662" r:id="rId4"/>
    <p:sldMasterId id="2147483663" r:id="rId5"/>
    <p:sldMasterId id="2147483664" r:id="rId6"/>
    <p:sldMasterId id="2147483665" r:id="rId7"/>
    <p:sldMasterId id="2147483666" r:id="rId8"/>
    <p:sldMasterId id="2147483667" r:id="rId9"/>
    <p:sldMasterId id="2147483668" r:id="rId10"/>
    <p:sldMasterId id="2147483669" r:id="rId11"/>
    <p:sldMasterId id="2147483670" r:id="rId12"/>
  </p:sldMasterIdLst>
  <p:notesMasterIdLst>
    <p:notesMasterId r:id="rId67"/>
  </p:notesMasterIdLst>
  <p:sldIdLst>
    <p:sldId id="256" r:id="rId13"/>
    <p:sldId id="257" r:id="rId14"/>
    <p:sldId id="258" r:id="rId15"/>
    <p:sldId id="259" r:id="rId16"/>
    <p:sldId id="260" r:id="rId17"/>
    <p:sldId id="261" r:id="rId18"/>
    <p:sldId id="262" r:id="rId19"/>
    <p:sldId id="263" r:id="rId20"/>
    <p:sldId id="264" r:id="rId21"/>
    <p:sldId id="265" r:id="rId22"/>
    <p:sldId id="266" r:id="rId23"/>
    <p:sldId id="267" r:id="rId24"/>
    <p:sldId id="268" r:id="rId25"/>
    <p:sldId id="269" r:id="rId26"/>
    <p:sldId id="270" r:id="rId27"/>
    <p:sldId id="271" r:id="rId28"/>
    <p:sldId id="272" r:id="rId29"/>
    <p:sldId id="273" r:id="rId30"/>
    <p:sldId id="274" r:id="rId31"/>
    <p:sldId id="275" r:id="rId32"/>
    <p:sldId id="276" r:id="rId33"/>
    <p:sldId id="277" r:id="rId34"/>
    <p:sldId id="278" r:id="rId35"/>
    <p:sldId id="279" r:id="rId36"/>
    <p:sldId id="280" r:id="rId37"/>
    <p:sldId id="281" r:id="rId38"/>
    <p:sldId id="282" r:id="rId39"/>
    <p:sldId id="283" r:id="rId40"/>
    <p:sldId id="284" r:id="rId41"/>
    <p:sldId id="285" r:id="rId42"/>
    <p:sldId id="286" r:id="rId43"/>
    <p:sldId id="287" r:id="rId44"/>
    <p:sldId id="288" r:id="rId45"/>
    <p:sldId id="289" r:id="rId46"/>
    <p:sldId id="290" r:id="rId47"/>
    <p:sldId id="291" r:id="rId48"/>
    <p:sldId id="292" r:id="rId49"/>
    <p:sldId id="293" r:id="rId50"/>
    <p:sldId id="294" r:id="rId51"/>
    <p:sldId id="295" r:id="rId52"/>
    <p:sldId id="296" r:id="rId53"/>
    <p:sldId id="297" r:id="rId54"/>
    <p:sldId id="298" r:id="rId55"/>
    <p:sldId id="299" r:id="rId56"/>
    <p:sldId id="300" r:id="rId57"/>
    <p:sldId id="301" r:id="rId58"/>
    <p:sldId id="302" r:id="rId59"/>
    <p:sldId id="303" r:id="rId60"/>
    <p:sldId id="304" r:id="rId61"/>
    <p:sldId id="305" r:id="rId62"/>
    <p:sldId id="306" r:id="rId63"/>
    <p:sldId id="307" r:id="rId64"/>
    <p:sldId id="308" r:id="rId65"/>
    <p:sldId id="309" r:id="rId6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05BC12A4-D1BE-43A5-86F4-9AFD4E1CFC11}">
  <a:tblStyle styleId="{05BC12A4-D1BE-43A5-86F4-9AFD4E1CFC1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1234" y="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slide" Target="slides/slide51.xml"/><Relationship Id="rId68" Type="http://schemas.openxmlformats.org/officeDocument/2006/relationships/presProps" Target="presProps.xml"/><Relationship Id="rId7" Type="http://schemas.openxmlformats.org/officeDocument/2006/relationships/slideMaster" Target="slideMasters/slideMaster7.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4.xml"/><Relationship Id="rId29"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66" Type="http://schemas.openxmlformats.org/officeDocument/2006/relationships/slide" Target="slides/slide54.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61" Type="http://schemas.openxmlformats.org/officeDocument/2006/relationships/slide" Target="slides/slide49.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slide" Target="slides/slide48.xml"/><Relationship Id="rId65" Type="http://schemas.openxmlformats.org/officeDocument/2006/relationships/slide" Target="slides/slide53.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slide" Target="slides/slide52.xml"/><Relationship Id="rId69"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39.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 Id="rId67" Type="http://schemas.openxmlformats.org/officeDocument/2006/relationships/notesMaster" Target="notesMasters/notesMaster1.xml"/><Relationship Id="rId20" Type="http://schemas.openxmlformats.org/officeDocument/2006/relationships/slide" Target="slides/slide8.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slide" Target="slides/slide50.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388620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1587"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388620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1587" y="8685212"/>
            <a:ext cx="2971800" cy="4572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spTree>
    <p:extLst>
      <p:ext uri="{BB962C8B-B14F-4D97-AF65-F5344CB8AC3E}">
        <p14:creationId xmlns:p14="http://schemas.microsoft.com/office/powerpoint/2010/main" val="258697523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 name="Google Shape;208;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0" name="Google Shape;220;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1" name="Google Shape;231;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1" name="Google Shape;241;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1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6" name="Google Shape;246;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1" name="Google Shape;251;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6" name="Google Shape;256;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1" name="Google Shape;261;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6" name="Google Shape;266;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p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1" name="Google Shape;271;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6" name="Google Shape;276;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1" name="Google Shape;281;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6" name="Google Shape;286;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3" name="Google Shape;293;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0" name="Google Shape;300;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6" name="Google Shape;306;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3" name="Google Shape;313;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p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0" name="Google Shape;320;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6" name="Google Shape;326;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3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2" name="Google Shape;332;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7" name="Google Shape;337;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p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4" name="Google Shape;344;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9" name="Google Shape;349;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4" name="Google Shape;354;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9" name="Google Shape;359;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4" name="Google Shape;364;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9" name="Google Shape;369;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4" name="Google Shape;374;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9" name="Google Shape;379;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4" name="Google Shape;384;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9" name="Google Shape;389;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4" name="Google Shape;394;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9" name="Google Shape;399;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9" name="Google Shape;409;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4" name="Google Shape;414;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9" name="Google Shape;419;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4" name="Google Shape;424;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8" name="Google Shape;428;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9" name="Google Shape;429;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Google Shape;433;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4" name="Google Shape;434;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9" name="Google Shape;439;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p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4" name="Google Shape;444;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6" name="Google Shape;196;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rtl="1">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32"/>
        <p:cNvGrpSpPr/>
        <p:nvPr/>
      </p:nvGrpSpPr>
      <p:grpSpPr>
        <a:xfrm>
          <a:off x="0" y="0"/>
          <a:ext cx="0" cy="0"/>
          <a:chOff x="0" y="0"/>
          <a:chExt cx="0" cy="0"/>
        </a:xfrm>
      </p:grpSpPr>
      <p:sp>
        <p:nvSpPr>
          <p:cNvPr id="133" name="Google Shape;133;p2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4" name="Google Shape;134;p21"/>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35" name="Google Shape;135;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rtl="1">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6" name="Google Shape;136;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7" name="Google Shape;137;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44"/>
        <p:cNvGrpSpPr/>
        <p:nvPr/>
      </p:nvGrpSpPr>
      <p:grpSpPr>
        <a:xfrm>
          <a:off x="0" y="0"/>
          <a:ext cx="0" cy="0"/>
          <a:chOff x="0" y="0"/>
          <a:chExt cx="0" cy="0"/>
        </a:xfrm>
      </p:grpSpPr>
      <p:sp>
        <p:nvSpPr>
          <p:cNvPr id="145" name="Google Shape;145;p23"/>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6" name="Google Shape;146;p23"/>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47" name="Google Shape;147;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rtl="1">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8" name="Google Shape;148;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9" name="Google Shape;149;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
        <p:cNvGrpSpPr/>
        <p:nvPr/>
      </p:nvGrpSpPr>
      <p:grpSpPr>
        <a:xfrm>
          <a:off x="0" y="0"/>
          <a:ext cx="0" cy="0"/>
          <a:chOff x="0" y="0"/>
          <a:chExt cx="0" cy="0"/>
        </a:xfrm>
      </p:grpSpPr>
      <p:sp>
        <p:nvSpPr>
          <p:cNvPr id="28" name="Google Shape;28;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rtl="1">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9" name="Google Shape;39;p6"/>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0" name="Google Shape;40;p6"/>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41" name="Google Shape;41;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rtl="1">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9" name="Google Shape;59;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rtl="1">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0" name="Google Shape;70;p1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71" name="Google Shape;71;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rtl="1">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0"/>
        <p:cNvGrpSpPr/>
        <p:nvPr/>
      </p:nvGrpSpPr>
      <p:grpSpPr>
        <a:xfrm>
          <a:off x="0" y="0"/>
          <a:ext cx="0" cy="0"/>
          <a:chOff x="0" y="0"/>
          <a:chExt cx="0" cy="0"/>
        </a:xfrm>
      </p:grpSpPr>
      <p:sp>
        <p:nvSpPr>
          <p:cNvPr id="81" name="Google Shape;81;p1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2" name="Google Shape;82;p1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83" name="Google Shape;83;p1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84" name="Google Shape;84;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rtl="1">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3"/>
        <p:cNvGrpSpPr/>
        <p:nvPr/>
      </p:nvGrpSpPr>
      <p:grpSpPr>
        <a:xfrm>
          <a:off x="0" y="0"/>
          <a:ext cx="0" cy="0"/>
          <a:chOff x="0" y="0"/>
          <a:chExt cx="0" cy="0"/>
        </a:xfrm>
      </p:grpSpPr>
      <p:sp>
        <p:nvSpPr>
          <p:cNvPr id="94" name="Google Shape;94;p1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5" name="Google Shape;95;p15"/>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96" name="Google Shape;96;p15"/>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97" name="Google Shape;97;p15"/>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98" name="Google Shape;98;p15"/>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99" name="Google Shape;99;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rtl="1">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0" name="Google Shape;110;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rtl="1">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2" name="Google Shape;112;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19"/>
        <p:cNvGrpSpPr/>
        <p:nvPr/>
      </p:nvGrpSpPr>
      <p:grpSpPr>
        <a:xfrm>
          <a:off x="0" y="0"/>
          <a:ext cx="0" cy="0"/>
          <a:chOff x="0" y="0"/>
          <a:chExt cx="0" cy="0"/>
        </a:xfrm>
      </p:grpSpPr>
      <p:sp>
        <p:nvSpPr>
          <p:cNvPr id="120" name="Google Shape;120;p1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1" name="Google Shape;121;p1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122" name="Google Shape;122;p1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23" name="Google Shape;123;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rtl="1">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1">
              <a:lnSpc>
                <a:spcPct val="100000"/>
              </a:lnSpc>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sp>
        <p:nvSpPr>
          <p:cNvPr id="114" name="Google Shape;114;p1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5" name="Google Shape;115;p1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6" name="Google Shape;116;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1">
              <a:lnSpc>
                <a:spcPct val="100000"/>
              </a:lnSpc>
              <a:spcBef>
                <a:spcPts val="0"/>
              </a:spcBef>
              <a:spcAft>
                <a:spcPts val="0"/>
              </a:spcAft>
              <a:buSzPts val="1400"/>
              <a:buNone/>
              <a:defRPr sz="12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7" name="Google Shape;117;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8" name="Google Shape;118;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6"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2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28" name="Google Shape;128;p20"/>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9" name="Google Shape;129;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1">
              <a:lnSpc>
                <a:spcPct val="100000"/>
              </a:lnSpc>
              <a:spcBef>
                <a:spcPts val="0"/>
              </a:spcBef>
              <a:spcAft>
                <a:spcPts val="0"/>
              </a:spcAft>
              <a:buSzPts val="1400"/>
              <a:buNone/>
              <a:defRPr sz="12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0" name="Google Shape;130;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1" name="Google Shape;131;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8"/>
        <p:cNvGrpSpPr/>
        <p:nvPr/>
      </p:nvGrpSpPr>
      <p:grpSpPr>
        <a:xfrm>
          <a:off x="0" y="0"/>
          <a:ext cx="0" cy="0"/>
          <a:chOff x="0" y="0"/>
          <a:chExt cx="0" cy="0"/>
        </a:xfrm>
      </p:grpSpPr>
      <p:sp>
        <p:nvSpPr>
          <p:cNvPr id="139" name="Google Shape;139;p2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40" name="Google Shape;140;p2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1" name="Google Shape;141;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1">
              <a:lnSpc>
                <a:spcPct val="100000"/>
              </a:lnSpc>
              <a:spcBef>
                <a:spcPts val="0"/>
              </a:spcBef>
              <a:spcAft>
                <a:spcPts val="0"/>
              </a:spcAft>
              <a:buSzPts val="1400"/>
              <a:buNone/>
              <a:defRPr sz="12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2" name="Google Shape;142;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3" name="Google Shape;143;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1">
              <a:lnSpc>
                <a:spcPct val="100000"/>
              </a:lnSpc>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3" name="Google Shape;33;p5"/>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4" name="Google Shape;34;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1">
              <a:lnSpc>
                <a:spcPct val="100000"/>
              </a:lnSpc>
              <a:spcBef>
                <a:spcPts val="0"/>
              </a:spcBef>
              <a:spcAft>
                <a:spcPts val="0"/>
              </a:spcAft>
              <a:buSzPts val="1400"/>
              <a:buNone/>
              <a:defRPr sz="12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5" name="Google Shape;35;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6" name="Google Shape;36;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46" name="Google Shape;46;p7"/>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7" name="Google Shape;47;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1">
              <a:lnSpc>
                <a:spcPct val="100000"/>
              </a:lnSpc>
              <a:spcBef>
                <a:spcPts val="0"/>
              </a:spcBef>
              <a:spcAft>
                <a:spcPts val="0"/>
              </a:spcAft>
              <a:buSzPts val="1400"/>
              <a:buNone/>
              <a:defRPr sz="12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8" name="Google Shape;4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9" name="Google Shape;49;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52" name="Google Shape;52;p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3" name="Google Shape;53;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1">
              <a:lnSpc>
                <a:spcPct val="100000"/>
              </a:lnSpc>
              <a:spcBef>
                <a:spcPts val="0"/>
              </a:spcBef>
              <a:spcAft>
                <a:spcPts val="0"/>
              </a:spcAft>
              <a:buSzPts val="1400"/>
              <a:buNone/>
              <a:defRPr sz="12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4" name="Google Shape;54;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5" name="Google Shape;55;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
        <p:cNvGrpSpPr/>
        <p:nvPr/>
      </p:nvGrpSpPr>
      <p:grpSpPr>
        <a:xfrm>
          <a:off x="0" y="0"/>
          <a:ext cx="0" cy="0"/>
          <a:chOff x="0" y="0"/>
          <a:chExt cx="0" cy="0"/>
        </a:xfrm>
      </p:grpSpPr>
      <p:sp>
        <p:nvSpPr>
          <p:cNvPr id="63" name="Google Shape;63;p1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5" name="Google Shape;65;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1">
              <a:lnSpc>
                <a:spcPct val="100000"/>
              </a:lnSpc>
              <a:spcBef>
                <a:spcPts val="0"/>
              </a:spcBef>
              <a:spcAft>
                <a:spcPts val="0"/>
              </a:spcAft>
              <a:buSzPts val="1400"/>
              <a:buNone/>
              <a:defRPr sz="12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7" name="Google Shape;67;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76" name="Google Shape;76;p1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7" name="Google Shape;7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1">
              <a:lnSpc>
                <a:spcPct val="100000"/>
              </a:lnSpc>
              <a:spcBef>
                <a:spcPts val="0"/>
              </a:spcBef>
              <a:spcAft>
                <a:spcPts val="0"/>
              </a:spcAft>
              <a:buSzPts val="1400"/>
              <a:buNone/>
              <a:defRPr sz="12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9" name="Google Shape;7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7"/>
        <p:cNvGrpSpPr/>
        <p:nvPr/>
      </p:nvGrpSpPr>
      <p:grpSpPr>
        <a:xfrm>
          <a:off x="0" y="0"/>
          <a:ext cx="0" cy="0"/>
          <a:chOff x="0" y="0"/>
          <a:chExt cx="0" cy="0"/>
        </a:xfrm>
      </p:grpSpPr>
      <p:sp>
        <p:nvSpPr>
          <p:cNvPr id="88" name="Google Shape;88;p1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89" name="Google Shape;89;p14"/>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0" name="Google Shape;90;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1">
              <a:lnSpc>
                <a:spcPct val="100000"/>
              </a:lnSpc>
              <a:spcBef>
                <a:spcPts val="0"/>
              </a:spcBef>
              <a:spcAft>
                <a:spcPts val="0"/>
              </a:spcAft>
              <a:buSzPts val="1400"/>
              <a:buNone/>
              <a:defRPr sz="12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1" name="Google Shape;91;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2" name="Google Shape;92;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04" name="Google Shape;104;p16"/>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5" name="Google Shape;105;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1">
              <a:lnSpc>
                <a:spcPct val="100000"/>
              </a:lnSpc>
              <a:spcBef>
                <a:spcPts val="0"/>
              </a:spcBef>
              <a:spcAft>
                <a:spcPts val="0"/>
              </a:spcAft>
              <a:buSzPts val="1400"/>
              <a:buNone/>
              <a:defRPr sz="12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6" name="Google Shape;106;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7" name="Google Shape;107;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1">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1">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5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4"/>
          <p:cNvSpPr txBox="1">
            <a:spLocks noGrp="1"/>
          </p:cNvSpPr>
          <p:nvPr>
            <p:ph type="ctrTitle"/>
          </p:nvPr>
        </p:nvSpPr>
        <p:spPr>
          <a:xfrm>
            <a:off x="239712" y="260350"/>
            <a:ext cx="8713787" cy="4392612"/>
          </a:xfrm>
          <a:prstGeom prst="rect">
            <a:avLst/>
          </a:prstGeom>
          <a:noFill/>
          <a:ln>
            <a:noFill/>
          </a:ln>
          <a:effectLst>
            <a:outerShdw blurRad="63500" dist="20000" dir="5400000">
              <a:srgbClr val="000000">
                <a:alpha val="37647"/>
              </a:srgbClr>
            </a:outerShdw>
          </a:effectLst>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accent1"/>
              </a:buClr>
              <a:buSzPts val="4000"/>
              <a:buFont typeface="Calibri"/>
              <a:buNone/>
            </a:pPr>
            <a:r>
              <a:rPr lang="en-US" sz="4000" b="1" i="0" u="none">
                <a:solidFill>
                  <a:schemeClr val="accent1"/>
                </a:solidFill>
                <a:latin typeface="Calibri"/>
                <a:ea typeface="Calibri"/>
                <a:cs typeface="Calibri"/>
                <a:sym typeface="Calibri"/>
              </a:rPr>
              <a:t/>
            </a:r>
            <a:br>
              <a:rPr lang="en-US" sz="4000" b="1" i="0" u="none">
                <a:solidFill>
                  <a:schemeClr val="accent1"/>
                </a:solidFill>
                <a:latin typeface="Calibri"/>
                <a:ea typeface="Calibri"/>
                <a:cs typeface="Calibri"/>
                <a:sym typeface="Calibri"/>
              </a:rPr>
            </a:br>
            <a:r>
              <a:rPr lang="en-US" sz="4000" b="1" i="0" u="none">
                <a:solidFill>
                  <a:schemeClr val="accent1"/>
                </a:solidFill>
                <a:latin typeface="Calibri"/>
                <a:ea typeface="Calibri"/>
                <a:cs typeface="Calibri"/>
                <a:sym typeface="Calibri"/>
              </a:rPr>
              <a:t/>
            </a:r>
            <a:br>
              <a:rPr lang="en-US" sz="4000" b="1" i="0" u="none">
                <a:solidFill>
                  <a:schemeClr val="accent1"/>
                </a:solidFill>
                <a:latin typeface="Calibri"/>
                <a:ea typeface="Calibri"/>
                <a:cs typeface="Calibri"/>
                <a:sym typeface="Calibri"/>
              </a:rPr>
            </a:br>
            <a:r>
              <a:rPr lang="en-US" sz="4000" b="1" i="0" u="none">
                <a:solidFill>
                  <a:schemeClr val="accent1"/>
                </a:solidFill>
                <a:latin typeface="Calibri"/>
                <a:ea typeface="Calibri"/>
                <a:cs typeface="Calibri"/>
                <a:sym typeface="Calibri"/>
              </a:rPr>
              <a:t/>
            </a:r>
            <a:br>
              <a:rPr lang="en-US" sz="4000" b="1" i="0" u="none">
                <a:solidFill>
                  <a:schemeClr val="accent1"/>
                </a:solidFill>
                <a:latin typeface="Calibri"/>
                <a:ea typeface="Calibri"/>
                <a:cs typeface="Calibri"/>
                <a:sym typeface="Calibri"/>
              </a:rPr>
            </a:br>
            <a:r>
              <a:rPr lang="en-US" sz="3200" b="0" i="0" u="none">
                <a:solidFill>
                  <a:srgbClr val="000000"/>
                </a:solidFill>
                <a:latin typeface="Calibri"/>
                <a:ea typeface="Calibri"/>
                <a:cs typeface="Calibri"/>
                <a:sym typeface="Calibri"/>
              </a:rPr>
              <a:t/>
            </a:r>
            <a:br>
              <a:rPr lang="en-US" sz="3200" b="0" i="0" u="none">
                <a:solidFill>
                  <a:srgbClr val="000000"/>
                </a:solidFill>
                <a:latin typeface="Calibri"/>
                <a:ea typeface="Calibri"/>
                <a:cs typeface="Calibri"/>
                <a:sym typeface="Calibri"/>
              </a:rPr>
            </a:br>
            <a:r>
              <a:rPr lang="en-US" sz="4000" b="0" i="0" u="none">
                <a:solidFill>
                  <a:srgbClr val="000000"/>
                </a:solidFill>
                <a:latin typeface="Calibri"/>
                <a:ea typeface="Calibri"/>
                <a:cs typeface="Calibri"/>
                <a:sym typeface="Calibri"/>
              </a:rPr>
              <a:t> </a:t>
            </a:r>
            <a:r>
              <a:rPr lang="en-US" sz="4400" b="1" i="0" u="none">
                <a:solidFill>
                  <a:srgbClr val="376092"/>
                </a:solidFill>
                <a:latin typeface="Calibri"/>
                <a:ea typeface="Calibri"/>
                <a:cs typeface="Calibri"/>
                <a:sym typeface="Calibri"/>
              </a:rPr>
              <a:t>Clinical Toxicology</a:t>
            </a:r>
            <a:r>
              <a:rPr lang="en-US" sz="3200" b="1" i="0" u="none">
                <a:solidFill>
                  <a:srgbClr val="376092"/>
                </a:solidFill>
                <a:latin typeface="Calibri"/>
                <a:ea typeface="Calibri"/>
                <a:cs typeface="Calibri"/>
                <a:sym typeface="Calibri"/>
              </a:rPr>
              <a:t/>
            </a:r>
            <a:br>
              <a:rPr lang="en-US" sz="3200" b="1" i="0" u="none">
                <a:solidFill>
                  <a:srgbClr val="376092"/>
                </a:solidFill>
                <a:latin typeface="Calibri"/>
                <a:ea typeface="Calibri"/>
                <a:cs typeface="Calibri"/>
                <a:sym typeface="Calibri"/>
              </a:rPr>
            </a:br>
            <a:r>
              <a:rPr lang="en-US" sz="3200" b="1" i="0" u="none">
                <a:solidFill>
                  <a:srgbClr val="376092"/>
                </a:solidFill>
                <a:latin typeface="Calibri"/>
                <a:ea typeface="Calibri"/>
                <a:cs typeface="Calibri"/>
                <a:sym typeface="Calibri"/>
              </a:rPr>
              <a:t/>
            </a:r>
            <a:br>
              <a:rPr lang="en-US" sz="3200" b="1" i="0" u="none">
                <a:solidFill>
                  <a:srgbClr val="376092"/>
                </a:solidFill>
                <a:latin typeface="Calibri"/>
                <a:ea typeface="Calibri"/>
                <a:cs typeface="Calibri"/>
                <a:sym typeface="Calibri"/>
              </a:rPr>
            </a:br>
            <a:r>
              <a:rPr lang="en-US" sz="3200" b="1" i="0" u="none">
                <a:solidFill>
                  <a:srgbClr val="376092"/>
                </a:solidFill>
                <a:latin typeface="Calibri"/>
                <a:ea typeface="Calibri"/>
                <a:cs typeface="Calibri"/>
                <a:sym typeface="Calibri"/>
              </a:rPr>
              <a:t>Initial Evaluation &amp; Management of the</a:t>
            </a:r>
            <a:br>
              <a:rPr lang="en-US" sz="3200" b="1" i="0" u="none">
                <a:solidFill>
                  <a:srgbClr val="376092"/>
                </a:solidFill>
                <a:latin typeface="Calibri"/>
                <a:ea typeface="Calibri"/>
                <a:cs typeface="Calibri"/>
                <a:sym typeface="Calibri"/>
              </a:rPr>
            </a:br>
            <a:r>
              <a:rPr lang="en-US" sz="3200" b="1" i="0" u="none">
                <a:solidFill>
                  <a:srgbClr val="376092"/>
                </a:solidFill>
                <a:latin typeface="Calibri"/>
                <a:ea typeface="Calibri"/>
                <a:cs typeface="Calibri"/>
                <a:sym typeface="Calibri"/>
              </a:rPr>
              <a:t>Poisoned Patient (I)</a:t>
            </a:r>
            <a:br>
              <a:rPr lang="en-US" sz="3200" b="1" i="0" u="none">
                <a:solidFill>
                  <a:srgbClr val="376092"/>
                </a:solidFill>
                <a:latin typeface="Calibri"/>
                <a:ea typeface="Calibri"/>
                <a:cs typeface="Calibri"/>
                <a:sym typeface="Calibri"/>
              </a:rPr>
            </a:br>
            <a:r>
              <a:rPr lang="en-US" sz="3200" b="1" i="0" u="none">
                <a:solidFill>
                  <a:srgbClr val="376092"/>
                </a:solidFill>
                <a:latin typeface="Calibri"/>
                <a:ea typeface="Calibri"/>
                <a:cs typeface="Calibri"/>
                <a:sym typeface="Calibri"/>
              </a:rPr>
              <a:t/>
            </a:r>
            <a:br>
              <a:rPr lang="en-US" sz="3200" b="1" i="0" u="none">
                <a:solidFill>
                  <a:srgbClr val="376092"/>
                </a:solidFill>
                <a:latin typeface="Calibri"/>
                <a:ea typeface="Calibri"/>
                <a:cs typeface="Calibri"/>
                <a:sym typeface="Calibri"/>
              </a:rPr>
            </a:br>
            <a:r>
              <a:rPr lang="en-US" sz="3200" b="1" i="0" u="none">
                <a:solidFill>
                  <a:srgbClr val="376092"/>
                </a:solidFill>
                <a:latin typeface="Calibri"/>
                <a:ea typeface="Calibri"/>
                <a:cs typeface="Calibri"/>
                <a:sym typeface="Calibri"/>
              </a:rPr>
              <a:t>Lec. 1 &amp; 2</a:t>
            </a:r>
            <a:br>
              <a:rPr lang="en-US" sz="3200" b="1" i="0" u="none">
                <a:solidFill>
                  <a:srgbClr val="376092"/>
                </a:solidFill>
                <a:latin typeface="Calibri"/>
                <a:ea typeface="Calibri"/>
                <a:cs typeface="Calibri"/>
                <a:sym typeface="Calibri"/>
              </a:rPr>
            </a:br>
            <a:r>
              <a:rPr lang="en-US" sz="3200" b="1" i="0" u="none">
                <a:solidFill>
                  <a:srgbClr val="376092"/>
                </a:solidFill>
                <a:latin typeface="Calibri"/>
                <a:ea typeface="Calibri"/>
                <a:cs typeface="Calibri"/>
                <a:sym typeface="Calibri"/>
              </a:rPr>
              <a:t>5</a:t>
            </a:r>
            <a:r>
              <a:rPr lang="en-US" sz="3200" b="1" i="0" u="none" baseline="30000">
                <a:solidFill>
                  <a:srgbClr val="376092"/>
                </a:solidFill>
                <a:latin typeface="Calibri"/>
                <a:ea typeface="Calibri"/>
                <a:cs typeface="Calibri"/>
                <a:sym typeface="Calibri"/>
              </a:rPr>
              <a:t>th</a:t>
            </a:r>
            <a:r>
              <a:rPr lang="en-US" sz="3200" b="1" i="0" u="none">
                <a:solidFill>
                  <a:srgbClr val="376092"/>
                </a:solidFill>
                <a:latin typeface="Calibri"/>
                <a:ea typeface="Calibri"/>
                <a:cs typeface="Calibri"/>
                <a:sym typeface="Calibri"/>
              </a:rPr>
              <a:t> Year</a:t>
            </a:r>
            <a:br>
              <a:rPr lang="en-US" sz="3200" b="1" i="0" u="none">
                <a:solidFill>
                  <a:srgbClr val="376092"/>
                </a:solidFill>
                <a:latin typeface="Calibri"/>
                <a:ea typeface="Calibri"/>
                <a:cs typeface="Calibri"/>
                <a:sym typeface="Calibri"/>
              </a:rPr>
            </a:br>
            <a:r>
              <a:rPr lang="en-US" sz="3200" b="1" i="0" u="none">
                <a:solidFill>
                  <a:srgbClr val="376092"/>
                </a:solidFill>
                <a:latin typeface="Calibri"/>
                <a:ea typeface="Calibri"/>
                <a:cs typeface="Calibri"/>
                <a:sym typeface="Calibri"/>
              </a:rPr>
              <a:t>2020-2021</a:t>
            </a:r>
            <a:br>
              <a:rPr lang="en-US" sz="3200" b="1" i="0" u="none">
                <a:solidFill>
                  <a:srgbClr val="376092"/>
                </a:solidFill>
                <a:latin typeface="Calibri"/>
                <a:ea typeface="Calibri"/>
                <a:cs typeface="Calibri"/>
                <a:sym typeface="Calibri"/>
              </a:rPr>
            </a:br>
            <a:r>
              <a:rPr lang="en-US" sz="2800" b="1" i="0" u="none">
                <a:solidFill>
                  <a:srgbClr val="376092"/>
                </a:solidFill>
                <a:latin typeface="Calibri"/>
                <a:ea typeface="Calibri"/>
                <a:cs typeface="Calibri"/>
                <a:sym typeface="Calibri"/>
              </a:rPr>
              <a:t/>
            </a:r>
            <a:br>
              <a:rPr lang="en-US" sz="2800" b="1" i="0" u="none">
                <a:solidFill>
                  <a:srgbClr val="376092"/>
                </a:solidFill>
                <a:latin typeface="Calibri"/>
                <a:ea typeface="Calibri"/>
                <a:cs typeface="Calibri"/>
                <a:sym typeface="Calibri"/>
              </a:rPr>
            </a:br>
            <a:r>
              <a:rPr lang="en-US" sz="2800" b="1" i="0" u="none">
                <a:solidFill>
                  <a:srgbClr val="376092"/>
                </a:solidFill>
                <a:latin typeface="Calibri"/>
                <a:ea typeface="Calibri"/>
                <a:cs typeface="Calibri"/>
                <a:sym typeface="Calibri"/>
              </a:rPr>
              <a:t>University of Mustansiriyah/College of Pharmacy</a:t>
            </a:r>
            <a:br>
              <a:rPr lang="en-US" sz="2800" b="1" i="0" u="none">
                <a:solidFill>
                  <a:srgbClr val="376092"/>
                </a:solidFill>
                <a:latin typeface="Calibri"/>
                <a:ea typeface="Calibri"/>
                <a:cs typeface="Calibri"/>
                <a:sym typeface="Calibri"/>
              </a:rPr>
            </a:br>
            <a:r>
              <a:rPr lang="en-US" sz="2800" b="1" i="0" u="none">
                <a:solidFill>
                  <a:srgbClr val="376092"/>
                </a:solidFill>
                <a:latin typeface="Calibri"/>
                <a:ea typeface="Calibri"/>
                <a:cs typeface="Calibri"/>
                <a:sym typeface="Calibri"/>
              </a:rPr>
              <a:t>Department of Pharmacology &amp; Toxicology</a:t>
            </a:r>
            <a:br>
              <a:rPr lang="en-US" sz="2800" b="1" i="0" u="none">
                <a:solidFill>
                  <a:srgbClr val="376092"/>
                </a:solidFill>
                <a:latin typeface="Calibri"/>
                <a:ea typeface="Calibri"/>
                <a:cs typeface="Calibri"/>
                <a:sym typeface="Calibri"/>
              </a:rPr>
            </a:br>
            <a:r>
              <a:rPr lang="en-US" sz="2800" b="1" i="0" u="none">
                <a:solidFill>
                  <a:srgbClr val="376092"/>
                </a:solidFill>
                <a:latin typeface="Calibri"/>
                <a:ea typeface="Calibri"/>
                <a:cs typeface="Calibri"/>
                <a:sym typeface="Calibri"/>
              </a:rPr>
              <a:t>Lecturer Rua Abbas Al-Hamdy</a:t>
            </a:r>
            <a:r>
              <a:rPr lang="en-US" sz="4000" b="1" i="0" u="none">
                <a:solidFill>
                  <a:schemeClr val="accent1"/>
                </a:solidFill>
                <a:latin typeface="Calibri"/>
                <a:ea typeface="Calibri"/>
                <a:cs typeface="Calibri"/>
                <a:sym typeface="Calibri"/>
              </a:rPr>
              <a:t/>
            </a:r>
            <a:br>
              <a:rPr lang="en-US" sz="4000" b="1" i="0" u="none">
                <a:solidFill>
                  <a:schemeClr val="accent1"/>
                </a:solidFill>
                <a:latin typeface="Calibri"/>
                <a:ea typeface="Calibri"/>
                <a:cs typeface="Calibri"/>
                <a:sym typeface="Calibri"/>
              </a:rPr>
            </a:br>
            <a:r>
              <a:rPr lang="en-US" sz="3200" b="1" i="0" u="none">
                <a:solidFill>
                  <a:schemeClr val="accent1"/>
                </a:solidFill>
                <a:latin typeface="Calibri"/>
                <a:ea typeface="Calibri"/>
                <a:cs typeface="Calibri"/>
                <a:sym typeface="Calibri"/>
              </a:rPr>
              <a:t/>
            </a:r>
            <a:br>
              <a:rPr lang="en-US" sz="3200" b="1" i="0" u="none">
                <a:solidFill>
                  <a:schemeClr val="accent1"/>
                </a:solidFill>
                <a:latin typeface="Calibri"/>
                <a:ea typeface="Calibri"/>
                <a:cs typeface="Calibri"/>
                <a:sym typeface="Calibri"/>
              </a:rPr>
            </a:br>
            <a:endParaRPr/>
          </a:p>
        </p:txBody>
      </p:sp>
      <p:pic>
        <p:nvPicPr>
          <p:cNvPr id="155" name="Google Shape;155;p24"/>
          <p:cNvPicPr preferRelativeResize="0"/>
          <p:nvPr/>
        </p:nvPicPr>
        <p:blipFill rotWithShape="1">
          <a:blip r:embed="rId3">
            <a:alphaModFix/>
          </a:blip>
          <a:srcRect/>
          <a:stretch/>
        </p:blipFill>
        <p:spPr>
          <a:xfrm>
            <a:off x="7735887" y="5805487"/>
            <a:ext cx="1217612" cy="10033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3"/>
          <p:cNvSpPr txBox="1"/>
          <p:nvPr/>
        </p:nvSpPr>
        <p:spPr>
          <a:xfrm>
            <a:off x="107950" y="115887"/>
            <a:ext cx="8928100" cy="5508625"/>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Pulse rate:</a:t>
            </a:r>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Extremely useful clinical information can be obtained by evaluating the pulse rate. </a:t>
            </a:r>
            <a:endParaRPr/>
          </a:p>
          <a:p>
            <a:pPr marL="0" marR="0" lvl="0" indent="0" algn="just"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The normal heart rate for adults was defined by consensus more than 50 years ago as a regular rate greater than 60 beats/min &amp; less than 100 beats/min.</a:t>
            </a:r>
            <a:endParaRPr/>
          </a:p>
          <a:p>
            <a:pPr marL="0" marR="0" lvl="0" indent="0" algn="just"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3200"/>
              <a:buFont typeface="Calibri"/>
              <a:buNone/>
            </a:pPr>
            <a:r>
              <a:rPr lang="en-US" sz="3200" b="0" i="0" u="none">
                <a:solidFill>
                  <a:schemeClr val="dk1"/>
                </a:solidFill>
                <a:latin typeface="Calibri"/>
                <a:ea typeface="Calibri"/>
                <a:cs typeface="Calibri"/>
                <a:sym typeface="Calibri"/>
              </a:rPr>
              <a:t> </a:t>
            </a:r>
            <a:endParaRPr/>
          </a:p>
          <a:p>
            <a:pPr marL="0" marR="0" lvl="0" indent="0" algn="l" rtl="0">
              <a:lnSpc>
                <a:spcPct val="100000"/>
              </a:lnSpc>
              <a:spcBef>
                <a:spcPts val="0"/>
              </a:spcBef>
              <a:spcAft>
                <a:spcPts val="0"/>
              </a:spcAft>
              <a:buNone/>
            </a:pPr>
            <a:endParaRPr sz="3200" b="0" i="0" u="none">
              <a:solidFill>
                <a:schemeClr val="dk1"/>
              </a:solidFill>
              <a:latin typeface="Calibri"/>
              <a:ea typeface="Calibri"/>
              <a:cs typeface="Calibri"/>
              <a:sym typeface="Calibri"/>
            </a:endParaRPr>
          </a:p>
        </p:txBody>
      </p:sp>
      <p:sp>
        <p:nvSpPr>
          <p:cNvPr id="211" name="Google Shape;211;p33"/>
          <p:cNvSpPr txBox="1"/>
          <p:nvPr/>
        </p:nvSpPr>
        <p:spPr>
          <a:xfrm>
            <a:off x="0" y="885825"/>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4"/>
          <p:cNvSpPr txBox="1"/>
          <p:nvPr/>
        </p:nvSpPr>
        <p:spPr>
          <a:xfrm>
            <a:off x="107950" y="115887"/>
            <a:ext cx="8928100" cy="4032250"/>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Because pulse rate is the net result of a balance between sympathetic (adrenergic) &amp; parasympathetic (muscarinic &amp; nicotinic) tone, many xenobiotics that exert therapeutic or toxic effects or cause pain syndromes, hyperthermia, or volume depletion also affect the pulse rate. </a:t>
            </a:r>
            <a:endParaRPr/>
          </a:p>
          <a:p>
            <a:pPr marL="457200" marR="0" lvl="0" indent="-457200" algn="just" rtl="0">
              <a:lnSpc>
                <a:spcPct val="100000"/>
              </a:lnSpc>
              <a:spcBef>
                <a:spcPts val="0"/>
              </a:spcBef>
              <a:spcAft>
                <a:spcPts val="0"/>
              </a:spcAft>
              <a:buClr>
                <a:schemeClr val="dk1"/>
              </a:buClr>
              <a:buSzPts val="3200"/>
              <a:buFont typeface="Calibri"/>
              <a:buNone/>
            </a:pPr>
            <a:r>
              <a:rPr lang="en-US" sz="3200" b="0" i="0" u="none">
                <a:solidFill>
                  <a:schemeClr val="dk1"/>
                </a:solidFill>
                <a:latin typeface="Calibri"/>
                <a:ea typeface="Calibri"/>
                <a:cs typeface="Calibri"/>
                <a:sym typeface="Calibri"/>
              </a:rPr>
              <a:t> </a:t>
            </a:r>
            <a:endParaRPr/>
          </a:p>
          <a:p>
            <a:pPr marL="0" marR="0" lvl="0" indent="0" algn="l" rtl="0">
              <a:lnSpc>
                <a:spcPct val="100000"/>
              </a:lnSpc>
              <a:spcBef>
                <a:spcPts val="0"/>
              </a:spcBef>
              <a:spcAft>
                <a:spcPts val="0"/>
              </a:spcAft>
              <a:buNone/>
            </a:pPr>
            <a:endParaRPr sz="3200" b="0" i="0" u="none">
              <a:solidFill>
                <a:schemeClr val="dk1"/>
              </a:solidFill>
              <a:latin typeface="Calibri"/>
              <a:ea typeface="Calibri"/>
              <a:cs typeface="Calibri"/>
              <a:sym typeface="Calibri"/>
            </a:endParaRPr>
          </a:p>
        </p:txBody>
      </p:sp>
      <p:sp>
        <p:nvSpPr>
          <p:cNvPr id="217" name="Google Shape;217;p34"/>
          <p:cNvSpPr txBox="1"/>
          <p:nvPr/>
        </p:nvSpPr>
        <p:spPr>
          <a:xfrm>
            <a:off x="0" y="885825"/>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5"/>
          <p:cNvSpPr txBox="1"/>
          <p:nvPr/>
        </p:nvSpPr>
        <p:spPr>
          <a:xfrm>
            <a:off x="107950" y="115887"/>
            <a:ext cx="8928100" cy="6002337"/>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With respect to temperature, there is a direct correlation between pulse rate &amp; temperature in that </a:t>
            </a:r>
            <a:r>
              <a:rPr lang="en-US" sz="3200" b="0" i="0" u="sng">
                <a:solidFill>
                  <a:schemeClr val="dk1"/>
                </a:solidFill>
                <a:latin typeface="Calibri"/>
                <a:ea typeface="Calibri"/>
                <a:cs typeface="Calibri"/>
                <a:sym typeface="Calibri"/>
              </a:rPr>
              <a:t>pulse rate increases </a:t>
            </a:r>
            <a:r>
              <a:rPr lang="en-US" sz="3200" b="0" i="0" u="none">
                <a:solidFill>
                  <a:schemeClr val="dk1"/>
                </a:solidFill>
                <a:latin typeface="Calibri"/>
                <a:ea typeface="Calibri"/>
                <a:cs typeface="Calibri"/>
                <a:sym typeface="Calibri"/>
              </a:rPr>
              <a:t>approximately                    </a:t>
            </a:r>
            <a:r>
              <a:rPr lang="en-US" sz="3200" b="0" i="0" u="sng">
                <a:solidFill>
                  <a:schemeClr val="dk1"/>
                </a:solidFill>
                <a:latin typeface="Calibri"/>
                <a:ea typeface="Calibri"/>
                <a:cs typeface="Calibri"/>
                <a:sym typeface="Calibri"/>
              </a:rPr>
              <a:t>8 beats/min </a:t>
            </a:r>
            <a:r>
              <a:rPr lang="en-US" sz="3200" b="0" i="0" u="none">
                <a:solidFill>
                  <a:schemeClr val="dk1"/>
                </a:solidFill>
                <a:latin typeface="Calibri"/>
                <a:ea typeface="Calibri"/>
                <a:cs typeface="Calibri"/>
                <a:sym typeface="Calibri"/>
              </a:rPr>
              <a:t>for each </a:t>
            </a:r>
            <a:r>
              <a:rPr lang="en-US" sz="3200" b="0" i="0" u="sng">
                <a:solidFill>
                  <a:schemeClr val="dk1"/>
                </a:solidFill>
                <a:latin typeface="Calibri"/>
                <a:ea typeface="Calibri"/>
                <a:cs typeface="Calibri"/>
                <a:sym typeface="Calibri"/>
              </a:rPr>
              <a:t>1.8°F (1°C) elevation </a:t>
            </a:r>
            <a:r>
              <a:rPr lang="en-US" sz="3200" b="0" i="0" u="none">
                <a:solidFill>
                  <a:schemeClr val="dk1"/>
                </a:solidFill>
                <a:latin typeface="Calibri"/>
                <a:ea typeface="Calibri"/>
                <a:cs typeface="Calibri"/>
                <a:sym typeface="Calibri"/>
              </a:rPr>
              <a:t>in temperature.</a:t>
            </a:r>
            <a:endParaRPr/>
          </a:p>
          <a:p>
            <a:pPr marL="457200" marR="0" lvl="0" indent="-457200" algn="just"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457200" marR="0" lvl="0" indent="-457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 The inability to differentiate easily between sympathomimetic &amp; anticholinergic xenobiotic effects by vital signs alone illustrates the principle that no single vital sign abnormality can definitively establish a toxicologic diagnosis. </a:t>
            </a:r>
            <a:endParaRPr/>
          </a:p>
          <a:p>
            <a:pPr marL="0" marR="0" lvl="0" indent="0" algn="l" rtl="0">
              <a:lnSpc>
                <a:spcPct val="100000"/>
              </a:lnSpc>
              <a:spcBef>
                <a:spcPts val="0"/>
              </a:spcBef>
              <a:spcAft>
                <a:spcPts val="0"/>
              </a:spcAft>
              <a:buNone/>
            </a:pPr>
            <a:endParaRPr sz="3200" b="0" i="0" u="none">
              <a:solidFill>
                <a:schemeClr val="dk1"/>
              </a:solidFill>
              <a:latin typeface="Calibri"/>
              <a:ea typeface="Calibri"/>
              <a:cs typeface="Calibri"/>
              <a:sym typeface="Calibri"/>
            </a:endParaRPr>
          </a:p>
        </p:txBody>
      </p:sp>
      <p:sp>
        <p:nvSpPr>
          <p:cNvPr id="223" name="Google Shape;223;p35"/>
          <p:cNvSpPr txBox="1"/>
          <p:nvPr/>
        </p:nvSpPr>
        <p:spPr>
          <a:xfrm>
            <a:off x="0" y="885825"/>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36"/>
          <p:cNvSpPr txBox="1"/>
          <p:nvPr/>
        </p:nvSpPr>
        <p:spPr>
          <a:xfrm>
            <a:off x="107950" y="115887"/>
            <a:ext cx="8928100" cy="6986587"/>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Respirations:</a:t>
            </a:r>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Establishment of an airway &amp; evaluation of respiratory status are the initial priorities in patient stabilization. </a:t>
            </a:r>
            <a:endParaRPr/>
          </a:p>
          <a:p>
            <a:pPr marL="0" marR="0" lvl="0" indent="0" algn="just"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Although respirations are typically assessed initially for rate alone, careful observation of the depth &amp; pattern is essential for establishing the etiology of a systemic illness or toxicity. </a:t>
            </a:r>
            <a:endParaRPr/>
          </a:p>
          <a:p>
            <a:pPr marL="0" marR="0" lvl="0" indent="0" algn="just"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It has been suggested that “normal” respiratory rates are 16 to 24 breaths/ min in adults with more rapid rates that are inversely related to age in children.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7"/>
          <p:cNvSpPr txBox="1"/>
          <p:nvPr/>
        </p:nvSpPr>
        <p:spPr>
          <a:xfrm>
            <a:off x="107950" y="0"/>
            <a:ext cx="8928100" cy="6494462"/>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The term  </a:t>
            </a:r>
            <a:r>
              <a:rPr lang="en-US" sz="3200" b="0" i="0" u="none">
                <a:solidFill>
                  <a:schemeClr val="dk1"/>
                </a:solidFill>
                <a:latin typeface="Calibri"/>
                <a:ea typeface="Calibri"/>
                <a:cs typeface="Calibri"/>
                <a:sym typeface="Calibri"/>
              </a:rPr>
              <a:t>hyperventilation  may mean tachypnea (an increase in ventilatory rate), hyperpnea (an increase in tidal volume), or both. </a:t>
            </a:r>
            <a:endParaRPr/>
          </a:p>
          <a:p>
            <a:pPr marL="457200" marR="0" lvl="0" indent="-457200" algn="just" rtl="0">
              <a:lnSpc>
                <a:spcPct val="100000"/>
              </a:lnSpc>
              <a:spcBef>
                <a:spcPts val="0"/>
              </a:spcBef>
              <a:spcAft>
                <a:spcPts val="0"/>
              </a:spcAft>
              <a:buClr>
                <a:schemeClr val="dk1"/>
              </a:buClr>
              <a:buSzPts val="3200"/>
              <a:buFont typeface="Arial"/>
              <a:buNone/>
            </a:pPr>
            <a:endParaRPr sz="3200" b="0" i="0" u="none">
              <a:solidFill>
                <a:srgbClr val="000000"/>
              </a:solidFill>
              <a:latin typeface="Calibri"/>
              <a:ea typeface="Calibri"/>
              <a:cs typeface="Calibri"/>
              <a:sym typeface="Calibri"/>
            </a:endParaRPr>
          </a:p>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  Hyperventilation may result from the direct effect of a CNS stimulant, such as the direct effect of salicylates, on the brainstem. However, salicylate poisoning characteristically produces hyperventilation by tachypnea, but it also produces hyperpnea, with or without tachypnea.</a:t>
            </a:r>
            <a:endParaRPr/>
          </a:p>
          <a:p>
            <a:pPr marL="457200" marR="0" lvl="0" indent="-254000" algn="just" rtl="0">
              <a:lnSpc>
                <a:spcPct val="100000"/>
              </a:lnSpc>
              <a:spcBef>
                <a:spcPts val="0"/>
              </a:spcBef>
              <a:spcAft>
                <a:spcPts val="0"/>
              </a:spcAft>
              <a:buClr>
                <a:schemeClr val="dk1"/>
              </a:buClr>
              <a:buSzPts val="3200"/>
              <a:buFont typeface="Noto Sans Symbols"/>
              <a:buNone/>
            </a:pPr>
            <a:endParaRPr sz="3200" b="0" i="0" u="none">
              <a:solidFill>
                <a:srgbClr val="000000"/>
              </a:solidFill>
              <a:latin typeface="Calibri"/>
              <a:ea typeface="Calibri"/>
              <a:cs typeface="Calibri"/>
              <a:sym typeface="Calibri"/>
            </a:endParaRPr>
          </a:p>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Bradypnea may occur when a CNS depressant acts on the brainstem.</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8"/>
          <p:cNvSpPr txBox="1"/>
          <p:nvPr/>
        </p:nvSpPr>
        <p:spPr>
          <a:xfrm>
            <a:off x="107950" y="0"/>
            <a:ext cx="8928100" cy="1570037"/>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A progression from fast to slow breathing may also occur in a patient exposed to increasing concentrations of cyanide or carbon monoxide.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39"/>
          <p:cNvSpPr txBox="1"/>
          <p:nvPr/>
        </p:nvSpPr>
        <p:spPr>
          <a:xfrm>
            <a:off x="107950" y="0"/>
            <a:ext cx="8928100" cy="64944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Temperature:</a:t>
            </a:r>
            <a:endParaRPr/>
          </a:p>
          <a:p>
            <a:pPr marL="0" marR="0" lvl="0" indent="-203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Temperature evaluation &amp; control are critical. However, temperature assessment can be done only if safe &amp; reliable equipment is used. </a:t>
            </a:r>
            <a:endParaRPr/>
          </a:p>
          <a:p>
            <a:pPr marL="0" marR="0" lvl="0" indent="0" algn="just" rtl="0">
              <a:lnSpc>
                <a:spcPct val="100000"/>
              </a:lnSpc>
              <a:spcBef>
                <a:spcPts val="0"/>
              </a:spcBef>
              <a:spcAft>
                <a:spcPts val="0"/>
              </a:spcAft>
              <a:buClr>
                <a:schemeClr val="dk1"/>
              </a:buClr>
              <a:buSzPts val="3200"/>
              <a:buFont typeface="Arial"/>
              <a:buNone/>
            </a:pPr>
            <a:endParaRPr sz="3200" b="0" i="0" u="none">
              <a:solidFill>
                <a:srgbClr val="000000"/>
              </a:solidFill>
              <a:latin typeface="Calibri"/>
              <a:ea typeface="Calibri"/>
              <a:cs typeface="Calibri"/>
              <a:sym typeface="Calibri"/>
            </a:endParaRPr>
          </a:p>
          <a:p>
            <a:pPr marL="0" marR="0" lvl="0" indent="-203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an axillary temperature is taken in any patient (especially those found outdoors).</a:t>
            </a:r>
            <a:endParaRPr/>
          </a:p>
          <a:p>
            <a:pPr marL="0" marR="0" lvl="0" indent="0" algn="just" rtl="0">
              <a:lnSpc>
                <a:spcPct val="100000"/>
              </a:lnSpc>
              <a:spcBef>
                <a:spcPts val="0"/>
              </a:spcBef>
              <a:spcAft>
                <a:spcPts val="0"/>
              </a:spcAft>
              <a:buClr>
                <a:schemeClr val="dk1"/>
              </a:buClr>
              <a:buSzPts val="3200"/>
              <a:buFont typeface="Noto Sans Symbols"/>
              <a:buNone/>
            </a:pPr>
            <a:endParaRPr sz="3200" b="0" i="0" u="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3200"/>
              <a:buFont typeface="Noto Sans Symbols"/>
              <a:buNone/>
            </a:pPr>
            <a:endParaRPr sz="3200" b="0" i="0" u="none">
              <a:solidFill>
                <a:srgbClr val="000000"/>
              </a:solidFill>
              <a:latin typeface="Calibri"/>
              <a:ea typeface="Calibri"/>
              <a:cs typeface="Calibri"/>
              <a:sym typeface="Calibri"/>
            </a:endParaRPr>
          </a:p>
          <a:p>
            <a:pPr marL="0" marR="0" lvl="0" indent="-203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Obtaining rectal temperatures using a nonglass probe is essential for safe &amp; accurate temperature determinations in agitated individuals.</a:t>
            </a:r>
            <a:endParaRPr/>
          </a:p>
          <a:p>
            <a:pPr marL="0" marR="0" lvl="0" indent="0" algn="l" rtl="0">
              <a:lnSpc>
                <a:spcPct val="100000"/>
              </a:lnSpc>
              <a:spcBef>
                <a:spcPts val="0"/>
              </a:spcBef>
              <a:spcAft>
                <a:spcPts val="0"/>
              </a:spcAft>
              <a:buNone/>
            </a:pPr>
            <a:endParaRPr sz="3200" b="0" i="0" u="none">
              <a:solidFill>
                <a:srgbClr val="000000"/>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0"/>
          <p:cNvSpPr txBox="1"/>
          <p:nvPr/>
        </p:nvSpPr>
        <p:spPr>
          <a:xfrm>
            <a:off x="107950" y="0"/>
            <a:ext cx="8928100" cy="4524375"/>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The core temperature or deep internal temperature (T) is relatively stable (98.6° ± 1.08°F; 37° ± 0.6°C) under normal physiologic circumstances. </a:t>
            </a:r>
            <a:endParaRPr/>
          </a:p>
          <a:p>
            <a:pPr marL="457200" marR="0" lvl="1" indent="0" algn="just" rtl="0">
              <a:lnSpc>
                <a:spcPct val="100000"/>
              </a:lnSpc>
              <a:spcBef>
                <a:spcPts val="0"/>
              </a:spcBef>
              <a:spcAft>
                <a:spcPts val="0"/>
              </a:spcAft>
              <a:buClr>
                <a:srgbClr val="000000"/>
              </a:buClr>
              <a:buSzPts val="3200"/>
              <a:buFont typeface="Calibri"/>
              <a:buNone/>
            </a:pPr>
            <a:r>
              <a:rPr lang="en-US" sz="3200" b="0" i="0" u="none" strike="noStrike" cap="none">
                <a:solidFill>
                  <a:srgbClr val="000000"/>
                </a:solidFill>
                <a:latin typeface="Calibri"/>
                <a:ea typeface="Calibri"/>
                <a:cs typeface="Calibri"/>
                <a:sym typeface="Calibri"/>
              </a:rPr>
              <a:t>Hypothermia (T &lt;95°F; &lt;35°C) &amp; hyperthermia (T &gt;100.4°F; &gt;38°C) are common manifestations of toxicity.</a:t>
            </a:r>
            <a:endParaRPr/>
          </a:p>
          <a:p>
            <a:pPr marL="457200" marR="0" lvl="0" indent="-457200" algn="just" rtl="0">
              <a:lnSpc>
                <a:spcPct val="100000"/>
              </a:lnSpc>
              <a:spcBef>
                <a:spcPts val="0"/>
              </a:spcBef>
              <a:spcAft>
                <a:spcPts val="0"/>
              </a:spcAft>
              <a:buClr>
                <a:schemeClr val="dk1"/>
              </a:buClr>
              <a:buSzPts val="3200"/>
              <a:buFont typeface="Arial"/>
              <a:buNone/>
            </a:pPr>
            <a:endParaRPr sz="3200" b="0" i="0" u="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None/>
            </a:pPr>
            <a:endParaRPr sz="3200" b="0" i="0" u="none">
              <a:solidFill>
                <a:srgbClr val="000000"/>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1"/>
          <p:cNvSpPr txBox="1"/>
          <p:nvPr/>
        </p:nvSpPr>
        <p:spPr>
          <a:xfrm>
            <a:off x="107950" y="0"/>
            <a:ext cx="8928100" cy="6494462"/>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 Life-threatening hyperthermia (T &gt;106°F; &gt;41.1°C) from any cause may lead to extensive rhabdomyolysis, myoglobinuric renal failure, &amp; direct liver &amp; brain injury &amp; must therefore be identified &amp; corrected  immediately. </a:t>
            </a:r>
            <a:endParaRPr/>
          </a:p>
          <a:p>
            <a:pPr marL="457200" marR="0" lvl="0" indent="-254000" algn="just" rtl="0">
              <a:lnSpc>
                <a:spcPct val="100000"/>
              </a:lnSpc>
              <a:spcBef>
                <a:spcPts val="0"/>
              </a:spcBef>
              <a:spcAft>
                <a:spcPts val="0"/>
              </a:spcAft>
              <a:buClr>
                <a:schemeClr val="dk1"/>
              </a:buClr>
              <a:buSzPts val="3200"/>
              <a:buFont typeface="Noto Sans Symbols"/>
              <a:buNone/>
            </a:pPr>
            <a:endParaRPr sz="3200" b="0" i="0" u="none">
              <a:solidFill>
                <a:srgbClr val="000000"/>
              </a:solidFill>
              <a:latin typeface="Calibri"/>
              <a:ea typeface="Calibri"/>
              <a:cs typeface="Calibri"/>
              <a:sym typeface="Calibri"/>
            </a:endParaRPr>
          </a:p>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 </a:t>
            </a:r>
            <a:r>
              <a:rPr lang="en-US" sz="3200" b="0" i="0" u="none">
                <a:solidFill>
                  <a:schemeClr val="dk1"/>
                </a:solidFill>
                <a:latin typeface="Calibri"/>
                <a:ea typeface="Calibri"/>
                <a:cs typeface="Calibri"/>
                <a:sym typeface="Calibri"/>
              </a:rPr>
              <a:t>Hyperthermia of this extreme nature is usually attributed to environmental heat stroke; extreme psychomotor agitation; or xenobiotic-related temperature disturbances such as malignant hyperthermia, the serotonin syndrome, or the neuroleptic malignant syndrome.</a:t>
            </a:r>
            <a:endParaRPr/>
          </a:p>
          <a:p>
            <a:pPr marL="0" marR="0" lvl="0" indent="0" algn="l" rtl="0">
              <a:lnSpc>
                <a:spcPct val="100000"/>
              </a:lnSpc>
              <a:spcBef>
                <a:spcPts val="0"/>
              </a:spcBef>
              <a:spcAft>
                <a:spcPts val="0"/>
              </a:spcAft>
              <a:buNone/>
            </a:pPr>
            <a:endParaRPr sz="3200" b="0" i="0" u="non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42"/>
          <p:cNvSpPr txBox="1"/>
          <p:nvPr/>
        </p:nvSpPr>
        <p:spPr>
          <a:xfrm>
            <a:off x="250825" y="115887"/>
            <a:ext cx="8647112" cy="3540125"/>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Hypothermia is probably less of an immediate threat to life than hyperthermia, but it requires rapid appreciation, accurate diagnosis, &amp; skilled management. </a:t>
            </a:r>
            <a:endParaRPr/>
          </a:p>
          <a:p>
            <a:pPr marL="457200" marR="0" lvl="1" indent="0" algn="just" rtl="0">
              <a:lnSpc>
                <a:spcPct val="100000"/>
              </a:lnSpc>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Hypothermia impairs the metabolism of many xenobiotics, leading to unpredictable delayed toxicologic effects when the patient is warmed.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5"/>
          <p:cNvSpPr txBox="1"/>
          <p:nvPr/>
        </p:nvSpPr>
        <p:spPr>
          <a:xfrm>
            <a:off x="179387" y="39687"/>
            <a:ext cx="8856662" cy="4524375"/>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strike="noStrike" cap="none">
                <a:solidFill>
                  <a:srgbClr val="FF0000"/>
                </a:solidFill>
                <a:latin typeface="Calibri"/>
                <a:ea typeface="Calibri"/>
                <a:cs typeface="Calibri"/>
                <a:sym typeface="Calibri"/>
              </a:rPr>
              <a:t>Objectives of lecture:</a:t>
            </a:r>
            <a:endParaRPr/>
          </a:p>
          <a:p>
            <a:pPr marL="0" marR="0" lvl="0" indent="0" algn="l" rtl="0">
              <a:lnSpc>
                <a:spcPct val="100000"/>
              </a:lnSpc>
              <a:spcBef>
                <a:spcPts val="0"/>
              </a:spcBef>
              <a:spcAft>
                <a:spcPts val="0"/>
              </a:spcAft>
              <a:buClr>
                <a:srgbClr val="000000"/>
              </a:buClr>
              <a:buSzPts val="3200"/>
              <a:buFont typeface="Calibri"/>
              <a:buNone/>
            </a:pPr>
            <a:r>
              <a:rPr lang="en-US" sz="3200" b="0" i="0" u="none" strike="noStrike" cap="none">
                <a:solidFill>
                  <a:srgbClr val="000000"/>
                </a:solidFill>
                <a:latin typeface="Calibri"/>
                <a:ea typeface="Calibri"/>
                <a:cs typeface="Calibri"/>
                <a:sym typeface="Calibri"/>
              </a:rPr>
              <a:t>At the end of this lecture, you should be able to:</a:t>
            </a:r>
            <a:endParaRPr/>
          </a:p>
          <a:p>
            <a:pPr marL="0" marR="0" lvl="0" indent="-203200" algn="l" rtl="0">
              <a:lnSpc>
                <a:spcPct val="100000"/>
              </a:lnSpc>
              <a:spcBef>
                <a:spcPts val="0"/>
              </a:spcBef>
              <a:spcAft>
                <a:spcPts val="0"/>
              </a:spcAft>
              <a:buClr>
                <a:srgbClr val="000000"/>
              </a:buClr>
              <a:buSzPts val="3200"/>
              <a:buFont typeface="Noto Sans Symbols"/>
              <a:buChar char="▪"/>
            </a:pPr>
            <a:r>
              <a:rPr lang="en-US" sz="3200" b="0" i="0" u="none" strike="noStrike" cap="none">
                <a:solidFill>
                  <a:srgbClr val="000000"/>
                </a:solidFill>
                <a:latin typeface="Calibri"/>
                <a:ea typeface="Calibri"/>
                <a:cs typeface="Calibri"/>
                <a:sym typeface="Calibri"/>
              </a:rPr>
              <a:t>determine vital signs &amp; toxic syndromes that help in the initial evaluation of the poisoned patient,</a:t>
            </a:r>
            <a:endParaRPr/>
          </a:p>
          <a:p>
            <a:pPr marL="0" marR="0" lvl="0" indent="-203200" algn="just" rtl="0">
              <a:lnSpc>
                <a:spcPct val="100000"/>
              </a:lnSpc>
              <a:spcBef>
                <a:spcPts val="0"/>
              </a:spcBef>
              <a:spcAft>
                <a:spcPts val="0"/>
              </a:spcAft>
              <a:buClr>
                <a:srgbClr val="000000"/>
              </a:buClr>
              <a:buSzPts val="3200"/>
              <a:buFont typeface="Noto Sans Symbols"/>
              <a:buChar char="▪"/>
            </a:pPr>
            <a:r>
              <a:rPr lang="en-US" sz="3200" b="0" i="0" u="none" strike="noStrike" cap="none">
                <a:solidFill>
                  <a:srgbClr val="000000"/>
                </a:solidFill>
                <a:latin typeface="Calibri"/>
                <a:ea typeface="Calibri"/>
                <a:cs typeface="Calibri"/>
                <a:sym typeface="Calibri"/>
              </a:rPr>
              <a:t>determine the general steps involved in management of the poisoned patient, &amp;</a:t>
            </a:r>
            <a:endParaRPr/>
          </a:p>
          <a:p>
            <a:pPr marL="0" marR="0" lvl="0" indent="-203200" algn="just" rtl="0">
              <a:lnSpc>
                <a:spcPct val="100000"/>
              </a:lnSpc>
              <a:spcBef>
                <a:spcPts val="0"/>
              </a:spcBef>
              <a:spcAft>
                <a:spcPts val="0"/>
              </a:spcAft>
              <a:buClr>
                <a:srgbClr val="000000"/>
              </a:buClr>
              <a:buSzPts val="3200"/>
              <a:buFont typeface="Noto Sans Symbols"/>
              <a:buChar char="▪"/>
            </a:pPr>
            <a:r>
              <a:rPr lang="en-US" sz="3200" b="0" i="0" u="none" strike="noStrike" cap="none">
                <a:solidFill>
                  <a:srgbClr val="000000"/>
                </a:solidFill>
                <a:latin typeface="Calibri"/>
                <a:ea typeface="Calibri"/>
                <a:cs typeface="Calibri"/>
                <a:sym typeface="Calibri"/>
              </a:rPr>
              <a:t>identify the methods used for prevention of further poison absorption.</a:t>
            </a:r>
            <a:endParaRPr/>
          </a:p>
          <a:p>
            <a:pPr marL="0" marR="0" lvl="0" indent="0" algn="l" rtl="0">
              <a:lnSpc>
                <a:spcPct val="100000"/>
              </a:lnSpc>
              <a:spcBef>
                <a:spcPts val="0"/>
              </a:spcBef>
              <a:spcAft>
                <a:spcPts val="0"/>
              </a:spcAft>
              <a:buNone/>
            </a:pPr>
            <a:endParaRPr sz="3200" b="0" i="0" u="none">
              <a:solidFill>
                <a:srgbClr val="000000"/>
              </a:solidFill>
              <a:latin typeface="Calibri"/>
              <a:ea typeface="Calibri"/>
              <a:cs typeface="Calibri"/>
              <a:sym typeface="Calibri"/>
            </a:endParaRPr>
          </a:p>
        </p:txBody>
      </p:sp>
      <p:sp>
        <p:nvSpPr>
          <p:cNvPr id="161" name="Google Shape;161;p25"/>
          <p:cNvSpPr txBox="1"/>
          <p:nvPr/>
        </p:nvSpPr>
        <p:spPr>
          <a:xfrm>
            <a:off x="0" y="0"/>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2" name="Google Shape;162;p25"/>
          <p:cNvSpPr txBox="1"/>
          <p:nvPr/>
        </p:nvSpPr>
        <p:spPr>
          <a:xfrm>
            <a:off x="0" y="0"/>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43"/>
          <p:cNvSpPr txBox="1"/>
          <p:nvPr/>
        </p:nvSpPr>
        <p:spPr>
          <a:xfrm>
            <a:off x="250825" y="115887"/>
            <a:ext cx="8647112" cy="3303587"/>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General considerations in management of the poisoned patient:</a:t>
            </a:r>
            <a:endParaRPr/>
          </a:p>
          <a:p>
            <a:pPr marL="0" marR="0" lvl="0" indent="-203200" algn="just" rtl="0">
              <a:lnSpc>
                <a:spcPct val="100000"/>
              </a:lnSpc>
              <a:spcBef>
                <a:spcPts val="100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You must realize that “the care of the PATIENT is the first priority’’</a:t>
            </a:r>
            <a:endParaRPr/>
          </a:p>
          <a:p>
            <a:pPr marL="0" marR="0" lvl="0" indent="-203200" algn="just" rtl="0">
              <a:lnSpc>
                <a:spcPct val="100000"/>
              </a:lnSpc>
              <a:spcBef>
                <a:spcPts val="100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The familiar adage “Treat the patient, not the poison” must always be followed.</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44"/>
          <p:cNvSpPr txBox="1"/>
          <p:nvPr/>
        </p:nvSpPr>
        <p:spPr>
          <a:xfrm>
            <a:off x="250825" y="115887"/>
            <a:ext cx="8647112" cy="5508625"/>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The following general steps represent important elements of the initial clinical encounter for a poisoned patient: </a:t>
            </a:r>
            <a:endParaRPr/>
          </a:p>
          <a:p>
            <a:pPr marL="0" marR="0" lvl="0" indent="-203200" algn="just" rtl="0">
              <a:lnSpc>
                <a:spcPct val="100000"/>
              </a:lnSpc>
              <a:spcBef>
                <a:spcPts val="0"/>
              </a:spcBef>
              <a:spcAft>
                <a:spcPts val="0"/>
              </a:spcAft>
              <a:buClr>
                <a:srgbClr val="000000"/>
              </a:buClr>
              <a:buSzPts val="3200"/>
              <a:buFont typeface="Calibri"/>
              <a:buAutoNum type="arabicPeriod"/>
            </a:pPr>
            <a:r>
              <a:rPr lang="en-US" sz="3200" b="0" i="0" u="none">
                <a:solidFill>
                  <a:srgbClr val="000000"/>
                </a:solidFill>
                <a:latin typeface="Calibri"/>
                <a:ea typeface="Calibri"/>
                <a:cs typeface="Calibri"/>
                <a:sym typeface="Calibri"/>
              </a:rPr>
              <a:t>Clinical stabilization of the patient   </a:t>
            </a:r>
            <a:endParaRPr/>
          </a:p>
          <a:p>
            <a:pPr marL="0" marR="0" lvl="0" indent="-203200" algn="just" rtl="0">
              <a:lnSpc>
                <a:spcPct val="100000"/>
              </a:lnSpc>
              <a:spcBef>
                <a:spcPts val="0"/>
              </a:spcBef>
              <a:spcAft>
                <a:spcPts val="0"/>
              </a:spcAft>
              <a:buClr>
                <a:srgbClr val="000000"/>
              </a:buClr>
              <a:buSzPts val="3200"/>
              <a:buFont typeface="Calibri"/>
              <a:buAutoNum type="arabicPeriod"/>
            </a:pPr>
            <a:r>
              <a:rPr lang="en-US" sz="3200" b="0" i="0" u="none">
                <a:solidFill>
                  <a:srgbClr val="000000"/>
                </a:solidFill>
                <a:latin typeface="Calibri"/>
                <a:ea typeface="Calibri"/>
                <a:cs typeface="Calibri"/>
                <a:sym typeface="Calibri"/>
              </a:rPr>
              <a:t>Clinical evaluation (history, physical, laboratory, radiology)   </a:t>
            </a:r>
            <a:endParaRPr/>
          </a:p>
          <a:p>
            <a:pPr marL="0" marR="0" lvl="0" indent="-203200" algn="just" rtl="0">
              <a:lnSpc>
                <a:spcPct val="100000"/>
              </a:lnSpc>
              <a:spcBef>
                <a:spcPts val="0"/>
              </a:spcBef>
              <a:spcAft>
                <a:spcPts val="0"/>
              </a:spcAft>
              <a:buClr>
                <a:srgbClr val="000000"/>
              </a:buClr>
              <a:buSzPts val="3200"/>
              <a:buFont typeface="Calibri"/>
              <a:buAutoNum type="arabicPeriod"/>
            </a:pPr>
            <a:r>
              <a:rPr lang="en-US" sz="3200" b="0" i="0" u="none">
                <a:solidFill>
                  <a:srgbClr val="000000"/>
                </a:solidFill>
                <a:latin typeface="Calibri"/>
                <a:ea typeface="Calibri"/>
                <a:cs typeface="Calibri"/>
                <a:sym typeface="Calibri"/>
              </a:rPr>
              <a:t>Prevention of further toxicant absorption   </a:t>
            </a:r>
            <a:endParaRPr/>
          </a:p>
          <a:p>
            <a:pPr marL="0" marR="0" lvl="0" indent="-203200" algn="just" rtl="0">
              <a:lnSpc>
                <a:spcPct val="100000"/>
              </a:lnSpc>
              <a:spcBef>
                <a:spcPts val="0"/>
              </a:spcBef>
              <a:spcAft>
                <a:spcPts val="0"/>
              </a:spcAft>
              <a:buClr>
                <a:srgbClr val="000000"/>
              </a:buClr>
              <a:buSzPts val="3200"/>
              <a:buFont typeface="Calibri"/>
              <a:buAutoNum type="arabicPeriod"/>
            </a:pPr>
            <a:r>
              <a:rPr lang="en-US" sz="3200" b="0" i="0" u="none">
                <a:solidFill>
                  <a:srgbClr val="000000"/>
                </a:solidFill>
                <a:latin typeface="Calibri"/>
                <a:ea typeface="Calibri"/>
                <a:cs typeface="Calibri"/>
                <a:sym typeface="Calibri"/>
              </a:rPr>
              <a:t>Enhancement of toxicant elimination   </a:t>
            </a:r>
            <a:endParaRPr/>
          </a:p>
          <a:p>
            <a:pPr marL="0" marR="0" lvl="0" indent="-203200" algn="just" rtl="0">
              <a:lnSpc>
                <a:spcPct val="100000"/>
              </a:lnSpc>
              <a:spcBef>
                <a:spcPts val="0"/>
              </a:spcBef>
              <a:spcAft>
                <a:spcPts val="0"/>
              </a:spcAft>
              <a:buClr>
                <a:srgbClr val="000000"/>
              </a:buClr>
              <a:buSzPts val="3200"/>
              <a:buFont typeface="Calibri"/>
              <a:buAutoNum type="arabicPeriod"/>
            </a:pPr>
            <a:r>
              <a:rPr lang="en-US" sz="3200" b="0" i="0" u="none">
                <a:solidFill>
                  <a:srgbClr val="000000"/>
                </a:solidFill>
                <a:latin typeface="Calibri"/>
                <a:ea typeface="Calibri"/>
                <a:cs typeface="Calibri"/>
                <a:sym typeface="Calibri"/>
              </a:rPr>
              <a:t>Administration of antidote (if available)   </a:t>
            </a:r>
            <a:endParaRPr/>
          </a:p>
          <a:p>
            <a:pPr marL="0" marR="0" lvl="0" indent="-203200" algn="just" rtl="0">
              <a:lnSpc>
                <a:spcPct val="100000"/>
              </a:lnSpc>
              <a:spcBef>
                <a:spcPts val="0"/>
              </a:spcBef>
              <a:spcAft>
                <a:spcPts val="0"/>
              </a:spcAft>
              <a:buClr>
                <a:srgbClr val="000000"/>
              </a:buClr>
              <a:buSzPts val="3200"/>
              <a:buFont typeface="Calibri"/>
              <a:buAutoNum type="arabicPeriod"/>
            </a:pPr>
            <a:r>
              <a:rPr lang="en-US" sz="3200" b="0" i="0" u="none">
                <a:solidFill>
                  <a:srgbClr val="000000"/>
                </a:solidFill>
                <a:latin typeface="Calibri"/>
                <a:ea typeface="Calibri"/>
                <a:cs typeface="Calibri"/>
                <a:sym typeface="Calibri"/>
              </a:rPr>
              <a:t>Supportive care, close monitoring, &amp; clinical follow-up.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5"/>
          <p:cNvSpPr txBox="1"/>
          <p:nvPr/>
        </p:nvSpPr>
        <p:spPr>
          <a:xfrm>
            <a:off x="250825" y="115887"/>
            <a:ext cx="8647112" cy="3540125"/>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Clinical stabilization:</a:t>
            </a:r>
            <a:endParaRPr/>
          </a:p>
          <a:p>
            <a:pPr marL="0" marR="0" lvl="0" indent="-203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The ﬁrst priority in the treatment of poisoning is to stabilize the patient which involves the assessment of the ABC.</a:t>
            </a:r>
            <a:endParaRPr/>
          </a:p>
          <a:p>
            <a:pPr marL="0" marR="0" lvl="0" indent="0" algn="just" rtl="0">
              <a:lnSpc>
                <a:spcPct val="100000"/>
              </a:lnSpc>
              <a:spcBef>
                <a:spcPts val="0"/>
              </a:spcBef>
              <a:spcAft>
                <a:spcPts val="0"/>
              </a:spcAft>
              <a:buClr>
                <a:srgbClr val="000000"/>
              </a:buClr>
              <a:buSzPts val="3200"/>
              <a:buFont typeface="Calibri"/>
              <a:buNone/>
            </a:pPr>
            <a:r>
              <a:rPr lang="en-US" sz="3200" b="0" i="0" u="none">
                <a:solidFill>
                  <a:srgbClr val="000000"/>
                </a:solidFill>
                <a:latin typeface="Calibri"/>
                <a:ea typeface="Calibri"/>
                <a:cs typeface="Calibri"/>
                <a:sym typeface="Calibri"/>
              </a:rPr>
              <a:t>A: airway</a:t>
            </a:r>
            <a:endParaRPr/>
          </a:p>
          <a:p>
            <a:pPr marL="0" marR="0" lvl="0" indent="0" algn="just" rtl="0">
              <a:lnSpc>
                <a:spcPct val="100000"/>
              </a:lnSpc>
              <a:spcBef>
                <a:spcPts val="0"/>
              </a:spcBef>
              <a:spcAft>
                <a:spcPts val="0"/>
              </a:spcAft>
              <a:buClr>
                <a:srgbClr val="000000"/>
              </a:buClr>
              <a:buSzPts val="3200"/>
              <a:buFont typeface="Calibri"/>
              <a:buNone/>
            </a:pPr>
            <a:r>
              <a:rPr lang="en-US" sz="3200" b="0" i="0" u="none">
                <a:solidFill>
                  <a:srgbClr val="000000"/>
                </a:solidFill>
                <a:latin typeface="Calibri"/>
                <a:ea typeface="Calibri"/>
                <a:cs typeface="Calibri"/>
                <a:sym typeface="Calibri"/>
              </a:rPr>
              <a:t>B: breathing</a:t>
            </a:r>
            <a:endParaRPr/>
          </a:p>
          <a:p>
            <a:pPr marL="0" marR="0" lvl="0" indent="0" algn="just" rtl="0">
              <a:lnSpc>
                <a:spcPct val="100000"/>
              </a:lnSpc>
              <a:spcBef>
                <a:spcPts val="0"/>
              </a:spcBef>
              <a:spcAft>
                <a:spcPts val="0"/>
              </a:spcAft>
              <a:buClr>
                <a:srgbClr val="000000"/>
              </a:buClr>
              <a:buSzPts val="3200"/>
              <a:buFont typeface="Calibri"/>
              <a:buNone/>
            </a:pPr>
            <a:r>
              <a:rPr lang="en-US" sz="3200" b="0" i="0" u="none">
                <a:solidFill>
                  <a:srgbClr val="000000"/>
                </a:solidFill>
                <a:latin typeface="Calibri"/>
                <a:ea typeface="Calibri"/>
                <a:cs typeface="Calibri"/>
                <a:sym typeface="Calibri"/>
              </a:rPr>
              <a:t>C: circulation</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46"/>
          <p:cNvSpPr txBox="1"/>
          <p:nvPr/>
        </p:nvSpPr>
        <p:spPr>
          <a:xfrm>
            <a:off x="250825" y="115887"/>
            <a:ext cx="8647112" cy="3046412"/>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Assessment of the patient’s airway (ability to move air into &amp; out of the lungs), breathing (the presence of spontaneous respirations), &amp; circulation (adequate blood pressure &amp; perfusion of vital organs) is the initial step of emergency treatment.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47"/>
          <p:cNvSpPr txBox="1"/>
          <p:nvPr/>
        </p:nvSpPr>
        <p:spPr>
          <a:xfrm>
            <a:off x="107950" y="115887"/>
            <a:ext cx="8789987" cy="4416425"/>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Control of drug/toxicant-induced seizures can be an important component of the initial stabilization of the poisoned patient.</a:t>
            </a:r>
            <a:endParaRPr/>
          </a:p>
          <a:p>
            <a:pPr marL="457200" marR="0" lvl="0" indent="-254000" algn="just" rtl="0">
              <a:lnSpc>
                <a:spcPct val="100000"/>
              </a:lnSpc>
              <a:spcBef>
                <a:spcPts val="1000"/>
              </a:spcBef>
              <a:spcAft>
                <a:spcPts val="0"/>
              </a:spcAft>
              <a:buClr>
                <a:schemeClr val="dk1"/>
              </a:buClr>
              <a:buSzPts val="3200"/>
              <a:buFont typeface="Noto Sans Symbols"/>
              <a:buNone/>
            </a:pPr>
            <a:endParaRPr sz="3200" b="0" i="0" u="none">
              <a:solidFill>
                <a:srgbClr val="000000"/>
              </a:solidFill>
              <a:latin typeface="Calibri"/>
              <a:ea typeface="Calibri"/>
              <a:cs typeface="Calibri"/>
              <a:sym typeface="Calibri"/>
            </a:endParaRPr>
          </a:p>
          <a:p>
            <a:pPr marL="457200" marR="0" lvl="0" indent="-457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 After the “ABCs” (airway, breathing, &amp; circulation) have been addressed, the patient’s level of consciousness should be assessed. </a:t>
            </a:r>
            <a:endParaRPr/>
          </a:p>
          <a:p>
            <a:pPr marL="0" marR="0" lvl="0" indent="0" algn="l" rtl="0">
              <a:lnSpc>
                <a:spcPct val="100000"/>
              </a:lnSpc>
              <a:spcBef>
                <a:spcPts val="1000"/>
              </a:spcBef>
              <a:spcAft>
                <a:spcPts val="0"/>
              </a:spcAft>
              <a:buNone/>
            </a:pPr>
            <a:endParaRPr sz="3200" b="0" i="0" u="none">
              <a:solidFill>
                <a:srgbClr val="000000"/>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48"/>
          <p:cNvSpPr txBox="1"/>
          <p:nvPr/>
        </p:nvSpPr>
        <p:spPr>
          <a:xfrm>
            <a:off x="179387" y="33337"/>
            <a:ext cx="8785225" cy="6002337"/>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Management of patients with altered mental status:</a:t>
            </a:r>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Altered mental status (AMS) is defined as the deviation of a patient’s sensorium from normal.</a:t>
            </a:r>
            <a:endParaRPr/>
          </a:p>
          <a:p>
            <a:pPr marL="0" marR="0" lvl="0" indent="0" algn="just" rtl="0">
              <a:lnSpc>
                <a:spcPct val="100000"/>
              </a:lnSpc>
              <a:spcBef>
                <a:spcPts val="0"/>
              </a:spcBef>
              <a:spcAft>
                <a:spcPts val="0"/>
              </a:spcAft>
              <a:buClr>
                <a:schemeClr val="dk1"/>
              </a:buClr>
              <a:buSzPts val="3200"/>
              <a:buFont typeface="Noto Sans Symbols"/>
              <a:buNone/>
            </a:pPr>
            <a:endParaRPr sz="3200" b="0" i="0" u="none">
              <a:solidFill>
                <a:schemeClr val="dk1"/>
              </a:solidFill>
              <a:latin typeface="Calibri"/>
              <a:ea typeface="Calibri"/>
              <a:cs typeface="Calibri"/>
              <a:sym typeface="Calibri"/>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Although it is commonly construed as a depression in the patient’s level of consciousness, a patient with agitation, delirium, psychosis, &amp; other deviations from normal is also considered to have an AMS.</a:t>
            </a:r>
            <a:endParaRPr/>
          </a:p>
          <a:p>
            <a:pPr marL="0" marR="0" lvl="0" indent="0" algn="just"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3200"/>
              <a:buFont typeface="Calibri"/>
              <a:buNone/>
            </a:pPr>
            <a:r>
              <a:rPr lang="en-US" sz="3200" b="0" i="0" u="none">
                <a:solidFill>
                  <a:schemeClr val="dk1"/>
                </a:solidFill>
                <a:latin typeface="Calibri"/>
                <a:ea typeface="Calibri"/>
                <a:cs typeface="Calibri"/>
                <a:sym typeface="Calibri"/>
              </a:rPr>
              <a:t>  </a:t>
            </a:r>
            <a:endParaRPr/>
          </a:p>
        </p:txBody>
      </p:sp>
      <p:sp>
        <p:nvSpPr>
          <p:cNvPr id="289" name="Google Shape;289;p48"/>
          <p:cNvSpPr txBox="1"/>
          <p:nvPr/>
        </p:nvSpPr>
        <p:spPr>
          <a:xfrm>
            <a:off x="0" y="0"/>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0" name="Google Shape;290;p48"/>
          <p:cNvSpPr txBox="1"/>
          <p:nvPr/>
        </p:nvSpPr>
        <p:spPr>
          <a:xfrm>
            <a:off x="0" y="928687"/>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49"/>
          <p:cNvSpPr txBox="1"/>
          <p:nvPr/>
        </p:nvSpPr>
        <p:spPr>
          <a:xfrm>
            <a:off x="179387" y="33337"/>
            <a:ext cx="8785225" cy="6986587"/>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3200"/>
              <a:buFont typeface="Calibri"/>
              <a:buNone/>
            </a:pPr>
            <a:r>
              <a:rPr lang="en-US" sz="3200" b="0" i="0" u="none">
                <a:solidFill>
                  <a:schemeClr val="dk1"/>
                </a:solidFill>
                <a:latin typeface="Calibri"/>
                <a:ea typeface="Calibri"/>
                <a:cs typeface="Calibri"/>
                <a:sym typeface="Calibri"/>
              </a:rPr>
              <a:t>Within the first 5 minutes of managing a patient with an AMS, the following therapeutic interventions should be  considered , &amp; if indicated, administered: </a:t>
            </a:r>
            <a:endParaRPr/>
          </a:p>
          <a:p>
            <a:pPr marL="0" marR="0" lvl="0" indent="-203200" algn="just" rtl="0">
              <a:lnSpc>
                <a:spcPct val="100000"/>
              </a:lnSpc>
              <a:spcBef>
                <a:spcPts val="0"/>
              </a:spcBef>
              <a:spcAft>
                <a:spcPts val="0"/>
              </a:spcAft>
              <a:buClr>
                <a:srgbClr val="FF0000"/>
              </a:buClr>
              <a:buSzPts val="3200"/>
              <a:buFont typeface="Noto Sans Symbols"/>
              <a:buChar char="▪"/>
            </a:pPr>
            <a:r>
              <a:rPr lang="en-US" sz="3200" b="0" i="0" u="none">
                <a:solidFill>
                  <a:srgbClr val="FF0000"/>
                </a:solidFill>
                <a:latin typeface="Calibri"/>
                <a:ea typeface="Calibri"/>
                <a:cs typeface="Calibri"/>
                <a:sym typeface="Calibri"/>
              </a:rPr>
              <a:t>High-flow oxygen </a:t>
            </a:r>
            <a:r>
              <a:rPr lang="en-US" sz="3200" b="0" i="0" u="none">
                <a:solidFill>
                  <a:schemeClr val="dk1"/>
                </a:solidFill>
                <a:latin typeface="Calibri"/>
                <a:ea typeface="Calibri"/>
                <a:cs typeface="Calibri"/>
                <a:sym typeface="Calibri"/>
              </a:rPr>
              <a:t>(8–10 L/min) to treat a variety of xenobiotic induced hypoxic conditions.</a:t>
            </a:r>
            <a:endParaRPr/>
          </a:p>
          <a:p>
            <a:pPr marL="0" marR="0" lvl="0" indent="0" algn="just" rtl="0">
              <a:lnSpc>
                <a:spcPct val="100000"/>
              </a:lnSpc>
              <a:spcBef>
                <a:spcPts val="0"/>
              </a:spcBef>
              <a:spcAft>
                <a:spcPts val="0"/>
              </a:spcAft>
              <a:buClr>
                <a:schemeClr val="dk1"/>
              </a:buClr>
              <a:buSzPts val="3200"/>
              <a:buFont typeface="Noto Sans Symbols"/>
              <a:buNone/>
            </a:pPr>
            <a:endParaRPr sz="3200" b="0" i="0" u="none">
              <a:solidFill>
                <a:schemeClr val="dk1"/>
              </a:solidFill>
              <a:latin typeface="Calibri"/>
              <a:ea typeface="Calibri"/>
              <a:cs typeface="Calibri"/>
              <a:sym typeface="Calibri"/>
            </a:endParaRPr>
          </a:p>
          <a:p>
            <a:pPr marL="0" marR="0" lvl="0" indent="-203200" algn="just" rtl="0">
              <a:lnSpc>
                <a:spcPct val="100000"/>
              </a:lnSpc>
              <a:spcBef>
                <a:spcPts val="0"/>
              </a:spcBef>
              <a:spcAft>
                <a:spcPts val="0"/>
              </a:spcAft>
              <a:buClr>
                <a:srgbClr val="FF0000"/>
              </a:buClr>
              <a:buSzPts val="3200"/>
              <a:buFont typeface="Noto Sans Symbols"/>
              <a:buChar char="▪"/>
            </a:pPr>
            <a:r>
              <a:rPr lang="en-US" sz="3200" b="0" i="0" u="none">
                <a:solidFill>
                  <a:srgbClr val="FF0000"/>
                </a:solidFill>
                <a:latin typeface="Calibri"/>
                <a:ea typeface="Calibri"/>
                <a:cs typeface="Calibri"/>
                <a:sym typeface="Calibri"/>
              </a:rPr>
              <a:t>Hypertonic dextrose</a:t>
            </a:r>
            <a:r>
              <a:rPr lang="en-US" sz="3200" b="0" i="0" u="none">
                <a:solidFill>
                  <a:schemeClr val="dk1"/>
                </a:solidFill>
                <a:latin typeface="Calibri"/>
                <a:ea typeface="Calibri"/>
                <a:cs typeface="Calibri"/>
                <a:sym typeface="Calibri"/>
              </a:rPr>
              <a:t>: 0.5–1.0 g/kg of D 50 W for an adult or a more dilute dextrose solution (D 10 W or D 25 W) for a child; the dextrose is administered as an IV bolus to diagnose &amp; treat or exclude hypoglycemia.</a:t>
            </a:r>
            <a:endParaRPr/>
          </a:p>
          <a:p>
            <a:pPr marL="0" marR="0" lvl="0" indent="0" algn="just" rtl="0">
              <a:lnSpc>
                <a:spcPct val="100000"/>
              </a:lnSpc>
              <a:spcBef>
                <a:spcPts val="0"/>
              </a:spcBef>
              <a:spcAft>
                <a:spcPts val="0"/>
              </a:spcAft>
              <a:buClr>
                <a:schemeClr val="dk1"/>
              </a:buClr>
              <a:buSzPts val="3200"/>
              <a:buFont typeface="Calibri"/>
              <a:buNone/>
            </a:pPr>
            <a:r>
              <a:rPr lang="en-US" sz="3200" b="0" i="0" u="none">
                <a:solidFill>
                  <a:schemeClr val="dk1"/>
                </a:solidFill>
                <a:latin typeface="Calibri"/>
                <a:ea typeface="Calibri"/>
                <a:cs typeface="Calibri"/>
                <a:sym typeface="Calibri"/>
              </a:rPr>
              <a:t> </a:t>
            </a:r>
            <a:endParaRPr/>
          </a:p>
          <a:p>
            <a:pPr marL="0" marR="0" lvl="0" indent="0" algn="l" rtl="0">
              <a:lnSpc>
                <a:spcPct val="100000"/>
              </a:lnSpc>
              <a:spcBef>
                <a:spcPts val="0"/>
              </a:spcBef>
              <a:spcAft>
                <a:spcPts val="0"/>
              </a:spcAft>
              <a:buNone/>
            </a:pPr>
            <a:endParaRPr sz="3200" b="0" i="0" u="none">
              <a:solidFill>
                <a:schemeClr val="dk1"/>
              </a:solidFill>
              <a:latin typeface="Calibri"/>
              <a:ea typeface="Calibri"/>
              <a:cs typeface="Calibri"/>
              <a:sym typeface="Calibri"/>
            </a:endParaRPr>
          </a:p>
        </p:txBody>
      </p:sp>
      <p:sp>
        <p:nvSpPr>
          <p:cNvPr id="296" name="Google Shape;296;p49"/>
          <p:cNvSpPr txBox="1"/>
          <p:nvPr/>
        </p:nvSpPr>
        <p:spPr>
          <a:xfrm>
            <a:off x="0" y="0"/>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7" name="Google Shape;297;p49"/>
          <p:cNvSpPr txBox="1"/>
          <p:nvPr/>
        </p:nvSpPr>
        <p:spPr>
          <a:xfrm>
            <a:off x="0" y="928687"/>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50"/>
          <p:cNvSpPr txBox="1"/>
          <p:nvPr/>
        </p:nvSpPr>
        <p:spPr>
          <a:xfrm>
            <a:off x="179387" y="33337"/>
            <a:ext cx="8785225" cy="2062162"/>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FF0000"/>
              </a:buClr>
              <a:buSzPts val="3200"/>
              <a:buFont typeface="Noto Sans Symbols"/>
              <a:buChar char="▪"/>
            </a:pPr>
            <a:r>
              <a:rPr lang="en-US" sz="3200" b="0" i="0" u="none">
                <a:solidFill>
                  <a:srgbClr val="FF0000"/>
                </a:solidFill>
                <a:latin typeface="Calibri"/>
                <a:ea typeface="Calibri"/>
                <a:cs typeface="Calibri"/>
                <a:sym typeface="Calibri"/>
              </a:rPr>
              <a:t>Naloxone</a:t>
            </a:r>
            <a:r>
              <a:rPr lang="en-US" sz="3200" b="0" i="0" u="none">
                <a:solidFill>
                  <a:schemeClr val="dk1"/>
                </a:solidFill>
                <a:latin typeface="Calibri"/>
                <a:ea typeface="Calibri"/>
                <a:cs typeface="Calibri"/>
                <a:sym typeface="Calibri"/>
              </a:rPr>
              <a:t> (0.05 mg IV with upward titration) for an adult or child with opioid-induced respiratory compromise.</a:t>
            </a:r>
            <a:endParaRPr/>
          </a:p>
          <a:p>
            <a:pPr marL="0" marR="0" lvl="0" indent="0" algn="l" rtl="0">
              <a:lnSpc>
                <a:spcPct val="100000"/>
              </a:lnSpc>
              <a:spcBef>
                <a:spcPts val="0"/>
              </a:spcBef>
              <a:spcAft>
                <a:spcPts val="0"/>
              </a:spcAft>
              <a:buNone/>
            </a:pPr>
            <a:endParaRPr sz="3200" b="0" i="0" u="none">
              <a:solidFill>
                <a:schemeClr val="dk1"/>
              </a:solidFill>
              <a:latin typeface="Calibri"/>
              <a:ea typeface="Calibri"/>
              <a:cs typeface="Calibri"/>
              <a:sym typeface="Calibri"/>
            </a:endParaRPr>
          </a:p>
        </p:txBody>
      </p:sp>
      <p:sp>
        <p:nvSpPr>
          <p:cNvPr id="303" name="Google Shape;303;p50"/>
          <p:cNvSpPr txBox="1"/>
          <p:nvPr/>
        </p:nvSpPr>
        <p:spPr>
          <a:xfrm>
            <a:off x="0" y="0"/>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51"/>
          <p:cNvSpPr txBox="1"/>
          <p:nvPr/>
        </p:nvSpPr>
        <p:spPr>
          <a:xfrm>
            <a:off x="179387" y="33337"/>
            <a:ext cx="8785225" cy="64944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Clinical history in the poisoned patient: </a:t>
            </a:r>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The primary goal of obtaining the medical history in poisoned patients is to determine the substance the patient was exposed to &amp; the extent &amp; timing of exposure. </a:t>
            </a:r>
            <a:endParaRPr/>
          </a:p>
          <a:p>
            <a:pPr marL="0" marR="0" lvl="0" indent="0" algn="just"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Unfortunately, in contrast to most specialties of medicine, the clinical history from the initial clinical encounter with the poisoned patient is sometimes not available because:</a:t>
            </a:r>
            <a:endParaRPr/>
          </a:p>
          <a:p>
            <a:pPr marL="457200" marR="0" lvl="1" indent="0" algn="just" rtl="0">
              <a:lnSpc>
                <a:spcPct val="100000"/>
              </a:lnSpc>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either the patient is unresponsive &amp; unable to provide the history or the history provided is unreliable. </a:t>
            </a:r>
            <a:endParaRPr/>
          </a:p>
        </p:txBody>
      </p:sp>
      <p:sp>
        <p:nvSpPr>
          <p:cNvPr id="309" name="Google Shape;309;p51"/>
          <p:cNvSpPr txBox="1"/>
          <p:nvPr/>
        </p:nvSpPr>
        <p:spPr>
          <a:xfrm>
            <a:off x="0" y="0"/>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0" name="Google Shape;310;p51"/>
          <p:cNvSpPr txBox="1"/>
          <p:nvPr/>
        </p:nvSpPr>
        <p:spPr>
          <a:xfrm>
            <a:off x="0" y="928687"/>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52"/>
          <p:cNvSpPr txBox="1"/>
          <p:nvPr/>
        </p:nvSpPr>
        <p:spPr>
          <a:xfrm>
            <a:off x="179387" y="33337"/>
            <a:ext cx="8785225" cy="4032250"/>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The history may be unreliable due to:</a:t>
            </a:r>
            <a:endParaRPr/>
          </a:p>
          <a:p>
            <a:pPr marL="914400" marR="0" lvl="1" indent="-457200" algn="just" rtl="0">
              <a:lnSpc>
                <a:spcPct val="100000"/>
              </a:lnSpc>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inability of the patient to recall pertinent facts relating to the ingestion or exposure or in the setting of an attempted suicide or,</a:t>
            </a:r>
            <a:endParaRPr/>
          </a:p>
          <a:p>
            <a:pPr marL="914400" marR="0" lvl="1" indent="-457200" algn="just" rtl="0">
              <a:lnSpc>
                <a:spcPct val="100000"/>
              </a:lnSpc>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patient who has taken illegal substances, the patient often is not willing to provide an accurate history.</a:t>
            </a:r>
            <a:endParaRPr/>
          </a:p>
          <a:p>
            <a:pPr marL="0" marR="0" lvl="0" indent="0" algn="l" rtl="0">
              <a:lnSpc>
                <a:spcPct val="100000"/>
              </a:lnSpc>
              <a:spcBef>
                <a:spcPts val="0"/>
              </a:spcBef>
              <a:spcAft>
                <a:spcPts val="0"/>
              </a:spcAft>
              <a:buNone/>
            </a:pPr>
            <a:endParaRPr sz="3200" b="0" i="0" u="none" strike="noStrike" cap="none">
              <a:solidFill>
                <a:schemeClr val="dk1"/>
              </a:solidFill>
              <a:latin typeface="Calibri"/>
              <a:ea typeface="Calibri"/>
              <a:cs typeface="Calibri"/>
              <a:sym typeface="Calibri"/>
            </a:endParaRPr>
          </a:p>
        </p:txBody>
      </p:sp>
      <p:sp>
        <p:nvSpPr>
          <p:cNvPr id="316" name="Google Shape;316;p52"/>
          <p:cNvSpPr txBox="1"/>
          <p:nvPr/>
        </p:nvSpPr>
        <p:spPr>
          <a:xfrm>
            <a:off x="0" y="0"/>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7" name="Google Shape;317;p52"/>
          <p:cNvSpPr txBox="1"/>
          <p:nvPr/>
        </p:nvSpPr>
        <p:spPr>
          <a:xfrm>
            <a:off x="0" y="928687"/>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6"/>
          <p:cNvSpPr txBox="1"/>
          <p:nvPr/>
        </p:nvSpPr>
        <p:spPr>
          <a:xfrm>
            <a:off x="142875" y="115887"/>
            <a:ext cx="8858250" cy="403225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Initial evaluation of the patient: vital signs &amp; toxic syndromes:</a:t>
            </a:r>
            <a:endParaRPr sz="3200" b="1" i="0" u="none">
              <a:solidFill>
                <a:srgbClr val="FF0000"/>
              </a:solidFill>
              <a:latin typeface="Calibri"/>
              <a:ea typeface="Calibri"/>
              <a:cs typeface="Calibri"/>
              <a:sym typeface="Calibri"/>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American physicians &amp; nurses have attempted to standardize their approach to the assessment of patients. At the New York Hospital in 1865, pulse rate, respiratory rate, &amp; temperature were incorporated into the bedside chart &amp; called “vital signs.” </a:t>
            </a:r>
            <a:endParaRPr/>
          </a:p>
        </p:txBody>
      </p:sp>
      <p:sp>
        <p:nvSpPr>
          <p:cNvPr id="168" name="Google Shape;168;p26"/>
          <p:cNvSpPr txBox="1"/>
          <p:nvPr/>
        </p:nvSpPr>
        <p:spPr>
          <a:xfrm>
            <a:off x="0" y="0"/>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53"/>
          <p:cNvSpPr txBox="1"/>
          <p:nvPr/>
        </p:nvSpPr>
        <p:spPr>
          <a:xfrm>
            <a:off x="179387" y="33337"/>
            <a:ext cx="8785225" cy="50165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Physical examination:</a:t>
            </a:r>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One of the most important actions performed during the initial clinical encounter in the treatment of the poisoned patient is the physical examination.</a:t>
            </a:r>
            <a:endParaRPr/>
          </a:p>
          <a:p>
            <a:pPr marL="0" marR="0" lvl="0" indent="0" algn="just"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 A thorough examination of the patient is required to assess the patient’s condition, &amp; determine the patient’s mental status.</a:t>
            </a:r>
            <a:endParaRPr/>
          </a:p>
          <a:p>
            <a:pPr marL="0" marR="0" lvl="0" indent="0" algn="l" rtl="0">
              <a:lnSpc>
                <a:spcPct val="100000"/>
              </a:lnSpc>
              <a:spcBef>
                <a:spcPts val="0"/>
              </a:spcBef>
              <a:spcAft>
                <a:spcPts val="0"/>
              </a:spcAft>
              <a:buNone/>
            </a:pPr>
            <a:endParaRPr sz="3200" b="0" i="0" u="none">
              <a:solidFill>
                <a:schemeClr val="dk1"/>
              </a:solidFill>
              <a:latin typeface="Calibri"/>
              <a:ea typeface="Calibri"/>
              <a:cs typeface="Calibri"/>
              <a:sym typeface="Calibri"/>
            </a:endParaRPr>
          </a:p>
        </p:txBody>
      </p:sp>
      <p:sp>
        <p:nvSpPr>
          <p:cNvPr id="323" name="Google Shape;323;p53"/>
          <p:cNvSpPr txBox="1"/>
          <p:nvPr/>
        </p:nvSpPr>
        <p:spPr>
          <a:xfrm>
            <a:off x="0" y="0"/>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54"/>
          <p:cNvSpPr txBox="1"/>
          <p:nvPr/>
        </p:nvSpPr>
        <p:spPr>
          <a:xfrm>
            <a:off x="179387" y="33337"/>
            <a:ext cx="8785225" cy="2554287"/>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In addition, ﬁndings from the physical examination allow one to categorize the patient’s physical examination parameters into broad classes referred to as toxic syndromes (toxidromes), as mentioned previously.</a:t>
            </a:r>
            <a:endParaRPr/>
          </a:p>
        </p:txBody>
      </p:sp>
      <p:sp>
        <p:nvSpPr>
          <p:cNvPr id="329" name="Google Shape;329;p54"/>
          <p:cNvSpPr txBox="1"/>
          <p:nvPr/>
        </p:nvSpPr>
        <p:spPr>
          <a:xfrm>
            <a:off x="0" y="0"/>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55"/>
          <p:cNvSpPr txBox="1"/>
          <p:nvPr/>
        </p:nvSpPr>
        <p:spPr>
          <a:xfrm>
            <a:off x="107950" y="17462"/>
            <a:ext cx="8856662" cy="3540125"/>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Occasionally, a characteristic odor can be detected on the poisoned patient’s breath or clothing, which may point exposure or poisoning by a speciﬁc agent. </a:t>
            </a:r>
            <a:endParaRPr/>
          </a:p>
          <a:p>
            <a:pPr marL="457200" marR="0" lvl="0" indent="-457200" algn="just" rtl="0">
              <a:lnSpc>
                <a:spcPct val="100000"/>
              </a:lnSpc>
              <a:spcBef>
                <a:spcPts val="0"/>
              </a:spcBef>
              <a:spcAft>
                <a:spcPts val="0"/>
              </a:spcAft>
              <a:buClr>
                <a:schemeClr val="dk1"/>
              </a:buClr>
              <a:buSzPts val="3200"/>
              <a:buFont typeface="Arial"/>
              <a:buNone/>
            </a:pPr>
            <a:endParaRPr sz="3200" b="0" i="0" u="none">
              <a:solidFill>
                <a:srgbClr val="000000"/>
              </a:solidFill>
              <a:latin typeface="Calibri"/>
              <a:ea typeface="Calibri"/>
              <a:cs typeface="Calibri"/>
              <a:sym typeface="Calibri"/>
            </a:endParaRPr>
          </a:p>
          <a:p>
            <a:pPr marL="457200" marR="0" lvl="1" indent="0" algn="just" rtl="0">
              <a:lnSpc>
                <a:spcPct val="100000"/>
              </a:lnSpc>
              <a:spcBef>
                <a:spcPts val="0"/>
              </a:spcBef>
              <a:spcAft>
                <a:spcPts val="0"/>
              </a:spcAft>
              <a:buClr>
                <a:srgbClr val="000000"/>
              </a:buClr>
              <a:buSzPts val="3200"/>
              <a:buFont typeface="Calibri"/>
              <a:buNone/>
            </a:pPr>
            <a:r>
              <a:rPr lang="en-US" sz="3200" b="0" i="0" u="none" strike="noStrike" cap="none">
                <a:solidFill>
                  <a:srgbClr val="000000"/>
                </a:solidFill>
                <a:latin typeface="Calibri"/>
                <a:ea typeface="Calibri"/>
                <a:cs typeface="Calibri"/>
                <a:sym typeface="Calibri"/>
              </a:rPr>
              <a:t>Table 3  lists some of the better recognized odors &amp; the substance associated with the odor.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56"/>
          <p:cNvSpPr txBox="1"/>
          <p:nvPr/>
        </p:nvSpPr>
        <p:spPr>
          <a:xfrm>
            <a:off x="0" y="857250"/>
            <a:ext cx="9144000" cy="3698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40" name="Google Shape;340;p56"/>
          <p:cNvSpPr txBox="1"/>
          <p:nvPr/>
        </p:nvSpPr>
        <p:spPr>
          <a:xfrm>
            <a:off x="755650" y="827087"/>
            <a:ext cx="7777162" cy="461962"/>
          </a:xfrm>
          <a:prstGeom prst="rect">
            <a:avLst/>
          </a:prstGeom>
          <a:solidFill>
            <a:schemeClr val="lt2"/>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400"/>
              <a:buFont typeface="Calibri"/>
              <a:buNone/>
            </a:pPr>
            <a:r>
              <a:rPr lang="en-US" sz="2400" b="1" i="0" u="none">
                <a:solidFill>
                  <a:schemeClr val="dk1"/>
                </a:solidFill>
                <a:latin typeface="Calibri"/>
                <a:ea typeface="Calibri"/>
                <a:cs typeface="Calibri"/>
                <a:sym typeface="Calibri"/>
              </a:rPr>
              <a:t>Table 3. Characteristic odors associated with poisonings</a:t>
            </a:r>
            <a:endParaRPr/>
          </a:p>
        </p:txBody>
      </p:sp>
      <p:graphicFrame>
        <p:nvGraphicFramePr>
          <p:cNvPr id="341" name="Google Shape;341;p56"/>
          <p:cNvGraphicFramePr/>
          <p:nvPr/>
        </p:nvGraphicFramePr>
        <p:xfrm>
          <a:off x="900112" y="1412875"/>
          <a:ext cx="3000000" cy="3000000"/>
        </p:xfrm>
        <a:graphic>
          <a:graphicData uri="http://schemas.openxmlformats.org/drawingml/2006/table">
            <a:tbl>
              <a:tblPr>
                <a:noFill/>
                <a:tableStyleId>{05BC12A4-D1BE-43A5-86F4-9AFD4E1CFC11}</a:tableStyleId>
              </a:tblPr>
              <a:tblGrid>
                <a:gridCol w="2644775"/>
                <a:gridCol w="4987925"/>
              </a:tblGrid>
              <a:tr h="457200">
                <a:tc>
                  <a:txBody>
                    <a:bodyPr/>
                    <a:lstStyle/>
                    <a:p>
                      <a:pPr marL="0" marR="0" lvl="0" indent="0" algn="l" rtl="0">
                        <a:lnSpc>
                          <a:spcPct val="100000"/>
                        </a:lnSpc>
                        <a:spcBef>
                          <a:spcPts val="0"/>
                        </a:spcBef>
                        <a:spcAft>
                          <a:spcPts val="0"/>
                        </a:spcAft>
                        <a:buClr>
                          <a:srgbClr val="FFFFFF"/>
                        </a:buClr>
                        <a:buSzPts val="2400"/>
                        <a:buFont typeface="Calibri"/>
                        <a:buNone/>
                      </a:pPr>
                      <a:r>
                        <a:rPr lang="en-US" sz="2400" b="1" i="0" u="none" strike="noStrike" cap="none">
                          <a:solidFill>
                            <a:srgbClr val="FFFFFF"/>
                          </a:solidFill>
                          <a:latin typeface="Calibri"/>
                          <a:ea typeface="Calibri"/>
                          <a:cs typeface="Calibri"/>
                          <a:sym typeface="Calibri"/>
                        </a:rPr>
                        <a:t>Odor</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2"/>
                    </a:solidFill>
                  </a:tcPr>
                </a:tc>
                <a:tc>
                  <a:txBody>
                    <a:bodyPr/>
                    <a:lstStyle/>
                    <a:p>
                      <a:pPr marL="0" marR="0" lvl="0" indent="0" algn="l" rtl="0">
                        <a:lnSpc>
                          <a:spcPct val="100000"/>
                        </a:lnSpc>
                        <a:spcBef>
                          <a:spcPts val="0"/>
                        </a:spcBef>
                        <a:spcAft>
                          <a:spcPts val="0"/>
                        </a:spcAft>
                        <a:buClr>
                          <a:srgbClr val="FFFFFF"/>
                        </a:buClr>
                        <a:buSzPts val="2400"/>
                        <a:buFont typeface="Calibri"/>
                        <a:buNone/>
                      </a:pPr>
                      <a:r>
                        <a:rPr lang="en-US" sz="2400" b="1" i="0" u="none" strike="noStrike" cap="none">
                          <a:solidFill>
                            <a:srgbClr val="FFFFFF"/>
                          </a:solidFill>
                          <a:latin typeface="Calibri"/>
                          <a:ea typeface="Calibri"/>
                          <a:cs typeface="Calibri"/>
                          <a:sym typeface="Calibri"/>
                        </a:rPr>
                        <a:t>Potential poison</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2"/>
                    </a:solidFill>
                  </a:tcPr>
                </a:tc>
              </a:tr>
              <a:tr h="396875">
                <a:tc>
                  <a:txBody>
                    <a:bodyPr/>
                    <a:lstStyle/>
                    <a:p>
                      <a:pPr marL="0" marR="0" lvl="0" indent="0" algn="l" rtl="0">
                        <a:lnSpc>
                          <a:spcPct val="100000"/>
                        </a:lnSpc>
                        <a:spcBef>
                          <a:spcPts val="0"/>
                        </a:spcBef>
                        <a:spcAft>
                          <a:spcPts val="0"/>
                        </a:spcAft>
                        <a:buClr>
                          <a:srgbClr val="000000"/>
                        </a:buClr>
                        <a:buSzPts val="2000"/>
                        <a:buFont typeface="Calibri"/>
                        <a:buNone/>
                      </a:pPr>
                      <a:r>
                        <a:rPr lang="en-US" sz="2000" b="0" i="0" u="none" strike="noStrike" cap="none">
                          <a:solidFill>
                            <a:srgbClr val="000000"/>
                          </a:solidFill>
                          <a:latin typeface="Calibri"/>
                          <a:ea typeface="Calibri"/>
                          <a:cs typeface="Calibri"/>
                          <a:sym typeface="Calibri"/>
                        </a:rPr>
                        <a:t>Bitter almonds</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8D0D0"/>
                    </a:solidFill>
                  </a:tcPr>
                </a:tc>
                <a:tc>
                  <a:txBody>
                    <a:bodyPr/>
                    <a:lstStyle/>
                    <a:p>
                      <a:pPr marL="0" marR="0" lvl="0" indent="0" algn="l" rtl="0">
                        <a:lnSpc>
                          <a:spcPct val="100000"/>
                        </a:lnSpc>
                        <a:spcBef>
                          <a:spcPts val="0"/>
                        </a:spcBef>
                        <a:spcAft>
                          <a:spcPts val="0"/>
                        </a:spcAft>
                        <a:buClr>
                          <a:srgbClr val="000000"/>
                        </a:buClr>
                        <a:buSzPts val="2000"/>
                        <a:buFont typeface="Calibri"/>
                        <a:buNone/>
                      </a:pPr>
                      <a:r>
                        <a:rPr lang="en-US" sz="2000" b="0" i="0" u="none" strike="noStrike" cap="none">
                          <a:solidFill>
                            <a:srgbClr val="000000"/>
                          </a:solidFill>
                          <a:latin typeface="Calibri"/>
                          <a:ea typeface="Calibri"/>
                          <a:cs typeface="Calibri"/>
                          <a:sym typeface="Calibri"/>
                        </a:rPr>
                        <a:t>Cyanide</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8D0D0"/>
                    </a:solidFill>
                  </a:tcPr>
                </a:tc>
              </a:tr>
              <a:tr h="395275">
                <a:tc>
                  <a:txBody>
                    <a:bodyPr/>
                    <a:lstStyle/>
                    <a:p>
                      <a:pPr marL="0" marR="0" lvl="0" indent="0" algn="l" rtl="0">
                        <a:lnSpc>
                          <a:spcPct val="100000"/>
                        </a:lnSpc>
                        <a:spcBef>
                          <a:spcPts val="0"/>
                        </a:spcBef>
                        <a:spcAft>
                          <a:spcPts val="0"/>
                        </a:spcAft>
                        <a:buClr>
                          <a:srgbClr val="000000"/>
                        </a:buClr>
                        <a:buSzPts val="2000"/>
                        <a:buFont typeface="Calibri"/>
                        <a:buNone/>
                      </a:pPr>
                      <a:r>
                        <a:rPr lang="en-US" sz="2000" b="0" i="0" u="none" strike="noStrike" cap="none">
                          <a:solidFill>
                            <a:srgbClr val="000000"/>
                          </a:solidFill>
                          <a:latin typeface="Calibri"/>
                          <a:ea typeface="Calibri"/>
                          <a:cs typeface="Calibri"/>
                          <a:sym typeface="Calibri"/>
                        </a:rPr>
                        <a:t>Eggs</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E9E9"/>
                    </a:solidFill>
                  </a:tcPr>
                </a:tc>
                <a:tc>
                  <a:txBody>
                    <a:bodyPr/>
                    <a:lstStyle/>
                    <a:p>
                      <a:pPr marL="0" marR="0" lvl="0" indent="0" algn="l" rtl="0">
                        <a:lnSpc>
                          <a:spcPct val="100000"/>
                        </a:lnSpc>
                        <a:spcBef>
                          <a:spcPts val="0"/>
                        </a:spcBef>
                        <a:spcAft>
                          <a:spcPts val="0"/>
                        </a:spcAft>
                        <a:buClr>
                          <a:srgbClr val="000000"/>
                        </a:buClr>
                        <a:buSzPts val="2000"/>
                        <a:buFont typeface="Calibri"/>
                        <a:buNone/>
                      </a:pPr>
                      <a:r>
                        <a:rPr lang="en-US" sz="2000" b="0" i="0" u="none" strike="noStrike" cap="none">
                          <a:solidFill>
                            <a:srgbClr val="000000"/>
                          </a:solidFill>
                          <a:latin typeface="Calibri"/>
                          <a:ea typeface="Calibri"/>
                          <a:cs typeface="Calibri"/>
                          <a:sym typeface="Calibri"/>
                        </a:rPr>
                        <a:t>Hydrogen sulfide</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E9E9"/>
                    </a:solidFill>
                  </a:tcPr>
                </a:tc>
              </a:tr>
              <a:tr h="396875">
                <a:tc>
                  <a:txBody>
                    <a:bodyPr/>
                    <a:lstStyle/>
                    <a:p>
                      <a:pPr marL="0" marR="0" lvl="0" indent="0" algn="l" rtl="0">
                        <a:lnSpc>
                          <a:spcPct val="100000"/>
                        </a:lnSpc>
                        <a:spcBef>
                          <a:spcPts val="0"/>
                        </a:spcBef>
                        <a:spcAft>
                          <a:spcPts val="0"/>
                        </a:spcAft>
                        <a:buClr>
                          <a:srgbClr val="000000"/>
                        </a:buClr>
                        <a:buSzPts val="2000"/>
                        <a:buFont typeface="Calibri"/>
                        <a:buNone/>
                      </a:pPr>
                      <a:r>
                        <a:rPr lang="en-US" sz="2000" b="0" i="0" u="none" strike="noStrike" cap="none">
                          <a:solidFill>
                            <a:srgbClr val="000000"/>
                          </a:solidFill>
                          <a:latin typeface="Calibri"/>
                          <a:ea typeface="Calibri"/>
                          <a:cs typeface="Calibri"/>
                          <a:sym typeface="Calibri"/>
                        </a:rPr>
                        <a:t>Garlic</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8D0D0"/>
                    </a:solidFill>
                  </a:tcPr>
                </a:tc>
                <a:tc>
                  <a:txBody>
                    <a:bodyPr/>
                    <a:lstStyle/>
                    <a:p>
                      <a:pPr marL="0" marR="0" lvl="0" indent="0" algn="l" rtl="0">
                        <a:lnSpc>
                          <a:spcPct val="100000"/>
                        </a:lnSpc>
                        <a:spcBef>
                          <a:spcPts val="0"/>
                        </a:spcBef>
                        <a:spcAft>
                          <a:spcPts val="0"/>
                        </a:spcAft>
                        <a:buClr>
                          <a:srgbClr val="000000"/>
                        </a:buClr>
                        <a:buSzPts val="2000"/>
                        <a:buFont typeface="Calibri"/>
                        <a:buNone/>
                      </a:pPr>
                      <a:r>
                        <a:rPr lang="en-US" sz="2000" b="0" i="0" u="none" strike="noStrike" cap="none">
                          <a:solidFill>
                            <a:srgbClr val="000000"/>
                          </a:solidFill>
                          <a:latin typeface="Calibri"/>
                          <a:ea typeface="Calibri"/>
                          <a:cs typeface="Calibri"/>
                          <a:sym typeface="Calibri"/>
                        </a:rPr>
                        <a:t>Organophosphates, *DMSO, thallium</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8D0D0"/>
                    </a:solidFill>
                  </a:tcPr>
                </a:tc>
              </a:tr>
              <a:tr h="396875">
                <a:tc>
                  <a:txBody>
                    <a:bodyPr/>
                    <a:lstStyle/>
                    <a:p>
                      <a:pPr marL="0" marR="0" lvl="0" indent="0" algn="l" rtl="0">
                        <a:lnSpc>
                          <a:spcPct val="100000"/>
                        </a:lnSpc>
                        <a:spcBef>
                          <a:spcPts val="0"/>
                        </a:spcBef>
                        <a:spcAft>
                          <a:spcPts val="0"/>
                        </a:spcAft>
                        <a:buClr>
                          <a:srgbClr val="000000"/>
                        </a:buClr>
                        <a:buSzPts val="2000"/>
                        <a:buFont typeface="Calibri"/>
                        <a:buNone/>
                      </a:pPr>
                      <a:r>
                        <a:rPr lang="en-US" sz="2000" b="0" i="0" u="none" strike="noStrike" cap="none">
                          <a:solidFill>
                            <a:srgbClr val="000000"/>
                          </a:solidFill>
                          <a:latin typeface="Calibri"/>
                          <a:ea typeface="Calibri"/>
                          <a:cs typeface="Calibri"/>
                          <a:sym typeface="Calibri"/>
                        </a:rPr>
                        <a:t>Mothballs</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E9E9"/>
                    </a:solidFill>
                  </a:tcPr>
                </a:tc>
                <a:tc>
                  <a:txBody>
                    <a:bodyPr/>
                    <a:lstStyle/>
                    <a:p>
                      <a:pPr marL="0" marR="0" lvl="0" indent="0" algn="l" rtl="0">
                        <a:lnSpc>
                          <a:spcPct val="100000"/>
                        </a:lnSpc>
                        <a:spcBef>
                          <a:spcPts val="0"/>
                        </a:spcBef>
                        <a:spcAft>
                          <a:spcPts val="0"/>
                        </a:spcAft>
                        <a:buClr>
                          <a:srgbClr val="000000"/>
                        </a:buClr>
                        <a:buSzPts val="2000"/>
                        <a:buFont typeface="Calibri"/>
                        <a:buNone/>
                      </a:pPr>
                      <a:r>
                        <a:rPr lang="en-US" sz="2000" b="0" i="0" u="none" strike="noStrike" cap="none">
                          <a:solidFill>
                            <a:srgbClr val="000000"/>
                          </a:solidFill>
                          <a:latin typeface="Calibri"/>
                          <a:ea typeface="Calibri"/>
                          <a:cs typeface="Calibri"/>
                          <a:sym typeface="Calibri"/>
                        </a:rPr>
                        <a:t>Naphthalene, camphor</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E9E9"/>
                    </a:solidFill>
                  </a:tcPr>
                </a:tc>
              </a:tr>
              <a:tr h="395275">
                <a:tc>
                  <a:txBody>
                    <a:bodyPr/>
                    <a:lstStyle/>
                    <a:p>
                      <a:pPr marL="0" marR="0" lvl="0" indent="0" algn="l" rtl="0">
                        <a:lnSpc>
                          <a:spcPct val="100000"/>
                        </a:lnSpc>
                        <a:spcBef>
                          <a:spcPts val="0"/>
                        </a:spcBef>
                        <a:spcAft>
                          <a:spcPts val="0"/>
                        </a:spcAft>
                        <a:buClr>
                          <a:srgbClr val="000000"/>
                        </a:buClr>
                        <a:buSzPts val="2000"/>
                        <a:buFont typeface="Calibri"/>
                        <a:buNone/>
                      </a:pPr>
                      <a:r>
                        <a:rPr lang="en-US" sz="2000" b="0" i="0" u="none" strike="noStrike" cap="none">
                          <a:solidFill>
                            <a:srgbClr val="000000"/>
                          </a:solidFill>
                          <a:latin typeface="Calibri"/>
                          <a:ea typeface="Calibri"/>
                          <a:cs typeface="Calibri"/>
                          <a:sym typeface="Calibri"/>
                        </a:rPr>
                        <a:t>Wintergreen</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8D0D0"/>
                    </a:solidFill>
                  </a:tcPr>
                </a:tc>
                <a:tc>
                  <a:txBody>
                    <a:bodyPr/>
                    <a:lstStyle/>
                    <a:p>
                      <a:pPr marL="0" marR="0" lvl="0" indent="0" algn="l" rtl="0">
                        <a:lnSpc>
                          <a:spcPct val="100000"/>
                        </a:lnSpc>
                        <a:spcBef>
                          <a:spcPts val="0"/>
                        </a:spcBef>
                        <a:spcAft>
                          <a:spcPts val="0"/>
                        </a:spcAft>
                        <a:buClr>
                          <a:srgbClr val="000000"/>
                        </a:buClr>
                        <a:buSzPts val="2000"/>
                        <a:buFont typeface="Calibri"/>
                        <a:buNone/>
                      </a:pPr>
                      <a:r>
                        <a:rPr lang="en-US" sz="2000" b="0" i="0" u="none" strike="noStrike" cap="none">
                          <a:solidFill>
                            <a:srgbClr val="000000"/>
                          </a:solidFill>
                          <a:latin typeface="Calibri"/>
                          <a:ea typeface="Calibri"/>
                          <a:cs typeface="Calibri"/>
                          <a:sym typeface="Calibri"/>
                        </a:rPr>
                        <a:t>Methylsalicylate</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8D0D0"/>
                    </a:solidFill>
                  </a:tcPr>
                </a:tc>
              </a:tr>
              <a:tr h="396875">
                <a:tc gridSpan="2">
                  <a:txBody>
                    <a:bodyPr/>
                    <a:lstStyle/>
                    <a:p>
                      <a:pPr marL="0" marR="0" lvl="0" indent="0" algn="l" rtl="0">
                        <a:lnSpc>
                          <a:spcPct val="100000"/>
                        </a:lnSpc>
                        <a:spcBef>
                          <a:spcPts val="0"/>
                        </a:spcBef>
                        <a:spcAft>
                          <a:spcPts val="0"/>
                        </a:spcAft>
                        <a:buClr>
                          <a:srgbClr val="000000"/>
                        </a:buClr>
                        <a:buSzPts val="2000"/>
                        <a:buFont typeface="Calibri"/>
                        <a:buNone/>
                      </a:pPr>
                      <a:r>
                        <a:rPr lang="en-US" sz="2000" b="0" i="0" u="none" strike="noStrike" cap="none">
                          <a:solidFill>
                            <a:srgbClr val="000000"/>
                          </a:solidFill>
                          <a:latin typeface="Calibri"/>
                          <a:ea typeface="Calibri"/>
                          <a:cs typeface="Calibri"/>
                          <a:sym typeface="Calibri"/>
                        </a:rPr>
                        <a:t>*DMSO: dimethyl sulphoxide</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4E9E9"/>
                    </a:solidFill>
                  </a:tcPr>
                </a:tc>
                <a:tc hMerge="1">
                  <a:txBody>
                    <a:bodyPr/>
                    <a:lstStyle/>
                    <a:p>
                      <a:endParaRPr lang="en-US"/>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57"/>
          <p:cNvSpPr txBox="1"/>
          <p:nvPr/>
        </p:nvSpPr>
        <p:spPr>
          <a:xfrm>
            <a:off x="107950" y="50800"/>
            <a:ext cx="8856662" cy="4160837"/>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Prevention of further poison absorption:</a:t>
            </a:r>
            <a:endParaRPr/>
          </a:p>
          <a:p>
            <a:pPr marL="457200" marR="0" lvl="1" indent="0" algn="just" rtl="0">
              <a:lnSpc>
                <a:spcPct val="100000"/>
              </a:lnSpc>
              <a:spcBef>
                <a:spcPts val="100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During the early phases of treatment of a poisoned patient who has had a toxic exposure via the oral, inhalation, or the topical route, the opportunity to prevent further absorption of the poison to minimize the total amount of chemical that reaches the systemic circulation may be possible.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58"/>
          <p:cNvSpPr txBox="1"/>
          <p:nvPr/>
        </p:nvSpPr>
        <p:spPr>
          <a:xfrm>
            <a:off x="107950" y="50800"/>
            <a:ext cx="8856662" cy="3303587"/>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For chemicals presented by the inhalation route,</a:t>
            </a:r>
            <a:endParaRPr/>
          </a:p>
          <a:p>
            <a:pPr marL="914400" marR="0" lvl="1" indent="-457200" algn="just" rtl="0">
              <a:lnSpc>
                <a:spcPct val="100000"/>
              </a:lnSpc>
              <a:spcBef>
                <a:spcPts val="100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the main intervention to prevent further absorption is removal of the patient from the environment where the toxin is found &amp;</a:t>
            </a:r>
            <a:endParaRPr/>
          </a:p>
          <a:p>
            <a:pPr marL="914400" marR="0" lvl="1" indent="-457200" algn="just" rtl="0">
              <a:lnSpc>
                <a:spcPct val="100000"/>
              </a:lnSpc>
              <a:spcBef>
                <a:spcPts val="100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 to provide adequate ventilation &amp; oxygenation for the patient. </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59"/>
          <p:cNvSpPr txBox="1"/>
          <p:nvPr/>
        </p:nvSpPr>
        <p:spPr>
          <a:xfrm>
            <a:off x="107950" y="11112"/>
            <a:ext cx="8856662" cy="5765800"/>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For topical exposures,</a:t>
            </a:r>
            <a:endParaRPr/>
          </a:p>
          <a:p>
            <a:pPr marL="914400" marR="0" lvl="1" indent="-457200" algn="just" rtl="0">
              <a:lnSpc>
                <a:spcPct val="100000"/>
              </a:lnSpc>
              <a:spcBef>
                <a:spcPts val="100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patient clothing containing the chemical must be removed &amp; properly disposed in airtight wrappings or containers to ensure that the rescuers &amp; healthcare providers are adequately protected from secondary exposure. </a:t>
            </a:r>
            <a:endParaRPr/>
          </a:p>
          <a:p>
            <a:pPr marL="914400" marR="0" lvl="1" indent="-457200" algn="just" rtl="0">
              <a:lnSpc>
                <a:spcPct val="100000"/>
              </a:lnSpc>
              <a:spcBef>
                <a:spcPts val="100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Most topical exposures require gentle washing of the skin with water &amp;  mild soap taking care not to cause cutaneous abrasions of the skin that may enhance dermal absorption.</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60"/>
          <p:cNvSpPr txBox="1"/>
          <p:nvPr/>
        </p:nvSpPr>
        <p:spPr>
          <a:xfrm>
            <a:off x="107950" y="11112"/>
            <a:ext cx="8856662" cy="2062162"/>
          </a:xfrm>
          <a:prstGeom prst="rect">
            <a:avLst/>
          </a:prstGeom>
          <a:noFill/>
          <a:ln>
            <a:noFill/>
          </a:ln>
        </p:spPr>
        <p:txBody>
          <a:bodyPr spcFirstLastPara="1" wrap="square" lIns="91425" tIns="45700" rIns="91425" bIns="45700" anchor="t" anchorCtr="0">
            <a:noAutofit/>
          </a:bodyPr>
          <a:lstStyle/>
          <a:p>
            <a:pPr marL="914400" marR="0" lvl="1" indent="-457200" algn="just" rtl="0">
              <a:lnSpc>
                <a:spcPct val="100000"/>
              </a:lnSpc>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Avoid using any greases or creams because they will only keep the xenobiotic in close contact with the skin &amp; ultimately make removal more difficult. </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61"/>
          <p:cNvSpPr txBox="1"/>
          <p:nvPr/>
        </p:nvSpPr>
        <p:spPr>
          <a:xfrm>
            <a:off x="107950" y="11112"/>
            <a:ext cx="8856662" cy="4908550"/>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When ocular contamination occurs, </a:t>
            </a:r>
            <a:endParaRPr/>
          </a:p>
          <a:p>
            <a:pPr marL="457200" marR="0" lvl="0" indent="-457200" algn="just" rtl="0">
              <a:lnSpc>
                <a:spcPct val="100000"/>
              </a:lnSpc>
              <a:spcBef>
                <a:spcPts val="100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irrigation with lukewarm water must be immediately instituted and continued for at least 15 to 20 min.</a:t>
            </a:r>
            <a:endParaRPr/>
          </a:p>
          <a:p>
            <a:pPr marL="457200" marR="0" lvl="0" indent="-457200" algn="just" rtl="0">
              <a:lnSpc>
                <a:spcPct val="100000"/>
              </a:lnSpc>
              <a:spcBef>
                <a:spcPts val="100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Contact lenses, if present, should be removed &amp; the eyes held directly under a softly flowing stream of water. </a:t>
            </a:r>
            <a:endParaRPr/>
          </a:p>
          <a:p>
            <a:pPr marL="457200" marR="0" lvl="0" indent="-457200" algn="just" rtl="0">
              <a:lnSpc>
                <a:spcPct val="100000"/>
              </a:lnSpc>
              <a:spcBef>
                <a:spcPts val="100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The victim should seek medical attention immediately after irrigation.</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62"/>
          <p:cNvSpPr txBox="1"/>
          <p:nvPr/>
        </p:nvSpPr>
        <p:spPr>
          <a:xfrm>
            <a:off x="107950" y="115887"/>
            <a:ext cx="8856662" cy="6278562"/>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For absorption of an oral poison, </a:t>
            </a:r>
            <a:endParaRPr/>
          </a:p>
          <a:p>
            <a:pPr marL="457200" marR="0" lvl="0" indent="-457200" algn="just" rtl="0">
              <a:lnSpc>
                <a:spcPct val="100000"/>
              </a:lnSpc>
              <a:spcBef>
                <a:spcPts val="1000"/>
              </a:spcBef>
              <a:spcAft>
                <a:spcPts val="0"/>
              </a:spcAft>
              <a:buClr>
                <a:srgbClr val="000000"/>
              </a:buClr>
              <a:buSzPts val="3200"/>
              <a:buFont typeface="Arial"/>
              <a:buChar char="•"/>
            </a:pPr>
            <a:r>
              <a:rPr lang="en-US" sz="3200" b="0" i="0" u="none">
                <a:solidFill>
                  <a:srgbClr val="000000"/>
                </a:solidFill>
                <a:latin typeface="Calibri"/>
                <a:ea typeface="Calibri"/>
                <a:cs typeface="Calibri"/>
                <a:sym typeface="Calibri"/>
              </a:rPr>
              <a:t>The optimal time to intervene to prevent continued absorption of an oral poison is as soon as possible after the ingestion. </a:t>
            </a:r>
            <a:endParaRPr/>
          </a:p>
          <a:p>
            <a:pPr marL="457200" marR="0" lvl="0" indent="-457200" algn="just" rtl="0">
              <a:lnSpc>
                <a:spcPct val="100000"/>
              </a:lnSpc>
              <a:spcBef>
                <a:spcPts val="1000"/>
              </a:spcBef>
              <a:spcAft>
                <a:spcPts val="0"/>
              </a:spcAft>
              <a:buClr>
                <a:srgbClr val="000000"/>
              </a:buClr>
              <a:buSzPts val="3200"/>
              <a:buFont typeface="Arial"/>
              <a:buChar char="•"/>
            </a:pPr>
            <a:r>
              <a:rPr lang="en-US" sz="3200" b="0" i="0" u="none">
                <a:solidFill>
                  <a:srgbClr val="000000"/>
                </a:solidFill>
                <a:latin typeface="Calibri"/>
                <a:ea typeface="Calibri"/>
                <a:cs typeface="Calibri"/>
                <a:sym typeface="Calibri"/>
              </a:rPr>
              <a:t>The four primary methods are currently available to prevent gastrointestinal absorption (gastrointestinal decontamination):</a:t>
            </a:r>
            <a:endParaRPr/>
          </a:p>
          <a:p>
            <a:pPr marL="914400" marR="0" lvl="1" indent="-457200" algn="just" rtl="0">
              <a:lnSpc>
                <a:spcPct val="100000"/>
              </a:lnSpc>
              <a:spcBef>
                <a:spcPts val="1000"/>
              </a:spcBef>
              <a:spcAft>
                <a:spcPts val="0"/>
              </a:spcAft>
              <a:buClr>
                <a:srgbClr val="000000"/>
              </a:buClr>
              <a:buSzPts val="3200"/>
              <a:buFont typeface="Noto Sans Symbols"/>
              <a:buChar char="⮚"/>
            </a:pPr>
            <a:r>
              <a:rPr lang="en-US" sz="3200" b="0" i="0" u="none" strike="noStrike" cap="none">
                <a:solidFill>
                  <a:srgbClr val="000000"/>
                </a:solidFill>
                <a:latin typeface="Calibri"/>
                <a:ea typeface="Calibri"/>
                <a:cs typeface="Calibri"/>
                <a:sym typeface="Calibri"/>
              </a:rPr>
              <a:t>induction of emesis with syrup of ipecac, </a:t>
            </a:r>
            <a:endParaRPr/>
          </a:p>
          <a:p>
            <a:pPr marL="914400" marR="0" lvl="1" indent="-457200" algn="just" rtl="0">
              <a:lnSpc>
                <a:spcPct val="100000"/>
              </a:lnSpc>
              <a:spcBef>
                <a:spcPts val="1000"/>
              </a:spcBef>
              <a:spcAft>
                <a:spcPts val="0"/>
              </a:spcAft>
              <a:buClr>
                <a:srgbClr val="000000"/>
              </a:buClr>
              <a:buSzPts val="3200"/>
              <a:buFont typeface="Noto Sans Symbols"/>
              <a:buChar char="⮚"/>
            </a:pPr>
            <a:r>
              <a:rPr lang="en-US" sz="3200" b="0" i="0" u="none" strike="noStrike" cap="none">
                <a:solidFill>
                  <a:srgbClr val="000000"/>
                </a:solidFill>
                <a:latin typeface="Calibri"/>
                <a:ea typeface="Calibri"/>
                <a:cs typeface="Calibri"/>
                <a:sym typeface="Calibri"/>
              </a:rPr>
              <a:t>gastric lavage, </a:t>
            </a:r>
            <a:endParaRPr/>
          </a:p>
          <a:p>
            <a:pPr marL="914400" marR="0" lvl="1" indent="-457200" algn="just" rtl="0">
              <a:lnSpc>
                <a:spcPct val="100000"/>
              </a:lnSpc>
              <a:spcBef>
                <a:spcPts val="1000"/>
              </a:spcBef>
              <a:spcAft>
                <a:spcPts val="0"/>
              </a:spcAft>
              <a:buClr>
                <a:srgbClr val="000000"/>
              </a:buClr>
              <a:buSzPts val="3200"/>
              <a:buFont typeface="Noto Sans Symbols"/>
              <a:buChar char="⮚"/>
            </a:pPr>
            <a:r>
              <a:rPr lang="en-US" sz="3200" b="0" i="0" u="none" strike="noStrike" cap="none">
                <a:solidFill>
                  <a:srgbClr val="000000"/>
                </a:solidFill>
                <a:latin typeface="Calibri"/>
                <a:ea typeface="Calibri"/>
                <a:cs typeface="Calibri"/>
                <a:sym typeface="Calibri"/>
              </a:rPr>
              <a:t>oral administration of activated charcoal, &amp;</a:t>
            </a:r>
            <a:endParaRPr/>
          </a:p>
          <a:p>
            <a:pPr marL="914400" marR="0" lvl="1" indent="-457200" algn="just" rtl="0">
              <a:lnSpc>
                <a:spcPct val="100000"/>
              </a:lnSpc>
              <a:spcBef>
                <a:spcPts val="1000"/>
              </a:spcBef>
              <a:spcAft>
                <a:spcPts val="0"/>
              </a:spcAft>
              <a:buClr>
                <a:srgbClr val="000000"/>
              </a:buClr>
              <a:buSzPts val="3200"/>
              <a:buFont typeface="Noto Sans Symbols"/>
              <a:buChar char="⮚"/>
            </a:pPr>
            <a:r>
              <a:rPr lang="en-US" sz="3200" b="0" i="0" u="none" strike="noStrike" cap="none">
                <a:solidFill>
                  <a:srgbClr val="000000"/>
                </a:solidFill>
                <a:latin typeface="Calibri"/>
                <a:ea typeface="Calibri"/>
                <a:cs typeface="Calibri"/>
                <a:sym typeface="Calibri"/>
              </a:rPr>
              <a:t>whole-bowel irrigation.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7"/>
          <p:cNvSpPr txBox="1"/>
          <p:nvPr/>
        </p:nvSpPr>
        <p:spPr>
          <a:xfrm>
            <a:off x="142875" y="115887"/>
            <a:ext cx="8858250" cy="4524375"/>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It was not until the early part of the 20th century, however, that blood pressure determination also became routine. </a:t>
            </a:r>
            <a:endParaRPr/>
          </a:p>
          <a:p>
            <a:pPr marL="457200" marR="0" lvl="0" indent="-457200" algn="just"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457200" marR="0" lvl="0" indent="-457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Additional components of the standard emergency assessment, such as oxygen saturation by pulse oximetry, capillary blood glucose, &amp; pain severity, are now also beginning to be considered vital signs.</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63"/>
          <p:cNvSpPr txBox="1"/>
          <p:nvPr/>
        </p:nvSpPr>
        <p:spPr>
          <a:xfrm>
            <a:off x="107950" y="115887"/>
            <a:ext cx="8856662" cy="565785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Gastric emptying:</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The principle theory governing gastric emptying is very simple: If a portion of xenobiotic can be removed before absorption, its potentially toxic effect should either be prevented or minimized.</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Two methods:</a:t>
            </a:r>
            <a:endParaRPr/>
          </a:p>
          <a:p>
            <a:pPr marL="914400" marR="0" lvl="1" indent="-457200" algn="just" rtl="0">
              <a:lnSpc>
                <a:spcPct val="100000"/>
              </a:lnSpc>
              <a:spcBef>
                <a:spcPts val="1000"/>
              </a:spcBef>
              <a:spcAft>
                <a:spcPts val="0"/>
              </a:spcAft>
              <a:buClr>
                <a:srgbClr val="000000"/>
              </a:buClr>
              <a:buSzPts val="3200"/>
              <a:buFont typeface="Arial"/>
              <a:buChar char="•"/>
            </a:pPr>
            <a:r>
              <a:rPr lang="en-US" sz="3200" b="0" i="0" u="none" strike="noStrike" cap="none">
                <a:solidFill>
                  <a:srgbClr val="000000"/>
                </a:solidFill>
                <a:latin typeface="Calibri"/>
                <a:ea typeface="Calibri"/>
                <a:cs typeface="Calibri"/>
                <a:sym typeface="Calibri"/>
              </a:rPr>
              <a:t>Either emesis can be induced with the administration of syrup of ipecac, or </a:t>
            </a:r>
            <a:endParaRPr/>
          </a:p>
          <a:p>
            <a:pPr marL="914400" marR="0" lvl="1" indent="-457200" algn="just" rtl="0">
              <a:lnSpc>
                <a:spcPct val="100000"/>
              </a:lnSpc>
              <a:spcBef>
                <a:spcPts val="1000"/>
              </a:spcBef>
              <a:spcAft>
                <a:spcPts val="0"/>
              </a:spcAft>
              <a:buClr>
                <a:srgbClr val="000000"/>
              </a:buClr>
              <a:buSzPts val="3200"/>
              <a:buFont typeface="Arial"/>
              <a:buChar char="•"/>
            </a:pPr>
            <a:r>
              <a:rPr lang="en-US" sz="3200" b="0" i="0" u="none" strike="noStrike" cap="none">
                <a:solidFill>
                  <a:srgbClr val="000000"/>
                </a:solidFill>
                <a:latin typeface="Calibri"/>
                <a:ea typeface="Calibri"/>
                <a:cs typeface="Calibri"/>
                <a:sym typeface="Calibri"/>
              </a:rPr>
              <a:t>orogastric lavage.</a:t>
            </a:r>
            <a:endParaRPr/>
          </a:p>
          <a:p>
            <a:pPr marL="0" marR="0" lvl="0" indent="0" algn="l" rtl="0">
              <a:lnSpc>
                <a:spcPct val="100000"/>
              </a:lnSpc>
              <a:spcBef>
                <a:spcPts val="1000"/>
              </a:spcBef>
              <a:spcAft>
                <a:spcPts val="0"/>
              </a:spcAft>
              <a:buNone/>
            </a:pPr>
            <a:endParaRPr sz="3200" b="0" i="0" u="none" strike="noStrike" cap="none">
              <a:solidFill>
                <a:srgbClr val="000000"/>
              </a:solidFill>
              <a:latin typeface="Calibri"/>
              <a:ea typeface="Calibri"/>
              <a:cs typeface="Calibri"/>
              <a:sym typeface="Calibri"/>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Google Shape;381;p64"/>
          <p:cNvSpPr txBox="1"/>
          <p:nvPr/>
        </p:nvSpPr>
        <p:spPr>
          <a:xfrm>
            <a:off x="107950" y="115887"/>
            <a:ext cx="8856662" cy="4781550"/>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Time is an important consideration, in that for gastric emptying to be beneficial, a consequential amount of xenobiotic must still be present in the stomach. </a:t>
            </a:r>
            <a:endParaRPr/>
          </a:p>
          <a:p>
            <a:pPr marL="457200" marR="0" lvl="1" indent="0" algn="just" rtl="0">
              <a:lnSpc>
                <a:spcPct val="100000"/>
              </a:lnSpc>
              <a:spcBef>
                <a:spcPts val="1000"/>
              </a:spcBef>
              <a:spcAft>
                <a:spcPts val="0"/>
              </a:spcAft>
              <a:buClr>
                <a:srgbClr val="000000"/>
              </a:buClr>
              <a:buSzPts val="3200"/>
              <a:buFont typeface="Calibri"/>
              <a:buNone/>
            </a:pPr>
            <a:r>
              <a:rPr lang="en-US" sz="3200" b="0" i="0" u="none" strike="noStrike" cap="none">
                <a:solidFill>
                  <a:srgbClr val="000000"/>
                </a:solidFill>
                <a:latin typeface="Calibri"/>
                <a:ea typeface="Calibri"/>
                <a:cs typeface="Calibri"/>
                <a:sym typeface="Calibri"/>
              </a:rPr>
              <a:t>Studies have found that very few poisoned patients arrive at the emergency department within 1 to 2 hours after ingestion.</a:t>
            </a:r>
            <a:endParaRPr/>
          </a:p>
          <a:p>
            <a:pPr marL="457200" marR="0" lvl="1" indent="0" algn="just" rtl="0">
              <a:lnSpc>
                <a:spcPct val="100000"/>
              </a:lnSpc>
              <a:spcBef>
                <a:spcPts val="1000"/>
              </a:spcBef>
              <a:spcAft>
                <a:spcPts val="0"/>
              </a:spcAft>
              <a:buClr>
                <a:srgbClr val="000000"/>
              </a:buClr>
              <a:buSzPts val="3200"/>
              <a:buFont typeface="Calibri"/>
              <a:buNone/>
            </a:pPr>
            <a:r>
              <a:rPr lang="en-US" sz="3200" b="0" i="0" u="none" strike="noStrike" cap="none">
                <a:solidFill>
                  <a:srgbClr val="000000"/>
                </a:solidFill>
                <a:latin typeface="Calibri"/>
                <a:ea typeface="Calibri"/>
                <a:cs typeface="Calibri"/>
                <a:sym typeface="Calibri"/>
              </a:rPr>
              <a:t>Many authors advise against interventions beyond 1 hour after ingestion.</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Google Shape;386;p65"/>
          <p:cNvSpPr txBox="1"/>
          <p:nvPr/>
        </p:nvSpPr>
        <p:spPr>
          <a:xfrm>
            <a:off x="73025" y="0"/>
            <a:ext cx="8856662" cy="54022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Gastric emptying may be indicated if:</a:t>
            </a:r>
            <a:endParaRPr/>
          </a:p>
          <a:p>
            <a:pPr marL="0" marR="0" lvl="0" indent="-203200" algn="just" rtl="0">
              <a:lnSpc>
                <a:spcPct val="100000"/>
              </a:lnSpc>
              <a:spcBef>
                <a:spcPts val="100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There is reason to believe that, given the time of ingestion, a significant amount of the ingested xenobiotic is still present in the stomach.     </a:t>
            </a:r>
            <a:endParaRPr/>
          </a:p>
          <a:p>
            <a:pPr marL="0" marR="0" lvl="0" indent="-203200" algn="just" rtl="0">
              <a:lnSpc>
                <a:spcPct val="100000"/>
              </a:lnSpc>
              <a:spcBef>
                <a:spcPts val="100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The ingested xenobiotic is known to produce serious toxicity  or  the patient has obvious signs or symptoms of life-threatening toxicity. </a:t>
            </a:r>
            <a:endParaRPr/>
          </a:p>
          <a:p>
            <a:pPr marL="0" marR="0" lvl="0" indent="-203200" algn="just" rtl="0">
              <a:lnSpc>
                <a:spcPct val="100000"/>
              </a:lnSpc>
              <a:spcBef>
                <a:spcPts val="100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The ingested xenobiotic is not adsorbed by activated charcoal or activated charcoal is    unavailable. </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66"/>
          <p:cNvSpPr txBox="1"/>
          <p:nvPr/>
        </p:nvSpPr>
        <p:spPr>
          <a:xfrm>
            <a:off x="73025" y="0"/>
            <a:ext cx="8856662" cy="5037137"/>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Although the ingested xenobiotic is adsorbed by activated charcoal, the amount ingested  exceeds the </a:t>
            </a:r>
            <a:r>
              <a:rPr lang="en-US" sz="3200" b="0" i="0" u="none">
                <a:solidFill>
                  <a:srgbClr val="FF0000"/>
                </a:solidFill>
                <a:latin typeface="Calibri"/>
                <a:ea typeface="Calibri"/>
                <a:cs typeface="Calibri"/>
                <a:sym typeface="Calibri"/>
              </a:rPr>
              <a:t>activated charcoal-to-xenobiotic ratio of 10:1 </a:t>
            </a:r>
            <a:r>
              <a:rPr lang="en-US" sz="3200" b="0" i="0" u="none">
                <a:solidFill>
                  <a:schemeClr val="dk1"/>
                </a:solidFill>
                <a:latin typeface="Calibri"/>
                <a:ea typeface="Calibri"/>
                <a:cs typeface="Calibri"/>
                <a:sym typeface="Calibri"/>
              </a:rPr>
              <a:t>even when using a dose of activated  charcoal that is twice the standard dose recommended.</a:t>
            </a:r>
            <a:endParaRPr/>
          </a:p>
          <a:p>
            <a:pPr marL="457200" marR="0" lvl="0" indent="-457200" algn="just" rtl="0">
              <a:lnSpc>
                <a:spcPct val="100000"/>
              </a:lnSpc>
              <a:spcBef>
                <a:spcPts val="100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457200" marR="0" lvl="0" indent="-457200" algn="just" rtl="0">
              <a:lnSpc>
                <a:spcPct val="100000"/>
              </a:lnSpc>
              <a:spcBef>
                <a:spcPts val="100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The patient has not had spontaneous emesis. </a:t>
            </a:r>
            <a:endParaRPr/>
          </a:p>
          <a:p>
            <a:pPr marL="457200" marR="0" lvl="0" indent="-457200" algn="just" rtl="0">
              <a:lnSpc>
                <a:spcPct val="100000"/>
              </a:lnSpc>
              <a:spcBef>
                <a:spcPts val="100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457200" marR="0" lvl="0" indent="-457200" algn="just" rtl="0">
              <a:lnSpc>
                <a:spcPct val="100000"/>
              </a:lnSpc>
              <a:spcBef>
                <a:spcPts val="100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No highly effective specific antidote exists.</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Google Shape;396;p67"/>
          <p:cNvSpPr txBox="1"/>
          <p:nvPr/>
        </p:nvSpPr>
        <p:spPr>
          <a:xfrm>
            <a:off x="107950" y="115887"/>
            <a:ext cx="8856662" cy="478155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Ipecac syrup:</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 Ipecac is derived from the dried rhizome &amp;roots of plants belonging to the family Rubiaceae, such as  Cephaelis acuminata &amp; Cephaelis ipecacuanha.</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Cephaeline &amp; emetine are the two alkaloids largely responsible for the production of nausea &amp; vomiting, with cephaeline being the more potent.</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1" name="Google Shape;401;p68"/>
          <p:cNvSpPr txBox="1"/>
          <p:nvPr/>
        </p:nvSpPr>
        <p:spPr>
          <a:xfrm>
            <a:off x="107950" y="115887"/>
            <a:ext cx="8856662" cy="57658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Mechanism of action:</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Syrup of ipecac induces vomiting by local activation of peripheral emetic sensory receptors in the proximal small intestine &amp; by central stimulation of the chemoreceptor trigger zone that serves as a sensory area, resulting in subsequent activation of the central vomiting center. </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5HT 3  receptors mediate the nausea &amp; vomiting produced by syrup of ipecac by both mechanisms.</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Google Shape;406;p69"/>
          <p:cNvSpPr txBox="1"/>
          <p:nvPr/>
        </p:nvSpPr>
        <p:spPr>
          <a:xfrm>
            <a:off x="107950" y="115887"/>
            <a:ext cx="8856662" cy="3667125"/>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Early vomiting usually occurs within 30 min &amp; is due to direct stimulant action on the GI tract. </a:t>
            </a:r>
            <a:endParaRPr/>
          </a:p>
          <a:p>
            <a:pPr marL="457200" marR="0" lvl="1" indent="0" algn="just" rtl="0">
              <a:lnSpc>
                <a:spcPct val="100000"/>
              </a:lnSpc>
              <a:spcBef>
                <a:spcPts val="1000"/>
              </a:spcBef>
              <a:spcAft>
                <a:spcPts val="0"/>
              </a:spcAft>
              <a:buClr>
                <a:srgbClr val="000000"/>
              </a:buClr>
              <a:buSzPts val="3200"/>
              <a:buFont typeface="Calibri"/>
              <a:buNone/>
            </a:pPr>
            <a:r>
              <a:rPr lang="en-US" sz="3200" b="0" i="0" u="none" strike="noStrike" cap="none">
                <a:solidFill>
                  <a:srgbClr val="000000"/>
                </a:solidFill>
                <a:latin typeface="Calibri"/>
                <a:ea typeface="Calibri"/>
                <a:cs typeface="Calibri"/>
                <a:sym typeface="Calibri"/>
              </a:rPr>
              <a:t>A second phase occurs after 30 min, resulting from direct stimulant action on the chemoreceptor trigger zone that activates the vomiting center located in the reticular formation. </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1" name="Google Shape;411;p70"/>
          <p:cNvSpPr txBox="1"/>
          <p:nvPr/>
        </p:nvSpPr>
        <p:spPr>
          <a:xfrm>
            <a:off x="107950" y="115887"/>
            <a:ext cx="8856662" cy="5273675"/>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Induction of emesis with ipecac syrup:</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 Although a mainstay for poison center-directed induction of emesis for decades, ipecac syrup is rarely used today as efﬁcacy &amp; studies of clinical outcomes associated with use of syrup of ipecac have called into question the overall beneﬁt of its use. </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Syrup of ipecac as a chemical for the prevention of toxicant absorption has largely been replaced by activated charcoal.</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71"/>
          <p:cNvSpPr txBox="1"/>
          <p:nvPr/>
        </p:nvSpPr>
        <p:spPr>
          <a:xfrm>
            <a:off x="107950" y="115887"/>
            <a:ext cx="8856662" cy="5145087"/>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The American Academy of Clinical Toxicology &amp; the European Association of Poisons Centres &amp; Clinical Toxicologists issued a position paper regarding the use of syrup of ipecac in 2004, which stated that the sy</a:t>
            </a:r>
            <a:r>
              <a:rPr lang="en-US" sz="3200" b="0" i="0" u="none">
                <a:solidFill>
                  <a:schemeClr val="dk1"/>
                </a:solidFill>
                <a:latin typeface="Calibri"/>
                <a:ea typeface="Calibri"/>
                <a:cs typeface="Calibri"/>
                <a:sym typeface="Calibri"/>
              </a:rPr>
              <a:t>rup of ipecac should not be used routinely in the management of the poisoned patient </a:t>
            </a:r>
            <a:r>
              <a:rPr lang="en-US" sz="3200" b="0" i="0" u="none">
                <a:solidFill>
                  <a:srgbClr val="000000"/>
                </a:solidFill>
                <a:latin typeface="Calibri"/>
                <a:ea typeface="Calibri"/>
                <a:cs typeface="Calibri"/>
                <a:sym typeface="Calibri"/>
              </a:rPr>
              <a:t>&amp; that there was insufﬁcient data to either support or exclude ipecac administration soon after poison ingestion.</a:t>
            </a:r>
            <a:endParaRPr/>
          </a:p>
          <a:p>
            <a:pPr marL="0" marR="0" lvl="0" indent="0" algn="l" rtl="0">
              <a:lnSpc>
                <a:spcPct val="100000"/>
              </a:lnSpc>
              <a:spcBef>
                <a:spcPts val="1000"/>
              </a:spcBef>
              <a:spcAft>
                <a:spcPts val="0"/>
              </a:spcAft>
              <a:buNone/>
            </a:pPr>
            <a:endParaRPr sz="3200" b="0" i="0" u="none">
              <a:solidFill>
                <a:srgbClr val="000000"/>
              </a:solidFill>
              <a:latin typeface="Calibri"/>
              <a:ea typeface="Calibri"/>
              <a:cs typeface="Calibri"/>
              <a:sym typeface="Calibri"/>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Google Shape;421;p72"/>
          <p:cNvSpPr txBox="1"/>
          <p:nvPr/>
        </p:nvSpPr>
        <p:spPr>
          <a:xfrm>
            <a:off x="107950" y="115887"/>
            <a:ext cx="8856662" cy="6257925"/>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The Academy of </a:t>
            </a:r>
            <a:r>
              <a:rPr lang="en-US" sz="3200" b="0" i="0" u="none">
                <a:solidFill>
                  <a:schemeClr val="dk1"/>
                </a:solidFill>
                <a:latin typeface="Calibri"/>
                <a:ea typeface="Calibri"/>
                <a:cs typeface="Calibri"/>
                <a:sym typeface="Calibri"/>
              </a:rPr>
              <a:t>Pediatrics currently states that “the first action for a caregiver of a child who may have ingested a toxic substance is to consult with the local poison center.</a:t>
            </a:r>
            <a:endParaRPr/>
          </a:p>
          <a:p>
            <a:pPr marL="457200" marR="0" lvl="0" indent="-457200" algn="just" rtl="0">
              <a:lnSpc>
                <a:spcPct val="100000"/>
              </a:lnSpc>
              <a:spcBef>
                <a:spcPts val="100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Many clinical toxicologists believe that there remains a limited role for the clinical use of syrup of ipecac, mainly in rural areas </a:t>
            </a:r>
            <a:r>
              <a:rPr lang="en-US" sz="3200" b="0" i="0" u="none">
                <a:solidFill>
                  <a:srgbClr val="000000"/>
                </a:solidFill>
                <a:latin typeface="Calibri"/>
                <a:ea typeface="Calibri"/>
                <a:cs typeface="Calibri"/>
                <a:sym typeface="Calibri"/>
              </a:rPr>
              <a:t>where the length of time before a poisoned patient can reach medical care is signiﬁcant, especially when the chemical ingested is poorly adsorbed to activated charcoal.</a:t>
            </a:r>
            <a:endParaRPr/>
          </a:p>
          <a:p>
            <a:pPr marL="0" marR="0" lvl="0" indent="0" algn="l" rtl="0">
              <a:lnSpc>
                <a:spcPct val="100000"/>
              </a:lnSpc>
              <a:spcBef>
                <a:spcPts val="1000"/>
              </a:spcBef>
              <a:spcAft>
                <a:spcPts val="0"/>
              </a:spcAft>
              <a:buNone/>
            </a:pPr>
            <a:endParaRPr sz="3200" b="0" i="0" u="none">
              <a:solidFill>
                <a:srgbClr val="00000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8"/>
          <p:cNvSpPr txBox="1"/>
          <p:nvPr/>
        </p:nvSpPr>
        <p:spPr>
          <a:xfrm>
            <a:off x="142875" y="115887"/>
            <a:ext cx="8858250" cy="4032250"/>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Vital signs they frequently provide valuable physiologic clues to the toxicologic etiology &amp; severity of an illness.</a:t>
            </a:r>
            <a:endParaRPr/>
          </a:p>
          <a:p>
            <a:pPr marL="457200" marR="0" lvl="0" indent="-457200" algn="just" rtl="0">
              <a:lnSpc>
                <a:spcPct val="100000"/>
              </a:lnSpc>
              <a:spcBef>
                <a:spcPts val="0"/>
              </a:spcBef>
              <a:spcAft>
                <a:spcPts val="0"/>
              </a:spcAft>
              <a:buClr>
                <a:schemeClr val="dk1"/>
              </a:buClr>
              <a:buSzPts val="3200"/>
              <a:buFont typeface="Calibri"/>
              <a:buNone/>
            </a:pPr>
            <a:r>
              <a:rPr lang="en-US" sz="3200" b="0" i="0" u="none">
                <a:solidFill>
                  <a:schemeClr val="dk1"/>
                </a:solidFill>
                <a:latin typeface="Calibri"/>
                <a:ea typeface="Calibri"/>
                <a:cs typeface="Calibri"/>
                <a:sym typeface="Calibri"/>
              </a:rPr>
              <a:t> </a:t>
            </a:r>
            <a:endParaRPr/>
          </a:p>
          <a:p>
            <a:pPr marL="457200" marR="0" lvl="1" indent="0" algn="just" rtl="0">
              <a:lnSpc>
                <a:spcPct val="100000"/>
              </a:lnSpc>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Table 1 presents the normal vital signs for various age groups. </a:t>
            </a:r>
            <a:endParaRPr/>
          </a:p>
          <a:p>
            <a:pPr marL="457200" marR="0" lvl="0" indent="-254000" algn="just" rtl="0">
              <a:lnSpc>
                <a:spcPct val="100000"/>
              </a:lnSpc>
              <a:spcBef>
                <a:spcPts val="0"/>
              </a:spcBef>
              <a:spcAft>
                <a:spcPts val="0"/>
              </a:spcAft>
              <a:buClr>
                <a:schemeClr val="dk1"/>
              </a:buClr>
              <a:buSzPts val="3200"/>
              <a:buFont typeface="Noto Sans Symbols"/>
              <a:buNone/>
            </a:pPr>
            <a:endParaRPr sz="32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3200" b="0" i="0" u="none">
              <a:solidFill>
                <a:schemeClr val="dk1"/>
              </a:solidFill>
              <a:latin typeface="Calibri"/>
              <a:ea typeface="Calibri"/>
              <a:cs typeface="Calibri"/>
              <a:sym typeface="Calibri"/>
            </a:endParaRPr>
          </a:p>
        </p:txBody>
      </p:sp>
      <p:sp>
        <p:nvSpPr>
          <p:cNvPr id="179" name="Google Shape;179;p28"/>
          <p:cNvSpPr txBox="1"/>
          <p:nvPr/>
        </p:nvSpPr>
        <p:spPr>
          <a:xfrm>
            <a:off x="0" y="0"/>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p73"/>
          <p:cNvSpPr txBox="1"/>
          <p:nvPr/>
        </p:nvSpPr>
        <p:spPr>
          <a:xfrm>
            <a:off x="107950" y="115887"/>
            <a:ext cx="8856662" cy="6899275"/>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Administration:</a:t>
            </a:r>
            <a:endParaRPr/>
          </a:p>
          <a:p>
            <a:pPr marL="0" marR="0" lvl="0" indent="0" algn="just" rtl="0">
              <a:lnSpc>
                <a:spcPct val="100000"/>
              </a:lnSpc>
              <a:spcBef>
                <a:spcPts val="1000"/>
              </a:spcBef>
              <a:spcAft>
                <a:spcPts val="0"/>
              </a:spcAft>
              <a:buClr>
                <a:srgbClr val="000000"/>
              </a:buClr>
              <a:buSzPts val="3200"/>
              <a:buFont typeface="Calibri"/>
              <a:buNone/>
            </a:pPr>
            <a:r>
              <a:rPr lang="en-US" sz="3200" b="0" i="0" u="none">
                <a:solidFill>
                  <a:srgbClr val="000000"/>
                </a:solidFill>
                <a:latin typeface="Calibri"/>
                <a:ea typeface="Calibri"/>
                <a:cs typeface="Calibri"/>
                <a:sym typeface="Calibri"/>
              </a:rPr>
              <a:t>Recommended doses of ipecac syrup: </a:t>
            </a:r>
            <a:endParaRPr/>
          </a:p>
          <a:p>
            <a:pPr marL="0" marR="0" lvl="0" indent="0" algn="just" rtl="0">
              <a:lnSpc>
                <a:spcPct val="100000"/>
              </a:lnSpc>
              <a:spcBef>
                <a:spcPts val="1000"/>
              </a:spcBef>
              <a:spcAft>
                <a:spcPts val="0"/>
              </a:spcAft>
              <a:buClr>
                <a:srgbClr val="000000"/>
              </a:buClr>
              <a:buSzPts val="3200"/>
              <a:buFont typeface="Calibri"/>
              <a:buNone/>
            </a:pPr>
            <a:r>
              <a:rPr lang="en-US" sz="3200" b="0" i="0" u="none">
                <a:solidFill>
                  <a:srgbClr val="000000"/>
                </a:solidFill>
                <a:latin typeface="Calibri"/>
                <a:ea typeface="Calibri"/>
                <a:cs typeface="Calibri"/>
                <a:sym typeface="Calibri"/>
              </a:rPr>
              <a:t>Age                                  Quantity </a:t>
            </a:r>
            <a:endParaRPr/>
          </a:p>
          <a:p>
            <a:pPr marL="0" marR="0" lvl="0" indent="0" algn="just" rtl="0">
              <a:lnSpc>
                <a:spcPct val="100000"/>
              </a:lnSpc>
              <a:spcBef>
                <a:spcPts val="1000"/>
              </a:spcBef>
              <a:spcAft>
                <a:spcPts val="0"/>
              </a:spcAft>
              <a:buClr>
                <a:srgbClr val="000000"/>
              </a:buClr>
              <a:buSzPts val="3200"/>
              <a:buFont typeface="Calibri"/>
              <a:buNone/>
            </a:pPr>
            <a:r>
              <a:rPr lang="en-US" sz="3200" b="0" i="0" u="none">
                <a:solidFill>
                  <a:srgbClr val="000000"/>
                </a:solidFill>
                <a:latin typeface="Calibri"/>
                <a:ea typeface="Calibri"/>
                <a:cs typeface="Calibri"/>
                <a:sym typeface="Calibri"/>
              </a:rPr>
              <a:t>6—12 months                    5-10 mL </a:t>
            </a:r>
            <a:endParaRPr/>
          </a:p>
          <a:p>
            <a:pPr marL="0" marR="0" lvl="0" indent="0" algn="just" rtl="0">
              <a:lnSpc>
                <a:spcPct val="100000"/>
              </a:lnSpc>
              <a:spcBef>
                <a:spcPts val="1000"/>
              </a:spcBef>
              <a:spcAft>
                <a:spcPts val="0"/>
              </a:spcAft>
              <a:buClr>
                <a:srgbClr val="000000"/>
              </a:buClr>
              <a:buSzPts val="3200"/>
              <a:buFont typeface="Calibri"/>
              <a:buNone/>
            </a:pPr>
            <a:r>
              <a:rPr lang="en-US" sz="3200" b="0" i="0" u="none">
                <a:solidFill>
                  <a:srgbClr val="000000"/>
                </a:solidFill>
                <a:latin typeface="Calibri"/>
                <a:ea typeface="Calibri"/>
                <a:cs typeface="Calibri"/>
                <a:sym typeface="Calibri"/>
              </a:rPr>
              <a:t>1—12 years                        15 mL </a:t>
            </a:r>
            <a:endParaRPr/>
          </a:p>
          <a:p>
            <a:pPr marL="0" marR="0" lvl="0" indent="0" algn="just" rtl="0">
              <a:lnSpc>
                <a:spcPct val="100000"/>
              </a:lnSpc>
              <a:spcBef>
                <a:spcPts val="1000"/>
              </a:spcBef>
              <a:spcAft>
                <a:spcPts val="0"/>
              </a:spcAft>
              <a:buClr>
                <a:srgbClr val="000000"/>
              </a:buClr>
              <a:buSzPts val="3200"/>
              <a:buFont typeface="Calibri"/>
              <a:buNone/>
            </a:pPr>
            <a:r>
              <a:rPr lang="en-US" sz="3200" b="0" i="0" u="none">
                <a:solidFill>
                  <a:srgbClr val="000000"/>
                </a:solidFill>
                <a:latin typeface="Calibri"/>
                <a:ea typeface="Calibri"/>
                <a:cs typeface="Calibri"/>
                <a:sym typeface="Calibri"/>
              </a:rPr>
              <a:t>Adults                                 30 mL</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If vomiting does not ensue after the first dose, the same dose may be repeated once 20 to 30 minutes after administration of the first dose.</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Home users should be warned that persistent vomiting for more than 2 hours may indicate toxicity from the primary xenobiotics ingested.</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Google Shape;431;p74"/>
          <p:cNvSpPr txBox="1"/>
          <p:nvPr/>
        </p:nvSpPr>
        <p:spPr>
          <a:xfrm>
            <a:off x="107950" y="115887"/>
            <a:ext cx="8856662" cy="5165725"/>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Contraindications for use of syrup of ipecac are:</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children less than six months of age; </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in the ingestion of a caustic agent (acid or alkali);</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in a patient with a depressed level of consciousness, or</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when there is a signiﬁcant risk of aspiration of gastric contents such as for ingestion of a liquid hydrocarbon with high aspiration potential. </a:t>
            </a:r>
            <a:endParaRPr/>
          </a:p>
          <a:p>
            <a:pPr marL="0" marR="0" lvl="0" indent="0" algn="l" rtl="0">
              <a:lnSpc>
                <a:spcPct val="100000"/>
              </a:lnSpc>
              <a:spcBef>
                <a:spcPts val="1000"/>
              </a:spcBef>
              <a:spcAft>
                <a:spcPts val="0"/>
              </a:spcAft>
              <a:buNone/>
            </a:pPr>
            <a:endParaRPr sz="3200" b="0" i="0" u="none">
              <a:solidFill>
                <a:srgbClr val="000000"/>
              </a:solidFill>
              <a:latin typeface="Calibri"/>
              <a:ea typeface="Calibri"/>
              <a:cs typeface="Calibri"/>
              <a:sym typeface="Calibri"/>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35"/>
        <p:cNvGrpSpPr/>
        <p:nvPr/>
      </p:nvGrpSpPr>
      <p:grpSpPr>
        <a:xfrm>
          <a:off x="0" y="0"/>
          <a:ext cx="0" cy="0"/>
          <a:chOff x="0" y="0"/>
          <a:chExt cx="0" cy="0"/>
        </a:xfrm>
      </p:grpSpPr>
      <p:sp>
        <p:nvSpPr>
          <p:cNvPr id="436" name="Google Shape;436;p75"/>
          <p:cNvSpPr txBox="1"/>
          <p:nvPr/>
        </p:nvSpPr>
        <p:spPr>
          <a:xfrm>
            <a:off x="107950" y="115887"/>
            <a:ext cx="8856662" cy="5894387"/>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Toxicity of ipecac:</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Syrup of ipecac is generally safe &amp; well tolerated, &amp; toxicity is rarely seen in doses recommended.</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Some of its adverse effects may include protracted vomiting, diarrhea, lethargy, diaphoresis, &amp; fever. </a:t>
            </a:r>
            <a:endParaRPr/>
          </a:p>
          <a:p>
            <a:pPr marL="0" marR="0" lvl="0" indent="-203200" algn="just" rtl="0">
              <a:lnSpc>
                <a:spcPct val="100000"/>
              </a:lnSpc>
              <a:spcBef>
                <a:spcPts val="100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The toxic component of ipecac is emetine, a cardiotoxin. Chronic abuse of ipecac in patients with anorexia nervosa or bulimia has resulted in peripheral myopathies &amp;  sometimes fatal cardiomyopathies. </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40"/>
        <p:cNvGrpSpPr/>
        <p:nvPr/>
      </p:nvGrpSpPr>
      <p:grpSpPr>
        <a:xfrm>
          <a:off x="0" y="0"/>
          <a:ext cx="0" cy="0"/>
          <a:chOff x="0" y="0"/>
          <a:chExt cx="0" cy="0"/>
        </a:xfrm>
      </p:grpSpPr>
      <p:sp>
        <p:nvSpPr>
          <p:cNvPr id="441" name="Google Shape;441;p76"/>
          <p:cNvSpPr txBox="1"/>
          <p:nvPr/>
        </p:nvSpPr>
        <p:spPr>
          <a:xfrm>
            <a:off x="107950" y="115887"/>
            <a:ext cx="8856662" cy="3046412"/>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There are reports of serious adverse effects associated with long-term abuse of syrup of ipecac. These cases demonstrate that significant cumulative toxicity can result from repeated ingestion of a substance that is ordinarily not toxic in doses normally ingested acutely. </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pic>
        <p:nvPicPr>
          <p:cNvPr id="446" name="Google Shape;446;p77" descr="C:\Users\venous\Desktop\Work after mid\download.png"/>
          <p:cNvPicPr preferRelativeResize="0"/>
          <p:nvPr/>
        </p:nvPicPr>
        <p:blipFill rotWithShape="1">
          <a:blip r:embed="rId3">
            <a:alphaModFix/>
          </a:blip>
          <a:srcRect/>
          <a:stretch/>
        </p:blipFill>
        <p:spPr>
          <a:xfrm>
            <a:off x="2043112" y="1557337"/>
            <a:ext cx="5141912" cy="288766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9"/>
          <p:cNvSpPr txBox="1"/>
          <p:nvPr/>
        </p:nvSpPr>
        <p:spPr>
          <a:xfrm>
            <a:off x="0" y="857250"/>
            <a:ext cx="9144000" cy="3698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pic>
        <p:nvPicPr>
          <p:cNvPr id="185" name="Google Shape;185;p29" descr="C:\Users\venous\Desktop\Toxicology All\Toxicology 5th\Capture - Copy.PNG"/>
          <p:cNvPicPr preferRelativeResize="0"/>
          <p:nvPr/>
        </p:nvPicPr>
        <p:blipFill rotWithShape="1">
          <a:blip r:embed="rId3">
            <a:alphaModFix/>
          </a:blip>
          <a:srcRect/>
          <a:stretch/>
        </p:blipFill>
        <p:spPr>
          <a:xfrm>
            <a:off x="971550" y="404812"/>
            <a:ext cx="7416800" cy="58642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0"/>
          <p:cNvSpPr txBox="1"/>
          <p:nvPr/>
        </p:nvSpPr>
        <p:spPr>
          <a:xfrm>
            <a:off x="179387" y="36512"/>
            <a:ext cx="8785225" cy="6986587"/>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Toxidromes:</a:t>
            </a:r>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The term  toxidromes  from the words  toxic syndromes  to describe the groups of signs &amp; symptoms that consistently result from particular toxins. </a:t>
            </a:r>
            <a:endParaRPr/>
          </a:p>
          <a:p>
            <a:pPr marL="0" marR="0" lvl="0" indent="-203200" algn="just" rtl="0">
              <a:lnSpc>
                <a:spcPct val="100000"/>
              </a:lnSpc>
              <a:spcBef>
                <a:spcPts val="0"/>
              </a:spcBef>
              <a:spcAft>
                <a:spcPts val="0"/>
              </a:spcAft>
              <a:buClr>
                <a:schemeClr val="dk1"/>
              </a:buClr>
              <a:buSzPts val="3200"/>
              <a:buFont typeface="Noto Sans Symbols"/>
              <a:buChar char="▪"/>
            </a:pPr>
            <a:r>
              <a:rPr lang="en-US" sz="3200" b="0" i="0" u="none">
                <a:solidFill>
                  <a:schemeClr val="dk1"/>
                </a:solidFill>
                <a:latin typeface="Calibri"/>
                <a:ea typeface="Calibri"/>
                <a:cs typeface="Calibri"/>
                <a:sym typeface="Calibri"/>
              </a:rPr>
              <a:t>These syndromes are usually best described by a combination of the vital signs &amp; clinically apparent end-organ manifestations.</a:t>
            </a:r>
            <a:endParaRPr/>
          </a:p>
          <a:p>
            <a:pPr marL="0" marR="0" lvl="0" indent="0" algn="just"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457200" marR="0" lvl="1" indent="0" algn="just" rtl="0">
              <a:lnSpc>
                <a:spcPct val="100000"/>
              </a:lnSpc>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Table 2  includes some of the most important signs &amp; symptoms &amp; the xenobiotics most commonly responsible for these manifestations.</a:t>
            </a:r>
            <a:endParaRPr/>
          </a:p>
          <a:p>
            <a:pPr marL="0" marR="0" lvl="0" indent="0" algn="just"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3200"/>
              <a:buFont typeface="Calibri"/>
              <a:buNone/>
            </a:pPr>
            <a:r>
              <a:rPr lang="en-US" sz="3200" b="0" i="0" u="none">
                <a:solidFill>
                  <a:schemeClr val="dk1"/>
                </a:solidFill>
                <a:latin typeface="Calibri"/>
                <a:ea typeface="Calibri"/>
                <a:cs typeface="Calibri"/>
                <a:sym typeface="Calibri"/>
              </a:rPr>
              <a:t> </a:t>
            </a:r>
            <a:endParaRPr/>
          </a:p>
        </p:txBody>
      </p:sp>
      <p:sp>
        <p:nvSpPr>
          <p:cNvPr id="191" name="Google Shape;191;p30"/>
          <p:cNvSpPr txBox="1"/>
          <p:nvPr/>
        </p:nvSpPr>
        <p:spPr>
          <a:xfrm>
            <a:off x="0" y="0"/>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2" name="Google Shape;192;p30"/>
          <p:cNvSpPr txBox="1"/>
          <p:nvPr/>
        </p:nvSpPr>
        <p:spPr>
          <a:xfrm>
            <a:off x="0" y="885825"/>
            <a:ext cx="9144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3" name="Google Shape;193;p30"/>
          <p:cNvSpPr txBox="1"/>
          <p:nvPr/>
        </p:nvSpPr>
        <p:spPr>
          <a:xfrm>
            <a:off x="0" y="857250"/>
            <a:ext cx="9144000" cy="3698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1"/>
          <p:cNvSpPr txBox="1"/>
          <p:nvPr/>
        </p:nvSpPr>
        <p:spPr>
          <a:xfrm>
            <a:off x="0" y="857250"/>
            <a:ext cx="9144000" cy="3698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9" name="Google Shape;199;p31"/>
          <p:cNvSpPr txBox="1"/>
          <p:nvPr/>
        </p:nvSpPr>
        <p:spPr>
          <a:xfrm>
            <a:off x="136525" y="457200"/>
            <a:ext cx="8828087" cy="400050"/>
          </a:xfrm>
          <a:prstGeom prst="rect">
            <a:avLst/>
          </a:prstGeom>
          <a:solidFill>
            <a:schemeClr val="lt2"/>
          </a:solid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000"/>
              <a:buFont typeface="Calibri"/>
              <a:buNone/>
            </a:pPr>
            <a:r>
              <a:rPr lang="en-US" sz="2000" b="1" i="0" u="none">
                <a:solidFill>
                  <a:schemeClr val="dk1"/>
                </a:solidFill>
                <a:latin typeface="Calibri"/>
                <a:ea typeface="Calibri"/>
                <a:cs typeface="Calibri"/>
                <a:sym typeface="Calibri"/>
              </a:rPr>
              <a:t>Table 2. Toxic syndromes</a:t>
            </a:r>
            <a:endParaRPr/>
          </a:p>
        </p:txBody>
      </p:sp>
      <p:pic>
        <p:nvPicPr>
          <p:cNvPr id="200" name="Google Shape;200;p31" descr="C:\Users\venous\Desktop\tab.PNG"/>
          <p:cNvPicPr preferRelativeResize="0"/>
          <p:nvPr/>
        </p:nvPicPr>
        <p:blipFill rotWithShape="1">
          <a:blip r:embed="rId3">
            <a:alphaModFix/>
          </a:blip>
          <a:srcRect/>
          <a:stretch/>
        </p:blipFill>
        <p:spPr>
          <a:xfrm>
            <a:off x="136525" y="857250"/>
            <a:ext cx="8940800" cy="39084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2"/>
          <p:cNvSpPr txBox="1"/>
          <p:nvPr/>
        </p:nvSpPr>
        <p:spPr>
          <a:xfrm>
            <a:off x="250825" y="115887"/>
            <a:ext cx="8647112" cy="5508625"/>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FF0000"/>
              </a:buClr>
              <a:buSzPts val="3200"/>
              <a:buFont typeface="Calibri"/>
              <a:buNone/>
            </a:pPr>
            <a:r>
              <a:rPr lang="en-US" sz="3200" b="1" i="0" u="none">
                <a:solidFill>
                  <a:srgbClr val="FF0000"/>
                </a:solidFill>
                <a:latin typeface="Calibri"/>
                <a:ea typeface="Calibri"/>
                <a:cs typeface="Calibri"/>
                <a:sym typeface="Calibri"/>
              </a:rPr>
              <a:t>Blood pressure:</a:t>
            </a:r>
            <a:endParaRPr/>
          </a:p>
          <a:p>
            <a:pPr marL="0" marR="0" lvl="0" indent="-203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Xenobiotics cause hypotension by four major mechanisms: decreased peripheral vascular resistance, decreased myocardial contractility, dysrhythmias, &amp; depletion of intravascular volume. </a:t>
            </a:r>
            <a:endParaRPr/>
          </a:p>
          <a:p>
            <a:pPr marL="0" marR="0" lvl="0" indent="0" algn="just" rtl="0">
              <a:lnSpc>
                <a:spcPct val="100000"/>
              </a:lnSpc>
              <a:spcBef>
                <a:spcPts val="0"/>
              </a:spcBef>
              <a:spcAft>
                <a:spcPts val="0"/>
              </a:spcAft>
              <a:buClr>
                <a:schemeClr val="dk1"/>
              </a:buClr>
              <a:buSzPts val="3200"/>
              <a:buFont typeface="Arial"/>
              <a:buNone/>
            </a:pPr>
            <a:endParaRPr sz="3200" b="0" i="0" u="none">
              <a:solidFill>
                <a:srgbClr val="000000"/>
              </a:solidFill>
              <a:latin typeface="Calibri"/>
              <a:ea typeface="Calibri"/>
              <a:cs typeface="Calibri"/>
              <a:sym typeface="Calibri"/>
            </a:endParaRPr>
          </a:p>
          <a:p>
            <a:pPr marL="0" marR="0" lvl="0" indent="-203200" algn="just" rtl="0">
              <a:lnSpc>
                <a:spcPct val="100000"/>
              </a:lnSpc>
              <a:spcBef>
                <a:spcPts val="0"/>
              </a:spcBef>
              <a:spcAft>
                <a:spcPts val="0"/>
              </a:spcAft>
              <a:buClr>
                <a:srgbClr val="000000"/>
              </a:buClr>
              <a:buSzPts val="3200"/>
              <a:buFont typeface="Noto Sans Symbols"/>
              <a:buChar char="▪"/>
            </a:pPr>
            <a:r>
              <a:rPr lang="en-US" sz="3200" b="0" i="0" u="none">
                <a:solidFill>
                  <a:srgbClr val="000000"/>
                </a:solidFill>
                <a:latin typeface="Calibri"/>
                <a:ea typeface="Calibri"/>
                <a:cs typeface="Calibri"/>
                <a:sym typeface="Calibri"/>
              </a:rPr>
              <a:t>Hypertension from xenobiotics may be caused by CNS sympathetic overactivity, increased myocardial contractility or increased peripheral vascular resistance, or a combination of these.</a:t>
            </a:r>
            <a:endParaRPr/>
          </a:p>
        </p:txBody>
      </p:sp>
    </p:spTree>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8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0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9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4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5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6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2780</Words>
  <Application>Microsoft Office PowerPoint</Application>
  <PresentationFormat>On-screen Show (4:3)</PresentationFormat>
  <Paragraphs>193</Paragraphs>
  <Slides>54</Slides>
  <Notes>54</Notes>
  <HiddenSlides>0</HiddenSlides>
  <MMClips>0</MMClips>
  <ScaleCrop>false</ScaleCrop>
  <HeadingPairs>
    <vt:vector size="4" baseType="variant">
      <vt:variant>
        <vt:lpstr>Theme</vt:lpstr>
      </vt:variant>
      <vt:variant>
        <vt:i4>12</vt:i4>
      </vt:variant>
      <vt:variant>
        <vt:lpstr>Slide Titles</vt:lpstr>
      </vt:variant>
      <vt:variant>
        <vt:i4>54</vt:i4>
      </vt:variant>
    </vt:vector>
  </HeadingPairs>
  <TitlesOfParts>
    <vt:vector size="66" baseType="lpstr">
      <vt:lpstr>1_Office Theme</vt:lpstr>
      <vt:lpstr>7_Office Theme</vt:lpstr>
      <vt:lpstr>9_Office Theme</vt:lpstr>
      <vt:lpstr>Office Theme</vt:lpstr>
      <vt:lpstr>2_Office Theme</vt:lpstr>
      <vt:lpstr>3_Office Theme</vt:lpstr>
      <vt:lpstr>4_Office Theme</vt:lpstr>
      <vt:lpstr>5_Office Theme</vt:lpstr>
      <vt:lpstr>6_Office Theme</vt:lpstr>
      <vt:lpstr>8_Office Theme</vt:lpstr>
      <vt:lpstr>10_Office Theme</vt:lpstr>
      <vt:lpstr>11_Office Theme</vt:lpstr>
      <vt:lpstr>     Clinical Toxicology  Initial Evaluation &amp; Management of the Poisoned Patient (I)  Lec. 1 &amp; 2 5th Year 2020-2021  University of Mustansiriyah/College of Pharmacy Department of Pharmacology &amp; Toxicology Lecturer Rua Abbas Al-Hamdy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Clinical Toxicology  Initial Evaluation &amp; Management of the Poisoned Patient (I)  Lec. 1 &amp; 2 5th Year 2020-2021  University of Mustansiriyah/College of Pharmacy Department of Pharmacology &amp; Toxicology Lecturer Rua Abbas Al-Hamdy  </dc:title>
  <dc:creator>Rua Alhamdy</dc:creator>
  <cp:lastModifiedBy>Rua Alhamdy</cp:lastModifiedBy>
  <cp:revision>1</cp:revision>
  <dcterms:modified xsi:type="dcterms:W3CDTF">2021-01-09T23:23:59Z</dcterms:modified>
</cp:coreProperties>
</file>