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5" r:id="rId10"/>
    <p:sldId id="264" r:id="rId11"/>
    <p:sldId id="265" r:id="rId12"/>
    <p:sldId id="266" r:id="rId13"/>
    <p:sldId id="267" r:id="rId14"/>
    <p:sldId id="268" r:id="rId15"/>
    <p:sldId id="269" r:id="rId16"/>
    <p:sldId id="274"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70C5D-3E28-4A6F-B649-D1A1E5405B14}" type="doc">
      <dgm:prSet loTypeId="urn:microsoft.com/office/officeart/2008/layout/VerticalAccentList" loCatId="list" qsTypeId="urn:microsoft.com/office/officeart/2005/8/quickstyle/3d4" qsCatId="3D" csTypeId="urn:microsoft.com/office/officeart/2005/8/colors/colorful1" csCatId="colorful" phldr="1"/>
      <dgm:spPr/>
      <dgm:t>
        <a:bodyPr/>
        <a:lstStyle/>
        <a:p>
          <a:endParaRPr lang="en-US"/>
        </a:p>
      </dgm:t>
    </dgm:pt>
    <dgm:pt modelId="{3BDB1F9F-8FDB-45BB-B46B-021292FA2031}">
      <dgm:prSet custT="1"/>
      <dgm:spPr/>
      <dgm:t>
        <a:bodyPr/>
        <a:lstStyle/>
        <a:p>
          <a:pPr rtl="0"/>
          <a:r>
            <a:rPr lang="en-US" sz="1600" b="1" dirty="0">
              <a:effectLst>
                <a:outerShdw blurRad="38100" dist="38100" dir="2700000" algn="tl">
                  <a:srgbClr val="000000">
                    <a:alpha val="43137"/>
                  </a:srgbClr>
                </a:outerShdw>
              </a:effectLst>
            </a:rPr>
            <a:t>Monsanto hardness tester (manual</a:t>
          </a:r>
          <a:r>
            <a:rPr lang="en-US" sz="1600" dirty="0"/>
            <a:t>)</a:t>
          </a:r>
        </a:p>
      </dgm:t>
    </dgm:pt>
    <dgm:pt modelId="{049A161F-5F53-4BC0-998B-11D60C49C0B9}" type="parTrans" cxnId="{653D809B-6BD2-4D41-BC41-3F2D47330E17}">
      <dgm:prSet/>
      <dgm:spPr/>
      <dgm:t>
        <a:bodyPr/>
        <a:lstStyle/>
        <a:p>
          <a:endParaRPr lang="en-US"/>
        </a:p>
      </dgm:t>
    </dgm:pt>
    <dgm:pt modelId="{F8B924E8-0E19-427E-AC4E-F89048111B9F}" type="sibTrans" cxnId="{653D809B-6BD2-4D41-BC41-3F2D47330E17}">
      <dgm:prSet/>
      <dgm:spPr/>
      <dgm:t>
        <a:bodyPr/>
        <a:lstStyle/>
        <a:p>
          <a:endParaRPr lang="en-US"/>
        </a:p>
      </dgm:t>
    </dgm:pt>
    <dgm:pt modelId="{253354CA-F71A-4C81-8905-E9B31FA2036C}">
      <dgm:prSet custT="1"/>
      <dgm:spPr/>
      <dgm:t>
        <a:bodyPr/>
        <a:lstStyle/>
        <a:p>
          <a:pPr rtl="0"/>
          <a:r>
            <a:rPr lang="en-US" sz="1600" b="1" dirty="0">
              <a:effectLst>
                <a:outerShdw blurRad="38100" dist="38100" dir="2700000" algn="tl">
                  <a:srgbClr val="000000">
                    <a:alpha val="43137"/>
                  </a:srgbClr>
                </a:outerShdw>
              </a:effectLst>
            </a:rPr>
            <a:t>Pfizer tester (simple, low cost and rapid)</a:t>
          </a:r>
        </a:p>
      </dgm:t>
    </dgm:pt>
    <dgm:pt modelId="{38EDC1C4-5CCB-48C2-9728-4D5F718CEB38}" type="parTrans" cxnId="{C3C5E890-2761-4EE4-AB71-65F4638FFCD6}">
      <dgm:prSet/>
      <dgm:spPr/>
      <dgm:t>
        <a:bodyPr/>
        <a:lstStyle/>
        <a:p>
          <a:endParaRPr lang="en-US"/>
        </a:p>
      </dgm:t>
    </dgm:pt>
    <dgm:pt modelId="{55498580-6711-482A-B295-4D7D29071EFD}" type="sibTrans" cxnId="{C3C5E890-2761-4EE4-AB71-65F4638FFCD6}">
      <dgm:prSet/>
      <dgm:spPr/>
      <dgm:t>
        <a:bodyPr/>
        <a:lstStyle/>
        <a:p>
          <a:endParaRPr lang="en-US"/>
        </a:p>
      </dgm:t>
    </dgm:pt>
    <dgm:pt modelId="{0F8D7271-8B6C-471C-9C2E-53CBBE1B6979}">
      <dgm:prSet custT="1"/>
      <dgm:spPr/>
      <dgm:t>
        <a:bodyPr/>
        <a:lstStyle/>
        <a:p>
          <a:pPr rtl="0"/>
          <a:r>
            <a:rPr lang="en-US" sz="1600" b="1" dirty="0" err="1">
              <a:effectLst>
                <a:outerShdw blurRad="38100" dist="38100" dir="2700000" algn="tl">
                  <a:srgbClr val="000000">
                    <a:alpha val="43137"/>
                  </a:srgbClr>
                </a:outerShdw>
              </a:effectLst>
            </a:rPr>
            <a:t>Erweka</a:t>
          </a:r>
          <a:r>
            <a:rPr lang="en-US" sz="1600" b="1" dirty="0">
              <a:effectLst>
                <a:outerShdw blurRad="38100" dist="38100" dir="2700000" algn="tl">
                  <a:srgbClr val="000000">
                    <a:alpha val="43137"/>
                  </a:srgbClr>
                </a:outerShdw>
              </a:effectLst>
            </a:rPr>
            <a:t> tester (electrical)</a:t>
          </a:r>
        </a:p>
      </dgm:t>
    </dgm:pt>
    <dgm:pt modelId="{9BAEFBD6-0090-4ECD-BD66-746C202CC989}" type="parTrans" cxnId="{C05D56B0-A364-46AA-828B-91C43480A363}">
      <dgm:prSet/>
      <dgm:spPr/>
      <dgm:t>
        <a:bodyPr/>
        <a:lstStyle/>
        <a:p>
          <a:endParaRPr lang="en-US"/>
        </a:p>
      </dgm:t>
    </dgm:pt>
    <dgm:pt modelId="{A9854F3E-4F6D-487D-86D2-83A597DE4B34}" type="sibTrans" cxnId="{C05D56B0-A364-46AA-828B-91C43480A363}">
      <dgm:prSet/>
      <dgm:spPr/>
      <dgm:t>
        <a:bodyPr/>
        <a:lstStyle/>
        <a:p>
          <a:endParaRPr lang="en-US"/>
        </a:p>
      </dgm:t>
    </dgm:pt>
    <dgm:pt modelId="{8EEECCBB-9C1A-4170-9DFB-4C28916C412B}">
      <dgm:prSet custT="1"/>
      <dgm:spPr/>
      <dgm:t>
        <a:bodyPr/>
        <a:lstStyle/>
        <a:p>
          <a:pPr algn="just" rtl="0"/>
          <a:r>
            <a:rPr lang="en-US" sz="1400" b="1" dirty="0">
              <a:effectLst>
                <a:outerShdw blurRad="38100" dist="38100" dir="2700000" algn="tl">
                  <a:srgbClr val="000000">
                    <a:alpha val="43137"/>
                  </a:srgbClr>
                </a:outerShdw>
              </a:effectLst>
            </a:rPr>
            <a:t>Dr. Schleuniger tester (electrical) –widely used because its fast and reproducible-.</a:t>
          </a:r>
        </a:p>
      </dgm:t>
    </dgm:pt>
    <dgm:pt modelId="{2C16A4F8-D6D6-4758-B5D6-F48DE39DE7BF}" type="parTrans" cxnId="{C2C89B36-A855-44B1-A774-FAE6820CA81C}">
      <dgm:prSet/>
      <dgm:spPr/>
      <dgm:t>
        <a:bodyPr/>
        <a:lstStyle/>
        <a:p>
          <a:endParaRPr lang="en-US"/>
        </a:p>
      </dgm:t>
    </dgm:pt>
    <dgm:pt modelId="{B4F65E0C-A1C7-448C-B486-CA104274CD97}" type="sibTrans" cxnId="{C2C89B36-A855-44B1-A774-FAE6820CA81C}">
      <dgm:prSet/>
      <dgm:spPr/>
      <dgm:t>
        <a:bodyPr/>
        <a:lstStyle/>
        <a:p>
          <a:endParaRPr lang="en-US"/>
        </a:p>
      </dgm:t>
    </dgm:pt>
    <dgm:pt modelId="{95533407-554C-4609-BACB-8A43308C3C67}" type="pres">
      <dgm:prSet presAssocID="{80D70C5D-3E28-4A6F-B649-D1A1E5405B14}" presName="Name0" presStyleCnt="0">
        <dgm:presLayoutVars>
          <dgm:chMax/>
          <dgm:chPref/>
          <dgm:dir/>
        </dgm:presLayoutVars>
      </dgm:prSet>
      <dgm:spPr/>
      <dgm:t>
        <a:bodyPr/>
        <a:lstStyle/>
        <a:p>
          <a:endParaRPr lang="en-GB"/>
        </a:p>
      </dgm:t>
    </dgm:pt>
    <dgm:pt modelId="{CEC0F8E4-3806-474A-8AF4-DE061E2FCA52}" type="pres">
      <dgm:prSet presAssocID="{3BDB1F9F-8FDB-45BB-B46B-021292FA2031}" presName="parenttextcomposite" presStyleCnt="0"/>
      <dgm:spPr/>
    </dgm:pt>
    <dgm:pt modelId="{EF2A9842-DEF0-4087-8484-1066C62C849D}" type="pres">
      <dgm:prSet presAssocID="{3BDB1F9F-8FDB-45BB-B46B-021292FA2031}" presName="parenttext" presStyleLbl="revTx" presStyleIdx="0" presStyleCnt="4">
        <dgm:presLayoutVars>
          <dgm:chMax/>
          <dgm:chPref val="2"/>
          <dgm:bulletEnabled val="1"/>
        </dgm:presLayoutVars>
      </dgm:prSet>
      <dgm:spPr/>
      <dgm:t>
        <a:bodyPr/>
        <a:lstStyle/>
        <a:p>
          <a:endParaRPr lang="en-GB"/>
        </a:p>
      </dgm:t>
    </dgm:pt>
    <dgm:pt modelId="{86A0D66C-73E6-40A0-B910-BD3F70894ED1}" type="pres">
      <dgm:prSet presAssocID="{3BDB1F9F-8FDB-45BB-B46B-021292FA2031}" presName="parallelogramComposite" presStyleCnt="0"/>
      <dgm:spPr/>
    </dgm:pt>
    <dgm:pt modelId="{0C8DA10C-DD28-4E0D-916C-4EBCF3CBE67C}" type="pres">
      <dgm:prSet presAssocID="{3BDB1F9F-8FDB-45BB-B46B-021292FA2031}" presName="parallelogram1" presStyleLbl="alignNode1" presStyleIdx="0" presStyleCnt="28"/>
      <dgm:spPr/>
    </dgm:pt>
    <dgm:pt modelId="{A1B4D9F5-FD2B-45D9-BA6D-7BB5708C47E4}" type="pres">
      <dgm:prSet presAssocID="{3BDB1F9F-8FDB-45BB-B46B-021292FA2031}" presName="parallelogram2" presStyleLbl="alignNode1" presStyleIdx="1" presStyleCnt="28"/>
      <dgm:spPr/>
    </dgm:pt>
    <dgm:pt modelId="{D01469A9-23BE-4AAD-BD00-3F559C716CD8}" type="pres">
      <dgm:prSet presAssocID="{3BDB1F9F-8FDB-45BB-B46B-021292FA2031}" presName="parallelogram3" presStyleLbl="alignNode1" presStyleIdx="2" presStyleCnt="28"/>
      <dgm:spPr/>
    </dgm:pt>
    <dgm:pt modelId="{BD94DE35-5644-4035-A661-529CC60C9FD0}" type="pres">
      <dgm:prSet presAssocID="{3BDB1F9F-8FDB-45BB-B46B-021292FA2031}" presName="parallelogram4" presStyleLbl="alignNode1" presStyleIdx="3" presStyleCnt="28"/>
      <dgm:spPr/>
    </dgm:pt>
    <dgm:pt modelId="{C95C3EEC-AB9A-4C10-BB39-16B2D43F374F}" type="pres">
      <dgm:prSet presAssocID="{3BDB1F9F-8FDB-45BB-B46B-021292FA2031}" presName="parallelogram5" presStyleLbl="alignNode1" presStyleIdx="4" presStyleCnt="28"/>
      <dgm:spPr/>
    </dgm:pt>
    <dgm:pt modelId="{8EE12DAC-90F1-4D26-AEE7-BC753C41494E}" type="pres">
      <dgm:prSet presAssocID="{3BDB1F9F-8FDB-45BB-B46B-021292FA2031}" presName="parallelogram6" presStyleLbl="alignNode1" presStyleIdx="5" presStyleCnt="28"/>
      <dgm:spPr/>
    </dgm:pt>
    <dgm:pt modelId="{6BAAA610-B785-479E-8796-2C7B0193D3B2}" type="pres">
      <dgm:prSet presAssocID="{3BDB1F9F-8FDB-45BB-B46B-021292FA2031}" presName="parallelogram7" presStyleLbl="alignNode1" presStyleIdx="6" presStyleCnt="28"/>
      <dgm:spPr/>
    </dgm:pt>
    <dgm:pt modelId="{DB1D6E89-7CD4-4922-B92B-4F0BFEC9CEB3}" type="pres">
      <dgm:prSet presAssocID="{F8B924E8-0E19-427E-AC4E-F89048111B9F}" presName="sibTrans" presStyleCnt="0"/>
      <dgm:spPr/>
    </dgm:pt>
    <dgm:pt modelId="{AE438A9C-C6E7-4CC9-BD37-1E9F7C90F4E9}" type="pres">
      <dgm:prSet presAssocID="{253354CA-F71A-4C81-8905-E9B31FA2036C}" presName="parenttextcomposite" presStyleCnt="0"/>
      <dgm:spPr/>
    </dgm:pt>
    <dgm:pt modelId="{EC1FEE5D-DBC3-43EE-87BC-53D0D3114957}" type="pres">
      <dgm:prSet presAssocID="{253354CA-F71A-4C81-8905-E9B31FA2036C}" presName="parenttext" presStyleLbl="revTx" presStyleIdx="1" presStyleCnt="4">
        <dgm:presLayoutVars>
          <dgm:chMax/>
          <dgm:chPref val="2"/>
          <dgm:bulletEnabled val="1"/>
        </dgm:presLayoutVars>
      </dgm:prSet>
      <dgm:spPr/>
      <dgm:t>
        <a:bodyPr/>
        <a:lstStyle/>
        <a:p>
          <a:endParaRPr lang="en-GB"/>
        </a:p>
      </dgm:t>
    </dgm:pt>
    <dgm:pt modelId="{2BBDBC1A-D8AA-4F92-A432-8729AC0120E7}" type="pres">
      <dgm:prSet presAssocID="{253354CA-F71A-4C81-8905-E9B31FA2036C}" presName="parallelogramComposite" presStyleCnt="0"/>
      <dgm:spPr/>
    </dgm:pt>
    <dgm:pt modelId="{9FB1A82A-A836-4244-BD19-A26815717BF6}" type="pres">
      <dgm:prSet presAssocID="{253354CA-F71A-4C81-8905-E9B31FA2036C}" presName="parallelogram1" presStyleLbl="alignNode1" presStyleIdx="7" presStyleCnt="28"/>
      <dgm:spPr/>
    </dgm:pt>
    <dgm:pt modelId="{2821EB98-B7A5-4F82-8FD3-FCDAE619846D}" type="pres">
      <dgm:prSet presAssocID="{253354CA-F71A-4C81-8905-E9B31FA2036C}" presName="parallelogram2" presStyleLbl="alignNode1" presStyleIdx="8" presStyleCnt="28"/>
      <dgm:spPr/>
    </dgm:pt>
    <dgm:pt modelId="{93796DD0-7DD7-4501-8979-D02040D5A839}" type="pres">
      <dgm:prSet presAssocID="{253354CA-F71A-4C81-8905-E9B31FA2036C}" presName="parallelogram3" presStyleLbl="alignNode1" presStyleIdx="9" presStyleCnt="28"/>
      <dgm:spPr/>
    </dgm:pt>
    <dgm:pt modelId="{96FB2D36-F0A8-41AC-B94B-1306E9079AA4}" type="pres">
      <dgm:prSet presAssocID="{253354CA-F71A-4C81-8905-E9B31FA2036C}" presName="parallelogram4" presStyleLbl="alignNode1" presStyleIdx="10" presStyleCnt="28"/>
      <dgm:spPr/>
    </dgm:pt>
    <dgm:pt modelId="{EAFEB188-BC2E-404E-9087-E9B72823A1BD}" type="pres">
      <dgm:prSet presAssocID="{253354CA-F71A-4C81-8905-E9B31FA2036C}" presName="parallelogram5" presStyleLbl="alignNode1" presStyleIdx="11" presStyleCnt="28"/>
      <dgm:spPr/>
    </dgm:pt>
    <dgm:pt modelId="{3AD302B8-B7D2-4D75-8E8A-B193DA9A9E87}" type="pres">
      <dgm:prSet presAssocID="{253354CA-F71A-4C81-8905-E9B31FA2036C}" presName="parallelogram6" presStyleLbl="alignNode1" presStyleIdx="12" presStyleCnt="28"/>
      <dgm:spPr/>
    </dgm:pt>
    <dgm:pt modelId="{FF80F311-314D-478A-8D7F-DFEFBCE3AB81}" type="pres">
      <dgm:prSet presAssocID="{253354CA-F71A-4C81-8905-E9B31FA2036C}" presName="parallelogram7" presStyleLbl="alignNode1" presStyleIdx="13" presStyleCnt="28"/>
      <dgm:spPr/>
    </dgm:pt>
    <dgm:pt modelId="{719AF47C-CF0A-4CC1-BE3A-B0D52C5DCA7A}" type="pres">
      <dgm:prSet presAssocID="{55498580-6711-482A-B295-4D7D29071EFD}" presName="sibTrans" presStyleCnt="0"/>
      <dgm:spPr/>
    </dgm:pt>
    <dgm:pt modelId="{2A6DD800-0D15-4369-AC46-BAB53B3A412A}" type="pres">
      <dgm:prSet presAssocID="{0F8D7271-8B6C-471C-9C2E-53CBBE1B6979}" presName="parenttextcomposite" presStyleCnt="0"/>
      <dgm:spPr/>
    </dgm:pt>
    <dgm:pt modelId="{FCB6245E-44D8-4716-B411-2DFAF0F00BCF}" type="pres">
      <dgm:prSet presAssocID="{0F8D7271-8B6C-471C-9C2E-53CBBE1B6979}" presName="parenttext" presStyleLbl="revTx" presStyleIdx="2" presStyleCnt="4">
        <dgm:presLayoutVars>
          <dgm:chMax/>
          <dgm:chPref val="2"/>
          <dgm:bulletEnabled val="1"/>
        </dgm:presLayoutVars>
      </dgm:prSet>
      <dgm:spPr/>
      <dgm:t>
        <a:bodyPr/>
        <a:lstStyle/>
        <a:p>
          <a:endParaRPr lang="en-GB"/>
        </a:p>
      </dgm:t>
    </dgm:pt>
    <dgm:pt modelId="{1F817076-0505-481D-B7A0-64EDC2A92239}" type="pres">
      <dgm:prSet presAssocID="{0F8D7271-8B6C-471C-9C2E-53CBBE1B6979}" presName="parallelogramComposite" presStyleCnt="0"/>
      <dgm:spPr/>
    </dgm:pt>
    <dgm:pt modelId="{891DFBC6-9D73-4433-96AC-D9BBCCFB1D8B}" type="pres">
      <dgm:prSet presAssocID="{0F8D7271-8B6C-471C-9C2E-53CBBE1B6979}" presName="parallelogram1" presStyleLbl="alignNode1" presStyleIdx="14" presStyleCnt="28"/>
      <dgm:spPr/>
    </dgm:pt>
    <dgm:pt modelId="{86A9FD1F-29B3-45F0-85DD-83B2756F597E}" type="pres">
      <dgm:prSet presAssocID="{0F8D7271-8B6C-471C-9C2E-53CBBE1B6979}" presName="parallelogram2" presStyleLbl="alignNode1" presStyleIdx="15" presStyleCnt="28"/>
      <dgm:spPr/>
    </dgm:pt>
    <dgm:pt modelId="{BB3DB51F-F387-4ABC-BE46-960909AF4EDB}" type="pres">
      <dgm:prSet presAssocID="{0F8D7271-8B6C-471C-9C2E-53CBBE1B6979}" presName="parallelogram3" presStyleLbl="alignNode1" presStyleIdx="16" presStyleCnt="28"/>
      <dgm:spPr/>
    </dgm:pt>
    <dgm:pt modelId="{4967BEA2-6DAF-473C-982E-468EE86E2589}" type="pres">
      <dgm:prSet presAssocID="{0F8D7271-8B6C-471C-9C2E-53CBBE1B6979}" presName="parallelogram4" presStyleLbl="alignNode1" presStyleIdx="17" presStyleCnt="28"/>
      <dgm:spPr/>
    </dgm:pt>
    <dgm:pt modelId="{9C840A14-6999-46AF-86A1-E5F0C1E18343}" type="pres">
      <dgm:prSet presAssocID="{0F8D7271-8B6C-471C-9C2E-53CBBE1B6979}" presName="parallelogram5" presStyleLbl="alignNode1" presStyleIdx="18" presStyleCnt="28"/>
      <dgm:spPr/>
    </dgm:pt>
    <dgm:pt modelId="{D00F8CC9-9FCD-401A-9A95-07B560AB7D65}" type="pres">
      <dgm:prSet presAssocID="{0F8D7271-8B6C-471C-9C2E-53CBBE1B6979}" presName="parallelogram6" presStyleLbl="alignNode1" presStyleIdx="19" presStyleCnt="28"/>
      <dgm:spPr/>
    </dgm:pt>
    <dgm:pt modelId="{BFD4B84C-91B8-47A2-9CE6-B2E48727D3AC}" type="pres">
      <dgm:prSet presAssocID="{0F8D7271-8B6C-471C-9C2E-53CBBE1B6979}" presName="parallelogram7" presStyleLbl="alignNode1" presStyleIdx="20" presStyleCnt="28"/>
      <dgm:spPr/>
    </dgm:pt>
    <dgm:pt modelId="{88F7D681-6AD9-4967-9ABA-89A2DFD221DE}" type="pres">
      <dgm:prSet presAssocID="{A9854F3E-4F6D-487D-86D2-83A597DE4B34}" presName="sibTrans" presStyleCnt="0"/>
      <dgm:spPr/>
    </dgm:pt>
    <dgm:pt modelId="{9B057ED8-7582-48C8-B5B8-A2257E59FFA4}" type="pres">
      <dgm:prSet presAssocID="{8EEECCBB-9C1A-4170-9DFB-4C28916C412B}" presName="parenttextcomposite" presStyleCnt="0"/>
      <dgm:spPr/>
    </dgm:pt>
    <dgm:pt modelId="{435D4615-D6B1-4059-A0A1-0FAA715081CC}" type="pres">
      <dgm:prSet presAssocID="{8EEECCBB-9C1A-4170-9DFB-4C28916C412B}" presName="parenttext" presStyleLbl="revTx" presStyleIdx="3" presStyleCnt="4">
        <dgm:presLayoutVars>
          <dgm:chMax/>
          <dgm:chPref val="2"/>
          <dgm:bulletEnabled val="1"/>
        </dgm:presLayoutVars>
      </dgm:prSet>
      <dgm:spPr/>
      <dgm:t>
        <a:bodyPr/>
        <a:lstStyle/>
        <a:p>
          <a:endParaRPr lang="en-GB"/>
        </a:p>
      </dgm:t>
    </dgm:pt>
    <dgm:pt modelId="{3DCE8D55-4608-4C36-A501-28AA7480F946}" type="pres">
      <dgm:prSet presAssocID="{8EEECCBB-9C1A-4170-9DFB-4C28916C412B}" presName="parallelogramComposite" presStyleCnt="0"/>
      <dgm:spPr/>
    </dgm:pt>
    <dgm:pt modelId="{82F9A2AA-4344-4589-AF6F-5FDA13F42868}" type="pres">
      <dgm:prSet presAssocID="{8EEECCBB-9C1A-4170-9DFB-4C28916C412B}" presName="parallelogram1" presStyleLbl="alignNode1" presStyleIdx="21" presStyleCnt="28"/>
      <dgm:spPr/>
    </dgm:pt>
    <dgm:pt modelId="{4B6A356A-A6D9-4C85-BBC8-94897B80228D}" type="pres">
      <dgm:prSet presAssocID="{8EEECCBB-9C1A-4170-9DFB-4C28916C412B}" presName="parallelogram2" presStyleLbl="alignNode1" presStyleIdx="22" presStyleCnt="28"/>
      <dgm:spPr/>
    </dgm:pt>
    <dgm:pt modelId="{D984445F-67EA-4925-85D4-AE6584BC8F40}" type="pres">
      <dgm:prSet presAssocID="{8EEECCBB-9C1A-4170-9DFB-4C28916C412B}" presName="parallelogram3" presStyleLbl="alignNode1" presStyleIdx="23" presStyleCnt="28"/>
      <dgm:spPr/>
    </dgm:pt>
    <dgm:pt modelId="{41FAC309-98E1-4BF4-81B9-BFD860388A2A}" type="pres">
      <dgm:prSet presAssocID="{8EEECCBB-9C1A-4170-9DFB-4C28916C412B}" presName="parallelogram4" presStyleLbl="alignNode1" presStyleIdx="24" presStyleCnt="28"/>
      <dgm:spPr/>
    </dgm:pt>
    <dgm:pt modelId="{2D27244E-D3F9-48E4-BCE2-4BC0D3E7AC13}" type="pres">
      <dgm:prSet presAssocID="{8EEECCBB-9C1A-4170-9DFB-4C28916C412B}" presName="parallelogram5" presStyleLbl="alignNode1" presStyleIdx="25" presStyleCnt="28"/>
      <dgm:spPr/>
    </dgm:pt>
    <dgm:pt modelId="{0AF2D857-8B8F-462A-B701-C940CD3CFACC}" type="pres">
      <dgm:prSet presAssocID="{8EEECCBB-9C1A-4170-9DFB-4C28916C412B}" presName="parallelogram6" presStyleLbl="alignNode1" presStyleIdx="26" presStyleCnt="28"/>
      <dgm:spPr/>
    </dgm:pt>
    <dgm:pt modelId="{D9F32841-CD13-4114-A6DD-67BFC1D1517B}" type="pres">
      <dgm:prSet presAssocID="{8EEECCBB-9C1A-4170-9DFB-4C28916C412B}" presName="parallelogram7" presStyleLbl="alignNode1" presStyleIdx="27" presStyleCnt="28"/>
      <dgm:spPr/>
    </dgm:pt>
  </dgm:ptLst>
  <dgm:cxnLst>
    <dgm:cxn modelId="{C3C5E890-2761-4EE4-AB71-65F4638FFCD6}" srcId="{80D70C5D-3E28-4A6F-B649-D1A1E5405B14}" destId="{253354CA-F71A-4C81-8905-E9B31FA2036C}" srcOrd="1" destOrd="0" parTransId="{38EDC1C4-5CCB-48C2-9728-4D5F718CEB38}" sibTransId="{55498580-6711-482A-B295-4D7D29071EFD}"/>
    <dgm:cxn modelId="{4F68E077-8ADB-4D52-970E-8628DF6A6079}" type="presOf" srcId="{3BDB1F9F-8FDB-45BB-B46B-021292FA2031}" destId="{EF2A9842-DEF0-4087-8484-1066C62C849D}" srcOrd="0" destOrd="0" presId="urn:microsoft.com/office/officeart/2008/layout/VerticalAccentList"/>
    <dgm:cxn modelId="{36319C2D-7489-4C8F-BC84-A14BEF37765F}" type="presOf" srcId="{0F8D7271-8B6C-471C-9C2E-53CBBE1B6979}" destId="{FCB6245E-44D8-4716-B411-2DFAF0F00BCF}" srcOrd="0" destOrd="0" presId="urn:microsoft.com/office/officeart/2008/layout/VerticalAccentList"/>
    <dgm:cxn modelId="{C05D56B0-A364-46AA-828B-91C43480A363}" srcId="{80D70C5D-3E28-4A6F-B649-D1A1E5405B14}" destId="{0F8D7271-8B6C-471C-9C2E-53CBBE1B6979}" srcOrd="2" destOrd="0" parTransId="{9BAEFBD6-0090-4ECD-BD66-746C202CC989}" sibTransId="{A9854F3E-4F6D-487D-86D2-83A597DE4B34}"/>
    <dgm:cxn modelId="{C2C89B36-A855-44B1-A774-FAE6820CA81C}" srcId="{80D70C5D-3E28-4A6F-B649-D1A1E5405B14}" destId="{8EEECCBB-9C1A-4170-9DFB-4C28916C412B}" srcOrd="3" destOrd="0" parTransId="{2C16A4F8-D6D6-4758-B5D6-F48DE39DE7BF}" sibTransId="{B4F65E0C-A1C7-448C-B486-CA104274CD97}"/>
    <dgm:cxn modelId="{2C3C915C-22B1-4C50-B9D1-61CF9267C345}" type="presOf" srcId="{253354CA-F71A-4C81-8905-E9B31FA2036C}" destId="{EC1FEE5D-DBC3-43EE-87BC-53D0D3114957}" srcOrd="0" destOrd="0" presId="urn:microsoft.com/office/officeart/2008/layout/VerticalAccentList"/>
    <dgm:cxn modelId="{653D809B-6BD2-4D41-BC41-3F2D47330E17}" srcId="{80D70C5D-3E28-4A6F-B649-D1A1E5405B14}" destId="{3BDB1F9F-8FDB-45BB-B46B-021292FA2031}" srcOrd="0" destOrd="0" parTransId="{049A161F-5F53-4BC0-998B-11D60C49C0B9}" sibTransId="{F8B924E8-0E19-427E-AC4E-F89048111B9F}"/>
    <dgm:cxn modelId="{29C62B89-BF73-47C0-B5FA-00B86C96C88D}" type="presOf" srcId="{80D70C5D-3E28-4A6F-B649-D1A1E5405B14}" destId="{95533407-554C-4609-BACB-8A43308C3C67}" srcOrd="0" destOrd="0" presId="urn:microsoft.com/office/officeart/2008/layout/VerticalAccentList"/>
    <dgm:cxn modelId="{46BD8D1D-FDB6-48A6-B16C-9154D9BB6803}" type="presOf" srcId="{8EEECCBB-9C1A-4170-9DFB-4C28916C412B}" destId="{435D4615-D6B1-4059-A0A1-0FAA715081CC}" srcOrd="0" destOrd="0" presId="urn:microsoft.com/office/officeart/2008/layout/VerticalAccentList"/>
    <dgm:cxn modelId="{3D012310-56E8-45FF-9563-7BC5EE77017A}" type="presParOf" srcId="{95533407-554C-4609-BACB-8A43308C3C67}" destId="{CEC0F8E4-3806-474A-8AF4-DE061E2FCA52}" srcOrd="0" destOrd="0" presId="urn:microsoft.com/office/officeart/2008/layout/VerticalAccentList"/>
    <dgm:cxn modelId="{82D25357-6DFB-4848-891B-76492F4B43B6}" type="presParOf" srcId="{CEC0F8E4-3806-474A-8AF4-DE061E2FCA52}" destId="{EF2A9842-DEF0-4087-8484-1066C62C849D}" srcOrd="0" destOrd="0" presId="urn:microsoft.com/office/officeart/2008/layout/VerticalAccentList"/>
    <dgm:cxn modelId="{C70D1AAA-64C2-4DFC-9D40-09F4B3ACC116}" type="presParOf" srcId="{95533407-554C-4609-BACB-8A43308C3C67}" destId="{86A0D66C-73E6-40A0-B910-BD3F70894ED1}" srcOrd="1" destOrd="0" presId="urn:microsoft.com/office/officeart/2008/layout/VerticalAccentList"/>
    <dgm:cxn modelId="{A8732F1A-8E29-4AC2-9DE3-1384599C5C01}" type="presParOf" srcId="{86A0D66C-73E6-40A0-B910-BD3F70894ED1}" destId="{0C8DA10C-DD28-4E0D-916C-4EBCF3CBE67C}" srcOrd="0" destOrd="0" presId="urn:microsoft.com/office/officeart/2008/layout/VerticalAccentList"/>
    <dgm:cxn modelId="{9970A6A4-0571-4809-A44B-0F358A2BBF37}" type="presParOf" srcId="{86A0D66C-73E6-40A0-B910-BD3F70894ED1}" destId="{A1B4D9F5-FD2B-45D9-BA6D-7BB5708C47E4}" srcOrd="1" destOrd="0" presId="urn:microsoft.com/office/officeart/2008/layout/VerticalAccentList"/>
    <dgm:cxn modelId="{5F340C41-B800-49C3-8F09-20AD0A7E2891}" type="presParOf" srcId="{86A0D66C-73E6-40A0-B910-BD3F70894ED1}" destId="{D01469A9-23BE-4AAD-BD00-3F559C716CD8}" srcOrd="2" destOrd="0" presId="urn:microsoft.com/office/officeart/2008/layout/VerticalAccentList"/>
    <dgm:cxn modelId="{78A70809-F680-489D-ADB6-42AD9B80E8AF}" type="presParOf" srcId="{86A0D66C-73E6-40A0-B910-BD3F70894ED1}" destId="{BD94DE35-5644-4035-A661-529CC60C9FD0}" srcOrd="3" destOrd="0" presId="urn:microsoft.com/office/officeart/2008/layout/VerticalAccentList"/>
    <dgm:cxn modelId="{46A90D07-B8DC-4FF0-82E6-DE5B694C6B0E}" type="presParOf" srcId="{86A0D66C-73E6-40A0-B910-BD3F70894ED1}" destId="{C95C3EEC-AB9A-4C10-BB39-16B2D43F374F}" srcOrd="4" destOrd="0" presId="urn:microsoft.com/office/officeart/2008/layout/VerticalAccentList"/>
    <dgm:cxn modelId="{6302D53A-CC27-4DDD-8A0D-922349809C8F}" type="presParOf" srcId="{86A0D66C-73E6-40A0-B910-BD3F70894ED1}" destId="{8EE12DAC-90F1-4D26-AEE7-BC753C41494E}" srcOrd="5" destOrd="0" presId="urn:microsoft.com/office/officeart/2008/layout/VerticalAccentList"/>
    <dgm:cxn modelId="{B2FF672E-2EE7-48CE-BC48-64D29B6A1A23}" type="presParOf" srcId="{86A0D66C-73E6-40A0-B910-BD3F70894ED1}" destId="{6BAAA610-B785-479E-8796-2C7B0193D3B2}" srcOrd="6" destOrd="0" presId="urn:microsoft.com/office/officeart/2008/layout/VerticalAccentList"/>
    <dgm:cxn modelId="{CB1691DF-2A68-4F34-8A9D-3E253C658155}" type="presParOf" srcId="{95533407-554C-4609-BACB-8A43308C3C67}" destId="{DB1D6E89-7CD4-4922-B92B-4F0BFEC9CEB3}" srcOrd="2" destOrd="0" presId="urn:microsoft.com/office/officeart/2008/layout/VerticalAccentList"/>
    <dgm:cxn modelId="{706BC4A2-BF3F-488F-B619-F116C473D94B}" type="presParOf" srcId="{95533407-554C-4609-BACB-8A43308C3C67}" destId="{AE438A9C-C6E7-4CC9-BD37-1E9F7C90F4E9}" srcOrd="3" destOrd="0" presId="urn:microsoft.com/office/officeart/2008/layout/VerticalAccentList"/>
    <dgm:cxn modelId="{CF44A5E9-4158-4EDA-9F31-BC1C9CD35013}" type="presParOf" srcId="{AE438A9C-C6E7-4CC9-BD37-1E9F7C90F4E9}" destId="{EC1FEE5D-DBC3-43EE-87BC-53D0D3114957}" srcOrd="0" destOrd="0" presId="urn:microsoft.com/office/officeart/2008/layout/VerticalAccentList"/>
    <dgm:cxn modelId="{D2419005-2E0E-4420-B51E-FB12574FDCE6}" type="presParOf" srcId="{95533407-554C-4609-BACB-8A43308C3C67}" destId="{2BBDBC1A-D8AA-4F92-A432-8729AC0120E7}" srcOrd="4" destOrd="0" presId="urn:microsoft.com/office/officeart/2008/layout/VerticalAccentList"/>
    <dgm:cxn modelId="{AC2D7700-AC95-4564-8F50-2ADCB0C83281}" type="presParOf" srcId="{2BBDBC1A-D8AA-4F92-A432-8729AC0120E7}" destId="{9FB1A82A-A836-4244-BD19-A26815717BF6}" srcOrd="0" destOrd="0" presId="urn:microsoft.com/office/officeart/2008/layout/VerticalAccentList"/>
    <dgm:cxn modelId="{4499F73E-3979-4931-AD11-A14634999136}" type="presParOf" srcId="{2BBDBC1A-D8AA-4F92-A432-8729AC0120E7}" destId="{2821EB98-B7A5-4F82-8FD3-FCDAE619846D}" srcOrd="1" destOrd="0" presId="urn:microsoft.com/office/officeart/2008/layout/VerticalAccentList"/>
    <dgm:cxn modelId="{001D397D-FC17-4FF6-A337-11A811D4203D}" type="presParOf" srcId="{2BBDBC1A-D8AA-4F92-A432-8729AC0120E7}" destId="{93796DD0-7DD7-4501-8979-D02040D5A839}" srcOrd="2" destOrd="0" presId="urn:microsoft.com/office/officeart/2008/layout/VerticalAccentList"/>
    <dgm:cxn modelId="{4C7F6DA3-131D-4A0A-9878-64DE9E023A43}" type="presParOf" srcId="{2BBDBC1A-D8AA-4F92-A432-8729AC0120E7}" destId="{96FB2D36-F0A8-41AC-B94B-1306E9079AA4}" srcOrd="3" destOrd="0" presId="urn:microsoft.com/office/officeart/2008/layout/VerticalAccentList"/>
    <dgm:cxn modelId="{575F4286-E608-40A7-8B27-E1EA3DE25FC4}" type="presParOf" srcId="{2BBDBC1A-D8AA-4F92-A432-8729AC0120E7}" destId="{EAFEB188-BC2E-404E-9087-E9B72823A1BD}" srcOrd="4" destOrd="0" presId="urn:microsoft.com/office/officeart/2008/layout/VerticalAccentList"/>
    <dgm:cxn modelId="{7B93EC0E-EEAD-484F-8ED4-5909ACEBD9DF}" type="presParOf" srcId="{2BBDBC1A-D8AA-4F92-A432-8729AC0120E7}" destId="{3AD302B8-B7D2-4D75-8E8A-B193DA9A9E87}" srcOrd="5" destOrd="0" presId="urn:microsoft.com/office/officeart/2008/layout/VerticalAccentList"/>
    <dgm:cxn modelId="{4A767FC7-8C12-4094-9711-652222CF9425}" type="presParOf" srcId="{2BBDBC1A-D8AA-4F92-A432-8729AC0120E7}" destId="{FF80F311-314D-478A-8D7F-DFEFBCE3AB81}" srcOrd="6" destOrd="0" presId="urn:microsoft.com/office/officeart/2008/layout/VerticalAccentList"/>
    <dgm:cxn modelId="{FC9E1B91-708F-4DB5-A513-AA0143340060}" type="presParOf" srcId="{95533407-554C-4609-BACB-8A43308C3C67}" destId="{719AF47C-CF0A-4CC1-BE3A-B0D52C5DCA7A}" srcOrd="5" destOrd="0" presId="urn:microsoft.com/office/officeart/2008/layout/VerticalAccentList"/>
    <dgm:cxn modelId="{DC30462A-C54A-4F03-AF58-7E7ACFCA43F2}" type="presParOf" srcId="{95533407-554C-4609-BACB-8A43308C3C67}" destId="{2A6DD800-0D15-4369-AC46-BAB53B3A412A}" srcOrd="6" destOrd="0" presId="urn:microsoft.com/office/officeart/2008/layout/VerticalAccentList"/>
    <dgm:cxn modelId="{D8B71C03-05C1-4CBD-BB0D-2EC044497BA1}" type="presParOf" srcId="{2A6DD800-0D15-4369-AC46-BAB53B3A412A}" destId="{FCB6245E-44D8-4716-B411-2DFAF0F00BCF}" srcOrd="0" destOrd="0" presId="urn:microsoft.com/office/officeart/2008/layout/VerticalAccentList"/>
    <dgm:cxn modelId="{CEF30F91-E4C1-4827-866C-CB5BD5844335}" type="presParOf" srcId="{95533407-554C-4609-BACB-8A43308C3C67}" destId="{1F817076-0505-481D-B7A0-64EDC2A92239}" srcOrd="7" destOrd="0" presId="urn:microsoft.com/office/officeart/2008/layout/VerticalAccentList"/>
    <dgm:cxn modelId="{D394D302-2F23-42F8-827F-809E1873B399}" type="presParOf" srcId="{1F817076-0505-481D-B7A0-64EDC2A92239}" destId="{891DFBC6-9D73-4433-96AC-D9BBCCFB1D8B}" srcOrd="0" destOrd="0" presId="urn:microsoft.com/office/officeart/2008/layout/VerticalAccentList"/>
    <dgm:cxn modelId="{60241F53-AB67-48A0-AA0F-2BFF815C6051}" type="presParOf" srcId="{1F817076-0505-481D-B7A0-64EDC2A92239}" destId="{86A9FD1F-29B3-45F0-85DD-83B2756F597E}" srcOrd="1" destOrd="0" presId="urn:microsoft.com/office/officeart/2008/layout/VerticalAccentList"/>
    <dgm:cxn modelId="{88B868C8-2CA6-4909-B7B2-2E11694BF968}" type="presParOf" srcId="{1F817076-0505-481D-B7A0-64EDC2A92239}" destId="{BB3DB51F-F387-4ABC-BE46-960909AF4EDB}" srcOrd="2" destOrd="0" presId="urn:microsoft.com/office/officeart/2008/layout/VerticalAccentList"/>
    <dgm:cxn modelId="{96E15D76-C360-4AD4-97E7-1955F729717B}" type="presParOf" srcId="{1F817076-0505-481D-B7A0-64EDC2A92239}" destId="{4967BEA2-6DAF-473C-982E-468EE86E2589}" srcOrd="3" destOrd="0" presId="urn:microsoft.com/office/officeart/2008/layout/VerticalAccentList"/>
    <dgm:cxn modelId="{26CBF026-530C-40D3-B467-009064FC1AAC}" type="presParOf" srcId="{1F817076-0505-481D-B7A0-64EDC2A92239}" destId="{9C840A14-6999-46AF-86A1-E5F0C1E18343}" srcOrd="4" destOrd="0" presId="urn:microsoft.com/office/officeart/2008/layout/VerticalAccentList"/>
    <dgm:cxn modelId="{91348E80-57A0-46D3-A878-07268E7B3D4A}" type="presParOf" srcId="{1F817076-0505-481D-B7A0-64EDC2A92239}" destId="{D00F8CC9-9FCD-401A-9A95-07B560AB7D65}" srcOrd="5" destOrd="0" presId="urn:microsoft.com/office/officeart/2008/layout/VerticalAccentList"/>
    <dgm:cxn modelId="{FB7C2598-FE3B-4A91-8D26-6AE7A306433A}" type="presParOf" srcId="{1F817076-0505-481D-B7A0-64EDC2A92239}" destId="{BFD4B84C-91B8-47A2-9CE6-B2E48727D3AC}" srcOrd="6" destOrd="0" presId="urn:microsoft.com/office/officeart/2008/layout/VerticalAccentList"/>
    <dgm:cxn modelId="{5AA146AE-257D-40BF-B383-74BF837BE7CB}" type="presParOf" srcId="{95533407-554C-4609-BACB-8A43308C3C67}" destId="{88F7D681-6AD9-4967-9ABA-89A2DFD221DE}" srcOrd="8" destOrd="0" presId="urn:microsoft.com/office/officeart/2008/layout/VerticalAccentList"/>
    <dgm:cxn modelId="{5CF6BE83-B996-4B1F-936D-8048DEE9BE9D}" type="presParOf" srcId="{95533407-554C-4609-BACB-8A43308C3C67}" destId="{9B057ED8-7582-48C8-B5B8-A2257E59FFA4}" srcOrd="9" destOrd="0" presId="urn:microsoft.com/office/officeart/2008/layout/VerticalAccentList"/>
    <dgm:cxn modelId="{E2F27A42-D282-4CF7-82C0-23C79CB471FC}" type="presParOf" srcId="{9B057ED8-7582-48C8-B5B8-A2257E59FFA4}" destId="{435D4615-D6B1-4059-A0A1-0FAA715081CC}" srcOrd="0" destOrd="0" presId="urn:microsoft.com/office/officeart/2008/layout/VerticalAccentList"/>
    <dgm:cxn modelId="{FCEBEBBA-2ABF-4090-8578-CC478741B49F}" type="presParOf" srcId="{95533407-554C-4609-BACB-8A43308C3C67}" destId="{3DCE8D55-4608-4C36-A501-28AA7480F946}" srcOrd="10" destOrd="0" presId="urn:microsoft.com/office/officeart/2008/layout/VerticalAccentList"/>
    <dgm:cxn modelId="{AB1E1074-6774-4482-9F76-60C09876819F}" type="presParOf" srcId="{3DCE8D55-4608-4C36-A501-28AA7480F946}" destId="{82F9A2AA-4344-4589-AF6F-5FDA13F42868}" srcOrd="0" destOrd="0" presId="urn:microsoft.com/office/officeart/2008/layout/VerticalAccentList"/>
    <dgm:cxn modelId="{33245FE4-A4D6-4643-851C-9DFF67B85AE1}" type="presParOf" srcId="{3DCE8D55-4608-4C36-A501-28AA7480F946}" destId="{4B6A356A-A6D9-4C85-BBC8-94897B80228D}" srcOrd="1" destOrd="0" presId="urn:microsoft.com/office/officeart/2008/layout/VerticalAccentList"/>
    <dgm:cxn modelId="{04A58DDF-B8CC-4D36-AAED-F21CFD8BAF42}" type="presParOf" srcId="{3DCE8D55-4608-4C36-A501-28AA7480F946}" destId="{D984445F-67EA-4925-85D4-AE6584BC8F40}" srcOrd="2" destOrd="0" presId="urn:microsoft.com/office/officeart/2008/layout/VerticalAccentList"/>
    <dgm:cxn modelId="{3779320D-7392-45F6-BDCB-9C0ACA36CC12}" type="presParOf" srcId="{3DCE8D55-4608-4C36-A501-28AA7480F946}" destId="{41FAC309-98E1-4BF4-81B9-BFD860388A2A}" srcOrd="3" destOrd="0" presId="urn:microsoft.com/office/officeart/2008/layout/VerticalAccentList"/>
    <dgm:cxn modelId="{A19C472E-D6F0-4A9B-9657-9BE15E1149E8}" type="presParOf" srcId="{3DCE8D55-4608-4C36-A501-28AA7480F946}" destId="{2D27244E-D3F9-48E4-BCE2-4BC0D3E7AC13}" srcOrd="4" destOrd="0" presId="urn:microsoft.com/office/officeart/2008/layout/VerticalAccentList"/>
    <dgm:cxn modelId="{34277C85-0798-4313-BB05-CB3925D8F6D7}" type="presParOf" srcId="{3DCE8D55-4608-4C36-A501-28AA7480F946}" destId="{0AF2D857-8B8F-462A-B701-C940CD3CFACC}" srcOrd="5" destOrd="0" presId="urn:microsoft.com/office/officeart/2008/layout/VerticalAccentList"/>
    <dgm:cxn modelId="{3D36D51C-DA2F-444D-A105-B6694B683C7B}" type="presParOf" srcId="{3DCE8D55-4608-4C36-A501-28AA7480F946}" destId="{D9F32841-CD13-4114-A6DD-67BFC1D1517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5C356-9AF8-437F-8B10-33B85860A071}" type="doc">
      <dgm:prSet loTypeId="urn:microsoft.com/office/officeart/2005/8/layout/vList3" loCatId="list" qsTypeId="urn:microsoft.com/office/officeart/2005/8/quickstyle/3d3" qsCatId="3D" csTypeId="urn:microsoft.com/office/officeart/2005/8/colors/colorful3" csCatId="colorful" phldr="1"/>
      <dgm:spPr/>
      <dgm:t>
        <a:bodyPr/>
        <a:lstStyle/>
        <a:p>
          <a:endParaRPr lang="en-US"/>
        </a:p>
      </dgm:t>
    </dgm:pt>
    <dgm:pt modelId="{F68DE45C-510D-4BF7-906B-9717254ED45D}">
      <dgm:prSet custT="1"/>
      <dgm:spPr/>
      <dgm:t>
        <a:bodyPr/>
        <a:lstStyle/>
        <a:p>
          <a:pPr algn="just" rtl="0"/>
          <a:r>
            <a:rPr lang="en-US" sz="1600" b="1" dirty="0">
              <a:solidFill>
                <a:schemeClr val="tx1"/>
              </a:solidFill>
              <a:effectLst>
                <a:outerShdw blurRad="38100" dist="38100" dir="2700000" algn="tl">
                  <a:srgbClr val="000000">
                    <a:alpha val="43137"/>
                  </a:srgbClr>
                </a:outerShdw>
              </a:effectLst>
            </a:rPr>
            <a:t>(Die fill constant) </a:t>
          </a:r>
          <a:r>
            <a:rPr lang="en-US" sz="1300" b="1" dirty="0">
              <a:solidFill>
                <a:schemeClr val="tx1"/>
              </a:solidFill>
              <a:effectLst>
                <a:outerShdw blurRad="38100" dist="38100" dir="2700000" algn="tl">
                  <a:srgbClr val="000000">
                    <a:alpha val="43137"/>
                  </a:srgbClr>
                </a:outerShdw>
              </a:effectLst>
            </a:rPr>
            <a:t>then additional compression force result in more hardness and less thickness</a:t>
          </a:r>
        </a:p>
      </dgm:t>
    </dgm:pt>
    <dgm:pt modelId="{596C2F83-80EA-462B-8901-030E19745FA5}" type="parTrans" cxnId="{732B8402-B400-4FA2-8A62-D0797264402C}">
      <dgm:prSet/>
      <dgm:spPr/>
      <dgm:t>
        <a:bodyPr/>
        <a:lstStyle/>
        <a:p>
          <a:endParaRPr lang="en-US"/>
        </a:p>
      </dgm:t>
    </dgm:pt>
    <dgm:pt modelId="{3C57B1FC-4EC0-4406-B357-1F3BBBF67795}" type="sibTrans" cxnId="{732B8402-B400-4FA2-8A62-D0797264402C}">
      <dgm:prSet/>
      <dgm:spPr/>
      <dgm:t>
        <a:bodyPr/>
        <a:lstStyle/>
        <a:p>
          <a:endParaRPr lang="en-US"/>
        </a:p>
      </dgm:t>
    </dgm:pt>
    <dgm:pt modelId="{1566A47E-25BF-4438-9697-7CF651831605}">
      <dgm:prSet custT="1"/>
      <dgm:spPr/>
      <dgm:t>
        <a:bodyPr/>
        <a:lstStyle/>
        <a:p>
          <a:pPr algn="just" rtl="0"/>
          <a:r>
            <a:rPr lang="en-US" sz="1600" b="1" dirty="0">
              <a:solidFill>
                <a:schemeClr val="tx1"/>
              </a:solidFill>
              <a:effectLst>
                <a:outerShdw blurRad="38100" dist="38100" dir="2700000" algn="tl">
                  <a:srgbClr val="000000">
                    <a:alpha val="43137"/>
                  </a:srgbClr>
                </a:outerShdw>
              </a:effectLst>
            </a:rPr>
            <a:t>(Compression force constant–fixed distance between upper and lower punches)  </a:t>
          </a:r>
          <a:r>
            <a:rPr lang="en-US" sz="1300" b="1" dirty="0">
              <a:solidFill>
                <a:schemeClr val="tx1"/>
              </a:solidFill>
              <a:effectLst>
                <a:outerShdw blurRad="38100" dist="38100" dir="2700000" algn="tl">
                  <a:srgbClr val="000000">
                    <a:alpha val="43137"/>
                  </a:srgbClr>
                </a:outerShdw>
              </a:effectLst>
            </a:rPr>
            <a:t>then hardness increase with increase in die fill and decrease with lower die fill.</a:t>
          </a:r>
        </a:p>
      </dgm:t>
    </dgm:pt>
    <dgm:pt modelId="{E5FFA41D-DD9B-489A-B999-D61931D1423B}" type="parTrans" cxnId="{D1030659-37AA-477E-89AA-C85E784B53F8}">
      <dgm:prSet/>
      <dgm:spPr/>
      <dgm:t>
        <a:bodyPr/>
        <a:lstStyle/>
        <a:p>
          <a:endParaRPr lang="en-US"/>
        </a:p>
      </dgm:t>
    </dgm:pt>
    <dgm:pt modelId="{7FD315B9-C3BC-409D-9D64-98B564894C72}" type="sibTrans" cxnId="{D1030659-37AA-477E-89AA-C85E784B53F8}">
      <dgm:prSet/>
      <dgm:spPr/>
      <dgm:t>
        <a:bodyPr/>
        <a:lstStyle/>
        <a:p>
          <a:endParaRPr lang="en-US"/>
        </a:p>
      </dgm:t>
    </dgm:pt>
    <dgm:pt modelId="{C67FDED7-5E5D-4CB0-B4FC-32F587B8077C}">
      <dgm:prSet custT="1"/>
      <dgm:spPr/>
      <dgm:t>
        <a:bodyPr/>
        <a:lstStyle/>
        <a:p>
          <a:pPr algn="just" rtl="0"/>
          <a:r>
            <a:rPr lang="en-US" sz="1600" b="1" dirty="0">
              <a:solidFill>
                <a:schemeClr val="tx1"/>
              </a:solidFill>
              <a:effectLst>
                <a:outerShdw blurRad="38100" dist="38100" dir="2700000" algn="tl">
                  <a:srgbClr val="000000">
                    <a:alpha val="43137"/>
                  </a:srgbClr>
                </a:outerShdw>
              </a:effectLst>
            </a:rPr>
            <a:t>Quantity and quality of binder</a:t>
          </a:r>
          <a:r>
            <a:rPr lang="en-US" sz="1400" b="1" dirty="0">
              <a:solidFill>
                <a:schemeClr val="tx1"/>
              </a:solidFill>
              <a:effectLst>
                <a:outerShdw blurRad="38100" dist="38100" dir="2700000" algn="tl">
                  <a:srgbClr val="000000">
                    <a:alpha val="43137"/>
                  </a:srgbClr>
                </a:outerShdw>
              </a:effectLst>
            </a:rPr>
            <a:t> (good binder result in appropriate tab hardness and not hinder the release of drug from tab.).</a:t>
          </a:r>
        </a:p>
      </dgm:t>
    </dgm:pt>
    <dgm:pt modelId="{6CD8F33F-6A9F-4E43-B5DA-C9F5C8F920BB}" type="parTrans" cxnId="{F01FA983-979C-48AB-A79F-1F6177A6D063}">
      <dgm:prSet/>
      <dgm:spPr/>
      <dgm:t>
        <a:bodyPr/>
        <a:lstStyle/>
        <a:p>
          <a:endParaRPr lang="en-US"/>
        </a:p>
      </dgm:t>
    </dgm:pt>
    <dgm:pt modelId="{AA9E4A28-C3FF-4B2C-AF09-129A2CAD16F9}" type="sibTrans" cxnId="{F01FA983-979C-48AB-A79F-1F6177A6D063}">
      <dgm:prSet/>
      <dgm:spPr/>
      <dgm:t>
        <a:bodyPr/>
        <a:lstStyle/>
        <a:p>
          <a:endParaRPr lang="en-US"/>
        </a:p>
      </dgm:t>
    </dgm:pt>
    <dgm:pt modelId="{0DE99CE4-7EBD-4829-BCF8-2C3DA7E56A76}">
      <dgm:prSet custT="1"/>
      <dgm:spPr/>
      <dgm:t>
        <a:bodyPr/>
        <a:lstStyle/>
        <a:p>
          <a:pPr rtl="0"/>
          <a:r>
            <a:rPr lang="en-US" sz="1600" b="1" dirty="0">
              <a:solidFill>
                <a:schemeClr val="tx1"/>
              </a:solidFill>
              <a:effectLst>
                <a:outerShdw blurRad="38100" dist="38100" dir="2700000" algn="tl">
                  <a:srgbClr val="000000">
                    <a:alpha val="43137"/>
                  </a:srgbClr>
                </a:outerShdw>
              </a:effectLst>
            </a:rPr>
            <a:t>Lubricant</a:t>
          </a:r>
          <a:r>
            <a:rPr lang="en-US" sz="1400" dirty="0"/>
            <a:t> </a:t>
          </a:r>
          <a:r>
            <a:rPr lang="en-US" sz="1400" b="1" dirty="0">
              <a:solidFill>
                <a:schemeClr val="tx1"/>
              </a:solidFill>
              <a:effectLst>
                <a:outerShdw blurRad="38100" dist="38100" dir="2700000" algn="tl">
                  <a:srgbClr val="000000">
                    <a:alpha val="43137"/>
                  </a:srgbClr>
                </a:outerShdw>
              </a:effectLst>
            </a:rPr>
            <a:t>can affect tab hardness (if too high conc. or long time mixing)</a:t>
          </a:r>
        </a:p>
      </dgm:t>
    </dgm:pt>
    <dgm:pt modelId="{D9AC2A39-4B0C-4E65-BC8E-11E0DB86DA1F}" type="parTrans" cxnId="{B1081125-202E-432F-972C-28EF0C5CC836}">
      <dgm:prSet/>
      <dgm:spPr/>
      <dgm:t>
        <a:bodyPr/>
        <a:lstStyle/>
        <a:p>
          <a:endParaRPr lang="en-US"/>
        </a:p>
      </dgm:t>
    </dgm:pt>
    <dgm:pt modelId="{8B9924EA-A043-4FAA-9A3A-E9394E53DCEE}" type="sibTrans" cxnId="{B1081125-202E-432F-972C-28EF0C5CC836}">
      <dgm:prSet/>
      <dgm:spPr/>
      <dgm:t>
        <a:bodyPr/>
        <a:lstStyle/>
        <a:p>
          <a:endParaRPr lang="en-US"/>
        </a:p>
      </dgm:t>
    </dgm:pt>
    <dgm:pt modelId="{0706A173-3235-42D9-B410-3D487BF554EE}" type="pres">
      <dgm:prSet presAssocID="{F785C356-9AF8-437F-8B10-33B85860A071}" presName="linearFlow" presStyleCnt="0">
        <dgm:presLayoutVars>
          <dgm:dir/>
          <dgm:resizeHandles val="exact"/>
        </dgm:presLayoutVars>
      </dgm:prSet>
      <dgm:spPr/>
      <dgm:t>
        <a:bodyPr/>
        <a:lstStyle/>
        <a:p>
          <a:endParaRPr lang="en-GB"/>
        </a:p>
      </dgm:t>
    </dgm:pt>
    <dgm:pt modelId="{C430BA39-BD5E-4B06-B5BC-ADFFBEA2AA38}" type="pres">
      <dgm:prSet presAssocID="{F68DE45C-510D-4BF7-906B-9717254ED45D}" presName="composite" presStyleCnt="0"/>
      <dgm:spPr/>
    </dgm:pt>
    <dgm:pt modelId="{8B5999FF-1215-458F-B5BA-EB7D159B800C}" type="pres">
      <dgm:prSet presAssocID="{F68DE45C-510D-4BF7-906B-9717254ED45D}" presName="imgShp" presStyleLbl="fgImgPlace1" presStyleIdx="0" presStyleCnt="4"/>
      <dgm:spPr/>
    </dgm:pt>
    <dgm:pt modelId="{AADDDC11-9F06-42E7-A37F-EBA50C397996}" type="pres">
      <dgm:prSet presAssocID="{F68DE45C-510D-4BF7-906B-9717254ED45D}" presName="txShp" presStyleLbl="node1" presStyleIdx="0" presStyleCnt="4">
        <dgm:presLayoutVars>
          <dgm:bulletEnabled val="1"/>
        </dgm:presLayoutVars>
      </dgm:prSet>
      <dgm:spPr/>
      <dgm:t>
        <a:bodyPr/>
        <a:lstStyle/>
        <a:p>
          <a:endParaRPr lang="en-GB"/>
        </a:p>
      </dgm:t>
    </dgm:pt>
    <dgm:pt modelId="{9E9D41CA-0786-418E-80AF-B1995DD55C69}" type="pres">
      <dgm:prSet presAssocID="{3C57B1FC-4EC0-4406-B357-1F3BBBF67795}" presName="spacing" presStyleCnt="0"/>
      <dgm:spPr/>
    </dgm:pt>
    <dgm:pt modelId="{E7A5B2F2-FEF9-4F63-8F08-DDA272965683}" type="pres">
      <dgm:prSet presAssocID="{1566A47E-25BF-4438-9697-7CF651831605}" presName="composite" presStyleCnt="0"/>
      <dgm:spPr/>
    </dgm:pt>
    <dgm:pt modelId="{58453A54-2EB6-45A8-8151-A13F9ED43BDC}" type="pres">
      <dgm:prSet presAssocID="{1566A47E-25BF-4438-9697-7CF651831605}" presName="imgShp" presStyleLbl="fgImgPlace1" presStyleIdx="1" presStyleCnt="4"/>
      <dgm:spPr/>
    </dgm:pt>
    <dgm:pt modelId="{689ED702-3A6F-4E30-B81D-1B4BEB0DE5EF}" type="pres">
      <dgm:prSet presAssocID="{1566A47E-25BF-4438-9697-7CF651831605}" presName="txShp" presStyleLbl="node1" presStyleIdx="1" presStyleCnt="4" custScaleY="126423">
        <dgm:presLayoutVars>
          <dgm:bulletEnabled val="1"/>
        </dgm:presLayoutVars>
      </dgm:prSet>
      <dgm:spPr/>
      <dgm:t>
        <a:bodyPr/>
        <a:lstStyle/>
        <a:p>
          <a:endParaRPr lang="en-GB"/>
        </a:p>
      </dgm:t>
    </dgm:pt>
    <dgm:pt modelId="{C40B9AA9-F4DC-40E1-BCBC-01A994F2D531}" type="pres">
      <dgm:prSet presAssocID="{7FD315B9-C3BC-409D-9D64-98B564894C72}" presName="spacing" presStyleCnt="0"/>
      <dgm:spPr/>
    </dgm:pt>
    <dgm:pt modelId="{059772ED-EA89-408B-B689-239CC5B0A693}" type="pres">
      <dgm:prSet presAssocID="{C67FDED7-5E5D-4CB0-B4FC-32F587B8077C}" presName="composite" presStyleCnt="0"/>
      <dgm:spPr/>
    </dgm:pt>
    <dgm:pt modelId="{C64DC902-2812-4423-AB49-6536C042B796}" type="pres">
      <dgm:prSet presAssocID="{C67FDED7-5E5D-4CB0-B4FC-32F587B8077C}" presName="imgShp" presStyleLbl="fgImgPlace1" presStyleIdx="2" presStyleCnt="4"/>
      <dgm:spPr/>
    </dgm:pt>
    <dgm:pt modelId="{DB63D540-E15F-4617-AB08-96ABAEDD63B9}" type="pres">
      <dgm:prSet presAssocID="{C67FDED7-5E5D-4CB0-B4FC-32F587B8077C}" presName="txShp" presStyleLbl="node1" presStyleIdx="2" presStyleCnt="4">
        <dgm:presLayoutVars>
          <dgm:bulletEnabled val="1"/>
        </dgm:presLayoutVars>
      </dgm:prSet>
      <dgm:spPr/>
      <dgm:t>
        <a:bodyPr/>
        <a:lstStyle/>
        <a:p>
          <a:endParaRPr lang="en-GB"/>
        </a:p>
      </dgm:t>
    </dgm:pt>
    <dgm:pt modelId="{A2438FF3-DB23-468E-9BB8-88393574239B}" type="pres">
      <dgm:prSet presAssocID="{AA9E4A28-C3FF-4B2C-AF09-129A2CAD16F9}" presName="spacing" presStyleCnt="0"/>
      <dgm:spPr/>
    </dgm:pt>
    <dgm:pt modelId="{21FD1733-7CB2-4063-80DD-7F7EAE6E9DD4}" type="pres">
      <dgm:prSet presAssocID="{0DE99CE4-7EBD-4829-BCF8-2C3DA7E56A76}" presName="composite" presStyleCnt="0"/>
      <dgm:spPr/>
    </dgm:pt>
    <dgm:pt modelId="{4B05279F-A270-4A85-89B2-0FB19A3D30D4}" type="pres">
      <dgm:prSet presAssocID="{0DE99CE4-7EBD-4829-BCF8-2C3DA7E56A76}" presName="imgShp" presStyleLbl="fgImgPlace1" presStyleIdx="3" presStyleCnt="4"/>
      <dgm:spPr/>
    </dgm:pt>
    <dgm:pt modelId="{F23A9863-21D7-42E9-8D97-FFF0ED8BA3D0}" type="pres">
      <dgm:prSet presAssocID="{0DE99CE4-7EBD-4829-BCF8-2C3DA7E56A76}" presName="txShp" presStyleLbl="node1" presStyleIdx="3" presStyleCnt="4">
        <dgm:presLayoutVars>
          <dgm:bulletEnabled val="1"/>
        </dgm:presLayoutVars>
      </dgm:prSet>
      <dgm:spPr/>
      <dgm:t>
        <a:bodyPr/>
        <a:lstStyle/>
        <a:p>
          <a:endParaRPr lang="en-GB"/>
        </a:p>
      </dgm:t>
    </dgm:pt>
  </dgm:ptLst>
  <dgm:cxnLst>
    <dgm:cxn modelId="{D1030659-37AA-477E-89AA-C85E784B53F8}" srcId="{F785C356-9AF8-437F-8B10-33B85860A071}" destId="{1566A47E-25BF-4438-9697-7CF651831605}" srcOrd="1" destOrd="0" parTransId="{E5FFA41D-DD9B-489A-B999-D61931D1423B}" sibTransId="{7FD315B9-C3BC-409D-9D64-98B564894C72}"/>
    <dgm:cxn modelId="{E3138E69-BCCD-4E40-894E-F526AF2A0092}" type="presOf" srcId="{C67FDED7-5E5D-4CB0-B4FC-32F587B8077C}" destId="{DB63D540-E15F-4617-AB08-96ABAEDD63B9}" srcOrd="0" destOrd="0" presId="urn:microsoft.com/office/officeart/2005/8/layout/vList3"/>
    <dgm:cxn modelId="{CC0454A7-6BE8-4415-8ADB-BE2B37640425}" type="presOf" srcId="{1566A47E-25BF-4438-9697-7CF651831605}" destId="{689ED702-3A6F-4E30-B81D-1B4BEB0DE5EF}" srcOrd="0" destOrd="0" presId="urn:microsoft.com/office/officeart/2005/8/layout/vList3"/>
    <dgm:cxn modelId="{F01FA983-979C-48AB-A79F-1F6177A6D063}" srcId="{F785C356-9AF8-437F-8B10-33B85860A071}" destId="{C67FDED7-5E5D-4CB0-B4FC-32F587B8077C}" srcOrd="2" destOrd="0" parTransId="{6CD8F33F-6A9F-4E43-B5DA-C9F5C8F920BB}" sibTransId="{AA9E4A28-C3FF-4B2C-AF09-129A2CAD16F9}"/>
    <dgm:cxn modelId="{B66C0E80-A953-4B8C-B87F-628B72D0AF38}" type="presOf" srcId="{F68DE45C-510D-4BF7-906B-9717254ED45D}" destId="{AADDDC11-9F06-42E7-A37F-EBA50C397996}" srcOrd="0" destOrd="0" presId="urn:microsoft.com/office/officeart/2005/8/layout/vList3"/>
    <dgm:cxn modelId="{732B8402-B400-4FA2-8A62-D0797264402C}" srcId="{F785C356-9AF8-437F-8B10-33B85860A071}" destId="{F68DE45C-510D-4BF7-906B-9717254ED45D}" srcOrd="0" destOrd="0" parTransId="{596C2F83-80EA-462B-8901-030E19745FA5}" sibTransId="{3C57B1FC-4EC0-4406-B357-1F3BBBF67795}"/>
    <dgm:cxn modelId="{BFDB06D8-7092-4A55-9EB7-3C0123A0FBC8}" type="presOf" srcId="{0DE99CE4-7EBD-4829-BCF8-2C3DA7E56A76}" destId="{F23A9863-21D7-42E9-8D97-FFF0ED8BA3D0}" srcOrd="0" destOrd="0" presId="urn:microsoft.com/office/officeart/2005/8/layout/vList3"/>
    <dgm:cxn modelId="{4C77B941-3F01-4944-9185-762E5A4FA9FE}" type="presOf" srcId="{F785C356-9AF8-437F-8B10-33B85860A071}" destId="{0706A173-3235-42D9-B410-3D487BF554EE}" srcOrd="0" destOrd="0" presId="urn:microsoft.com/office/officeart/2005/8/layout/vList3"/>
    <dgm:cxn modelId="{B1081125-202E-432F-972C-28EF0C5CC836}" srcId="{F785C356-9AF8-437F-8B10-33B85860A071}" destId="{0DE99CE4-7EBD-4829-BCF8-2C3DA7E56A76}" srcOrd="3" destOrd="0" parTransId="{D9AC2A39-4B0C-4E65-BC8E-11E0DB86DA1F}" sibTransId="{8B9924EA-A043-4FAA-9A3A-E9394E53DCEE}"/>
    <dgm:cxn modelId="{748AB3AC-E780-417E-97C2-ADAC3F99A89B}" type="presParOf" srcId="{0706A173-3235-42D9-B410-3D487BF554EE}" destId="{C430BA39-BD5E-4B06-B5BC-ADFFBEA2AA38}" srcOrd="0" destOrd="0" presId="urn:microsoft.com/office/officeart/2005/8/layout/vList3"/>
    <dgm:cxn modelId="{9A7461A9-FBC9-4766-B45A-60F936C9C331}" type="presParOf" srcId="{C430BA39-BD5E-4B06-B5BC-ADFFBEA2AA38}" destId="{8B5999FF-1215-458F-B5BA-EB7D159B800C}" srcOrd="0" destOrd="0" presId="urn:microsoft.com/office/officeart/2005/8/layout/vList3"/>
    <dgm:cxn modelId="{AB5501D4-F280-44F3-BB28-ECC514072093}" type="presParOf" srcId="{C430BA39-BD5E-4B06-B5BC-ADFFBEA2AA38}" destId="{AADDDC11-9F06-42E7-A37F-EBA50C397996}" srcOrd="1" destOrd="0" presId="urn:microsoft.com/office/officeart/2005/8/layout/vList3"/>
    <dgm:cxn modelId="{194C67AB-E273-433F-8275-4CB11E93CED4}" type="presParOf" srcId="{0706A173-3235-42D9-B410-3D487BF554EE}" destId="{9E9D41CA-0786-418E-80AF-B1995DD55C69}" srcOrd="1" destOrd="0" presId="urn:microsoft.com/office/officeart/2005/8/layout/vList3"/>
    <dgm:cxn modelId="{750237FB-1B2B-46A3-8127-3242B09E080C}" type="presParOf" srcId="{0706A173-3235-42D9-B410-3D487BF554EE}" destId="{E7A5B2F2-FEF9-4F63-8F08-DDA272965683}" srcOrd="2" destOrd="0" presId="urn:microsoft.com/office/officeart/2005/8/layout/vList3"/>
    <dgm:cxn modelId="{7C887FE2-CD20-43D9-96EA-E71DBA9E73CD}" type="presParOf" srcId="{E7A5B2F2-FEF9-4F63-8F08-DDA272965683}" destId="{58453A54-2EB6-45A8-8151-A13F9ED43BDC}" srcOrd="0" destOrd="0" presId="urn:microsoft.com/office/officeart/2005/8/layout/vList3"/>
    <dgm:cxn modelId="{DE9C2497-2CDE-4CBD-AD6B-EDB12E665619}" type="presParOf" srcId="{E7A5B2F2-FEF9-4F63-8F08-DDA272965683}" destId="{689ED702-3A6F-4E30-B81D-1B4BEB0DE5EF}" srcOrd="1" destOrd="0" presId="urn:microsoft.com/office/officeart/2005/8/layout/vList3"/>
    <dgm:cxn modelId="{0917CF07-AF2E-49C7-BA17-DDB210BFA64A}" type="presParOf" srcId="{0706A173-3235-42D9-B410-3D487BF554EE}" destId="{C40B9AA9-F4DC-40E1-BCBC-01A994F2D531}" srcOrd="3" destOrd="0" presId="urn:microsoft.com/office/officeart/2005/8/layout/vList3"/>
    <dgm:cxn modelId="{E7972D83-51E1-424D-90D8-C793C3AC29BF}" type="presParOf" srcId="{0706A173-3235-42D9-B410-3D487BF554EE}" destId="{059772ED-EA89-408B-B689-239CC5B0A693}" srcOrd="4" destOrd="0" presId="urn:microsoft.com/office/officeart/2005/8/layout/vList3"/>
    <dgm:cxn modelId="{97D811C8-E79F-4963-93F8-895188C68A51}" type="presParOf" srcId="{059772ED-EA89-408B-B689-239CC5B0A693}" destId="{C64DC902-2812-4423-AB49-6536C042B796}" srcOrd="0" destOrd="0" presId="urn:microsoft.com/office/officeart/2005/8/layout/vList3"/>
    <dgm:cxn modelId="{20602D46-27E4-4370-8EF3-20BB2E7D8A14}" type="presParOf" srcId="{059772ED-EA89-408B-B689-239CC5B0A693}" destId="{DB63D540-E15F-4617-AB08-96ABAEDD63B9}" srcOrd="1" destOrd="0" presId="urn:microsoft.com/office/officeart/2005/8/layout/vList3"/>
    <dgm:cxn modelId="{EA82A7F5-AF4D-4DF9-8EFF-15B939EDE10A}" type="presParOf" srcId="{0706A173-3235-42D9-B410-3D487BF554EE}" destId="{A2438FF3-DB23-468E-9BB8-88393574239B}" srcOrd="5" destOrd="0" presId="urn:microsoft.com/office/officeart/2005/8/layout/vList3"/>
    <dgm:cxn modelId="{41726AE7-1287-438C-B47D-5FE3E96A0562}" type="presParOf" srcId="{0706A173-3235-42D9-B410-3D487BF554EE}" destId="{21FD1733-7CB2-4063-80DD-7F7EAE6E9DD4}" srcOrd="6" destOrd="0" presId="urn:microsoft.com/office/officeart/2005/8/layout/vList3"/>
    <dgm:cxn modelId="{005C9839-6C28-4D00-9CCC-115D0156CE9D}" type="presParOf" srcId="{21FD1733-7CB2-4063-80DD-7F7EAE6E9DD4}" destId="{4B05279F-A270-4A85-89B2-0FB19A3D30D4}" srcOrd="0" destOrd="0" presId="urn:microsoft.com/office/officeart/2005/8/layout/vList3"/>
    <dgm:cxn modelId="{6A04EFA6-18B7-4BF1-85CF-50A2DD9B5DC3}" type="presParOf" srcId="{21FD1733-7CB2-4063-80DD-7F7EAE6E9DD4}" destId="{F23A9863-21D7-42E9-8D97-FFF0ED8BA3D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9544B3-5E43-4396-A731-58E42CF16BF6}"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US"/>
        </a:p>
      </dgm:t>
    </dgm:pt>
    <dgm:pt modelId="{7769CB0D-7FF1-4D31-9F64-4A71E5CCF0F3}">
      <dgm:prSet/>
      <dgm:spPr/>
      <dgm:t>
        <a:bodyPr/>
        <a:lstStyle/>
        <a:p>
          <a:pPr algn="just" rtl="0"/>
          <a:r>
            <a:rPr lang="en-US" b="1" dirty="0">
              <a:solidFill>
                <a:schemeClr val="tx1"/>
              </a:solidFill>
              <a:effectLst>
                <a:outerShdw blurRad="38100" dist="38100" dir="2700000" algn="tl">
                  <a:srgbClr val="000000">
                    <a:alpha val="43137"/>
                  </a:srgbClr>
                </a:outerShdw>
              </a:effectLst>
            </a:rPr>
            <a:t>Lack elegance and consumer acceptance.</a:t>
          </a:r>
        </a:p>
      </dgm:t>
    </dgm:pt>
    <dgm:pt modelId="{CC499062-1CBB-4C9C-BA0B-13DA41B59BB5}" type="parTrans" cxnId="{ADF1CB3C-ED11-411D-8AB1-F451CF29E36C}">
      <dgm:prSet/>
      <dgm:spPr/>
      <dgm:t>
        <a:bodyPr/>
        <a:lstStyle/>
        <a:p>
          <a:endParaRPr lang="en-US"/>
        </a:p>
      </dgm:t>
    </dgm:pt>
    <dgm:pt modelId="{896DD831-2033-49A1-BB70-FAA29EB42F01}" type="sibTrans" cxnId="{ADF1CB3C-ED11-411D-8AB1-F451CF29E36C}">
      <dgm:prSet/>
      <dgm:spPr/>
      <dgm:t>
        <a:bodyPr/>
        <a:lstStyle/>
        <a:p>
          <a:endParaRPr lang="en-US"/>
        </a:p>
      </dgm:t>
    </dgm:pt>
    <dgm:pt modelId="{8D426EBD-7753-4F1F-9849-F0CAD8494A5F}">
      <dgm:prSet/>
      <dgm:spPr/>
      <dgm:t>
        <a:bodyPr/>
        <a:lstStyle/>
        <a:p>
          <a:pPr algn="just" rtl="0"/>
          <a:r>
            <a:rPr lang="en-US" b="1" dirty="0">
              <a:solidFill>
                <a:schemeClr val="tx1"/>
              </a:solidFill>
              <a:effectLst>
                <a:outerShdw blurRad="38100" dist="38100" dir="2700000" algn="tl">
                  <a:srgbClr val="000000">
                    <a:alpha val="43137"/>
                  </a:srgbClr>
                </a:outerShdw>
              </a:effectLst>
            </a:rPr>
            <a:t>Create excessively in dirty process area of manufacturing as coating and packaging.</a:t>
          </a:r>
        </a:p>
      </dgm:t>
    </dgm:pt>
    <dgm:pt modelId="{7DFE97AB-9A9C-4545-B0B8-ED02E0E41537}" type="parTrans" cxnId="{2085B9CE-57C4-4401-AB42-962AFE77E512}">
      <dgm:prSet/>
      <dgm:spPr/>
      <dgm:t>
        <a:bodyPr/>
        <a:lstStyle/>
        <a:p>
          <a:endParaRPr lang="en-US"/>
        </a:p>
      </dgm:t>
    </dgm:pt>
    <dgm:pt modelId="{2088320B-79A3-4816-85B4-F1394CAB2111}" type="sibTrans" cxnId="{2085B9CE-57C4-4401-AB42-962AFE77E512}">
      <dgm:prSet/>
      <dgm:spPr/>
      <dgm:t>
        <a:bodyPr/>
        <a:lstStyle/>
        <a:p>
          <a:endParaRPr lang="en-US"/>
        </a:p>
      </dgm:t>
    </dgm:pt>
    <dgm:pt modelId="{5CD8BF92-B9FB-4EA8-86B3-178C30E11F48}">
      <dgm:prSet/>
      <dgm:spPr/>
      <dgm:t>
        <a:bodyPr/>
        <a:lstStyle/>
        <a:p>
          <a:pPr rtl="0"/>
          <a:r>
            <a:rPr lang="en-US" b="1" dirty="0">
              <a:solidFill>
                <a:schemeClr val="tx1"/>
              </a:solidFill>
              <a:effectLst>
                <a:outerShdw blurRad="38100" dist="38100" dir="2700000" algn="tl">
                  <a:srgbClr val="000000">
                    <a:alpha val="43137"/>
                  </a:srgbClr>
                </a:outerShdw>
              </a:effectLst>
            </a:rPr>
            <a:t>Tab’s weight variation or content uniformity problems</a:t>
          </a:r>
        </a:p>
      </dgm:t>
    </dgm:pt>
    <dgm:pt modelId="{C2C0C7E7-A33B-42A6-9821-BB160B166E8A}" type="parTrans" cxnId="{30B69CF4-1026-44AC-8607-3B516BE9697B}">
      <dgm:prSet/>
      <dgm:spPr/>
      <dgm:t>
        <a:bodyPr/>
        <a:lstStyle/>
        <a:p>
          <a:endParaRPr lang="en-US"/>
        </a:p>
      </dgm:t>
    </dgm:pt>
    <dgm:pt modelId="{FF43C20C-C7A8-46A4-9862-6B5075238760}" type="sibTrans" cxnId="{30B69CF4-1026-44AC-8607-3B516BE9697B}">
      <dgm:prSet/>
      <dgm:spPr/>
      <dgm:t>
        <a:bodyPr/>
        <a:lstStyle/>
        <a:p>
          <a:endParaRPr lang="en-US"/>
        </a:p>
      </dgm:t>
    </dgm:pt>
    <dgm:pt modelId="{0A91BF7E-7CD1-4D91-B2F8-141D54C4F728}" type="pres">
      <dgm:prSet presAssocID="{279544B3-5E43-4396-A731-58E42CF16BF6}" presName="linear" presStyleCnt="0">
        <dgm:presLayoutVars>
          <dgm:animLvl val="lvl"/>
          <dgm:resizeHandles val="exact"/>
        </dgm:presLayoutVars>
      </dgm:prSet>
      <dgm:spPr/>
      <dgm:t>
        <a:bodyPr/>
        <a:lstStyle/>
        <a:p>
          <a:endParaRPr lang="en-GB"/>
        </a:p>
      </dgm:t>
    </dgm:pt>
    <dgm:pt modelId="{DF96B2EC-FF27-4CCF-94FB-34CF1A6A2E88}" type="pres">
      <dgm:prSet presAssocID="{7769CB0D-7FF1-4D31-9F64-4A71E5CCF0F3}" presName="parentText" presStyleLbl="node1" presStyleIdx="0" presStyleCnt="3">
        <dgm:presLayoutVars>
          <dgm:chMax val="0"/>
          <dgm:bulletEnabled val="1"/>
        </dgm:presLayoutVars>
      </dgm:prSet>
      <dgm:spPr/>
      <dgm:t>
        <a:bodyPr/>
        <a:lstStyle/>
        <a:p>
          <a:endParaRPr lang="en-GB"/>
        </a:p>
      </dgm:t>
    </dgm:pt>
    <dgm:pt modelId="{9E1E1A58-814D-4B56-BA07-A325D4CFE145}" type="pres">
      <dgm:prSet presAssocID="{896DD831-2033-49A1-BB70-FAA29EB42F01}" presName="spacer" presStyleCnt="0"/>
      <dgm:spPr/>
    </dgm:pt>
    <dgm:pt modelId="{57944022-1A75-49DB-BF77-3A1C009FC8B3}" type="pres">
      <dgm:prSet presAssocID="{8D426EBD-7753-4F1F-9849-F0CAD8494A5F}" presName="parentText" presStyleLbl="node1" presStyleIdx="1" presStyleCnt="3">
        <dgm:presLayoutVars>
          <dgm:chMax val="0"/>
          <dgm:bulletEnabled val="1"/>
        </dgm:presLayoutVars>
      </dgm:prSet>
      <dgm:spPr/>
      <dgm:t>
        <a:bodyPr/>
        <a:lstStyle/>
        <a:p>
          <a:endParaRPr lang="en-GB"/>
        </a:p>
      </dgm:t>
    </dgm:pt>
    <dgm:pt modelId="{159A293F-EED3-4D24-9B9C-4C103695AD93}" type="pres">
      <dgm:prSet presAssocID="{2088320B-79A3-4816-85B4-F1394CAB2111}" presName="spacer" presStyleCnt="0"/>
      <dgm:spPr/>
    </dgm:pt>
    <dgm:pt modelId="{C8260EF9-664A-48D0-9EA5-C9F0323B4348}" type="pres">
      <dgm:prSet presAssocID="{5CD8BF92-B9FB-4EA8-86B3-178C30E11F48}" presName="parentText" presStyleLbl="node1" presStyleIdx="2" presStyleCnt="3">
        <dgm:presLayoutVars>
          <dgm:chMax val="0"/>
          <dgm:bulletEnabled val="1"/>
        </dgm:presLayoutVars>
      </dgm:prSet>
      <dgm:spPr/>
      <dgm:t>
        <a:bodyPr/>
        <a:lstStyle/>
        <a:p>
          <a:endParaRPr lang="en-GB"/>
        </a:p>
      </dgm:t>
    </dgm:pt>
  </dgm:ptLst>
  <dgm:cxnLst>
    <dgm:cxn modelId="{7C85FB40-CA9E-4088-9E34-C4B49604326A}" type="presOf" srcId="{5CD8BF92-B9FB-4EA8-86B3-178C30E11F48}" destId="{C8260EF9-664A-48D0-9EA5-C9F0323B4348}" srcOrd="0" destOrd="0" presId="urn:microsoft.com/office/officeart/2005/8/layout/vList2"/>
    <dgm:cxn modelId="{ADF1CB3C-ED11-411D-8AB1-F451CF29E36C}" srcId="{279544B3-5E43-4396-A731-58E42CF16BF6}" destId="{7769CB0D-7FF1-4D31-9F64-4A71E5CCF0F3}" srcOrd="0" destOrd="0" parTransId="{CC499062-1CBB-4C9C-BA0B-13DA41B59BB5}" sibTransId="{896DD831-2033-49A1-BB70-FAA29EB42F01}"/>
    <dgm:cxn modelId="{30B69CF4-1026-44AC-8607-3B516BE9697B}" srcId="{279544B3-5E43-4396-A731-58E42CF16BF6}" destId="{5CD8BF92-B9FB-4EA8-86B3-178C30E11F48}" srcOrd="2" destOrd="0" parTransId="{C2C0C7E7-A33B-42A6-9821-BB160B166E8A}" sibTransId="{FF43C20C-C7A8-46A4-9862-6B5075238760}"/>
    <dgm:cxn modelId="{DE0A892E-E074-4A91-B470-0F36814D0B94}" type="presOf" srcId="{279544B3-5E43-4396-A731-58E42CF16BF6}" destId="{0A91BF7E-7CD1-4D91-B2F8-141D54C4F728}" srcOrd="0" destOrd="0" presId="urn:microsoft.com/office/officeart/2005/8/layout/vList2"/>
    <dgm:cxn modelId="{C79A5DC7-621B-4F11-802E-FD9663B3F6C7}" type="presOf" srcId="{8D426EBD-7753-4F1F-9849-F0CAD8494A5F}" destId="{57944022-1A75-49DB-BF77-3A1C009FC8B3}" srcOrd="0" destOrd="0" presId="urn:microsoft.com/office/officeart/2005/8/layout/vList2"/>
    <dgm:cxn modelId="{2085B9CE-57C4-4401-AB42-962AFE77E512}" srcId="{279544B3-5E43-4396-A731-58E42CF16BF6}" destId="{8D426EBD-7753-4F1F-9849-F0CAD8494A5F}" srcOrd="1" destOrd="0" parTransId="{7DFE97AB-9A9C-4545-B0B8-ED02E0E41537}" sibTransId="{2088320B-79A3-4816-85B4-F1394CAB2111}"/>
    <dgm:cxn modelId="{8355FBDC-A1FF-461A-BDD1-060C7B591B27}" type="presOf" srcId="{7769CB0D-7FF1-4D31-9F64-4A71E5CCF0F3}" destId="{DF96B2EC-FF27-4CCF-94FB-34CF1A6A2E88}" srcOrd="0" destOrd="0" presId="urn:microsoft.com/office/officeart/2005/8/layout/vList2"/>
    <dgm:cxn modelId="{388ABD3F-C288-4120-B64D-90C2D31F3351}" type="presParOf" srcId="{0A91BF7E-7CD1-4D91-B2F8-141D54C4F728}" destId="{DF96B2EC-FF27-4CCF-94FB-34CF1A6A2E88}" srcOrd="0" destOrd="0" presId="urn:microsoft.com/office/officeart/2005/8/layout/vList2"/>
    <dgm:cxn modelId="{D7E1C8DC-877D-4C7C-A2A7-13C0A0C71B63}" type="presParOf" srcId="{0A91BF7E-7CD1-4D91-B2F8-141D54C4F728}" destId="{9E1E1A58-814D-4B56-BA07-A325D4CFE145}" srcOrd="1" destOrd="0" presId="urn:microsoft.com/office/officeart/2005/8/layout/vList2"/>
    <dgm:cxn modelId="{D4F93773-B613-4FF7-AF53-B8DFC2720258}" type="presParOf" srcId="{0A91BF7E-7CD1-4D91-B2F8-141D54C4F728}" destId="{57944022-1A75-49DB-BF77-3A1C009FC8B3}" srcOrd="2" destOrd="0" presId="urn:microsoft.com/office/officeart/2005/8/layout/vList2"/>
    <dgm:cxn modelId="{1C10150A-9150-4578-9B1F-169948D96C77}" type="presParOf" srcId="{0A91BF7E-7CD1-4D91-B2F8-141D54C4F728}" destId="{159A293F-EED3-4D24-9B9C-4C103695AD93}" srcOrd="3" destOrd="0" presId="urn:microsoft.com/office/officeart/2005/8/layout/vList2"/>
    <dgm:cxn modelId="{7B7CEB4A-7423-4E68-8DFD-00966CEFD5D7}" type="presParOf" srcId="{0A91BF7E-7CD1-4D91-B2F8-141D54C4F728}" destId="{C8260EF9-664A-48D0-9EA5-C9F0323B434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5A782D-4C7A-4238-9780-64E88116330D}" type="doc">
      <dgm:prSet loTypeId="urn:microsoft.com/office/officeart/2005/8/layout/target3" loCatId="relationship" qsTypeId="urn:microsoft.com/office/officeart/2005/8/quickstyle/3d3" qsCatId="3D" csTypeId="urn:microsoft.com/office/officeart/2005/8/colors/colorful3" csCatId="colorful" phldr="1"/>
      <dgm:spPr/>
      <dgm:t>
        <a:bodyPr/>
        <a:lstStyle/>
        <a:p>
          <a:endParaRPr lang="en-US"/>
        </a:p>
      </dgm:t>
    </dgm:pt>
    <dgm:pt modelId="{73104B09-5343-4864-98B7-2D552D777FBD}">
      <dgm:prSet/>
      <dgm:spPr/>
      <dgm:t>
        <a:bodyPr/>
        <a:lstStyle/>
        <a:p>
          <a:pPr rtl="0"/>
          <a:r>
            <a:rPr lang="en-US" dirty="0"/>
            <a:t>Addition of </a:t>
          </a:r>
          <a:r>
            <a:rPr lang="en-US"/>
            <a:t>large amount </a:t>
          </a:r>
          <a:r>
            <a:rPr lang="en-US" dirty="0"/>
            <a:t>of fine powder to the formula.</a:t>
          </a:r>
        </a:p>
      </dgm:t>
    </dgm:pt>
    <dgm:pt modelId="{FBA67A29-8DE2-4E22-B603-4F55D1FFD1EE}" type="parTrans" cxnId="{6984F0E7-CE5A-456F-A833-D588DB94CA78}">
      <dgm:prSet/>
      <dgm:spPr/>
      <dgm:t>
        <a:bodyPr/>
        <a:lstStyle/>
        <a:p>
          <a:endParaRPr lang="en-US"/>
        </a:p>
      </dgm:t>
    </dgm:pt>
    <dgm:pt modelId="{0C8D3F3B-4EE0-4C92-A4A2-9CAA0534AE4E}" type="sibTrans" cxnId="{6984F0E7-CE5A-456F-A833-D588DB94CA78}">
      <dgm:prSet/>
      <dgm:spPr/>
      <dgm:t>
        <a:bodyPr/>
        <a:lstStyle/>
        <a:p>
          <a:endParaRPr lang="en-US"/>
        </a:p>
      </dgm:t>
    </dgm:pt>
    <dgm:pt modelId="{3FA0FDB9-F63A-4B0F-971F-8606E0306C43}">
      <dgm:prSet/>
      <dgm:spPr/>
      <dgm:t>
        <a:bodyPr/>
        <a:lstStyle/>
        <a:p>
          <a:pPr rtl="0"/>
          <a:r>
            <a:rPr lang="en-US" dirty="0"/>
            <a:t>Over drying of granules (moisture content).</a:t>
          </a:r>
        </a:p>
      </dgm:t>
    </dgm:pt>
    <dgm:pt modelId="{06E7D489-71E7-457F-90BF-49A610AF1DE5}" type="parTrans" cxnId="{7ACE5173-F503-4449-B6FE-17373919BCE9}">
      <dgm:prSet/>
      <dgm:spPr/>
      <dgm:t>
        <a:bodyPr/>
        <a:lstStyle/>
        <a:p>
          <a:endParaRPr lang="en-US"/>
        </a:p>
      </dgm:t>
    </dgm:pt>
    <dgm:pt modelId="{7DD57757-D454-4A44-8EEF-B87D4108867E}" type="sibTrans" cxnId="{7ACE5173-F503-4449-B6FE-17373919BCE9}">
      <dgm:prSet/>
      <dgm:spPr/>
      <dgm:t>
        <a:bodyPr/>
        <a:lstStyle/>
        <a:p>
          <a:endParaRPr lang="en-US"/>
        </a:p>
      </dgm:t>
    </dgm:pt>
    <dgm:pt modelId="{E5CEE124-B750-4F88-89FD-26BFA50F340D}">
      <dgm:prSet/>
      <dgm:spPr/>
      <dgm:t>
        <a:bodyPr/>
        <a:lstStyle/>
        <a:p>
          <a:pPr rtl="0"/>
          <a:r>
            <a:rPr lang="en-US"/>
            <a:t>Use of material that is not cohesive to the formula.</a:t>
          </a:r>
        </a:p>
      </dgm:t>
    </dgm:pt>
    <dgm:pt modelId="{4FF229D8-CC6B-4B43-BCCC-1CF60B21C002}" type="parTrans" cxnId="{B70D4929-E950-4C06-958B-06C13E96EC11}">
      <dgm:prSet/>
      <dgm:spPr/>
      <dgm:t>
        <a:bodyPr/>
        <a:lstStyle/>
        <a:p>
          <a:endParaRPr lang="en-US"/>
        </a:p>
      </dgm:t>
    </dgm:pt>
    <dgm:pt modelId="{06EE68FE-B271-49A6-B3AA-EC373EED7490}" type="sibTrans" cxnId="{B70D4929-E950-4C06-958B-06C13E96EC11}">
      <dgm:prSet/>
      <dgm:spPr/>
      <dgm:t>
        <a:bodyPr/>
        <a:lstStyle/>
        <a:p>
          <a:endParaRPr lang="en-US"/>
        </a:p>
      </dgm:t>
    </dgm:pt>
    <dgm:pt modelId="{9A950A93-BCF8-491B-B22F-FB378E58D4C9}" type="pres">
      <dgm:prSet presAssocID="{915A782D-4C7A-4238-9780-64E88116330D}" presName="Name0" presStyleCnt="0">
        <dgm:presLayoutVars>
          <dgm:chMax val="7"/>
          <dgm:dir/>
          <dgm:animLvl val="lvl"/>
          <dgm:resizeHandles val="exact"/>
        </dgm:presLayoutVars>
      </dgm:prSet>
      <dgm:spPr/>
      <dgm:t>
        <a:bodyPr/>
        <a:lstStyle/>
        <a:p>
          <a:endParaRPr lang="en-GB"/>
        </a:p>
      </dgm:t>
    </dgm:pt>
    <dgm:pt modelId="{9E76F49F-5A43-449C-9119-0F82B3295B58}" type="pres">
      <dgm:prSet presAssocID="{73104B09-5343-4864-98B7-2D552D777FBD}" presName="circle1" presStyleLbl="node1" presStyleIdx="0" presStyleCnt="3"/>
      <dgm:spPr/>
    </dgm:pt>
    <dgm:pt modelId="{BD67A9BC-DFCB-4772-AE03-71F132E6EF71}" type="pres">
      <dgm:prSet presAssocID="{73104B09-5343-4864-98B7-2D552D777FBD}" presName="space" presStyleCnt="0"/>
      <dgm:spPr/>
    </dgm:pt>
    <dgm:pt modelId="{5DD30F13-A7C4-4E2C-AD81-778A9855AF20}" type="pres">
      <dgm:prSet presAssocID="{73104B09-5343-4864-98B7-2D552D777FBD}" presName="rect1" presStyleLbl="alignAcc1" presStyleIdx="0" presStyleCnt="3"/>
      <dgm:spPr/>
      <dgm:t>
        <a:bodyPr/>
        <a:lstStyle/>
        <a:p>
          <a:endParaRPr lang="en-GB"/>
        </a:p>
      </dgm:t>
    </dgm:pt>
    <dgm:pt modelId="{40FA2AE5-451E-49C7-B261-53CBA504C14D}" type="pres">
      <dgm:prSet presAssocID="{3FA0FDB9-F63A-4B0F-971F-8606E0306C43}" presName="vertSpace2" presStyleLbl="node1" presStyleIdx="0" presStyleCnt="3"/>
      <dgm:spPr/>
    </dgm:pt>
    <dgm:pt modelId="{22F31D5C-5878-445C-A3F5-E38523DFD225}" type="pres">
      <dgm:prSet presAssocID="{3FA0FDB9-F63A-4B0F-971F-8606E0306C43}" presName="circle2" presStyleLbl="node1" presStyleIdx="1" presStyleCnt="3"/>
      <dgm:spPr/>
    </dgm:pt>
    <dgm:pt modelId="{0C0E0768-62F0-4AF5-A15F-09D4446ECDED}" type="pres">
      <dgm:prSet presAssocID="{3FA0FDB9-F63A-4B0F-971F-8606E0306C43}" presName="rect2" presStyleLbl="alignAcc1" presStyleIdx="1" presStyleCnt="3"/>
      <dgm:spPr/>
      <dgm:t>
        <a:bodyPr/>
        <a:lstStyle/>
        <a:p>
          <a:endParaRPr lang="en-GB"/>
        </a:p>
      </dgm:t>
    </dgm:pt>
    <dgm:pt modelId="{4844B8C2-44B0-44CD-9D90-50D28CD021DA}" type="pres">
      <dgm:prSet presAssocID="{E5CEE124-B750-4F88-89FD-26BFA50F340D}" presName="vertSpace3" presStyleLbl="node1" presStyleIdx="1" presStyleCnt="3"/>
      <dgm:spPr/>
    </dgm:pt>
    <dgm:pt modelId="{C7F13FB6-D521-4455-8F4C-CBA36CA6F6E9}" type="pres">
      <dgm:prSet presAssocID="{E5CEE124-B750-4F88-89FD-26BFA50F340D}" presName="circle3" presStyleLbl="node1" presStyleIdx="2" presStyleCnt="3"/>
      <dgm:spPr/>
    </dgm:pt>
    <dgm:pt modelId="{3903D624-C9A1-40D1-95D2-6AAC6A336CFA}" type="pres">
      <dgm:prSet presAssocID="{E5CEE124-B750-4F88-89FD-26BFA50F340D}" presName="rect3" presStyleLbl="alignAcc1" presStyleIdx="2" presStyleCnt="3"/>
      <dgm:spPr/>
      <dgm:t>
        <a:bodyPr/>
        <a:lstStyle/>
        <a:p>
          <a:endParaRPr lang="en-GB"/>
        </a:p>
      </dgm:t>
    </dgm:pt>
    <dgm:pt modelId="{8BCD5C46-72EC-4D32-808E-712134DF33C8}" type="pres">
      <dgm:prSet presAssocID="{73104B09-5343-4864-98B7-2D552D777FBD}" presName="rect1ParTxNoCh" presStyleLbl="alignAcc1" presStyleIdx="2" presStyleCnt="3">
        <dgm:presLayoutVars>
          <dgm:chMax val="1"/>
          <dgm:bulletEnabled val="1"/>
        </dgm:presLayoutVars>
      </dgm:prSet>
      <dgm:spPr/>
      <dgm:t>
        <a:bodyPr/>
        <a:lstStyle/>
        <a:p>
          <a:endParaRPr lang="en-GB"/>
        </a:p>
      </dgm:t>
    </dgm:pt>
    <dgm:pt modelId="{48E69A62-92C7-4196-B969-8871F14A1C23}" type="pres">
      <dgm:prSet presAssocID="{3FA0FDB9-F63A-4B0F-971F-8606E0306C43}" presName="rect2ParTxNoCh" presStyleLbl="alignAcc1" presStyleIdx="2" presStyleCnt="3">
        <dgm:presLayoutVars>
          <dgm:chMax val="1"/>
          <dgm:bulletEnabled val="1"/>
        </dgm:presLayoutVars>
      </dgm:prSet>
      <dgm:spPr/>
      <dgm:t>
        <a:bodyPr/>
        <a:lstStyle/>
        <a:p>
          <a:endParaRPr lang="en-GB"/>
        </a:p>
      </dgm:t>
    </dgm:pt>
    <dgm:pt modelId="{126749B5-C253-4E63-964B-A3029A4AD4CB}" type="pres">
      <dgm:prSet presAssocID="{E5CEE124-B750-4F88-89FD-26BFA50F340D}" presName="rect3ParTxNoCh" presStyleLbl="alignAcc1" presStyleIdx="2" presStyleCnt="3">
        <dgm:presLayoutVars>
          <dgm:chMax val="1"/>
          <dgm:bulletEnabled val="1"/>
        </dgm:presLayoutVars>
      </dgm:prSet>
      <dgm:spPr/>
      <dgm:t>
        <a:bodyPr/>
        <a:lstStyle/>
        <a:p>
          <a:endParaRPr lang="en-GB"/>
        </a:p>
      </dgm:t>
    </dgm:pt>
  </dgm:ptLst>
  <dgm:cxnLst>
    <dgm:cxn modelId="{6984F0E7-CE5A-456F-A833-D588DB94CA78}" srcId="{915A782D-4C7A-4238-9780-64E88116330D}" destId="{73104B09-5343-4864-98B7-2D552D777FBD}" srcOrd="0" destOrd="0" parTransId="{FBA67A29-8DE2-4E22-B603-4F55D1FFD1EE}" sibTransId="{0C8D3F3B-4EE0-4C92-A4A2-9CAA0534AE4E}"/>
    <dgm:cxn modelId="{B70D4929-E950-4C06-958B-06C13E96EC11}" srcId="{915A782D-4C7A-4238-9780-64E88116330D}" destId="{E5CEE124-B750-4F88-89FD-26BFA50F340D}" srcOrd="2" destOrd="0" parTransId="{4FF229D8-CC6B-4B43-BCCC-1CF60B21C002}" sibTransId="{06EE68FE-B271-49A6-B3AA-EC373EED7490}"/>
    <dgm:cxn modelId="{A2E7435D-17CC-4AA7-91AE-1A96F9F9FC23}" type="presOf" srcId="{E5CEE124-B750-4F88-89FD-26BFA50F340D}" destId="{3903D624-C9A1-40D1-95D2-6AAC6A336CFA}" srcOrd="0" destOrd="0" presId="urn:microsoft.com/office/officeart/2005/8/layout/target3"/>
    <dgm:cxn modelId="{7ACE5173-F503-4449-B6FE-17373919BCE9}" srcId="{915A782D-4C7A-4238-9780-64E88116330D}" destId="{3FA0FDB9-F63A-4B0F-971F-8606E0306C43}" srcOrd="1" destOrd="0" parTransId="{06E7D489-71E7-457F-90BF-49A610AF1DE5}" sibTransId="{7DD57757-D454-4A44-8EEF-B87D4108867E}"/>
    <dgm:cxn modelId="{221A43BA-BBB3-43BD-A9A6-86080ED3CF5C}" type="presOf" srcId="{E5CEE124-B750-4F88-89FD-26BFA50F340D}" destId="{126749B5-C253-4E63-964B-A3029A4AD4CB}" srcOrd="1" destOrd="0" presId="urn:microsoft.com/office/officeart/2005/8/layout/target3"/>
    <dgm:cxn modelId="{1CD1419E-D244-4A25-9A6C-418C78349A8B}" type="presOf" srcId="{3FA0FDB9-F63A-4B0F-971F-8606E0306C43}" destId="{0C0E0768-62F0-4AF5-A15F-09D4446ECDED}" srcOrd="0" destOrd="0" presId="urn:microsoft.com/office/officeart/2005/8/layout/target3"/>
    <dgm:cxn modelId="{ED1D9263-076C-4955-9F29-1AA6FFFAEF49}" type="presOf" srcId="{915A782D-4C7A-4238-9780-64E88116330D}" destId="{9A950A93-BCF8-491B-B22F-FB378E58D4C9}" srcOrd="0" destOrd="0" presId="urn:microsoft.com/office/officeart/2005/8/layout/target3"/>
    <dgm:cxn modelId="{CDF839A4-51CF-495E-9C99-D452B2B9B3C2}" type="presOf" srcId="{73104B09-5343-4864-98B7-2D552D777FBD}" destId="{5DD30F13-A7C4-4E2C-AD81-778A9855AF20}" srcOrd="0" destOrd="0" presId="urn:microsoft.com/office/officeart/2005/8/layout/target3"/>
    <dgm:cxn modelId="{C47AC3E6-9DB6-4D10-BC90-4806DC839367}" type="presOf" srcId="{3FA0FDB9-F63A-4B0F-971F-8606E0306C43}" destId="{48E69A62-92C7-4196-B969-8871F14A1C23}" srcOrd="1" destOrd="0" presId="urn:microsoft.com/office/officeart/2005/8/layout/target3"/>
    <dgm:cxn modelId="{FB3E2567-2D2F-4863-B4F9-E5E5DDE1EE93}" type="presOf" srcId="{73104B09-5343-4864-98B7-2D552D777FBD}" destId="{8BCD5C46-72EC-4D32-808E-712134DF33C8}" srcOrd="1" destOrd="0" presId="urn:microsoft.com/office/officeart/2005/8/layout/target3"/>
    <dgm:cxn modelId="{3B59D0C0-59D2-4F3F-A9C3-8FC47A9488C5}" type="presParOf" srcId="{9A950A93-BCF8-491B-B22F-FB378E58D4C9}" destId="{9E76F49F-5A43-449C-9119-0F82B3295B58}" srcOrd="0" destOrd="0" presId="urn:microsoft.com/office/officeart/2005/8/layout/target3"/>
    <dgm:cxn modelId="{F51D8ADD-FE53-4465-A7D8-C8DB92749B38}" type="presParOf" srcId="{9A950A93-BCF8-491B-B22F-FB378E58D4C9}" destId="{BD67A9BC-DFCB-4772-AE03-71F132E6EF71}" srcOrd="1" destOrd="0" presId="urn:microsoft.com/office/officeart/2005/8/layout/target3"/>
    <dgm:cxn modelId="{1E88A00E-327A-40F5-9F00-4EAA6EBB234C}" type="presParOf" srcId="{9A950A93-BCF8-491B-B22F-FB378E58D4C9}" destId="{5DD30F13-A7C4-4E2C-AD81-778A9855AF20}" srcOrd="2" destOrd="0" presId="urn:microsoft.com/office/officeart/2005/8/layout/target3"/>
    <dgm:cxn modelId="{758D55A9-AB96-4A62-B32F-03DF6E4DA545}" type="presParOf" srcId="{9A950A93-BCF8-491B-B22F-FB378E58D4C9}" destId="{40FA2AE5-451E-49C7-B261-53CBA504C14D}" srcOrd="3" destOrd="0" presId="urn:microsoft.com/office/officeart/2005/8/layout/target3"/>
    <dgm:cxn modelId="{A33679F7-6685-4585-A2F0-E9252DB8DEE6}" type="presParOf" srcId="{9A950A93-BCF8-491B-B22F-FB378E58D4C9}" destId="{22F31D5C-5878-445C-A3F5-E38523DFD225}" srcOrd="4" destOrd="0" presId="urn:microsoft.com/office/officeart/2005/8/layout/target3"/>
    <dgm:cxn modelId="{DD59FFB8-5337-4709-8EE2-AD2E3FA3D80B}" type="presParOf" srcId="{9A950A93-BCF8-491B-B22F-FB378E58D4C9}" destId="{0C0E0768-62F0-4AF5-A15F-09D4446ECDED}" srcOrd="5" destOrd="0" presId="urn:microsoft.com/office/officeart/2005/8/layout/target3"/>
    <dgm:cxn modelId="{DD825D83-8076-4761-897F-A72735B63818}" type="presParOf" srcId="{9A950A93-BCF8-491B-B22F-FB378E58D4C9}" destId="{4844B8C2-44B0-44CD-9D90-50D28CD021DA}" srcOrd="6" destOrd="0" presId="urn:microsoft.com/office/officeart/2005/8/layout/target3"/>
    <dgm:cxn modelId="{C7940396-1DF0-4807-BD0C-C12BCDDE734D}" type="presParOf" srcId="{9A950A93-BCF8-491B-B22F-FB378E58D4C9}" destId="{C7F13FB6-D521-4455-8F4C-CBA36CA6F6E9}" srcOrd="7" destOrd="0" presId="urn:microsoft.com/office/officeart/2005/8/layout/target3"/>
    <dgm:cxn modelId="{17CF3452-C7A0-4E9B-A7C8-D8A852DE440E}" type="presParOf" srcId="{9A950A93-BCF8-491B-B22F-FB378E58D4C9}" destId="{3903D624-C9A1-40D1-95D2-6AAC6A336CFA}" srcOrd="8" destOrd="0" presId="urn:microsoft.com/office/officeart/2005/8/layout/target3"/>
    <dgm:cxn modelId="{7ACB8824-7376-4F97-8CE6-7D06E51C6303}" type="presParOf" srcId="{9A950A93-BCF8-491B-B22F-FB378E58D4C9}" destId="{8BCD5C46-72EC-4D32-808E-712134DF33C8}" srcOrd="9" destOrd="0" presId="urn:microsoft.com/office/officeart/2005/8/layout/target3"/>
    <dgm:cxn modelId="{A3ED25E5-2F2C-410B-8E55-E2FFA2D713ED}" type="presParOf" srcId="{9A950A93-BCF8-491B-B22F-FB378E58D4C9}" destId="{48E69A62-92C7-4196-B969-8871F14A1C23}" srcOrd="10" destOrd="0" presId="urn:microsoft.com/office/officeart/2005/8/layout/target3"/>
    <dgm:cxn modelId="{6E079586-0F6C-4BA2-AD4D-65ACCB439EAB}" type="presParOf" srcId="{9A950A93-BCF8-491B-B22F-FB378E58D4C9}" destId="{126749B5-C253-4E63-964B-A3029A4AD4CB}"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9842-DEF0-4087-8484-1066C62C849D}">
      <dsp:nvSpPr>
        <dsp:cNvPr id="0" name=""/>
        <dsp:cNvSpPr/>
      </dsp:nvSpPr>
      <dsp:spPr>
        <a:xfrm>
          <a:off x="997356" y="128"/>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a:effectLst>
                <a:outerShdw blurRad="38100" dist="38100" dir="2700000" algn="tl">
                  <a:srgbClr val="000000">
                    <a:alpha val="43137"/>
                  </a:srgbClr>
                </a:outerShdw>
              </a:effectLst>
            </a:rPr>
            <a:t>Monsanto hardness tester (manual</a:t>
          </a:r>
          <a:r>
            <a:rPr lang="en-US" sz="1600" kern="1200" dirty="0"/>
            <a:t>)</a:t>
          </a:r>
        </a:p>
      </dsp:txBody>
      <dsp:txXfrm>
        <a:off x="997356" y="128"/>
        <a:ext cx="6234886" cy="566807"/>
      </dsp:txXfrm>
    </dsp:sp>
    <dsp:sp modelId="{0C8DA10C-DD28-4E0D-916C-4EBCF3CBE67C}">
      <dsp:nvSpPr>
        <dsp:cNvPr id="0" name=""/>
        <dsp:cNvSpPr/>
      </dsp:nvSpPr>
      <dsp:spPr>
        <a:xfrm>
          <a:off x="997356" y="566936"/>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1B4D9F5-FD2B-45D9-BA6D-7BB5708C47E4}">
      <dsp:nvSpPr>
        <dsp:cNvPr id="0" name=""/>
        <dsp:cNvSpPr/>
      </dsp:nvSpPr>
      <dsp:spPr>
        <a:xfrm>
          <a:off x="1877168" y="566936"/>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01469A9-23BE-4AAD-BD00-3F559C716CD8}">
      <dsp:nvSpPr>
        <dsp:cNvPr id="0" name=""/>
        <dsp:cNvSpPr/>
      </dsp:nvSpPr>
      <dsp:spPr>
        <a:xfrm>
          <a:off x="2756980" y="566936"/>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D94DE35-5644-4035-A661-529CC60C9FD0}">
      <dsp:nvSpPr>
        <dsp:cNvPr id="0" name=""/>
        <dsp:cNvSpPr/>
      </dsp:nvSpPr>
      <dsp:spPr>
        <a:xfrm>
          <a:off x="3636792" y="566936"/>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95C3EEC-AB9A-4C10-BB39-16B2D43F374F}">
      <dsp:nvSpPr>
        <dsp:cNvPr id="0" name=""/>
        <dsp:cNvSpPr/>
      </dsp:nvSpPr>
      <dsp:spPr>
        <a:xfrm>
          <a:off x="4516603" y="566936"/>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EE12DAC-90F1-4D26-AEE7-BC753C41494E}">
      <dsp:nvSpPr>
        <dsp:cNvPr id="0" name=""/>
        <dsp:cNvSpPr/>
      </dsp:nvSpPr>
      <dsp:spPr>
        <a:xfrm>
          <a:off x="5396415" y="566936"/>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BAAA610-B785-479E-8796-2C7B0193D3B2}">
      <dsp:nvSpPr>
        <dsp:cNvPr id="0" name=""/>
        <dsp:cNvSpPr/>
      </dsp:nvSpPr>
      <dsp:spPr>
        <a:xfrm>
          <a:off x="6276227" y="566936"/>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C1FEE5D-DBC3-43EE-87BC-53D0D3114957}">
      <dsp:nvSpPr>
        <dsp:cNvPr id="0" name=""/>
        <dsp:cNvSpPr/>
      </dsp:nvSpPr>
      <dsp:spPr>
        <a:xfrm>
          <a:off x="997356" y="755522"/>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a:effectLst>
                <a:outerShdw blurRad="38100" dist="38100" dir="2700000" algn="tl">
                  <a:srgbClr val="000000">
                    <a:alpha val="43137"/>
                  </a:srgbClr>
                </a:outerShdw>
              </a:effectLst>
            </a:rPr>
            <a:t>Pfizer tester (simple, low cost and rapid)</a:t>
          </a:r>
        </a:p>
      </dsp:txBody>
      <dsp:txXfrm>
        <a:off x="997356" y="755522"/>
        <a:ext cx="6234886" cy="566807"/>
      </dsp:txXfrm>
    </dsp:sp>
    <dsp:sp modelId="{9FB1A82A-A836-4244-BD19-A26815717BF6}">
      <dsp:nvSpPr>
        <dsp:cNvPr id="0" name=""/>
        <dsp:cNvSpPr/>
      </dsp:nvSpPr>
      <dsp:spPr>
        <a:xfrm>
          <a:off x="997356" y="1322329"/>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821EB98-B7A5-4F82-8FD3-FCDAE619846D}">
      <dsp:nvSpPr>
        <dsp:cNvPr id="0" name=""/>
        <dsp:cNvSpPr/>
      </dsp:nvSpPr>
      <dsp:spPr>
        <a:xfrm>
          <a:off x="1877168" y="1322329"/>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3796DD0-7DD7-4501-8979-D02040D5A839}">
      <dsp:nvSpPr>
        <dsp:cNvPr id="0" name=""/>
        <dsp:cNvSpPr/>
      </dsp:nvSpPr>
      <dsp:spPr>
        <a:xfrm>
          <a:off x="2756980" y="1322329"/>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6FB2D36-F0A8-41AC-B94B-1306E9079AA4}">
      <dsp:nvSpPr>
        <dsp:cNvPr id="0" name=""/>
        <dsp:cNvSpPr/>
      </dsp:nvSpPr>
      <dsp:spPr>
        <a:xfrm>
          <a:off x="3636792" y="1322329"/>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AFEB188-BC2E-404E-9087-E9B72823A1BD}">
      <dsp:nvSpPr>
        <dsp:cNvPr id="0" name=""/>
        <dsp:cNvSpPr/>
      </dsp:nvSpPr>
      <dsp:spPr>
        <a:xfrm>
          <a:off x="4516603" y="1322329"/>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AD302B8-B7D2-4D75-8E8A-B193DA9A9E87}">
      <dsp:nvSpPr>
        <dsp:cNvPr id="0" name=""/>
        <dsp:cNvSpPr/>
      </dsp:nvSpPr>
      <dsp:spPr>
        <a:xfrm>
          <a:off x="5396415" y="1322329"/>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F80F311-314D-478A-8D7F-DFEFBCE3AB81}">
      <dsp:nvSpPr>
        <dsp:cNvPr id="0" name=""/>
        <dsp:cNvSpPr/>
      </dsp:nvSpPr>
      <dsp:spPr>
        <a:xfrm>
          <a:off x="6276227" y="1322329"/>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CB6245E-44D8-4716-B411-2DFAF0F00BCF}">
      <dsp:nvSpPr>
        <dsp:cNvPr id="0" name=""/>
        <dsp:cNvSpPr/>
      </dsp:nvSpPr>
      <dsp:spPr>
        <a:xfrm>
          <a:off x="997356" y="1510916"/>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err="1">
              <a:effectLst>
                <a:outerShdw blurRad="38100" dist="38100" dir="2700000" algn="tl">
                  <a:srgbClr val="000000">
                    <a:alpha val="43137"/>
                  </a:srgbClr>
                </a:outerShdw>
              </a:effectLst>
            </a:rPr>
            <a:t>Erweka</a:t>
          </a:r>
          <a:r>
            <a:rPr lang="en-US" sz="1600" b="1" kern="1200" dirty="0">
              <a:effectLst>
                <a:outerShdw blurRad="38100" dist="38100" dir="2700000" algn="tl">
                  <a:srgbClr val="000000">
                    <a:alpha val="43137"/>
                  </a:srgbClr>
                </a:outerShdw>
              </a:effectLst>
            </a:rPr>
            <a:t> tester (electrical)</a:t>
          </a:r>
        </a:p>
      </dsp:txBody>
      <dsp:txXfrm>
        <a:off x="997356" y="1510916"/>
        <a:ext cx="6234886" cy="566807"/>
      </dsp:txXfrm>
    </dsp:sp>
    <dsp:sp modelId="{891DFBC6-9D73-4433-96AC-D9BBCCFB1D8B}">
      <dsp:nvSpPr>
        <dsp:cNvPr id="0" name=""/>
        <dsp:cNvSpPr/>
      </dsp:nvSpPr>
      <dsp:spPr>
        <a:xfrm>
          <a:off x="997356" y="2077723"/>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6A9FD1F-29B3-45F0-85DD-83B2756F597E}">
      <dsp:nvSpPr>
        <dsp:cNvPr id="0" name=""/>
        <dsp:cNvSpPr/>
      </dsp:nvSpPr>
      <dsp:spPr>
        <a:xfrm>
          <a:off x="1877168" y="2077723"/>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B3DB51F-F387-4ABC-BE46-960909AF4EDB}">
      <dsp:nvSpPr>
        <dsp:cNvPr id="0" name=""/>
        <dsp:cNvSpPr/>
      </dsp:nvSpPr>
      <dsp:spPr>
        <a:xfrm>
          <a:off x="2756980" y="2077723"/>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967BEA2-6DAF-473C-982E-468EE86E2589}">
      <dsp:nvSpPr>
        <dsp:cNvPr id="0" name=""/>
        <dsp:cNvSpPr/>
      </dsp:nvSpPr>
      <dsp:spPr>
        <a:xfrm>
          <a:off x="3636792" y="2077723"/>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C840A14-6999-46AF-86A1-E5F0C1E18343}">
      <dsp:nvSpPr>
        <dsp:cNvPr id="0" name=""/>
        <dsp:cNvSpPr/>
      </dsp:nvSpPr>
      <dsp:spPr>
        <a:xfrm>
          <a:off x="4516603" y="2077723"/>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00F8CC9-9FCD-401A-9A95-07B560AB7D65}">
      <dsp:nvSpPr>
        <dsp:cNvPr id="0" name=""/>
        <dsp:cNvSpPr/>
      </dsp:nvSpPr>
      <dsp:spPr>
        <a:xfrm>
          <a:off x="5396415" y="2077723"/>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FD4B84C-91B8-47A2-9CE6-B2E48727D3AC}">
      <dsp:nvSpPr>
        <dsp:cNvPr id="0" name=""/>
        <dsp:cNvSpPr/>
      </dsp:nvSpPr>
      <dsp:spPr>
        <a:xfrm>
          <a:off x="6276227" y="2077723"/>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35D4615-D6B1-4059-A0A1-0FAA715081CC}">
      <dsp:nvSpPr>
        <dsp:cNvPr id="0" name=""/>
        <dsp:cNvSpPr/>
      </dsp:nvSpPr>
      <dsp:spPr>
        <a:xfrm>
          <a:off x="997356" y="2266309"/>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rtl="0">
            <a:lnSpc>
              <a:spcPct val="90000"/>
            </a:lnSpc>
            <a:spcBef>
              <a:spcPct val="0"/>
            </a:spcBef>
            <a:spcAft>
              <a:spcPct val="35000"/>
            </a:spcAft>
          </a:pPr>
          <a:r>
            <a:rPr lang="en-US" sz="1400" b="1" kern="1200" dirty="0">
              <a:effectLst>
                <a:outerShdw blurRad="38100" dist="38100" dir="2700000" algn="tl">
                  <a:srgbClr val="000000">
                    <a:alpha val="43137"/>
                  </a:srgbClr>
                </a:outerShdw>
              </a:effectLst>
            </a:rPr>
            <a:t>Dr. Schleuniger tester (electrical) –widely used because its fast and reproducible-.</a:t>
          </a:r>
        </a:p>
      </dsp:txBody>
      <dsp:txXfrm>
        <a:off x="997356" y="2266309"/>
        <a:ext cx="6234886" cy="566807"/>
      </dsp:txXfrm>
    </dsp:sp>
    <dsp:sp modelId="{82F9A2AA-4344-4589-AF6F-5FDA13F42868}">
      <dsp:nvSpPr>
        <dsp:cNvPr id="0" name=""/>
        <dsp:cNvSpPr/>
      </dsp:nvSpPr>
      <dsp:spPr>
        <a:xfrm>
          <a:off x="997356" y="2833117"/>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B6A356A-A6D9-4C85-BBC8-94897B80228D}">
      <dsp:nvSpPr>
        <dsp:cNvPr id="0" name=""/>
        <dsp:cNvSpPr/>
      </dsp:nvSpPr>
      <dsp:spPr>
        <a:xfrm>
          <a:off x="1877168" y="2833117"/>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984445F-67EA-4925-85D4-AE6584BC8F40}">
      <dsp:nvSpPr>
        <dsp:cNvPr id="0" name=""/>
        <dsp:cNvSpPr/>
      </dsp:nvSpPr>
      <dsp:spPr>
        <a:xfrm>
          <a:off x="2756980" y="2833117"/>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1FAC309-98E1-4BF4-81B9-BFD860388A2A}">
      <dsp:nvSpPr>
        <dsp:cNvPr id="0" name=""/>
        <dsp:cNvSpPr/>
      </dsp:nvSpPr>
      <dsp:spPr>
        <a:xfrm>
          <a:off x="3636792" y="2833117"/>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D27244E-D3F9-48E4-BCE2-4BC0D3E7AC13}">
      <dsp:nvSpPr>
        <dsp:cNvPr id="0" name=""/>
        <dsp:cNvSpPr/>
      </dsp:nvSpPr>
      <dsp:spPr>
        <a:xfrm>
          <a:off x="4516603" y="2833117"/>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AF2D857-8B8F-462A-B701-C940CD3CFACC}">
      <dsp:nvSpPr>
        <dsp:cNvPr id="0" name=""/>
        <dsp:cNvSpPr/>
      </dsp:nvSpPr>
      <dsp:spPr>
        <a:xfrm>
          <a:off x="5396415" y="2833117"/>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9F32841-CD13-4114-A6DD-67BFC1D1517B}">
      <dsp:nvSpPr>
        <dsp:cNvPr id="0" name=""/>
        <dsp:cNvSpPr/>
      </dsp:nvSpPr>
      <dsp:spPr>
        <a:xfrm>
          <a:off x="6276227" y="2833117"/>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DDC11-9F06-42E7-A37F-EBA50C397996}">
      <dsp:nvSpPr>
        <dsp:cNvPr id="0" name=""/>
        <dsp:cNvSpPr/>
      </dsp:nvSpPr>
      <dsp:spPr>
        <a:xfrm rot="10800000">
          <a:off x="1597543" y="2122"/>
          <a:ext cx="5472684" cy="876343"/>
        </a:xfrm>
        <a:prstGeom prst="homePlate">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6443" tIns="60960" rIns="113792" bIns="60960" numCol="1" spcCol="1270" anchor="ctr" anchorCtr="0">
          <a:noAutofit/>
        </a:bodyPr>
        <a:lstStyle/>
        <a:p>
          <a:pPr lvl="0" algn="just" defTabSz="711200" rtl="0">
            <a:lnSpc>
              <a:spcPct val="90000"/>
            </a:lnSpc>
            <a:spcBef>
              <a:spcPct val="0"/>
            </a:spcBef>
            <a:spcAft>
              <a:spcPct val="35000"/>
            </a:spcAft>
          </a:pPr>
          <a:r>
            <a:rPr lang="en-US" sz="1600" b="1" kern="1200" dirty="0">
              <a:solidFill>
                <a:schemeClr val="tx1"/>
              </a:solidFill>
              <a:effectLst>
                <a:outerShdw blurRad="38100" dist="38100" dir="2700000" algn="tl">
                  <a:srgbClr val="000000">
                    <a:alpha val="43137"/>
                  </a:srgbClr>
                </a:outerShdw>
              </a:effectLst>
            </a:rPr>
            <a:t>(Die fill constant) </a:t>
          </a:r>
          <a:r>
            <a:rPr lang="en-US" sz="1300" b="1" kern="1200" dirty="0">
              <a:solidFill>
                <a:schemeClr val="tx1"/>
              </a:solidFill>
              <a:effectLst>
                <a:outerShdw blurRad="38100" dist="38100" dir="2700000" algn="tl">
                  <a:srgbClr val="000000">
                    <a:alpha val="43137"/>
                  </a:srgbClr>
                </a:outerShdw>
              </a:effectLst>
            </a:rPr>
            <a:t>then additional compression force result in more hardness and less thickness</a:t>
          </a:r>
        </a:p>
      </dsp:txBody>
      <dsp:txXfrm rot="10800000">
        <a:off x="1816629" y="2122"/>
        <a:ext cx="5253598" cy="876343"/>
      </dsp:txXfrm>
    </dsp:sp>
    <dsp:sp modelId="{8B5999FF-1215-458F-B5BA-EB7D159B800C}">
      <dsp:nvSpPr>
        <dsp:cNvPr id="0" name=""/>
        <dsp:cNvSpPr/>
      </dsp:nvSpPr>
      <dsp:spPr>
        <a:xfrm>
          <a:off x="1159372" y="2122"/>
          <a:ext cx="876343" cy="876343"/>
        </a:xfrm>
        <a:prstGeom prst="ellipse">
          <a:avLst/>
        </a:prstGeom>
        <a:solidFill>
          <a:schemeClr val="accent3">
            <a:tint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89ED702-3A6F-4E30-B81D-1B4BEB0DE5EF}">
      <dsp:nvSpPr>
        <dsp:cNvPr id="0" name=""/>
        <dsp:cNvSpPr/>
      </dsp:nvSpPr>
      <dsp:spPr>
        <a:xfrm rot="10800000">
          <a:off x="1597543" y="1140061"/>
          <a:ext cx="5472684" cy="1107900"/>
        </a:xfrm>
        <a:prstGeom prst="homePlate">
          <a:avLst/>
        </a:prstGeom>
        <a:solidFill>
          <a:schemeClr val="accent3">
            <a:hueOff val="3874869"/>
            <a:satOff val="-12382"/>
            <a:lumOff val="-313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6443" tIns="60960" rIns="113792" bIns="60960" numCol="1" spcCol="1270" anchor="ctr" anchorCtr="0">
          <a:noAutofit/>
        </a:bodyPr>
        <a:lstStyle/>
        <a:p>
          <a:pPr lvl="0" algn="just" defTabSz="711200" rtl="0">
            <a:lnSpc>
              <a:spcPct val="90000"/>
            </a:lnSpc>
            <a:spcBef>
              <a:spcPct val="0"/>
            </a:spcBef>
            <a:spcAft>
              <a:spcPct val="35000"/>
            </a:spcAft>
          </a:pPr>
          <a:r>
            <a:rPr lang="en-US" sz="1600" b="1" kern="1200" dirty="0">
              <a:solidFill>
                <a:schemeClr val="tx1"/>
              </a:solidFill>
              <a:effectLst>
                <a:outerShdw blurRad="38100" dist="38100" dir="2700000" algn="tl">
                  <a:srgbClr val="000000">
                    <a:alpha val="43137"/>
                  </a:srgbClr>
                </a:outerShdw>
              </a:effectLst>
            </a:rPr>
            <a:t>(Compression force constant–fixed distance between upper and lower punches)  </a:t>
          </a:r>
          <a:r>
            <a:rPr lang="en-US" sz="1300" b="1" kern="1200" dirty="0">
              <a:solidFill>
                <a:schemeClr val="tx1"/>
              </a:solidFill>
              <a:effectLst>
                <a:outerShdw blurRad="38100" dist="38100" dir="2700000" algn="tl">
                  <a:srgbClr val="000000">
                    <a:alpha val="43137"/>
                  </a:srgbClr>
                </a:outerShdw>
              </a:effectLst>
            </a:rPr>
            <a:t>then hardness increase with increase in die fill and decrease with lower die fill.</a:t>
          </a:r>
        </a:p>
      </dsp:txBody>
      <dsp:txXfrm rot="10800000">
        <a:off x="1874518" y="1140061"/>
        <a:ext cx="5195709" cy="1107900"/>
      </dsp:txXfrm>
    </dsp:sp>
    <dsp:sp modelId="{58453A54-2EB6-45A8-8151-A13F9ED43BDC}">
      <dsp:nvSpPr>
        <dsp:cNvPr id="0" name=""/>
        <dsp:cNvSpPr/>
      </dsp:nvSpPr>
      <dsp:spPr>
        <a:xfrm>
          <a:off x="1159372" y="1255839"/>
          <a:ext cx="876343" cy="876343"/>
        </a:xfrm>
        <a:prstGeom prst="ellipse">
          <a:avLst/>
        </a:prstGeom>
        <a:solidFill>
          <a:schemeClr val="accent3">
            <a:tint val="50000"/>
            <a:hueOff val="4243327"/>
            <a:satOff val="-17719"/>
            <a:lumOff val="-191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B63D540-E15F-4617-AB08-96ABAEDD63B9}">
      <dsp:nvSpPr>
        <dsp:cNvPr id="0" name=""/>
        <dsp:cNvSpPr/>
      </dsp:nvSpPr>
      <dsp:spPr>
        <a:xfrm rot="10800000">
          <a:off x="1597543" y="2509557"/>
          <a:ext cx="5472684" cy="876343"/>
        </a:xfrm>
        <a:prstGeom prst="homePlate">
          <a:avLst/>
        </a:prstGeom>
        <a:solidFill>
          <a:schemeClr val="accent3">
            <a:hueOff val="7749738"/>
            <a:satOff val="-24763"/>
            <a:lumOff val="-627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6443" tIns="60960" rIns="113792" bIns="60960" numCol="1" spcCol="1270" anchor="ctr" anchorCtr="0">
          <a:noAutofit/>
        </a:bodyPr>
        <a:lstStyle/>
        <a:p>
          <a:pPr lvl="0" algn="just" defTabSz="711200" rtl="0">
            <a:lnSpc>
              <a:spcPct val="90000"/>
            </a:lnSpc>
            <a:spcBef>
              <a:spcPct val="0"/>
            </a:spcBef>
            <a:spcAft>
              <a:spcPct val="35000"/>
            </a:spcAft>
          </a:pPr>
          <a:r>
            <a:rPr lang="en-US" sz="1600" b="1" kern="1200" dirty="0">
              <a:solidFill>
                <a:schemeClr val="tx1"/>
              </a:solidFill>
              <a:effectLst>
                <a:outerShdw blurRad="38100" dist="38100" dir="2700000" algn="tl">
                  <a:srgbClr val="000000">
                    <a:alpha val="43137"/>
                  </a:srgbClr>
                </a:outerShdw>
              </a:effectLst>
            </a:rPr>
            <a:t>Quantity and quality of binder</a:t>
          </a:r>
          <a:r>
            <a:rPr lang="en-US" sz="1400" b="1" kern="1200" dirty="0">
              <a:solidFill>
                <a:schemeClr val="tx1"/>
              </a:solidFill>
              <a:effectLst>
                <a:outerShdw blurRad="38100" dist="38100" dir="2700000" algn="tl">
                  <a:srgbClr val="000000">
                    <a:alpha val="43137"/>
                  </a:srgbClr>
                </a:outerShdw>
              </a:effectLst>
            </a:rPr>
            <a:t> (good binder result in appropriate tab hardness and not hinder the release of drug from tab.).</a:t>
          </a:r>
        </a:p>
      </dsp:txBody>
      <dsp:txXfrm rot="10800000">
        <a:off x="1816629" y="2509557"/>
        <a:ext cx="5253598" cy="876343"/>
      </dsp:txXfrm>
    </dsp:sp>
    <dsp:sp modelId="{C64DC902-2812-4423-AB49-6536C042B796}">
      <dsp:nvSpPr>
        <dsp:cNvPr id="0" name=""/>
        <dsp:cNvSpPr/>
      </dsp:nvSpPr>
      <dsp:spPr>
        <a:xfrm>
          <a:off x="1159372" y="2509557"/>
          <a:ext cx="876343" cy="876343"/>
        </a:xfrm>
        <a:prstGeom prst="ellipse">
          <a:avLst/>
        </a:prstGeom>
        <a:solidFill>
          <a:schemeClr val="accent3">
            <a:tint val="50000"/>
            <a:hueOff val="8486655"/>
            <a:satOff val="-35438"/>
            <a:lumOff val="-383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23A9863-21D7-42E9-8D97-FFF0ED8BA3D0}">
      <dsp:nvSpPr>
        <dsp:cNvPr id="0" name=""/>
        <dsp:cNvSpPr/>
      </dsp:nvSpPr>
      <dsp:spPr>
        <a:xfrm rot="10800000">
          <a:off x="1597543" y="3647496"/>
          <a:ext cx="5472684" cy="876343"/>
        </a:xfrm>
        <a:prstGeom prst="homePlate">
          <a:avLst/>
        </a:prstGeom>
        <a:solidFill>
          <a:schemeClr val="accent3">
            <a:hueOff val="11624607"/>
            <a:satOff val="-37145"/>
            <a:lumOff val="-94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6443" tIns="60960" rIns="113792" bIns="60960" numCol="1" spcCol="1270" anchor="ctr" anchorCtr="0">
          <a:noAutofit/>
        </a:bodyPr>
        <a:lstStyle/>
        <a:p>
          <a:pPr lvl="0" algn="ctr" defTabSz="711200" rtl="0">
            <a:lnSpc>
              <a:spcPct val="90000"/>
            </a:lnSpc>
            <a:spcBef>
              <a:spcPct val="0"/>
            </a:spcBef>
            <a:spcAft>
              <a:spcPct val="35000"/>
            </a:spcAft>
          </a:pPr>
          <a:r>
            <a:rPr lang="en-US" sz="1600" b="1" kern="1200" dirty="0">
              <a:solidFill>
                <a:schemeClr val="tx1"/>
              </a:solidFill>
              <a:effectLst>
                <a:outerShdw blurRad="38100" dist="38100" dir="2700000" algn="tl">
                  <a:srgbClr val="000000">
                    <a:alpha val="43137"/>
                  </a:srgbClr>
                </a:outerShdw>
              </a:effectLst>
            </a:rPr>
            <a:t>Lubricant</a:t>
          </a:r>
          <a:r>
            <a:rPr lang="en-US" sz="1400" kern="1200" dirty="0"/>
            <a:t> </a:t>
          </a:r>
          <a:r>
            <a:rPr lang="en-US" sz="1400" b="1" kern="1200" dirty="0">
              <a:solidFill>
                <a:schemeClr val="tx1"/>
              </a:solidFill>
              <a:effectLst>
                <a:outerShdw blurRad="38100" dist="38100" dir="2700000" algn="tl">
                  <a:srgbClr val="000000">
                    <a:alpha val="43137"/>
                  </a:srgbClr>
                </a:outerShdw>
              </a:effectLst>
            </a:rPr>
            <a:t>can affect tab hardness (if too high conc. or long time mixing)</a:t>
          </a:r>
        </a:p>
      </dsp:txBody>
      <dsp:txXfrm rot="10800000">
        <a:off x="1816629" y="3647496"/>
        <a:ext cx="5253598" cy="876343"/>
      </dsp:txXfrm>
    </dsp:sp>
    <dsp:sp modelId="{4B05279F-A270-4A85-89B2-0FB19A3D30D4}">
      <dsp:nvSpPr>
        <dsp:cNvPr id="0" name=""/>
        <dsp:cNvSpPr/>
      </dsp:nvSpPr>
      <dsp:spPr>
        <a:xfrm>
          <a:off x="1159372" y="3647496"/>
          <a:ext cx="876343" cy="876343"/>
        </a:xfrm>
        <a:prstGeom prst="ellipse">
          <a:avLst/>
        </a:prstGeom>
        <a:solidFill>
          <a:schemeClr val="accent3">
            <a:tint val="50000"/>
            <a:hueOff val="12729981"/>
            <a:satOff val="-53157"/>
            <a:lumOff val="-5753"/>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6B2EC-FF27-4CCF-94FB-34CF1A6A2E88}">
      <dsp:nvSpPr>
        <dsp:cNvPr id="0" name=""/>
        <dsp:cNvSpPr/>
      </dsp:nvSpPr>
      <dsp:spPr>
        <a:xfrm>
          <a:off x="0" y="38526"/>
          <a:ext cx="5791200" cy="977315"/>
        </a:xfrm>
        <a:prstGeom prst="roundRect">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rPr>
            <a:t>Lack elegance and consumer acceptance.</a:t>
          </a:r>
        </a:p>
      </dsp:txBody>
      <dsp:txXfrm>
        <a:off x="47709" y="86235"/>
        <a:ext cx="5695782" cy="881897"/>
      </dsp:txXfrm>
    </dsp:sp>
    <dsp:sp modelId="{57944022-1A75-49DB-BF77-3A1C009FC8B3}">
      <dsp:nvSpPr>
        <dsp:cNvPr id="0" name=""/>
        <dsp:cNvSpPr/>
      </dsp:nvSpPr>
      <dsp:spPr>
        <a:xfrm>
          <a:off x="0" y="1073441"/>
          <a:ext cx="5791200" cy="977315"/>
        </a:xfrm>
        <a:prstGeom prst="roundRect">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rPr>
            <a:t>Create excessively in dirty process area of manufacturing as coating and packaging.</a:t>
          </a:r>
        </a:p>
      </dsp:txBody>
      <dsp:txXfrm>
        <a:off x="47709" y="1121150"/>
        <a:ext cx="5695782" cy="881897"/>
      </dsp:txXfrm>
    </dsp:sp>
    <dsp:sp modelId="{C8260EF9-664A-48D0-9EA5-C9F0323B4348}">
      <dsp:nvSpPr>
        <dsp:cNvPr id="0" name=""/>
        <dsp:cNvSpPr/>
      </dsp:nvSpPr>
      <dsp:spPr>
        <a:xfrm>
          <a:off x="0" y="2108357"/>
          <a:ext cx="5791200" cy="977315"/>
        </a:xfrm>
        <a:prstGeom prst="roundRect">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rPr>
            <a:t>Tab’s weight variation or content uniformity problems</a:t>
          </a:r>
        </a:p>
      </dsp:txBody>
      <dsp:txXfrm>
        <a:off x="47709" y="2156066"/>
        <a:ext cx="5695782" cy="8818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6F49F-5A43-449C-9119-0F82B3295B58}">
      <dsp:nvSpPr>
        <dsp:cNvPr id="0" name=""/>
        <dsp:cNvSpPr/>
      </dsp:nvSpPr>
      <dsp:spPr>
        <a:xfrm>
          <a:off x="0" y="0"/>
          <a:ext cx="2328672" cy="2328672"/>
        </a:xfrm>
        <a:prstGeom prst="pie">
          <a:avLst>
            <a:gd name="adj1" fmla="val 5400000"/>
            <a:gd name="adj2" fmla="val 1620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D30F13-A7C4-4E2C-AD81-778A9855AF20}">
      <dsp:nvSpPr>
        <dsp:cNvPr id="0" name=""/>
        <dsp:cNvSpPr/>
      </dsp:nvSpPr>
      <dsp:spPr>
        <a:xfrm>
          <a:off x="1164336" y="0"/>
          <a:ext cx="7065264" cy="232867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t>Addition of </a:t>
          </a:r>
          <a:r>
            <a:rPr lang="en-US" sz="2000" kern="1200"/>
            <a:t>large amount </a:t>
          </a:r>
          <a:r>
            <a:rPr lang="en-US" sz="2000" kern="1200" dirty="0"/>
            <a:t>of fine powder to the formula.</a:t>
          </a:r>
        </a:p>
      </dsp:txBody>
      <dsp:txXfrm>
        <a:off x="1164336" y="0"/>
        <a:ext cx="7065264" cy="698603"/>
      </dsp:txXfrm>
    </dsp:sp>
    <dsp:sp modelId="{22F31D5C-5878-445C-A3F5-E38523DFD225}">
      <dsp:nvSpPr>
        <dsp:cNvPr id="0" name=""/>
        <dsp:cNvSpPr/>
      </dsp:nvSpPr>
      <dsp:spPr>
        <a:xfrm>
          <a:off x="407518" y="698603"/>
          <a:ext cx="1513635" cy="1513635"/>
        </a:xfrm>
        <a:prstGeom prst="pie">
          <a:avLst>
            <a:gd name="adj1" fmla="val 5400000"/>
            <a:gd name="adj2" fmla="val 16200000"/>
          </a:avLst>
        </a:prstGeom>
        <a:solidFill>
          <a:schemeClr val="accent3">
            <a:hueOff val="5812304"/>
            <a:satOff val="-18573"/>
            <a:lumOff val="-470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0E0768-62F0-4AF5-A15F-09D4446ECDED}">
      <dsp:nvSpPr>
        <dsp:cNvPr id="0" name=""/>
        <dsp:cNvSpPr/>
      </dsp:nvSpPr>
      <dsp:spPr>
        <a:xfrm>
          <a:off x="1164336" y="698603"/>
          <a:ext cx="7065264" cy="151363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t>Over drying of granules (moisture content).</a:t>
          </a:r>
        </a:p>
      </dsp:txBody>
      <dsp:txXfrm>
        <a:off x="1164336" y="698603"/>
        <a:ext cx="7065264" cy="698600"/>
      </dsp:txXfrm>
    </dsp:sp>
    <dsp:sp modelId="{C7F13FB6-D521-4455-8F4C-CBA36CA6F6E9}">
      <dsp:nvSpPr>
        <dsp:cNvPr id="0" name=""/>
        <dsp:cNvSpPr/>
      </dsp:nvSpPr>
      <dsp:spPr>
        <a:xfrm>
          <a:off x="815035" y="1397203"/>
          <a:ext cx="698600" cy="698600"/>
        </a:xfrm>
        <a:prstGeom prst="pie">
          <a:avLst>
            <a:gd name="adj1" fmla="val 5400000"/>
            <a:gd name="adj2" fmla="val 16200000"/>
          </a:avLst>
        </a:prstGeom>
        <a:solidFill>
          <a:schemeClr val="accent3">
            <a:hueOff val="11624607"/>
            <a:satOff val="-37145"/>
            <a:lumOff val="-94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903D624-C9A1-40D1-95D2-6AAC6A336CFA}">
      <dsp:nvSpPr>
        <dsp:cNvPr id="0" name=""/>
        <dsp:cNvSpPr/>
      </dsp:nvSpPr>
      <dsp:spPr>
        <a:xfrm>
          <a:off x="1164336" y="1397203"/>
          <a:ext cx="7065264" cy="698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a:t>Use of material that is not cohesive to the formula.</a:t>
          </a:r>
        </a:p>
      </dsp:txBody>
      <dsp:txXfrm>
        <a:off x="1164336" y="1397203"/>
        <a:ext cx="7065264" cy="6986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31-Jan-20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31-Jan-20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31-Jan-20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31-Jan-20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31-Jan-20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Evaluation of tablet</a:t>
            </a:r>
          </a:p>
        </p:txBody>
      </p:sp>
      <p:sp>
        <p:nvSpPr>
          <p:cNvPr id="3" name="Subtitle 2"/>
          <p:cNvSpPr>
            <a:spLocks noGrp="1"/>
          </p:cNvSpPr>
          <p:nvPr>
            <p:ph type="subTitle" idx="1"/>
          </p:nvPr>
        </p:nvSpPr>
        <p:spPr/>
        <p:txBody>
          <a:bodyPr/>
          <a:lstStyle/>
          <a:p>
            <a:r>
              <a:rPr lang="en-US" dirty="0"/>
              <a:t>Lab 5</a:t>
            </a:r>
          </a:p>
        </p:txBody>
      </p:sp>
    </p:spTree>
    <p:extLst>
      <p:ext uri="{BB962C8B-B14F-4D97-AF65-F5344CB8AC3E}">
        <p14:creationId xmlns:p14="http://schemas.microsoft.com/office/powerpoint/2010/main" val="2175582022"/>
      </p:ext>
    </p:extLst>
  </p:cSld>
  <p:clrMapOvr>
    <a:masterClrMapping/>
  </p:clrMapOvr>
  <p:transition spd="slow" advClick="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83514008"/>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Autofit/>
          </a:bodyPr>
          <a:lstStyle/>
          <a:p>
            <a:pPr algn="ctr"/>
            <a:r>
              <a:rPr lang="en-US" sz="2400" dirty="0"/>
              <a:t>Hardness of tab like its thickness is a function of:</a:t>
            </a:r>
          </a:p>
        </p:txBody>
      </p:sp>
    </p:spTree>
    <p:extLst>
      <p:ext uri="{BB962C8B-B14F-4D97-AF65-F5344CB8AC3E}">
        <p14:creationId xmlns:p14="http://schemas.microsoft.com/office/powerpoint/2010/main" val="2414426712"/>
      </p:ext>
    </p:extLst>
  </p:cSld>
  <p:clrMapOvr>
    <a:masterClrMapping/>
  </p:clrMapOvr>
  <mc:AlternateContent xmlns:mc="http://schemas.openxmlformats.org/markup-compatibility/2006" xmlns:p14="http://schemas.microsoft.com/office/powerpoint/2010/main">
    <mc:Choice Requires="p14">
      <p:transition spd="slow" advClick="0">
        <p14:pan dir="u"/>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492691"/>
          </a:xfrm>
        </p:spPr>
        <p:style>
          <a:lnRef idx="2">
            <a:schemeClr val="accent4"/>
          </a:lnRef>
          <a:fillRef idx="1">
            <a:schemeClr val="lt1"/>
          </a:fillRef>
          <a:effectRef idx="0">
            <a:schemeClr val="accent4"/>
          </a:effectRef>
          <a:fontRef idx="minor">
            <a:schemeClr val="dk1"/>
          </a:fontRef>
        </p:style>
        <p:txBody>
          <a:bodyPr anchor="ctr"/>
          <a:lstStyle/>
          <a:p>
            <a:pPr>
              <a:buFont typeface="Wingdings" pitchFamily="2" charset="2"/>
              <a:buChar char="q"/>
            </a:pPr>
            <a:r>
              <a:rPr lang="en-US" dirty="0"/>
              <a:t>Ordinary tab. 4-8 kg</a:t>
            </a:r>
          </a:p>
          <a:p>
            <a:pPr>
              <a:buFont typeface="Wingdings" pitchFamily="2" charset="2"/>
              <a:buChar char="q"/>
            </a:pPr>
            <a:r>
              <a:rPr lang="en-US" dirty="0"/>
              <a:t>Chewable tab. 3 kg to prevent harmful effect on teeth</a:t>
            </a:r>
          </a:p>
          <a:p>
            <a:pPr>
              <a:buFont typeface="Wingdings" pitchFamily="2" charset="2"/>
              <a:buChar char="q"/>
            </a:pPr>
            <a:r>
              <a:rPr lang="en-US" dirty="0"/>
              <a:t>Lozenges (troches) and sustained release 10-20 kg</a:t>
            </a:r>
          </a:p>
        </p:txBody>
      </p:sp>
      <p:sp>
        <p:nvSpPr>
          <p:cNvPr id="2" name="Title 1"/>
          <p:cNvSpPr>
            <a:spLocks noGrp="1"/>
          </p:cNvSpPr>
          <p:nvPr>
            <p:ph type="title"/>
          </p:nvPr>
        </p:nvSpPr>
        <p:spPr>
          <a:xfrm>
            <a:off x="457200" y="685800"/>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600" dirty="0"/>
              <a:t>Hardness of different types of tablet</a:t>
            </a:r>
            <a:endParaRPr lang="en-US" dirty="0"/>
          </a:p>
        </p:txBody>
      </p:sp>
    </p:spTree>
    <p:extLst>
      <p:ext uri="{BB962C8B-B14F-4D97-AF65-F5344CB8AC3E}">
        <p14:creationId xmlns:p14="http://schemas.microsoft.com/office/powerpoint/2010/main" val="3133524693"/>
      </p:ext>
    </p:extLst>
  </p:cSld>
  <p:clrMapOvr>
    <a:masterClrMapping/>
  </p:clrMapOvr>
  <mc:AlternateContent xmlns:mc="http://schemas.openxmlformats.org/markup-compatibility/2006" xmlns:p14="http://schemas.microsoft.com/office/powerpoint/2010/main">
    <mc:Choice Requires="p14">
      <p:transition spd="slow" advClick="0">
        <p14:ferris dir="l"/>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5867400" cy="1295400"/>
          </a:xfrm>
        </p:spPr>
        <p:txBody>
          <a:bodyPr anchor="t">
            <a:normAutofit lnSpcReduction="10000"/>
          </a:bodyPr>
          <a:lstStyle/>
          <a:p>
            <a:pPr marL="109728" indent="0" algn="just">
              <a:buNone/>
            </a:pPr>
            <a:r>
              <a:rPr lang="en-US" b="1" u="sng" dirty="0">
                <a:solidFill>
                  <a:srgbClr val="00B050"/>
                </a:solidFill>
                <a:effectLst>
                  <a:outerShdw blurRad="38100" dist="38100" dir="2700000" algn="tl">
                    <a:srgbClr val="000000">
                      <a:alpha val="43137"/>
                    </a:srgbClr>
                  </a:outerShdw>
                </a:effectLst>
              </a:rPr>
              <a:t>Friable tab.:</a:t>
            </a:r>
            <a:r>
              <a:rPr lang="en-US" b="1" dirty="0">
                <a:solidFill>
                  <a:srgbClr val="00B050"/>
                </a:solidFill>
                <a:effectLst>
                  <a:outerShdw blurRad="38100" dist="38100" dir="2700000" algn="tl">
                    <a:srgbClr val="000000">
                      <a:alpha val="43137"/>
                    </a:srgbClr>
                  </a:outerShdw>
                </a:effectLst>
              </a:rPr>
              <a:t> </a:t>
            </a:r>
            <a:r>
              <a:rPr lang="en-US" dirty="0"/>
              <a:t>tab that tend to powder, chip and fragment when handled result in:</a:t>
            </a:r>
          </a:p>
        </p:txBody>
      </p:sp>
      <p:sp>
        <p:nvSpPr>
          <p:cNvPr id="2" name="Title 1"/>
          <p:cNvSpPr>
            <a:spLocks noGrp="1"/>
          </p:cNvSpPr>
          <p:nvPr>
            <p:ph type="title"/>
          </p:nvPr>
        </p:nvSpPr>
        <p:spPr>
          <a:xfrm>
            <a:off x="457200" y="122238"/>
            <a:ext cx="8229600" cy="129540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200" dirty="0">
                <a:solidFill>
                  <a:srgbClr val="0070C0"/>
                </a:solidFill>
              </a:rPr>
              <a:t>Non official tests:</a:t>
            </a:r>
            <a:br>
              <a:rPr lang="en-US" sz="3200" dirty="0">
                <a:solidFill>
                  <a:srgbClr val="0070C0"/>
                </a:solidFill>
              </a:rPr>
            </a:br>
            <a:r>
              <a:rPr lang="en-US" sz="3200" dirty="0">
                <a:solidFill>
                  <a:srgbClr val="0070C0"/>
                </a:solidFill>
              </a:rPr>
              <a:t>C. </a:t>
            </a:r>
            <a:r>
              <a:rPr lang="en-US" sz="3200" dirty="0">
                <a:solidFill>
                  <a:srgbClr val="FF0000"/>
                </a:solidFill>
              </a:rPr>
              <a:t>Friability (abrasion and shock) or durability of tablet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0"/>
            <a:ext cx="2438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791412253"/>
              </p:ext>
            </p:extLst>
          </p:nvPr>
        </p:nvGraphicFramePr>
        <p:xfrm>
          <a:off x="457200" y="2743201"/>
          <a:ext cx="5791200" cy="3124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487659"/>
      </p:ext>
    </p:extLst>
  </p:cSld>
  <p:clrMapOvr>
    <a:masterClrMapping/>
  </p:clrMapOvr>
  <mc:AlternateContent xmlns:mc="http://schemas.openxmlformats.org/markup-compatibility/2006" xmlns:p14="http://schemas.microsoft.com/office/powerpoint/2010/main">
    <mc:Choice Requires="p14">
      <p:transition spd="slow" advClick="0">
        <p14:conveyor dir="l"/>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3252807"/>
              </p:ext>
            </p:extLst>
          </p:nvPr>
        </p:nvGraphicFramePr>
        <p:xfrm>
          <a:off x="457200" y="1481329"/>
          <a:ext cx="8229600" cy="232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a:t>Factors affecting friability:</a:t>
            </a:r>
          </a:p>
        </p:txBody>
      </p:sp>
      <p:sp>
        <p:nvSpPr>
          <p:cNvPr id="4" name="TextBox 3"/>
          <p:cNvSpPr txBox="1"/>
          <p:nvPr/>
        </p:nvSpPr>
        <p:spPr>
          <a:xfrm>
            <a:off x="1066800" y="4191000"/>
            <a:ext cx="7315200"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3200" b="1" u="sng" dirty="0">
                <a:solidFill>
                  <a:srgbClr val="FF0000"/>
                </a:solidFill>
                <a:effectLst>
                  <a:outerShdw blurRad="38100" dist="38100" dir="2700000" algn="tl">
                    <a:srgbClr val="000000">
                      <a:alpha val="43137"/>
                    </a:srgbClr>
                  </a:outerShdw>
                </a:effectLst>
              </a:rPr>
              <a:t>Note:</a:t>
            </a:r>
            <a:r>
              <a:rPr lang="en-US" dirty="0"/>
              <a:t> </a:t>
            </a:r>
            <a:r>
              <a:rPr lang="en-US" sz="2400" dirty="0"/>
              <a:t>Some chewable tabs. and most effervescent tab. undergo high friability loss so special stack packing that required for these types of tab.</a:t>
            </a:r>
          </a:p>
        </p:txBody>
      </p:sp>
    </p:spTree>
    <p:extLst>
      <p:ext uri="{BB962C8B-B14F-4D97-AF65-F5344CB8AC3E}">
        <p14:creationId xmlns:p14="http://schemas.microsoft.com/office/powerpoint/2010/main" val="2763992843"/>
      </p:ext>
    </p:extLst>
  </p:cSld>
  <p:clrMapOvr>
    <a:masterClrMapping/>
  </p:clrMapOvr>
  <mc:AlternateContent xmlns:mc="http://schemas.openxmlformats.org/markup-compatibility/2006" xmlns:p14="http://schemas.microsoft.com/office/powerpoint/2010/main">
    <mc:Choice Requires="p14">
      <p:transition spd="slow" advClick="0">
        <p14:prism isContent="1"/>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67072"/>
          </a:xfrm>
        </p:spPr>
        <p:txBody>
          <a:bodyPr>
            <a:normAutofit fontScale="92500" lnSpcReduction="10000"/>
          </a:bodyPr>
          <a:lstStyle/>
          <a:p>
            <a:pPr marL="624078" indent="-514350">
              <a:buFont typeface="+mj-lt"/>
              <a:buAutoNum type="arabicPeriod"/>
            </a:pPr>
            <a:r>
              <a:rPr lang="en-US" b="1" dirty="0">
                <a:solidFill>
                  <a:srgbClr val="FF0000"/>
                </a:solidFill>
                <a:effectLst>
                  <a:outerShdw blurRad="38100" dist="38100" dir="2700000" algn="tl">
                    <a:srgbClr val="000000">
                      <a:alpha val="43137"/>
                    </a:srgbClr>
                  </a:outerShdw>
                </a:effectLst>
              </a:rPr>
              <a:t>Roche friabilator </a:t>
            </a:r>
          </a:p>
          <a:p>
            <a:pPr marL="109728" indent="0" algn="just">
              <a:buNone/>
            </a:pPr>
            <a:r>
              <a:rPr lang="en-US" sz="2400" dirty="0"/>
              <a:t>(subject 20 tabs to the combined effect by utilizing a plastic chamber that revolves at 25RPM, dropping the tab. From a distance of 6 inches with each revolution, normally a pre-weigh tabs are placed in the friabilator which is then operated for 100 revolution (4min), the tabs are then dusted and reweighed, the friability (loss in weight) less than 0.5%-1% are acceptable).</a:t>
            </a:r>
          </a:p>
          <a:p>
            <a:pPr marL="109728" indent="0" algn="just">
              <a:buNone/>
            </a:pPr>
            <a:endParaRPr lang="en-US" sz="2400" dirty="0"/>
          </a:p>
          <a:p>
            <a:pPr marL="109728" indent="0" algn="just">
              <a:buNone/>
            </a:pPr>
            <a:r>
              <a:rPr lang="en-US" sz="2400" dirty="0"/>
              <a:t>W1-W2= Wt. loss</a:t>
            </a:r>
          </a:p>
          <a:p>
            <a:pPr marL="109728" indent="0" algn="just">
              <a:buNone/>
            </a:pPr>
            <a:r>
              <a:rPr lang="en-US" sz="2400" dirty="0"/>
              <a:t>% of loss= W1-W2/ W1 *100% </a:t>
            </a:r>
          </a:p>
          <a:p>
            <a:pPr marL="109728" indent="0" algn="just">
              <a:buNone/>
            </a:pPr>
            <a:endParaRPr lang="en-US" sz="2400" dirty="0"/>
          </a:p>
          <a:p>
            <a:pPr marL="566928" indent="-457200" algn="just">
              <a:buFont typeface="+mj-lt"/>
              <a:buAutoNum type="arabicPeriod" startAt="2"/>
            </a:pPr>
            <a:r>
              <a:rPr lang="en-US" b="1" dirty="0" err="1">
                <a:solidFill>
                  <a:srgbClr val="FF0000"/>
                </a:solidFill>
                <a:effectLst>
                  <a:outerShdw blurRad="38100" dist="38100" dir="2700000" algn="tl">
                    <a:srgbClr val="000000">
                      <a:alpha val="43137"/>
                    </a:srgbClr>
                  </a:outerShdw>
                </a:effectLst>
              </a:rPr>
              <a:t>Erweka</a:t>
            </a:r>
            <a:r>
              <a:rPr lang="en-US" b="1" dirty="0">
                <a:solidFill>
                  <a:srgbClr val="FF0000"/>
                </a:solidFill>
                <a:effectLst>
                  <a:outerShdw blurRad="38100" dist="38100" dir="2700000" algn="tl">
                    <a:srgbClr val="000000">
                      <a:alpha val="43137"/>
                    </a:srgbClr>
                  </a:outerShdw>
                </a:effectLst>
              </a:rPr>
              <a:t> friabilator </a:t>
            </a:r>
            <a:r>
              <a:rPr lang="en-US" sz="2400" dirty="0"/>
              <a:t>(contain plates and depend on tumbling).</a:t>
            </a:r>
          </a:p>
        </p:txBody>
      </p:sp>
      <p:sp>
        <p:nvSpPr>
          <p:cNvPr id="3" name="Title 2"/>
          <p:cNvSpPr>
            <a:spLocks noGrp="1"/>
          </p:cNvSpPr>
          <p:nvPr>
            <p:ph type="title"/>
          </p:nvPr>
        </p:nvSpPr>
        <p:spPr>
          <a:xfrm>
            <a:off x="457200" y="274638"/>
            <a:ext cx="8229600" cy="868362"/>
          </a:xfrm>
        </p:spPr>
        <p:style>
          <a:lnRef idx="1">
            <a:schemeClr val="accent5"/>
          </a:lnRef>
          <a:fillRef idx="2">
            <a:schemeClr val="accent5"/>
          </a:fillRef>
          <a:effectRef idx="1">
            <a:schemeClr val="accent5"/>
          </a:effectRef>
          <a:fontRef idx="minor">
            <a:schemeClr val="dk1"/>
          </a:fontRef>
        </p:style>
        <p:txBody>
          <a:bodyPr/>
          <a:lstStyle/>
          <a:p>
            <a:r>
              <a:rPr lang="en-US" dirty="0"/>
              <a:t>Laboratory friabilator tester:</a:t>
            </a:r>
          </a:p>
        </p:txBody>
      </p:sp>
    </p:spTree>
    <p:extLst>
      <p:ext uri="{BB962C8B-B14F-4D97-AF65-F5344CB8AC3E}">
        <p14:creationId xmlns:p14="http://schemas.microsoft.com/office/powerpoint/2010/main" val="1023400838"/>
      </p:ext>
    </p:extLst>
  </p:cSld>
  <p:clrMapOvr>
    <a:masterClrMapping/>
  </p:clrMapOvr>
  <mc:AlternateContent xmlns:mc="http://schemas.openxmlformats.org/markup-compatibility/2006" xmlns:p14="http://schemas.microsoft.com/office/powerpoint/2010/main">
    <mc:Choice Requires="p14">
      <p:transition spd="slow" advClick="0">
        <p14:window dir="vert"/>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fontScale="85000" lnSpcReduction="20000"/>
          </a:bodyPr>
          <a:lstStyle/>
          <a:p>
            <a:pPr marL="624078" indent="-514350" algn="just">
              <a:buFont typeface="+mj-lt"/>
              <a:buAutoNum type="arabicPeriod"/>
            </a:pPr>
            <a:r>
              <a:rPr lang="en-US" dirty="0"/>
              <a:t>When capping observed on friability testing the tab. should not be considered for commercial use regardless of the value of % loss.</a:t>
            </a:r>
          </a:p>
          <a:p>
            <a:pPr marL="624078" indent="-514350" algn="just">
              <a:buFont typeface="+mj-lt"/>
              <a:buAutoNum type="arabicPeriod"/>
            </a:pPr>
            <a:endParaRPr lang="en-US" dirty="0"/>
          </a:p>
          <a:p>
            <a:pPr marL="624078" indent="-514350" algn="just">
              <a:buFont typeface="+mj-lt"/>
              <a:buAutoNum type="arabicPeriod"/>
            </a:pPr>
            <a:r>
              <a:rPr lang="en-US" dirty="0"/>
              <a:t>When concave and deep concave punches are used in tableting and especially when the punches are in poor condition or worn at their surface edges. The tab. produced result in whiskering at tab. edges such tab. has a higher than normal friability value because the whiskers are removed in testing.</a:t>
            </a:r>
          </a:p>
          <a:p>
            <a:pPr marL="624078" indent="-514350" algn="just">
              <a:buFont typeface="+mj-lt"/>
              <a:buAutoNum type="arabicPeriod"/>
            </a:pPr>
            <a:endParaRPr lang="en-US" dirty="0"/>
          </a:p>
          <a:p>
            <a:pPr marL="624078" indent="-514350" algn="just">
              <a:buFont typeface="+mj-lt"/>
              <a:buAutoNum type="arabicPeriod"/>
            </a:pPr>
            <a:r>
              <a:rPr lang="en-US" dirty="0"/>
              <a:t>The tab. friability may also influenced by the moisture content of the tab. granulation and finished tabs. (low but acceptable) moisture level frequently act as binder, very dry granulation often produce more friable tab.</a:t>
            </a:r>
          </a:p>
        </p:txBody>
      </p:sp>
      <p:sp>
        <p:nvSpPr>
          <p:cNvPr id="3" name="Title 2"/>
          <p:cNvSpPr>
            <a:spLocks noGrp="1"/>
          </p:cNvSpPr>
          <p:nvPr>
            <p:ph type="title"/>
          </p:nvPr>
        </p:nvSpPr>
        <p:spPr/>
        <p:txBody>
          <a:bodyPr/>
          <a:lstStyle/>
          <a:p>
            <a:r>
              <a:rPr lang="en-US" u="sng" dirty="0">
                <a:solidFill>
                  <a:srgbClr val="FF0000"/>
                </a:solidFill>
              </a:rPr>
              <a:t>Notes:</a:t>
            </a:r>
          </a:p>
        </p:txBody>
      </p:sp>
    </p:spTree>
    <p:extLst>
      <p:ext uri="{BB962C8B-B14F-4D97-AF65-F5344CB8AC3E}">
        <p14:creationId xmlns:p14="http://schemas.microsoft.com/office/powerpoint/2010/main" val="3800889565"/>
      </p:ext>
    </p:extLst>
  </p:cSld>
  <p:clrMapOvr>
    <a:masterClrMapping/>
  </p:clrMapOvr>
  <mc:AlternateContent xmlns:mc="http://schemas.openxmlformats.org/markup-compatibility/2006" xmlns:p14="http://schemas.microsoft.com/office/powerpoint/2010/main">
    <mc:Choice Requires="p14">
      <p:transition spd="slow" advClick="0">
        <p14:prism isContent="1" isInverted="1"/>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5C171C7-4D91-4331-9255-C8D38D42203F}"/>
              </a:ext>
            </a:extLst>
          </p:cNvPr>
          <p:cNvSpPr>
            <a:spLocks noGrp="1"/>
          </p:cNvSpPr>
          <p:nvPr>
            <p:ph idx="1"/>
          </p:nvPr>
        </p:nvSpPr>
        <p:spPr/>
        <p:txBody>
          <a:bodyPr/>
          <a:lstStyle/>
          <a:p>
            <a:pPr algn="just"/>
            <a:r>
              <a:rPr lang="en-US" sz="1600" dirty="0"/>
              <a:t>Beom-Jin Lee. Pharmaceutical preformulation: Physicochemical  Properties of excipients and powders and tablet characterization. In: Shayne Cox Gad, editor. Pharmaceutical manufacturing handbook. 1</a:t>
            </a:r>
            <a:r>
              <a:rPr lang="en-US" sz="1600" baseline="30000" dirty="0"/>
              <a:t>st</a:t>
            </a:r>
            <a:r>
              <a:rPr lang="en-US" sz="1600" dirty="0"/>
              <a:t> ed. New Jersey: Wiley; 2008. p. 881-931.</a:t>
            </a:r>
          </a:p>
          <a:p>
            <a:endParaRPr lang="en-US" dirty="0"/>
          </a:p>
        </p:txBody>
      </p:sp>
      <p:sp>
        <p:nvSpPr>
          <p:cNvPr id="3" name="Title 2">
            <a:extLst>
              <a:ext uri="{FF2B5EF4-FFF2-40B4-BE49-F238E27FC236}">
                <a16:creationId xmlns="" xmlns:a16="http://schemas.microsoft.com/office/drawing/2014/main" id="{3407CD1D-4CA5-45D2-A52E-7EA34CA1F5AB}"/>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65288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7078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3728"/>
            <a:ext cx="8229600" cy="4843272"/>
          </a:xfrm>
        </p:spPr>
        <p:txBody>
          <a:bodyPr>
            <a:normAutofit/>
          </a:bodyPr>
          <a:lstStyle/>
          <a:p>
            <a:pPr marL="109728" indent="0" algn="just">
              <a:buNone/>
            </a:pPr>
            <a:r>
              <a:rPr lang="en-US" b="1" dirty="0">
                <a:solidFill>
                  <a:srgbClr val="7030A0"/>
                </a:solidFill>
                <a:effectLst>
                  <a:outerShdw blurRad="38100" dist="38100" dir="2700000" algn="tl">
                    <a:srgbClr val="000000">
                      <a:alpha val="43137"/>
                    </a:srgbClr>
                  </a:outerShdw>
                </a:effectLst>
              </a:rPr>
              <a:t>Role of Q.C. department</a:t>
            </a:r>
            <a:r>
              <a:rPr lang="en-US" dirty="0"/>
              <a:t> </a:t>
            </a:r>
            <a:r>
              <a:rPr lang="en-US" u="sng" dirty="0">
                <a:effectLst>
                  <a:outerShdw blurRad="38100" dist="38100" dir="2700000" algn="tl">
                    <a:srgbClr val="000000">
                      <a:alpha val="43137"/>
                    </a:srgbClr>
                  </a:outerShdw>
                </a:effectLst>
              </a:rPr>
              <a:t>(small part of quality assurance –QA-): </a:t>
            </a:r>
          </a:p>
          <a:p>
            <a:pPr marL="109728" indent="0" algn="just">
              <a:buNone/>
            </a:pPr>
            <a:r>
              <a:rPr lang="en-US" sz="2400" dirty="0"/>
              <a:t>concerned with sampling, testing and documentation during and after completion of manufacturer.</a:t>
            </a:r>
          </a:p>
          <a:p>
            <a:pPr marL="109728" indent="0" algn="just">
              <a:buNone/>
            </a:pPr>
            <a:endParaRPr lang="en-US" sz="2400" dirty="0"/>
          </a:p>
          <a:p>
            <a:pPr marL="109728" indent="0" algn="just">
              <a:buNone/>
            </a:pPr>
            <a:r>
              <a:rPr lang="en-US" sz="2400" b="1" u="sng" dirty="0">
                <a:solidFill>
                  <a:srgbClr val="7030A0"/>
                </a:solidFill>
                <a:effectLst>
                  <a:outerShdw blurRad="38100" dist="38100" dir="2700000" algn="tl">
                    <a:srgbClr val="000000">
                      <a:alpha val="43137"/>
                    </a:srgbClr>
                  </a:outerShdw>
                </a:effectLst>
              </a:rPr>
              <a:t>Q.C.:</a:t>
            </a:r>
            <a:r>
              <a:rPr lang="en-US" sz="2400" b="1" dirty="0">
                <a:solidFill>
                  <a:srgbClr val="7030A0"/>
                </a:solidFill>
                <a:effectLst>
                  <a:outerShdw blurRad="38100" dist="38100" dir="2700000" algn="tl">
                    <a:srgbClr val="000000">
                      <a:alpha val="43137"/>
                    </a:srgbClr>
                  </a:outerShdw>
                </a:effectLst>
              </a:rPr>
              <a:t> </a:t>
            </a:r>
            <a:r>
              <a:rPr lang="en-US" sz="2400" dirty="0"/>
              <a:t>set of steps taken during the manufacturing to ensure that the product meets the requirements and is reproducible. It also monitoring the product after manufacture and comparing it with standards to find out the causes of deviation from standards thus ensure the quality product not once but every time.</a:t>
            </a:r>
          </a:p>
          <a:p>
            <a:pPr marL="109728" indent="0">
              <a:buNone/>
            </a:pPr>
            <a:endParaRPr lang="en-US" dirty="0"/>
          </a:p>
        </p:txBody>
      </p:sp>
      <p:sp>
        <p:nvSpPr>
          <p:cNvPr id="2" name="Title 1"/>
          <p:cNvSpPr>
            <a:spLocks noGrp="1"/>
          </p:cNvSpPr>
          <p:nvPr>
            <p:ph type="title"/>
          </p:nvPr>
        </p:nvSpPr>
        <p:spPr>
          <a:xfrm>
            <a:off x="457200" y="304800"/>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a:t>Evaluation of tablet</a:t>
            </a:r>
            <a:br>
              <a:rPr lang="en-US" dirty="0"/>
            </a:br>
            <a:r>
              <a:rPr lang="en-US" sz="2200" dirty="0">
                <a:solidFill>
                  <a:srgbClr val="FF0000"/>
                </a:solidFill>
                <a:latin typeface="Times New Roman" pitchFamily="18" charset="0"/>
                <a:cs typeface="Times New Roman" pitchFamily="18" charset="0"/>
              </a:rPr>
              <a:t>Done by quality control department (Q.C.)</a:t>
            </a:r>
          </a:p>
        </p:txBody>
      </p:sp>
    </p:spTree>
    <p:extLst>
      <p:ext uri="{BB962C8B-B14F-4D97-AF65-F5344CB8AC3E}">
        <p14:creationId xmlns:p14="http://schemas.microsoft.com/office/powerpoint/2010/main" val="3325038504"/>
      </p:ext>
    </p:extLst>
  </p:cSld>
  <p:clrMapOvr>
    <a:masterClrMapping/>
  </p:clrMapOvr>
  <p:transition spd="slow" advClick="0">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800599"/>
          </a:xfrm>
        </p:spPr>
        <p:txBody>
          <a:bodyPr>
            <a:normAutofit fontScale="92500" lnSpcReduction="10000"/>
          </a:bodyPr>
          <a:lstStyle/>
          <a:p>
            <a:pPr marL="624078" indent="-514350" algn="just">
              <a:buFont typeface="+mj-lt"/>
              <a:buAutoNum type="alphaUcPeriod"/>
            </a:pPr>
            <a:r>
              <a:rPr lang="en-US" b="1" dirty="0">
                <a:solidFill>
                  <a:srgbClr val="FF0000"/>
                </a:solidFill>
                <a:effectLst>
                  <a:outerShdw blurRad="38100" dist="38100" dir="2700000" algn="tl">
                    <a:srgbClr val="000000">
                      <a:alpha val="43137"/>
                    </a:srgbClr>
                  </a:outerShdw>
                </a:effectLst>
              </a:rPr>
              <a:t>General appearance</a:t>
            </a:r>
          </a:p>
          <a:p>
            <a:pPr marL="880110" lvl="1" indent="-514350" algn="just">
              <a:buFont typeface="+mj-lt"/>
              <a:buAutoNum type="arabicPeriod"/>
            </a:pPr>
            <a:r>
              <a:rPr lang="en-US" b="1" dirty="0">
                <a:solidFill>
                  <a:srgbClr val="00B050"/>
                </a:solidFill>
                <a:effectLst>
                  <a:outerShdw blurRad="38100" dist="38100" dir="2700000" algn="tl">
                    <a:srgbClr val="000000">
                      <a:alpha val="43137"/>
                    </a:srgbClr>
                  </a:outerShdw>
                </a:effectLst>
              </a:rPr>
              <a:t>Size, shape and thickness</a:t>
            </a:r>
          </a:p>
          <a:p>
            <a:pPr marL="365760" lvl="1" indent="0" algn="just">
              <a:buNone/>
            </a:pPr>
            <a:r>
              <a:rPr lang="en-US" b="1" dirty="0">
                <a:solidFill>
                  <a:srgbClr val="0070C0"/>
                </a:solidFill>
                <a:effectLst>
                  <a:outerShdw blurRad="38100" dist="38100" dir="2700000" algn="tl">
                    <a:srgbClr val="000000">
                      <a:alpha val="43137"/>
                    </a:srgbClr>
                  </a:outerShdw>
                </a:effectLst>
              </a:rPr>
              <a:t>Size and shape: </a:t>
            </a:r>
            <a:r>
              <a:rPr lang="en-US" dirty="0"/>
              <a:t>can be controlled by size and shape of punches and die of tab. machine.</a:t>
            </a:r>
          </a:p>
          <a:p>
            <a:pPr marL="365760" lvl="1" indent="0" algn="just">
              <a:buNone/>
            </a:pPr>
            <a:endParaRPr lang="en-US" dirty="0"/>
          </a:p>
          <a:p>
            <a:pPr marL="365760" lvl="1" indent="0" algn="just">
              <a:buNone/>
            </a:pPr>
            <a:r>
              <a:rPr lang="en-US" b="1" dirty="0">
                <a:solidFill>
                  <a:srgbClr val="0070C0"/>
                </a:solidFill>
                <a:effectLst>
                  <a:outerShdw blurRad="38100" dist="38100" dir="2700000" algn="tl">
                    <a:srgbClr val="000000">
                      <a:alpha val="43137"/>
                    </a:srgbClr>
                  </a:outerShdw>
                </a:effectLst>
              </a:rPr>
              <a:t>Tablet thickness (dimensional variation) </a:t>
            </a:r>
            <a:r>
              <a:rPr lang="en-US" b="1" dirty="0">
                <a:effectLst>
                  <a:outerShdw blurRad="38100" dist="38100" dir="2700000" algn="tl">
                    <a:srgbClr val="000000">
                      <a:alpha val="43137"/>
                    </a:srgbClr>
                  </a:outerShdw>
                </a:effectLst>
              </a:rPr>
              <a:t>related to:</a:t>
            </a:r>
          </a:p>
          <a:p>
            <a:pPr marL="822960" lvl="1" indent="-457200" algn="just">
              <a:buFont typeface="+mj-lt"/>
              <a:buAutoNum type="alphaLcParenR"/>
            </a:pPr>
            <a:r>
              <a:rPr lang="en-US" b="1" dirty="0">
                <a:solidFill>
                  <a:srgbClr val="7030A0"/>
                </a:solidFill>
                <a:effectLst>
                  <a:outerShdw blurRad="38100" dist="38100" dir="2700000" algn="tl">
                    <a:srgbClr val="000000">
                      <a:alpha val="43137"/>
                    </a:srgbClr>
                  </a:outerShdw>
                </a:effectLst>
              </a:rPr>
              <a:t>Constant compression load: </a:t>
            </a:r>
            <a:r>
              <a:rPr lang="en-US" dirty="0"/>
              <a:t>tab. Thickness varies with tab. weight, die fill and P.S. distribution.</a:t>
            </a:r>
          </a:p>
          <a:p>
            <a:pPr marL="822960" lvl="1" indent="-457200" algn="just">
              <a:buFont typeface="+mj-lt"/>
              <a:buAutoNum type="alphaLcParenR"/>
            </a:pPr>
            <a:r>
              <a:rPr lang="en-US" b="1" dirty="0">
                <a:solidFill>
                  <a:srgbClr val="7030A0"/>
                </a:solidFill>
                <a:effectLst>
                  <a:outerShdw blurRad="38100" dist="38100" dir="2700000" algn="tl">
                    <a:srgbClr val="000000">
                      <a:alpha val="43137"/>
                    </a:srgbClr>
                  </a:outerShdw>
                </a:effectLst>
              </a:rPr>
              <a:t>Constant die fill: </a:t>
            </a:r>
            <a:r>
              <a:rPr lang="en-US" dirty="0"/>
              <a:t>thickness varies with compression load.</a:t>
            </a:r>
          </a:p>
          <a:p>
            <a:pPr marL="822960" lvl="1" indent="-457200" algn="just">
              <a:buFont typeface="+mj-lt"/>
              <a:buAutoNum type="alphaLcParenR"/>
            </a:pPr>
            <a:endParaRPr lang="en-US" dirty="0"/>
          </a:p>
          <a:p>
            <a:pPr marL="365760" lvl="1" indent="0" algn="just">
              <a:buNone/>
            </a:pPr>
            <a:r>
              <a:rPr lang="en-US" sz="3000" b="1" u="sng" dirty="0">
                <a:solidFill>
                  <a:srgbClr val="C00000"/>
                </a:solidFill>
                <a:effectLst>
                  <a:outerShdw blurRad="38100" dist="38100" dir="2700000" algn="tl">
                    <a:srgbClr val="000000">
                      <a:alpha val="43137"/>
                    </a:srgbClr>
                  </a:outerShdw>
                </a:effectLst>
              </a:rPr>
              <a:t>Note:</a:t>
            </a:r>
            <a:r>
              <a:rPr lang="en-US" dirty="0"/>
              <a:t> </a:t>
            </a:r>
            <a:r>
              <a:rPr lang="en-US" dirty="0">
                <a:solidFill>
                  <a:srgbClr val="FF0000"/>
                </a:solidFill>
              </a:rPr>
              <a:t>Tablet thickness controlled within +/- 5% variation</a:t>
            </a:r>
            <a:r>
              <a:rPr lang="en-US" dirty="0"/>
              <a:t>, If not then problems of variation in tab thickness that restrict packaging process and a variable in fill level of the same container with a given no. of dosage units.</a:t>
            </a:r>
          </a:p>
          <a:p>
            <a:pPr marL="365760" lvl="1" indent="0" algn="just">
              <a:buNone/>
            </a:pPr>
            <a:endParaRPr lang="en-US" dirty="0"/>
          </a:p>
        </p:txBody>
      </p:sp>
      <p:sp>
        <p:nvSpPr>
          <p:cNvPr id="2" name="Title 1"/>
          <p:cNvSpPr>
            <a:spLocks noGrp="1"/>
          </p:cNvSpPr>
          <p:nvPr>
            <p:ph type="title"/>
          </p:nvPr>
        </p:nvSpPr>
        <p:spPr>
          <a:xfrm>
            <a:off x="457200" y="274638"/>
            <a:ext cx="8229600" cy="792162"/>
          </a:xfrm>
        </p:spPr>
        <p:style>
          <a:lnRef idx="1">
            <a:schemeClr val="accent4"/>
          </a:lnRef>
          <a:fillRef idx="2">
            <a:schemeClr val="accent4"/>
          </a:fillRef>
          <a:effectRef idx="1">
            <a:schemeClr val="accent4"/>
          </a:effectRef>
          <a:fontRef idx="minor">
            <a:schemeClr val="dk1"/>
          </a:fontRef>
        </p:style>
        <p:txBody>
          <a:bodyPr/>
          <a:lstStyle/>
          <a:p>
            <a:r>
              <a:rPr lang="en-US" dirty="0"/>
              <a:t>Quality control steps for tablet</a:t>
            </a:r>
          </a:p>
        </p:txBody>
      </p:sp>
    </p:spTree>
    <p:extLst>
      <p:ext uri="{BB962C8B-B14F-4D97-AF65-F5344CB8AC3E}">
        <p14:creationId xmlns:p14="http://schemas.microsoft.com/office/powerpoint/2010/main" val="3111406560"/>
      </p:ext>
    </p:extLst>
  </p:cSld>
  <p:clrMapOvr>
    <a:masterClrMapping/>
  </p:clrMapOvr>
  <p:transition spd="slow" advClick="0">
    <p:cover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224272"/>
          </a:xfrm>
          <a:solidFill>
            <a:schemeClr val="bg1"/>
          </a:solidFill>
        </p:spPr>
        <p:txBody>
          <a:bodyPr>
            <a:normAutofit fontScale="85000" lnSpcReduction="20000"/>
          </a:bodyPr>
          <a:lstStyle/>
          <a:p>
            <a:pPr marL="624078" indent="-514350" algn="just">
              <a:buFont typeface="+mj-lt"/>
              <a:buAutoNum type="arabicPeriod"/>
            </a:pPr>
            <a:r>
              <a:rPr lang="en-US" b="1" dirty="0">
                <a:solidFill>
                  <a:srgbClr val="C00000"/>
                </a:solidFill>
                <a:effectLst>
                  <a:outerShdw blurRad="38100" dist="38100" dir="2700000" algn="tl">
                    <a:srgbClr val="000000">
                      <a:alpha val="43137"/>
                    </a:srgbClr>
                  </a:outerShdw>
                </a:effectLst>
              </a:rPr>
              <a:t>Micrometer:</a:t>
            </a:r>
            <a:r>
              <a:rPr lang="en-US" dirty="0"/>
              <a:t> measure individual tab. thickness (so accurate information on variation between tab.).</a:t>
            </a:r>
          </a:p>
          <a:p>
            <a:pPr marL="624078" indent="-514350" algn="just">
              <a:buFont typeface="+mj-lt"/>
              <a:buAutoNum type="arabicPeriod"/>
            </a:pPr>
            <a:endParaRPr lang="en-US" dirty="0"/>
          </a:p>
          <a:p>
            <a:pPr marL="624078" indent="-514350" algn="just">
              <a:buFont typeface="+mj-lt"/>
              <a:buAutoNum type="arabicPeriod"/>
            </a:pPr>
            <a:endParaRPr lang="en-US" dirty="0"/>
          </a:p>
          <a:p>
            <a:pPr marL="624078" indent="-514350" algn="just">
              <a:buFont typeface="+mj-lt"/>
              <a:buAutoNum type="arabicPeriod"/>
            </a:pPr>
            <a:endParaRPr lang="en-US" dirty="0"/>
          </a:p>
          <a:p>
            <a:pPr marL="109728" indent="0" algn="just">
              <a:buNone/>
            </a:pPr>
            <a:endParaRPr lang="en-US" dirty="0"/>
          </a:p>
          <a:p>
            <a:pPr marL="624078" indent="-514350" algn="just">
              <a:buFont typeface="+mj-lt"/>
              <a:buAutoNum type="arabicPeriod"/>
            </a:pPr>
            <a:endParaRPr lang="en-US" dirty="0"/>
          </a:p>
          <a:p>
            <a:pPr marL="624078" indent="-514350" algn="just">
              <a:buFont typeface="+mj-lt"/>
              <a:buAutoNum type="arabicPeriod"/>
            </a:pPr>
            <a:endParaRPr lang="en-US" dirty="0"/>
          </a:p>
          <a:p>
            <a:pPr marL="624078" indent="-514350" algn="just">
              <a:buFont typeface="+mj-lt"/>
              <a:buAutoNum type="arabicPeriod"/>
            </a:pPr>
            <a:endParaRPr lang="en-US" dirty="0"/>
          </a:p>
          <a:p>
            <a:pPr marL="624078" indent="-514350" algn="just">
              <a:buFont typeface="+mj-lt"/>
              <a:buAutoNum type="arabicPeriod"/>
            </a:pPr>
            <a:endParaRPr lang="en-US" dirty="0"/>
          </a:p>
          <a:p>
            <a:pPr marL="624078" indent="-514350" algn="just">
              <a:buFont typeface="+mj-lt"/>
              <a:buAutoNum type="arabicPeriod"/>
            </a:pPr>
            <a:r>
              <a:rPr lang="en-US" b="1" dirty="0">
                <a:solidFill>
                  <a:srgbClr val="C00000"/>
                </a:solidFill>
                <a:effectLst>
                  <a:outerShdw blurRad="38100" dist="38100" dir="2700000" algn="tl">
                    <a:srgbClr val="000000">
                      <a:alpha val="43137"/>
                    </a:srgbClr>
                  </a:outerShdw>
                </a:effectLst>
              </a:rPr>
              <a:t>Holding tray:</a:t>
            </a:r>
            <a:r>
              <a:rPr lang="en-US" dirty="0"/>
              <a:t> measure total tab. thickness of 5-10 tab., where their total crown thickness may be measured with a sliding caliper scale. (not accurate information provider on variation between tabs but overall estimation) to give more rapid readings. </a:t>
            </a:r>
          </a:p>
        </p:txBody>
      </p:sp>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en-US" sz="2800" dirty="0"/>
              <a:t>Tablet thickness can be measured by:</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464" b="26192"/>
          <a:stretch/>
        </p:blipFill>
        <p:spPr bwMode="auto">
          <a:xfrm>
            <a:off x="2761488" y="2590800"/>
            <a:ext cx="3657600" cy="190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4191000" y="2209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433372"/>
      </p:ext>
    </p:extLst>
  </p:cSld>
  <p:clrMapOvr>
    <a:masterClrMapping/>
  </p:clrMapOvr>
  <mc:AlternateContent xmlns:mc="http://schemas.openxmlformats.org/markup-compatibility/2006" xmlns:p14="http://schemas.microsoft.com/office/powerpoint/2010/main">
    <mc:Choice Requires="p14">
      <p:transition spd="slow" advClick="0">
        <p14:flip dir="r"/>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5562600"/>
          </a:xfrm>
        </p:spPr>
        <p:style>
          <a:lnRef idx="2">
            <a:schemeClr val="accent6"/>
          </a:lnRef>
          <a:fillRef idx="1">
            <a:schemeClr val="lt1"/>
          </a:fillRef>
          <a:effectRef idx="0">
            <a:schemeClr val="accent6"/>
          </a:effectRef>
          <a:fontRef idx="minor">
            <a:schemeClr val="dk1"/>
          </a:fontRef>
        </p:style>
        <p:txBody>
          <a:bodyPr anchor="ctr">
            <a:normAutofit/>
          </a:bodyPr>
          <a:lstStyle/>
          <a:p>
            <a:pPr marL="109728" indent="0">
              <a:buNone/>
            </a:pPr>
            <a:r>
              <a:rPr lang="en-US" b="1" dirty="0">
                <a:solidFill>
                  <a:srgbClr val="0070C0"/>
                </a:solidFill>
                <a:effectLst>
                  <a:outerShdw blurRad="38100" dist="38100" dir="2700000" algn="tl">
                    <a:srgbClr val="000000">
                      <a:alpha val="43137"/>
                    </a:srgbClr>
                  </a:outerShdw>
                </a:effectLst>
              </a:rPr>
              <a:t>Shape:</a:t>
            </a:r>
          </a:p>
          <a:p>
            <a:pPr marL="109728" indent="0" algn="just">
              <a:buNone/>
            </a:pPr>
            <a:r>
              <a:rPr lang="en-US" dirty="0"/>
              <a:t>Shape of tab. influence the choice of tab. machine used with special slotted punches that run at lower speed or one with precompression capabilities than conventional punches that produce round tablets.</a:t>
            </a:r>
          </a:p>
          <a:p>
            <a:endParaRPr lang="en-US" dirty="0"/>
          </a:p>
          <a:p>
            <a:endParaRPr lang="en-US" dirty="0"/>
          </a:p>
          <a:p>
            <a:pPr marL="109728" indent="0" algn="ctr">
              <a:buNone/>
            </a:pPr>
            <a:r>
              <a:rPr lang="en-US" dirty="0"/>
              <a:t>Non-uniform forces involved within tab., the more convex the tablet surface, the more likely it is to cause capping or laminating problems.</a:t>
            </a:r>
          </a:p>
          <a:p>
            <a:pPr marL="109728" indent="0" algn="ctr">
              <a:buNone/>
            </a:pPr>
            <a:endParaRPr lang="en-US" dirty="0"/>
          </a:p>
        </p:txBody>
      </p:sp>
      <p:grpSp>
        <p:nvGrpSpPr>
          <p:cNvPr id="2" name="Group 1">
            <a:extLst>
              <a:ext uri="{FF2B5EF4-FFF2-40B4-BE49-F238E27FC236}">
                <a16:creationId xmlns="" xmlns:a16="http://schemas.microsoft.com/office/drawing/2014/main" id="{7E52D624-D01F-4417-B1C7-0ED353A1CFC0}"/>
              </a:ext>
            </a:extLst>
          </p:cNvPr>
          <p:cNvGrpSpPr/>
          <p:nvPr/>
        </p:nvGrpSpPr>
        <p:grpSpPr>
          <a:xfrm>
            <a:off x="4343400" y="3117753"/>
            <a:ext cx="1388012" cy="762000"/>
            <a:chOff x="4648200" y="3048000"/>
            <a:chExt cx="1388012" cy="762000"/>
          </a:xfrm>
        </p:grpSpPr>
        <p:sp>
          <p:nvSpPr>
            <p:cNvPr id="5" name="Down Arrow 4"/>
            <p:cNvSpPr/>
            <p:nvPr/>
          </p:nvSpPr>
          <p:spPr>
            <a:xfrm>
              <a:off x="4648200" y="30480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045612" y="3238499"/>
              <a:ext cx="990600" cy="381000"/>
            </a:xfrm>
            <a:prstGeom prst="rect">
              <a:avLst/>
            </a:prstGeom>
            <a:noFill/>
          </p:spPr>
          <p:txBody>
            <a:bodyPr wrap="square" rtlCol="0">
              <a:spAutoFit/>
            </a:bodyPr>
            <a:lstStyle/>
            <a:p>
              <a:r>
                <a:rPr lang="en-US" dirty="0"/>
                <a:t>Due to</a:t>
              </a:r>
            </a:p>
          </p:txBody>
        </p:sp>
      </p:grpSp>
    </p:spTree>
    <p:extLst>
      <p:ext uri="{BB962C8B-B14F-4D97-AF65-F5344CB8AC3E}">
        <p14:creationId xmlns:p14="http://schemas.microsoft.com/office/powerpoint/2010/main" val="2010544667"/>
      </p:ext>
    </p:extLst>
  </p:cSld>
  <p:clrMapOvr>
    <a:masterClrMapping/>
  </p:clrMapOvr>
  <mc:AlternateContent xmlns:mc="http://schemas.openxmlformats.org/markup-compatibility/2006" xmlns:p14="http://schemas.microsoft.com/office/powerpoint/2010/main">
    <mc:Choice Requires="p14">
      <p:transition spd="slow" advClick="0">
        <p14:gallery dir="l"/>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4386071"/>
          </a:xfrm>
          <a:ln>
            <a:noFill/>
          </a:ln>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pPr marL="624078" indent="-514350" algn="just">
              <a:buFont typeface="+mj-lt"/>
              <a:buAutoNum type="arabicPeriod"/>
            </a:pPr>
            <a:r>
              <a:rPr lang="en-US" b="1" dirty="0">
                <a:solidFill>
                  <a:schemeClr val="accent3"/>
                </a:solidFill>
                <a:effectLst>
                  <a:outerShdw blurRad="38100" dist="38100" dir="2700000" algn="tl">
                    <a:srgbClr val="000000">
                      <a:alpha val="43137"/>
                    </a:srgbClr>
                  </a:outerShdw>
                </a:effectLst>
              </a:rPr>
              <a:t>Color uniformity:</a:t>
            </a:r>
          </a:p>
          <a:p>
            <a:pPr marL="109728" indent="0" algn="just">
              <a:buNone/>
            </a:pPr>
            <a:r>
              <a:rPr lang="en-US" dirty="0"/>
              <a:t>To identify the product and give good impression to the consumer, while mottling (unequal distribution of the color on tab.) give bad idea to the manufacturer.</a:t>
            </a:r>
          </a:p>
          <a:p>
            <a:pPr marL="109728" indent="0" algn="just">
              <a:buNone/>
            </a:pPr>
            <a:endParaRPr lang="en-US" dirty="0"/>
          </a:p>
          <a:p>
            <a:pPr marL="624078" indent="-514350" algn="just">
              <a:buFont typeface="+mj-lt"/>
              <a:buAutoNum type="arabicPeriod" startAt="2"/>
            </a:pPr>
            <a:r>
              <a:rPr lang="en-US" b="1" dirty="0">
                <a:solidFill>
                  <a:schemeClr val="accent3"/>
                </a:solidFill>
                <a:effectLst>
                  <a:outerShdw blurRad="38100" dist="38100" dir="2700000" algn="tl">
                    <a:srgbClr val="000000">
                      <a:alpha val="43137"/>
                    </a:srgbClr>
                  </a:outerShdw>
                </a:effectLst>
              </a:rPr>
              <a:t>Odor:</a:t>
            </a:r>
          </a:p>
          <a:p>
            <a:pPr marL="109728" indent="0" algn="just">
              <a:buNone/>
            </a:pPr>
            <a:r>
              <a:rPr lang="en-US" dirty="0"/>
              <a:t>Presence of odor in a batch of tab. could indicate stability problems like: odor of acetic acid in degrading aspirin tablet.</a:t>
            </a:r>
          </a:p>
          <a:p>
            <a:pPr marL="109728" indent="0" algn="just">
              <a:buNone/>
            </a:pPr>
            <a:endParaRPr lang="en-US" b="1" dirty="0">
              <a:solidFill>
                <a:schemeClr val="accent3"/>
              </a:solidFill>
              <a:effectLst>
                <a:outerShdw blurRad="38100" dist="38100" dir="2700000" algn="tl">
                  <a:srgbClr val="000000">
                    <a:alpha val="43137"/>
                  </a:srgbClr>
                </a:outerShdw>
              </a:effectLst>
            </a:endParaRPr>
          </a:p>
          <a:p>
            <a:pPr marL="624078" indent="-514350" algn="just">
              <a:buFont typeface="+mj-lt"/>
              <a:buAutoNum type="arabicPeriod" startAt="3"/>
            </a:pPr>
            <a:r>
              <a:rPr lang="en-US" b="1" dirty="0">
                <a:solidFill>
                  <a:schemeClr val="accent3"/>
                </a:solidFill>
                <a:effectLst>
                  <a:outerShdw blurRad="38100" dist="38100" dir="2700000" algn="tl">
                    <a:srgbClr val="000000">
                      <a:alpha val="43137"/>
                    </a:srgbClr>
                  </a:outerShdw>
                </a:effectLst>
              </a:rPr>
              <a:t>Taste:</a:t>
            </a:r>
          </a:p>
          <a:p>
            <a:pPr marL="109728" indent="0" algn="just">
              <a:buNone/>
            </a:pPr>
            <a:r>
              <a:rPr lang="en-US" dirty="0"/>
              <a:t>It is important in chewable tab.</a:t>
            </a:r>
          </a:p>
        </p:txBody>
      </p:sp>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200" dirty="0">
                <a:solidFill>
                  <a:srgbClr val="00B050"/>
                </a:solidFill>
              </a:rPr>
              <a:t>2. Organoleptic properties </a:t>
            </a:r>
            <a:r>
              <a:rPr lang="en-US" sz="2400" dirty="0">
                <a:solidFill>
                  <a:schemeClr val="accent3"/>
                </a:solidFill>
              </a:rPr>
              <a:t>(color uniformity, odor and taste)</a:t>
            </a:r>
          </a:p>
        </p:txBody>
      </p:sp>
    </p:spTree>
    <p:extLst>
      <p:ext uri="{BB962C8B-B14F-4D97-AF65-F5344CB8AC3E}">
        <p14:creationId xmlns:p14="http://schemas.microsoft.com/office/powerpoint/2010/main" val="4137999736"/>
      </p:ext>
    </p:extLst>
  </p:cSld>
  <p:clrMapOvr>
    <a:masterClrMapping/>
  </p:clrMapOvr>
  <mc:AlternateContent xmlns:mc="http://schemas.openxmlformats.org/markup-compatibility/2006" xmlns:p14="http://schemas.microsoft.com/office/powerpoint/2010/main">
    <mc:Choice Requires="p14">
      <p:transition spd="slow" advClick="0">
        <p14:prism/>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just">
              <a:buNone/>
            </a:pPr>
            <a:r>
              <a:rPr lang="en-US" b="1" u="sng" dirty="0">
                <a:solidFill>
                  <a:schemeClr val="accent2">
                    <a:lumMod val="75000"/>
                  </a:schemeClr>
                </a:solidFill>
                <a:effectLst>
                  <a:outerShdw blurRad="38100" dist="38100" dir="2700000" algn="tl">
                    <a:srgbClr val="000000">
                      <a:alpha val="43137"/>
                    </a:srgbClr>
                  </a:outerShdw>
                </a:effectLst>
              </a:rPr>
              <a:t>Tablet hardness:</a:t>
            </a:r>
            <a:r>
              <a:rPr lang="en-US" b="1" dirty="0">
                <a:solidFill>
                  <a:schemeClr val="accent2">
                    <a:lumMod val="75000"/>
                  </a:schemeClr>
                </a:solidFill>
                <a:effectLst>
                  <a:outerShdw blurRad="38100" dist="38100" dir="2700000" algn="tl">
                    <a:srgbClr val="000000">
                      <a:alpha val="43137"/>
                    </a:srgbClr>
                  </a:outerShdw>
                </a:effectLst>
              </a:rPr>
              <a:t> </a:t>
            </a:r>
            <a:r>
              <a:rPr lang="en-US" dirty="0"/>
              <a:t>is the</a:t>
            </a:r>
            <a:r>
              <a:rPr lang="en-US" b="1" dirty="0">
                <a:solidFill>
                  <a:schemeClr val="accent2">
                    <a:lumMod val="75000"/>
                  </a:schemeClr>
                </a:solidFill>
                <a:effectLst>
                  <a:outerShdw blurRad="38100" dist="38100" dir="2700000" algn="tl">
                    <a:srgbClr val="000000">
                      <a:alpha val="43137"/>
                    </a:srgbClr>
                  </a:outerShdw>
                </a:effectLst>
              </a:rPr>
              <a:t> </a:t>
            </a:r>
            <a:r>
              <a:rPr lang="en-US" dirty="0"/>
              <a:t>force required to break a tablet in a diametric compression test.</a:t>
            </a:r>
          </a:p>
          <a:p>
            <a:pPr marL="109728" indent="0" algn="just">
              <a:buNone/>
            </a:pPr>
            <a:endParaRPr lang="en-US" dirty="0"/>
          </a:p>
          <a:p>
            <a:pPr marL="109728" indent="0" algn="just">
              <a:buNone/>
            </a:pPr>
            <a:r>
              <a:rPr lang="en-US" dirty="0">
                <a:solidFill>
                  <a:srgbClr val="0070C0"/>
                </a:solidFill>
              </a:rPr>
              <a:t>Tabs required a certain amount of strength or hardness and resistance to friability in order to:</a:t>
            </a:r>
          </a:p>
          <a:p>
            <a:pPr marL="624078" indent="-514350" algn="just">
              <a:buFont typeface="+mj-lt"/>
              <a:buAutoNum type="arabicPeriod"/>
            </a:pPr>
            <a:r>
              <a:rPr lang="en-US" sz="2400" dirty="0"/>
              <a:t>Withstand mechanical shock of handling in manufacture, packaging and shipping.</a:t>
            </a:r>
          </a:p>
          <a:p>
            <a:pPr marL="624078" indent="-514350" algn="just">
              <a:buFont typeface="+mj-lt"/>
              <a:buAutoNum type="arabicPeriod"/>
            </a:pPr>
            <a:r>
              <a:rPr lang="en-US" sz="2400" dirty="0"/>
              <a:t>In addition the tabs should be able to withstand reasonable abuse when in the hands of consumer.</a:t>
            </a:r>
          </a:p>
        </p:txBody>
      </p:sp>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3200" dirty="0">
                <a:solidFill>
                  <a:srgbClr val="0070C0"/>
                </a:solidFill>
              </a:rPr>
              <a:t>Non official tests:</a:t>
            </a:r>
            <a:br>
              <a:rPr lang="en-US" sz="3200" dirty="0">
                <a:solidFill>
                  <a:srgbClr val="0070C0"/>
                </a:solidFill>
              </a:rPr>
            </a:br>
            <a:r>
              <a:rPr lang="en-US" sz="3200" dirty="0">
                <a:solidFill>
                  <a:srgbClr val="0070C0"/>
                </a:solidFill>
              </a:rPr>
              <a:t>B. </a:t>
            </a:r>
            <a:r>
              <a:rPr lang="en-US" sz="3200" dirty="0">
                <a:solidFill>
                  <a:srgbClr val="FF0000"/>
                </a:solidFill>
              </a:rPr>
              <a:t>Hardness </a:t>
            </a:r>
            <a:r>
              <a:rPr lang="en-US" sz="3200" dirty="0">
                <a:solidFill>
                  <a:schemeClr val="accent6"/>
                </a:solidFill>
              </a:rPr>
              <a:t>(tablet crushing strength)</a:t>
            </a:r>
          </a:p>
        </p:txBody>
      </p:sp>
    </p:spTree>
    <p:extLst>
      <p:ext uri="{BB962C8B-B14F-4D97-AF65-F5344CB8AC3E}">
        <p14:creationId xmlns:p14="http://schemas.microsoft.com/office/powerpoint/2010/main" val="787475858"/>
      </p:ext>
    </p:extLst>
  </p:cSld>
  <p:clrMapOvr>
    <a:masterClrMapping/>
  </p:clrMapOvr>
  <mc:AlternateContent xmlns:mc="http://schemas.openxmlformats.org/markup-compatibility/2006" xmlns:p14="http://schemas.microsoft.com/office/powerpoint/2010/main">
    <mc:Choice Requires="p14">
      <p:transition spd="slow" advClick="0">
        <p14:doors dir="ver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00920341"/>
              </p:ext>
            </p:extLst>
          </p:nvPr>
        </p:nvGraphicFramePr>
        <p:xfrm>
          <a:off x="457200" y="1600201"/>
          <a:ext cx="8229600" cy="297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dirty="0"/>
              <a:t>Methods for hardness measurement</a:t>
            </a:r>
          </a:p>
        </p:txBody>
      </p:sp>
      <mc:AlternateContent xmlns:mc="http://schemas.openxmlformats.org/markup-compatibility/2006" xmlns:a14="http://schemas.microsoft.com/office/drawing/2010/main">
        <mc:Choice Requires="a14">
          <p:sp>
            <p:nvSpPr>
              <p:cNvPr id="4" name="Rectangle 3"/>
              <p:cNvSpPr/>
              <p:nvPr/>
            </p:nvSpPr>
            <p:spPr>
              <a:xfrm>
                <a:off x="1257299" y="4767590"/>
                <a:ext cx="662940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800" dirty="0">
                    <a:solidFill>
                      <a:srgbClr val="FF0000"/>
                    </a:solidFill>
                  </a:rPr>
                  <a:t>Unit of hardness is expressed in </a:t>
                </a:r>
                <a14:m>
                  <m:oMath xmlns:m="http://schemas.openxmlformats.org/officeDocument/2006/math">
                    <m:r>
                      <m:rPr>
                        <m:sty m:val="p"/>
                      </m:rPr>
                      <a:rPr lang="en-US" sz="2800" b="0" i="0" smtClean="0">
                        <a:solidFill>
                          <a:srgbClr val="FF0000"/>
                        </a:solidFill>
                        <a:latin typeface="Cambria Math"/>
                      </a:rPr>
                      <m:t>kg</m:t>
                    </m:r>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257299" y="4767590"/>
                <a:ext cx="6629400" cy="523220"/>
              </a:xfrm>
              <a:prstGeom prst="rect">
                <a:avLst/>
              </a:prstGeom>
              <a:blipFill>
                <a:blip r:embed="rId7"/>
                <a:stretch>
                  <a:fillRect t="-5263" b="-24211"/>
                </a:stretch>
              </a:blipFill>
            </p:spPr>
            <p:txBody>
              <a:bodyPr/>
              <a:lstStyle/>
              <a:p>
                <a:r>
                  <a:rPr lang="en-US">
                    <a:noFill/>
                  </a:rPr>
                  <a:t> </a:t>
                </a:r>
              </a:p>
            </p:txBody>
          </p:sp>
        </mc:Fallback>
      </mc:AlternateContent>
      <p:sp>
        <p:nvSpPr>
          <p:cNvPr id="3" name="Rectangle 2">
            <a:extLst>
              <a:ext uri="{FF2B5EF4-FFF2-40B4-BE49-F238E27FC236}">
                <a16:creationId xmlns="" xmlns:a16="http://schemas.microsoft.com/office/drawing/2014/main" id="{2D5C0E75-CF02-41F7-B94B-42CEAE1C3B00}"/>
              </a:ext>
            </a:extLst>
          </p:cNvPr>
          <p:cNvSpPr/>
          <p:nvPr/>
        </p:nvSpPr>
        <p:spPr>
          <a:xfrm>
            <a:off x="873602" y="5486400"/>
            <a:ext cx="739679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solidFill>
                  <a:prstClr val="black">
                    <a:hueOff val="0"/>
                    <a:satOff val="0"/>
                    <a:lumOff val="0"/>
                    <a:alphaOff val="0"/>
                  </a:prstClr>
                </a:solidFill>
                <a:effectLst>
                  <a:outerShdw blurRad="38100" dist="38100" dir="2700000" algn="tl">
                    <a:srgbClr val="000000">
                      <a:alpha val="43137"/>
                    </a:srgbClr>
                  </a:outerShdw>
                </a:effectLst>
                <a:latin typeface="Lucida Sans Unicode"/>
              </a:rPr>
              <a:t>To perform this test, a tablet is placed between two anvils, and the crushing strength that just causes the tablet to break is recorded.</a:t>
            </a:r>
          </a:p>
        </p:txBody>
      </p:sp>
    </p:spTree>
    <p:extLst>
      <p:ext uri="{BB962C8B-B14F-4D97-AF65-F5344CB8AC3E}">
        <p14:creationId xmlns:p14="http://schemas.microsoft.com/office/powerpoint/2010/main" val="1688967678"/>
      </p:ext>
    </p:extLst>
  </p:cSld>
  <p:clrMapOvr>
    <a:masterClrMapping/>
  </p:clrMapOvr>
  <mc:AlternateContent xmlns:mc="http://schemas.openxmlformats.org/markup-compatibility/2006" xmlns:p14="http://schemas.microsoft.com/office/powerpoint/2010/main">
    <mc:Choice Requires="p14">
      <p:transition spd="slow" advClick="0">
        <p14:prism isInverted="1"/>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30E7B1E4-878A-4A95-860B-A25634525C21}"/>
              </a:ext>
            </a:extLst>
          </p:cNvPr>
          <p:cNvPicPr>
            <a:picLocks noGrp="1" noChangeAspect="1"/>
          </p:cNvPicPr>
          <p:nvPr>
            <p:ph idx="1"/>
          </p:nvPr>
        </p:nvPicPr>
        <p:blipFill>
          <a:blip r:embed="rId2"/>
          <a:stretch>
            <a:fillRect/>
          </a:stretch>
        </p:blipFill>
        <p:spPr>
          <a:xfrm>
            <a:off x="609600" y="227428"/>
            <a:ext cx="4139193" cy="2190750"/>
          </a:xfrm>
          <a:prstGeom prst="rect">
            <a:avLst/>
          </a:prstGeom>
        </p:spPr>
        <p:style>
          <a:lnRef idx="1">
            <a:schemeClr val="accent1"/>
          </a:lnRef>
          <a:fillRef idx="2">
            <a:schemeClr val="accent1"/>
          </a:fillRef>
          <a:effectRef idx="1">
            <a:schemeClr val="accent1"/>
          </a:effectRef>
          <a:fontRef idx="minor">
            <a:schemeClr val="dk1"/>
          </a:fontRef>
        </p:style>
      </p:pic>
      <p:sp>
        <p:nvSpPr>
          <p:cNvPr id="5" name="TextBox 4">
            <a:extLst>
              <a:ext uri="{FF2B5EF4-FFF2-40B4-BE49-F238E27FC236}">
                <a16:creationId xmlns="" xmlns:a16="http://schemas.microsoft.com/office/drawing/2014/main" id="{945ACDBE-ABF9-4F87-90A6-B8CAA0103079}"/>
              </a:ext>
            </a:extLst>
          </p:cNvPr>
          <p:cNvSpPr txBox="1"/>
          <p:nvPr/>
        </p:nvSpPr>
        <p:spPr>
          <a:xfrm>
            <a:off x="1121718" y="2526268"/>
            <a:ext cx="3114955" cy="369332"/>
          </a:xfrm>
          <a:prstGeom prst="rect">
            <a:avLst/>
          </a:prstGeom>
          <a:noFill/>
        </p:spPr>
        <p:txBody>
          <a:bodyPr wrap="none" rtlCol="0">
            <a:spAutoFit/>
          </a:bodyPr>
          <a:lstStyle/>
          <a:p>
            <a:r>
              <a:rPr lang="en-US" dirty="0"/>
              <a:t>Monsanto Hardness tester</a:t>
            </a:r>
          </a:p>
        </p:txBody>
      </p:sp>
      <p:pic>
        <p:nvPicPr>
          <p:cNvPr id="6" name="Picture 5">
            <a:extLst>
              <a:ext uri="{FF2B5EF4-FFF2-40B4-BE49-F238E27FC236}">
                <a16:creationId xmlns="" xmlns:a16="http://schemas.microsoft.com/office/drawing/2014/main" id="{1A758060-CD98-4E63-A4A3-15FFFCBB9488}"/>
              </a:ext>
            </a:extLst>
          </p:cNvPr>
          <p:cNvPicPr>
            <a:picLocks noChangeAspect="1"/>
          </p:cNvPicPr>
          <p:nvPr/>
        </p:nvPicPr>
        <p:blipFill rotWithShape="1">
          <a:blip r:embed="rId3"/>
          <a:srcRect l="24806" t="10636" r="21387" b="7447"/>
          <a:stretch/>
        </p:blipFill>
        <p:spPr>
          <a:xfrm>
            <a:off x="5394778" y="381000"/>
            <a:ext cx="3114955" cy="2514600"/>
          </a:xfrm>
          <a:prstGeom prst="rect">
            <a:avLst/>
          </a:prstGeom>
        </p:spPr>
        <p:style>
          <a:lnRef idx="1">
            <a:schemeClr val="accent1"/>
          </a:lnRef>
          <a:fillRef idx="3">
            <a:schemeClr val="accent1"/>
          </a:fillRef>
          <a:effectRef idx="2">
            <a:schemeClr val="accent1"/>
          </a:effectRef>
          <a:fontRef idx="minor">
            <a:schemeClr val="lt1"/>
          </a:fontRef>
        </p:style>
      </p:pic>
      <p:sp>
        <p:nvSpPr>
          <p:cNvPr id="7" name="TextBox 6">
            <a:extLst>
              <a:ext uri="{FF2B5EF4-FFF2-40B4-BE49-F238E27FC236}">
                <a16:creationId xmlns="" xmlns:a16="http://schemas.microsoft.com/office/drawing/2014/main" id="{EB629DED-4866-4A83-A054-4DA6F0486547}"/>
              </a:ext>
            </a:extLst>
          </p:cNvPr>
          <p:cNvSpPr txBox="1"/>
          <p:nvPr/>
        </p:nvSpPr>
        <p:spPr>
          <a:xfrm>
            <a:off x="5647909" y="3059668"/>
            <a:ext cx="2653290" cy="369332"/>
          </a:xfrm>
          <a:prstGeom prst="rect">
            <a:avLst/>
          </a:prstGeom>
          <a:noFill/>
        </p:spPr>
        <p:txBody>
          <a:bodyPr wrap="none" rtlCol="0">
            <a:spAutoFit/>
          </a:bodyPr>
          <a:lstStyle/>
          <a:p>
            <a:r>
              <a:rPr lang="en-US" dirty="0"/>
              <a:t>Pfizer Hardness tester</a:t>
            </a:r>
          </a:p>
        </p:txBody>
      </p:sp>
      <p:pic>
        <p:nvPicPr>
          <p:cNvPr id="8" name="Picture 7">
            <a:extLst>
              <a:ext uri="{FF2B5EF4-FFF2-40B4-BE49-F238E27FC236}">
                <a16:creationId xmlns="" xmlns:a16="http://schemas.microsoft.com/office/drawing/2014/main" id="{006F8C73-6C03-462C-9C22-5E279D38E43A}"/>
              </a:ext>
            </a:extLst>
          </p:cNvPr>
          <p:cNvPicPr>
            <a:picLocks noChangeAspect="1"/>
          </p:cNvPicPr>
          <p:nvPr/>
        </p:nvPicPr>
        <p:blipFill>
          <a:blip r:embed="rId4"/>
          <a:stretch>
            <a:fillRect/>
          </a:stretch>
        </p:blipFill>
        <p:spPr>
          <a:xfrm>
            <a:off x="609601" y="3124200"/>
            <a:ext cx="4139192" cy="2190750"/>
          </a:xfrm>
          <a:prstGeom prst="rect">
            <a:avLst/>
          </a:prstGeom>
        </p:spPr>
      </p:pic>
      <p:sp>
        <p:nvSpPr>
          <p:cNvPr id="9" name="TextBox 8">
            <a:extLst>
              <a:ext uri="{FF2B5EF4-FFF2-40B4-BE49-F238E27FC236}">
                <a16:creationId xmlns="" xmlns:a16="http://schemas.microsoft.com/office/drawing/2014/main" id="{6408509F-1944-4E9C-AA14-6D53053A55B3}"/>
              </a:ext>
            </a:extLst>
          </p:cNvPr>
          <p:cNvSpPr txBox="1"/>
          <p:nvPr/>
        </p:nvSpPr>
        <p:spPr>
          <a:xfrm>
            <a:off x="1352550" y="5457303"/>
            <a:ext cx="2805576" cy="369332"/>
          </a:xfrm>
          <a:prstGeom prst="rect">
            <a:avLst/>
          </a:prstGeom>
          <a:noFill/>
        </p:spPr>
        <p:txBody>
          <a:bodyPr wrap="none" rtlCol="0">
            <a:spAutoFit/>
          </a:bodyPr>
          <a:lstStyle/>
          <a:p>
            <a:r>
              <a:rPr lang="en-US" dirty="0"/>
              <a:t>Erweka Hardness tester</a:t>
            </a:r>
          </a:p>
        </p:txBody>
      </p:sp>
      <p:pic>
        <p:nvPicPr>
          <p:cNvPr id="10" name="Picture 9">
            <a:extLst>
              <a:ext uri="{FF2B5EF4-FFF2-40B4-BE49-F238E27FC236}">
                <a16:creationId xmlns="" xmlns:a16="http://schemas.microsoft.com/office/drawing/2014/main" id="{0685B160-DA26-4680-8978-22A04FED3531}"/>
              </a:ext>
            </a:extLst>
          </p:cNvPr>
          <p:cNvPicPr>
            <a:picLocks noChangeAspect="1"/>
          </p:cNvPicPr>
          <p:nvPr/>
        </p:nvPicPr>
        <p:blipFill>
          <a:blip r:embed="rId5"/>
          <a:stretch>
            <a:fillRect/>
          </a:stretch>
        </p:blipFill>
        <p:spPr>
          <a:xfrm>
            <a:off x="5400640" y="3506977"/>
            <a:ext cx="3147828" cy="2454803"/>
          </a:xfrm>
          <a:prstGeom prst="rect">
            <a:avLst/>
          </a:prstGeom>
        </p:spPr>
      </p:pic>
      <p:sp>
        <p:nvSpPr>
          <p:cNvPr id="11" name="TextBox 10">
            <a:extLst>
              <a:ext uri="{FF2B5EF4-FFF2-40B4-BE49-F238E27FC236}">
                <a16:creationId xmlns="" xmlns:a16="http://schemas.microsoft.com/office/drawing/2014/main" id="{98D833A7-418D-41C8-A3D9-7B2D47F49EFD}"/>
              </a:ext>
            </a:extLst>
          </p:cNvPr>
          <p:cNvSpPr txBox="1"/>
          <p:nvPr/>
        </p:nvSpPr>
        <p:spPr>
          <a:xfrm>
            <a:off x="5109954" y="6048476"/>
            <a:ext cx="3729199" cy="369332"/>
          </a:xfrm>
          <a:prstGeom prst="rect">
            <a:avLst/>
          </a:prstGeom>
          <a:noFill/>
        </p:spPr>
        <p:txBody>
          <a:bodyPr wrap="square" rtlCol="0">
            <a:spAutoFit/>
          </a:bodyPr>
          <a:lstStyle/>
          <a:p>
            <a:r>
              <a:rPr lang="en-US" dirty="0"/>
              <a:t>Dr. Schleuniger Hardness tester</a:t>
            </a:r>
          </a:p>
        </p:txBody>
      </p:sp>
    </p:spTree>
    <p:extLst>
      <p:ext uri="{BB962C8B-B14F-4D97-AF65-F5344CB8AC3E}">
        <p14:creationId xmlns:p14="http://schemas.microsoft.com/office/powerpoint/2010/main" val="2560932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2782</TotalTime>
  <Words>1073</Words>
  <Application>Microsoft Office PowerPoint</Application>
  <PresentationFormat>On-screen Show (4:3)</PresentationFormat>
  <Paragraphs>95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Evaluation of tablet</vt:lpstr>
      <vt:lpstr>Evaluation of tablet Done by quality control department (Q.C.)</vt:lpstr>
      <vt:lpstr>Quality control steps for tablet</vt:lpstr>
      <vt:lpstr>Tablet thickness can be measured by:</vt:lpstr>
      <vt:lpstr>PowerPoint Presentation</vt:lpstr>
      <vt:lpstr>2. Organoleptic properties (color uniformity, odor and taste)</vt:lpstr>
      <vt:lpstr>Non official tests: B. Hardness (tablet crushing strength)</vt:lpstr>
      <vt:lpstr>Methods for hardness measurement</vt:lpstr>
      <vt:lpstr>PowerPoint Presentation</vt:lpstr>
      <vt:lpstr>Hardness of tab like its thickness is a function of:</vt:lpstr>
      <vt:lpstr>Hardness of different types of tablet</vt:lpstr>
      <vt:lpstr>Non official tests: C. Friability (abrasion and shock) or durability of tablet</vt:lpstr>
      <vt:lpstr>Factors affecting friability:</vt:lpstr>
      <vt:lpstr>Laboratory friabilator tester:</vt:lpstr>
      <vt:lpstr>Notes: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tablet</dc:title>
  <dc:creator>anas alhamdany</dc:creator>
  <cp:lastModifiedBy>User</cp:lastModifiedBy>
  <cp:revision>68</cp:revision>
  <dcterms:created xsi:type="dcterms:W3CDTF">2006-08-16T00:00:00Z</dcterms:created>
  <dcterms:modified xsi:type="dcterms:W3CDTF">2020-01-31T09:49:41Z</dcterms:modified>
</cp:coreProperties>
</file>