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7" r:id="rId3"/>
    <p:sldId id="264" r:id="rId4"/>
    <p:sldId id="265" r:id="rId5"/>
    <p:sldId id="266" r:id="rId6"/>
    <p:sldId id="257" r:id="rId7"/>
    <p:sldId id="258" r:id="rId8"/>
    <p:sldId id="259" r:id="rId9"/>
    <p:sldId id="26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99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gs>
            <a:gs pos="100000">
              <a:schemeClr val="bg1">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1">
              <a:lumMod val="20000"/>
              <a:lumOff val="80000"/>
            </a:schemeClr>
          </a:solidFill>
        </p:spPr>
        <p:txBody>
          <a:bodyPr/>
          <a:lstStyle/>
          <a:p>
            <a:r>
              <a:rPr lang="en-US" b="1" dirty="0">
                <a:latin typeface="Cambria" pitchFamily="18" charset="0"/>
              </a:rPr>
              <a:t>Caesarean section </a:t>
            </a:r>
            <a:r>
              <a:rPr lang="en-US" dirty="0">
                <a:latin typeface="Cambria" pitchFamily="18" charset="0"/>
              </a:rPr>
              <a:t>(C/S) </a:t>
            </a:r>
            <a:br>
              <a:rPr lang="en-US" dirty="0">
                <a:latin typeface="Cambria" pitchFamily="18" charset="0"/>
              </a:rPr>
            </a:br>
            <a:r>
              <a:rPr lang="en-US" b="1" dirty="0" smtClean="0">
                <a:latin typeface="Cambria" pitchFamily="18" charset="0"/>
              </a:rPr>
              <a:t>Preterm </a:t>
            </a:r>
            <a:r>
              <a:rPr lang="en-US" b="1" dirty="0" err="1" smtClean="0">
                <a:latin typeface="Cambria" pitchFamily="18" charset="0"/>
              </a:rPr>
              <a:t>labour</a:t>
            </a:r>
            <a:endParaRPr lang="ar-IQ" b="1" dirty="0"/>
          </a:p>
        </p:txBody>
      </p:sp>
      <p:sp>
        <p:nvSpPr>
          <p:cNvPr id="3" name="Subtitle 2"/>
          <p:cNvSpPr>
            <a:spLocks noGrp="1"/>
          </p:cNvSpPr>
          <p:nvPr>
            <p:ph type="subTitle" idx="1"/>
          </p:nvPr>
        </p:nvSpPr>
        <p:spPr>
          <a:solidFill>
            <a:schemeClr val="bg1">
              <a:lumMod val="50000"/>
            </a:schemeClr>
          </a:solidFill>
        </p:spPr>
        <p:txBody>
          <a:bodyPr/>
          <a:lstStyle/>
          <a:p>
            <a:r>
              <a:rPr lang="en-US" b="1" dirty="0" smtClean="0">
                <a:solidFill>
                  <a:schemeClr val="tx1"/>
                </a:solidFill>
                <a:latin typeface="Cambria" pitchFamily="18" charset="0"/>
              </a:rPr>
              <a:t>BY</a:t>
            </a:r>
          </a:p>
          <a:p>
            <a:r>
              <a:rPr lang="en-US" b="1" dirty="0" smtClean="0">
                <a:solidFill>
                  <a:schemeClr val="tx1"/>
                </a:solidFill>
                <a:latin typeface="Cambria" pitchFamily="18" charset="0"/>
              </a:rPr>
              <a:t>MSC </a:t>
            </a:r>
            <a:r>
              <a:rPr lang="en-US" b="1" dirty="0">
                <a:solidFill>
                  <a:schemeClr val="tx1"/>
                </a:solidFill>
                <a:latin typeface="Cambria" pitchFamily="18" charset="0"/>
              </a:rPr>
              <a:t>ZAHRAA ABDUL GHANI M.A.</a:t>
            </a:r>
            <a:endParaRPr lang="ar-IQ" b="1" dirty="0">
              <a:solidFill>
                <a:schemeClr val="tx1"/>
              </a:solidFill>
            </a:endParaRPr>
          </a:p>
        </p:txBody>
      </p:sp>
    </p:spTree>
    <p:extLst>
      <p:ext uri="{BB962C8B-B14F-4D97-AF65-F5344CB8AC3E}">
        <p14:creationId xmlns:p14="http://schemas.microsoft.com/office/powerpoint/2010/main" val="38033149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1" y="690694"/>
            <a:ext cx="4953000" cy="571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629" y="-8205"/>
            <a:ext cx="8915400" cy="707886"/>
          </a:xfrm>
          <a:prstGeom prst="rect">
            <a:avLst/>
          </a:prstGeom>
        </p:spPr>
        <p:txBody>
          <a:bodyPr wrap="square">
            <a:spAutoFit/>
          </a:bodyPr>
          <a:lstStyle/>
          <a:p>
            <a:r>
              <a:rPr lang="en-US" sz="4000" b="1" dirty="0">
                <a:latin typeface="Cambria" pitchFamily="18" charset="0"/>
              </a:rPr>
              <a:t>Caesarean section </a:t>
            </a:r>
            <a:r>
              <a:rPr lang="en-US" sz="4000" dirty="0">
                <a:latin typeface="Cambria" pitchFamily="18" charset="0"/>
              </a:rPr>
              <a:t>(C/S) </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576394"/>
            <a:ext cx="4191000" cy="5938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4370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257"/>
            <a:ext cx="8839200" cy="6001643"/>
          </a:xfrm>
          <a:prstGeom prst="rect">
            <a:avLst/>
          </a:prstGeom>
        </p:spPr>
        <p:txBody>
          <a:bodyPr wrap="square">
            <a:spAutoFit/>
          </a:bodyPr>
          <a:lstStyle/>
          <a:p>
            <a:endParaRPr lang="en-US" sz="2400" b="1" dirty="0" smtClean="0">
              <a:latin typeface="Cambria" pitchFamily="18" charset="0"/>
            </a:endParaRPr>
          </a:p>
          <a:p>
            <a:r>
              <a:rPr lang="en-US" sz="2400" b="1" dirty="0" smtClean="0">
                <a:latin typeface="Cambria" pitchFamily="18" charset="0"/>
              </a:rPr>
              <a:t>Caesarean </a:t>
            </a:r>
            <a:r>
              <a:rPr lang="en-US" sz="2400" b="1" dirty="0">
                <a:latin typeface="Cambria" pitchFamily="18" charset="0"/>
              </a:rPr>
              <a:t>section </a:t>
            </a:r>
            <a:r>
              <a:rPr lang="en-US" sz="2400" dirty="0">
                <a:latin typeface="Cambria" pitchFamily="18" charset="0"/>
              </a:rPr>
              <a:t>(C/S) </a:t>
            </a:r>
          </a:p>
          <a:p>
            <a:r>
              <a:rPr lang="en-US" sz="2400" dirty="0">
                <a:latin typeface="Cambria" pitchFamily="18" charset="0"/>
              </a:rPr>
              <a:t>Cesarean section is a term used to describe the delivery of a </a:t>
            </a:r>
            <a:r>
              <a:rPr lang="en-US" sz="2400" dirty="0" err="1">
                <a:latin typeface="Cambria" pitchFamily="18" charset="0"/>
              </a:rPr>
              <a:t>vaiable</a:t>
            </a:r>
            <a:r>
              <a:rPr lang="en-US" sz="2400" dirty="0">
                <a:latin typeface="Cambria" pitchFamily="18" charset="0"/>
              </a:rPr>
              <a:t> fetus through an incision in the abdominal wall and the uterus. </a:t>
            </a:r>
          </a:p>
          <a:p>
            <a:r>
              <a:rPr lang="en-US" sz="2400" dirty="0">
                <a:latin typeface="Cambria" pitchFamily="18" charset="0"/>
              </a:rPr>
              <a:t>The majority of cesarean sections are performed for fetal indications, a few are </a:t>
            </a:r>
            <a:r>
              <a:rPr lang="en-US" sz="2400" dirty="0" err="1">
                <a:latin typeface="Cambria" pitchFamily="18" charset="0"/>
              </a:rPr>
              <a:t>soly</a:t>
            </a:r>
            <a:r>
              <a:rPr lang="en-US" sz="2400" dirty="0">
                <a:latin typeface="Cambria" pitchFamily="18" charset="0"/>
              </a:rPr>
              <a:t> for maternal reasons, and some benefit both fetus and mother. </a:t>
            </a:r>
          </a:p>
          <a:p>
            <a:r>
              <a:rPr lang="en-US" sz="2400" b="1" dirty="0">
                <a:latin typeface="Cambria" pitchFamily="18" charset="0"/>
              </a:rPr>
              <a:t>Common indications for cesarean delivery </a:t>
            </a:r>
            <a:endParaRPr lang="en-US" sz="2400" dirty="0">
              <a:latin typeface="Cambria" pitchFamily="18" charset="0"/>
            </a:endParaRPr>
          </a:p>
          <a:p>
            <a:r>
              <a:rPr lang="en-US" sz="2400" dirty="0">
                <a:latin typeface="Cambria" pitchFamily="18" charset="0"/>
              </a:rPr>
              <a:t>1. Precious (high risk) Fetus </a:t>
            </a:r>
          </a:p>
          <a:p>
            <a:r>
              <a:rPr lang="en-US" sz="2400" dirty="0">
                <a:latin typeface="Cambria" pitchFamily="18" charset="0"/>
              </a:rPr>
              <a:t>2. Prolonged </a:t>
            </a:r>
            <a:r>
              <a:rPr lang="en-US" sz="2400" dirty="0" err="1">
                <a:latin typeface="Cambria" pitchFamily="18" charset="0"/>
              </a:rPr>
              <a:t>labour</a:t>
            </a:r>
            <a:r>
              <a:rPr lang="en-US" sz="2400" dirty="0">
                <a:latin typeface="Cambria" pitchFamily="18" charset="0"/>
              </a:rPr>
              <a:t> or a failure to progress (dystocia) </a:t>
            </a:r>
          </a:p>
          <a:p>
            <a:r>
              <a:rPr lang="en-US" sz="2400" dirty="0">
                <a:latin typeface="Cambria" pitchFamily="18" charset="0"/>
              </a:rPr>
              <a:t>3. Apparent fetal distress </a:t>
            </a:r>
          </a:p>
          <a:p>
            <a:r>
              <a:rPr lang="en-US" sz="2400" dirty="0">
                <a:latin typeface="Cambria" pitchFamily="18" charset="0"/>
              </a:rPr>
              <a:t>4. </a:t>
            </a:r>
            <a:r>
              <a:rPr lang="en-US" sz="2400" dirty="0" err="1">
                <a:latin typeface="Cambria" pitchFamily="18" charset="0"/>
              </a:rPr>
              <a:t>Aapparent</a:t>
            </a:r>
            <a:r>
              <a:rPr lang="en-US" sz="2400" dirty="0">
                <a:latin typeface="Cambria" pitchFamily="18" charset="0"/>
              </a:rPr>
              <a:t> maternal distress </a:t>
            </a:r>
          </a:p>
          <a:p>
            <a:r>
              <a:rPr lang="en-US" sz="2400" dirty="0">
                <a:latin typeface="Cambria" pitchFamily="18" charset="0"/>
              </a:rPr>
              <a:t>5. Complications (pre-</a:t>
            </a:r>
            <a:r>
              <a:rPr lang="en-US" sz="2400" dirty="0" err="1">
                <a:latin typeface="Cambria" pitchFamily="18" charset="0"/>
              </a:rPr>
              <a:t>eclampsia</a:t>
            </a:r>
            <a:r>
              <a:rPr lang="en-US" sz="2400" dirty="0">
                <a:latin typeface="Cambria" pitchFamily="18" charset="0"/>
              </a:rPr>
              <a:t>, active herpes) </a:t>
            </a:r>
          </a:p>
          <a:p>
            <a:r>
              <a:rPr lang="en-US" sz="2400" dirty="0">
                <a:latin typeface="Cambria" pitchFamily="18" charset="0"/>
              </a:rPr>
              <a:t>6. Catastrophes such as cord prolapse or uterine rupture </a:t>
            </a:r>
          </a:p>
          <a:p>
            <a:r>
              <a:rPr lang="en-US" sz="2400" dirty="0">
                <a:latin typeface="Cambria" pitchFamily="18" charset="0"/>
              </a:rPr>
              <a:t>7. </a:t>
            </a:r>
            <a:r>
              <a:rPr lang="en-US" sz="2400" dirty="0" err="1">
                <a:latin typeface="Cambria" pitchFamily="18" charset="0"/>
              </a:rPr>
              <a:t>Mmultiple</a:t>
            </a:r>
            <a:r>
              <a:rPr lang="en-US" sz="2400" dirty="0">
                <a:latin typeface="Cambria" pitchFamily="18" charset="0"/>
              </a:rPr>
              <a:t> births </a:t>
            </a:r>
          </a:p>
        </p:txBody>
      </p:sp>
    </p:spTree>
    <p:extLst>
      <p:ext uri="{BB962C8B-B14F-4D97-AF65-F5344CB8AC3E}">
        <p14:creationId xmlns:p14="http://schemas.microsoft.com/office/powerpoint/2010/main" val="41265227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751344"/>
            <a:ext cx="8534400" cy="5632311"/>
          </a:xfrm>
          <a:prstGeom prst="rect">
            <a:avLst/>
          </a:prstGeom>
        </p:spPr>
        <p:txBody>
          <a:bodyPr wrap="square">
            <a:spAutoFit/>
          </a:bodyPr>
          <a:lstStyle/>
          <a:p>
            <a:r>
              <a:rPr lang="en-US" sz="2400" dirty="0">
                <a:latin typeface="Cambria" pitchFamily="18" charset="0"/>
              </a:rPr>
              <a:t>8. Abnormal presentation (breech or transverse positions) </a:t>
            </a:r>
          </a:p>
          <a:p>
            <a:r>
              <a:rPr lang="en-US" sz="2400" dirty="0">
                <a:latin typeface="Cambria" pitchFamily="18" charset="0"/>
              </a:rPr>
              <a:t>9. Failed induction of </a:t>
            </a:r>
            <a:r>
              <a:rPr lang="en-US" sz="2400" dirty="0" err="1">
                <a:latin typeface="Cambria" pitchFamily="18" charset="0"/>
              </a:rPr>
              <a:t>labour</a:t>
            </a:r>
            <a:r>
              <a:rPr lang="en-US" sz="2400" dirty="0">
                <a:latin typeface="Cambria" pitchFamily="18" charset="0"/>
              </a:rPr>
              <a:t> </a:t>
            </a:r>
          </a:p>
          <a:p>
            <a:r>
              <a:rPr lang="en-US" sz="2400" dirty="0">
                <a:latin typeface="Cambria" pitchFamily="18" charset="0"/>
              </a:rPr>
              <a:t>10. Placental problems (placenta </a:t>
            </a:r>
            <a:r>
              <a:rPr lang="en-US" sz="2400" dirty="0" err="1">
                <a:latin typeface="Cambria" pitchFamily="18" charset="0"/>
              </a:rPr>
              <a:t>praevia</a:t>
            </a:r>
            <a:r>
              <a:rPr lang="en-US" sz="2400" dirty="0">
                <a:latin typeface="Cambria" pitchFamily="18" charset="0"/>
              </a:rPr>
              <a:t>, placental abruption or placenta </a:t>
            </a:r>
            <a:r>
              <a:rPr lang="en-US" sz="2400" dirty="0" err="1">
                <a:latin typeface="Cambria" pitchFamily="18" charset="0"/>
              </a:rPr>
              <a:t>accreta</a:t>
            </a:r>
            <a:r>
              <a:rPr lang="en-US" sz="2400" dirty="0">
                <a:latin typeface="Cambria" pitchFamily="18" charset="0"/>
              </a:rPr>
              <a:t>) </a:t>
            </a:r>
          </a:p>
          <a:p>
            <a:r>
              <a:rPr lang="en-US" sz="2400" dirty="0">
                <a:latin typeface="Cambria" pitchFamily="18" charset="0"/>
              </a:rPr>
              <a:t>11. Umbilical cord abnormalities (vasa </a:t>
            </a:r>
            <a:r>
              <a:rPr lang="en-US" sz="2400" dirty="0" err="1">
                <a:latin typeface="Cambria" pitchFamily="18" charset="0"/>
              </a:rPr>
              <a:t>previa</a:t>
            </a:r>
            <a:r>
              <a:rPr lang="en-US" sz="2400" dirty="0">
                <a:latin typeface="Cambria" pitchFamily="18" charset="0"/>
              </a:rPr>
              <a:t>, multi-</a:t>
            </a:r>
            <a:r>
              <a:rPr lang="en-US" sz="2400" dirty="0" err="1">
                <a:latin typeface="Cambria" pitchFamily="18" charset="0"/>
              </a:rPr>
              <a:t>lobate</a:t>
            </a:r>
            <a:r>
              <a:rPr lang="en-US" sz="2400" dirty="0">
                <a:latin typeface="Cambria" pitchFamily="18" charset="0"/>
              </a:rPr>
              <a:t> including bi-</a:t>
            </a:r>
            <a:r>
              <a:rPr lang="en-US" sz="2400" dirty="0" err="1">
                <a:latin typeface="Cambria" pitchFamily="18" charset="0"/>
              </a:rPr>
              <a:t>lobate</a:t>
            </a:r>
            <a:r>
              <a:rPr lang="en-US" sz="2400" dirty="0">
                <a:latin typeface="Cambria" pitchFamily="18" charset="0"/>
              </a:rPr>
              <a:t> and </a:t>
            </a:r>
            <a:r>
              <a:rPr lang="en-US" sz="2400" dirty="0" err="1">
                <a:latin typeface="Cambria" pitchFamily="18" charset="0"/>
              </a:rPr>
              <a:t>succenturiate</a:t>
            </a:r>
            <a:r>
              <a:rPr lang="en-US" sz="2400" dirty="0">
                <a:latin typeface="Cambria" pitchFamily="18" charset="0"/>
              </a:rPr>
              <a:t>-lobed placentas, </a:t>
            </a:r>
            <a:r>
              <a:rPr lang="en-US" sz="2400" dirty="0" err="1">
                <a:latin typeface="Cambria" pitchFamily="18" charset="0"/>
              </a:rPr>
              <a:t>velamentous</a:t>
            </a:r>
            <a:r>
              <a:rPr lang="en-US" sz="2400" dirty="0">
                <a:latin typeface="Cambria" pitchFamily="18" charset="0"/>
              </a:rPr>
              <a:t> insertion) </a:t>
            </a:r>
          </a:p>
          <a:p>
            <a:r>
              <a:rPr lang="en-US" sz="2400" dirty="0">
                <a:latin typeface="Cambria" pitchFamily="18" charset="0"/>
              </a:rPr>
              <a:t>12. Contracted pelvis </a:t>
            </a:r>
          </a:p>
          <a:p>
            <a:r>
              <a:rPr lang="en-US" sz="2400" dirty="0">
                <a:latin typeface="Cambria" pitchFamily="18" charset="0"/>
              </a:rPr>
              <a:t>13. Sexually transmitted infections such as genital herpes (which can be passed on to the baby if the baby is born vaginally, but can usually be treated in with medication and do not require a </a:t>
            </a:r>
            <a:r>
              <a:rPr lang="en-US" sz="2400" dirty="0" err="1">
                <a:latin typeface="Cambria" pitchFamily="18" charset="0"/>
              </a:rPr>
              <a:t>c-section</a:t>
            </a:r>
            <a:r>
              <a:rPr lang="en-US" sz="2400" dirty="0">
                <a:latin typeface="Cambria" pitchFamily="18" charset="0"/>
              </a:rPr>
              <a:t>) </a:t>
            </a:r>
          </a:p>
          <a:p>
            <a:r>
              <a:rPr lang="en-US" sz="2400" dirty="0">
                <a:latin typeface="Cambria" pitchFamily="18" charset="0"/>
              </a:rPr>
              <a:t>14. Previous caesarean section prior problems with the healing of the </a:t>
            </a:r>
          </a:p>
          <a:p>
            <a:r>
              <a:rPr lang="en-US" sz="2400" dirty="0">
                <a:latin typeface="Cambria" pitchFamily="18" charset="0"/>
              </a:rPr>
              <a:t>15. Perineum (from previous childbirth or </a:t>
            </a:r>
            <a:r>
              <a:rPr lang="en-US" sz="2400" dirty="0" err="1">
                <a:latin typeface="Cambria" pitchFamily="18" charset="0"/>
              </a:rPr>
              <a:t>Crohn's</a:t>
            </a:r>
            <a:r>
              <a:rPr lang="en-US" sz="2400" dirty="0">
                <a:latin typeface="Cambria" pitchFamily="18" charset="0"/>
              </a:rPr>
              <a:t> Disease). </a:t>
            </a:r>
          </a:p>
        </p:txBody>
      </p:sp>
    </p:spTree>
    <p:extLst>
      <p:ext uri="{BB962C8B-B14F-4D97-AF65-F5344CB8AC3E}">
        <p14:creationId xmlns:p14="http://schemas.microsoft.com/office/powerpoint/2010/main" val="25920027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81000"/>
            <a:ext cx="8839200" cy="6555641"/>
          </a:xfrm>
          <a:prstGeom prst="rect">
            <a:avLst/>
          </a:prstGeom>
        </p:spPr>
        <p:txBody>
          <a:bodyPr wrap="square">
            <a:spAutoFit/>
          </a:bodyPr>
          <a:lstStyle/>
          <a:p>
            <a:r>
              <a:rPr lang="en-US" sz="2000" b="1" dirty="0">
                <a:latin typeface="Cambria" pitchFamily="18" charset="0"/>
              </a:rPr>
              <a:t>Complications of C-section </a:t>
            </a:r>
            <a:endParaRPr lang="en-US" sz="2000" dirty="0">
              <a:latin typeface="Cambria" pitchFamily="18" charset="0"/>
            </a:endParaRPr>
          </a:p>
          <a:p>
            <a:r>
              <a:rPr lang="en-US" sz="2000" dirty="0">
                <a:latin typeface="Cambria" pitchFamily="18" charset="0"/>
              </a:rPr>
              <a:t>• Most of the serious complications associated with cesarean section are not due to the operation itself. Instead, the complications arise from the indication for the cesarean section. </a:t>
            </a:r>
          </a:p>
          <a:p>
            <a:r>
              <a:rPr lang="en-US" sz="2000" dirty="0">
                <a:latin typeface="Cambria" pitchFamily="18" charset="0"/>
              </a:rPr>
              <a:t>• For example, a woman whose placenta separates prematurely (placental abruption) may require an emergency cesarean </a:t>
            </a:r>
            <a:r>
              <a:rPr lang="en-US" sz="2000" dirty="0" smtClean="0">
                <a:latin typeface="Cambria" pitchFamily="18" charset="0"/>
              </a:rPr>
              <a:t>section</a:t>
            </a:r>
            <a:r>
              <a:rPr lang="en-US" sz="2000" dirty="0">
                <a:latin typeface="Cambria" pitchFamily="18" charset="0"/>
              </a:rPr>
              <a:t>,</a:t>
            </a:r>
            <a:r>
              <a:rPr lang="en-US" sz="2000" dirty="0" smtClean="0">
                <a:latin typeface="Cambria" pitchFamily="18" charset="0"/>
              </a:rPr>
              <a:t> </a:t>
            </a:r>
            <a:r>
              <a:rPr lang="en-US" sz="2000" dirty="0">
                <a:latin typeface="Cambria" pitchFamily="18" charset="0"/>
              </a:rPr>
              <a:t>Under these circumstances, complications arise primarily from the placental abruption itself</a:t>
            </a:r>
            <a:r>
              <a:rPr lang="en-US" sz="2000" dirty="0" smtClean="0">
                <a:latin typeface="Cambria" pitchFamily="18" charset="0"/>
              </a:rPr>
              <a:t>. Fortunately</a:t>
            </a:r>
            <a:r>
              <a:rPr lang="en-US" sz="2000" dirty="0">
                <a:latin typeface="Cambria" pitchFamily="18" charset="0"/>
              </a:rPr>
              <a:t>, serious complications are rare. </a:t>
            </a:r>
          </a:p>
          <a:p>
            <a:endParaRPr lang="en-US" sz="2000" dirty="0" smtClean="0">
              <a:latin typeface="Cambria" pitchFamily="18" charset="0"/>
            </a:endParaRPr>
          </a:p>
          <a:p>
            <a:r>
              <a:rPr lang="en-US" sz="2000" dirty="0" smtClean="0">
                <a:latin typeface="Cambria" pitchFamily="18" charset="0"/>
              </a:rPr>
              <a:t>• </a:t>
            </a:r>
            <a:r>
              <a:rPr lang="en-US" sz="2000" b="1" dirty="0">
                <a:solidFill>
                  <a:srgbClr val="FF0000"/>
                </a:solidFill>
                <a:latin typeface="Cambria" pitchFamily="18" charset="0"/>
              </a:rPr>
              <a:t>However, the following minor complications can occur in women having cesarean sections </a:t>
            </a:r>
          </a:p>
          <a:p>
            <a:r>
              <a:rPr lang="en-US" sz="2000" b="1" dirty="0">
                <a:solidFill>
                  <a:srgbClr val="FF0000"/>
                </a:solidFill>
                <a:latin typeface="Cambria" pitchFamily="18" charset="0"/>
              </a:rPr>
              <a:t> </a:t>
            </a:r>
          </a:p>
          <a:p>
            <a:r>
              <a:rPr lang="en-US" sz="2000" dirty="0">
                <a:latin typeface="Cambria" pitchFamily="18" charset="0"/>
              </a:rPr>
              <a:t>1. Infection </a:t>
            </a:r>
          </a:p>
          <a:p>
            <a:r>
              <a:rPr lang="en-US" sz="2000" dirty="0">
                <a:latin typeface="Cambria" pitchFamily="18" charset="0"/>
              </a:rPr>
              <a:t>2. Bleeding </a:t>
            </a:r>
          </a:p>
          <a:p>
            <a:r>
              <a:rPr lang="en-US" sz="2000" dirty="0">
                <a:latin typeface="Cambria" pitchFamily="18" charset="0"/>
              </a:rPr>
              <a:t>3. </a:t>
            </a:r>
            <a:r>
              <a:rPr lang="en-US" sz="2000" dirty="0" err="1">
                <a:latin typeface="Cambria" pitchFamily="18" charset="0"/>
              </a:rPr>
              <a:t>Atony</a:t>
            </a:r>
            <a:r>
              <a:rPr lang="en-US" sz="2000" dirty="0">
                <a:latin typeface="Cambria" pitchFamily="18" charset="0"/>
              </a:rPr>
              <a:t> </a:t>
            </a:r>
          </a:p>
          <a:p>
            <a:r>
              <a:rPr lang="en-US" sz="2000" dirty="0">
                <a:latin typeface="Cambria" pitchFamily="18" charset="0"/>
              </a:rPr>
              <a:t>4. Lacerations </a:t>
            </a:r>
          </a:p>
          <a:p>
            <a:r>
              <a:rPr lang="en-US" sz="2000" dirty="0">
                <a:latin typeface="Cambria" pitchFamily="18" charset="0"/>
              </a:rPr>
              <a:t>5. Placenta </a:t>
            </a:r>
            <a:r>
              <a:rPr lang="en-US" sz="2000" dirty="0" err="1">
                <a:latin typeface="Cambria" pitchFamily="18" charset="0"/>
              </a:rPr>
              <a:t>Accreta</a:t>
            </a:r>
            <a:r>
              <a:rPr lang="en-US" sz="2000" dirty="0">
                <a:latin typeface="Cambria" pitchFamily="18" charset="0"/>
              </a:rPr>
              <a:t> </a:t>
            </a:r>
          </a:p>
          <a:p>
            <a:pPr rtl="1"/>
            <a:r>
              <a:rPr lang="en-US" sz="2000" dirty="0">
                <a:latin typeface="Cambria" pitchFamily="18" charset="0"/>
              </a:rPr>
              <a:t>6. Blood Clots</a:t>
            </a:r>
          </a:p>
          <a:p>
            <a:pPr rtl="1"/>
            <a:r>
              <a:rPr lang="en-US" sz="2000" dirty="0">
                <a:latin typeface="Cambria" pitchFamily="18" charset="0"/>
              </a:rPr>
              <a:t> </a:t>
            </a:r>
          </a:p>
          <a:p>
            <a:pPr rtl="1"/>
            <a:r>
              <a:rPr lang="en-US" sz="2000" dirty="0">
                <a:latin typeface="Cambria" pitchFamily="18" charset="0"/>
              </a:rPr>
              <a:t> </a:t>
            </a:r>
          </a:p>
          <a:p>
            <a:pPr rtl="1"/>
            <a:r>
              <a:rPr lang="en-US" sz="2000" dirty="0">
                <a:latin typeface="Cambria" pitchFamily="18" charset="0"/>
              </a:rPr>
              <a:t> </a:t>
            </a:r>
          </a:p>
        </p:txBody>
      </p:sp>
    </p:spTree>
    <p:extLst>
      <p:ext uri="{BB962C8B-B14F-4D97-AF65-F5344CB8AC3E}">
        <p14:creationId xmlns:p14="http://schemas.microsoft.com/office/powerpoint/2010/main" val="40385657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1"/>
            <a:ext cx="8534400" cy="6124754"/>
          </a:xfrm>
          <a:prstGeom prst="rect">
            <a:avLst/>
          </a:prstGeom>
        </p:spPr>
        <p:txBody>
          <a:bodyPr wrap="square">
            <a:spAutoFit/>
          </a:bodyPr>
          <a:lstStyle/>
          <a:p>
            <a:r>
              <a:rPr lang="en-US" sz="2800" b="1" dirty="0">
                <a:latin typeface="Cambria" pitchFamily="18" charset="0"/>
                <a:cs typeface="+mj-cs"/>
              </a:rPr>
              <a:t>Preterm Labor </a:t>
            </a:r>
            <a:endParaRPr lang="en-US" sz="2800" dirty="0">
              <a:latin typeface="Cambria" pitchFamily="18" charset="0"/>
              <a:cs typeface="+mj-cs"/>
            </a:endParaRPr>
          </a:p>
          <a:p>
            <a:r>
              <a:rPr lang="en-US" sz="2800" b="1" dirty="0">
                <a:latin typeface="Cambria" pitchFamily="18" charset="0"/>
                <a:cs typeface="+mj-cs"/>
              </a:rPr>
              <a:t>Risk factors for preterm labor </a:t>
            </a:r>
            <a:endParaRPr lang="en-US" sz="2800" dirty="0">
              <a:latin typeface="Cambria" pitchFamily="18" charset="0"/>
              <a:cs typeface="+mj-cs"/>
            </a:endParaRPr>
          </a:p>
          <a:p>
            <a:r>
              <a:rPr lang="en-US" sz="2800" dirty="0">
                <a:latin typeface="Cambria" pitchFamily="18" charset="0"/>
                <a:cs typeface="+mj-cs"/>
              </a:rPr>
              <a:t>1. Twin pregnancy </a:t>
            </a:r>
          </a:p>
          <a:p>
            <a:r>
              <a:rPr lang="en-US" sz="2800" dirty="0">
                <a:latin typeface="Cambria" pitchFamily="18" charset="0"/>
                <a:cs typeface="+mj-cs"/>
              </a:rPr>
              <a:t>2. Uterine abnormalities </a:t>
            </a:r>
          </a:p>
          <a:p>
            <a:r>
              <a:rPr lang="en-US" sz="2800" dirty="0">
                <a:latin typeface="Cambria" pitchFamily="18" charset="0"/>
                <a:cs typeface="+mj-cs"/>
              </a:rPr>
              <a:t>3. Vaginal </a:t>
            </a:r>
            <a:r>
              <a:rPr lang="en-US" sz="2800" dirty="0" err="1">
                <a:latin typeface="Cambria" pitchFamily="18" charset="0"/>
                <a:cs typeface="+mj-cs"/>
              </a:rPr>
              <a:t>fibronectin</a:t>
            </a:r>
            <a:r>
              <a:rPr lang="en-US" sz="2800" dirty="0">
                <a:latin typeface="Cambria" pitchFamily="18" charset="0"/>
                <a:cs typeface="+mj-cs"/>
              </a:rPr>
              <a:t> </a:t>
            </a:r>
          </a:p>
          <a:p>
            <a:r>
              <a:rPr lang="en-US" sz="2800" dirty="0">
                <a:latin typeface="Cambria" pitchFamily="18" charset="0"/>
                <a:cs typeface="+mj-cs"/>
              </a:rPr>
              <a:t>4. Age and race: increased age will increase the incidence of preterm labor. Black people have a short gestational period and their infants are of lower weight per week of age </a:t>
            </a:r>
          </a:p>
          <a:p>
            <a:r>
              <a:rPr lang="en-US" sz="2800" dirty="0">
                <a:latin typeface="Cambria" pitchFamily="18" charset="0"/>
                <a:cs typeface="+mj-cs"/>
              </a:rPr>
              <a:t>5. Prior preterm labor </a:t>
            </a:r>
          </a:p>
          <a:p>
            <a:r>
              <a:rPr lang="en-US" sz="2800" dirty="0">
                <a:latin typeface="Cambria" pitchFamily="18" charset="0"/>
                <a:cs typeface="+mj-cs"/>
              </a:rPr>
              <a:t>6. Urinary tract infection (UTI) </a:t>
            </a:r>
          </a:p>
          <a:p>
            <a:r>
              <a:rPr lang="en-US" sz="2800" dirty="0">
                <a:latin typeface="Cambria" pitchFamily="18" charset="0"/>
                <a:cs typeface="+mj-cs"/>
              </a:rPr>
              <a:t>7. Bacterial </a:t>
            </a:r>
            <a:r>
              <a:rPr lang="en-US" sz="2800" dirty="0" err="1">
                <a:latin typeface="Cambria" pitchFamily="18" charset="0"/>
                <a:cs typeface="+mj-cs"/>
              </a:rPr>
              <a:t>vaginosis</a:t>
            </a:r>
            <a:r>
              <a:rPr lang="en-US" sz="2800" dirty="0">
                <a:latin typeface="Cambria" pitchFamily="18" charset="0"/>
                <a:cs typeface="+mj-cs"/>
              </a:rPr>
              <a:t> </a:t>
            </a:r>
            <a:endParaRPr lang="en-US" sz="2800" dirty="0" smtClean="0">
              <a:latin typeface="Cambria" pitchFamily="18" charset="0"/>
              <a:cs typeface="+mj-cs"/>
            </a:endParaRPr>
          </a:p>
          <a:p>
            <a:r>
              <a:rPr lang="en-US" sz="2800" dirty="0" smtClean="0">
                <a:latin typeface="Cambria" pitchFamily="18" charset="0"/>
                <a:cs typeface="+mj-cs"/>
              </a:rPr>
              <a:t>8</a:t>
            </a:r>
            <a:r>
              <a:rPr lang="en-US" sz="2800" dirty="0">
                <a:latin typeface="Cambria" pitchFamily="18" charset="0"/>
                <a:cs typeface="+mj-cs"/>
              </a:rPr>
              <a:t>. Vaginal pH &gt;4.5 </a:t>
            </a:r>
            <a:endParaRPr lang="en-US" sz="2800" dirty="0" smtClean="0">
              <a:latin typeface="Cambria" pitchFamily="18" charset="0"/>
              <a:cs typeface="+mj-cs"/>
            </a:endParaRPr>
          </a:p>
          <a:p>
            <a:endParaRPr lang="en-US" sz="2800" dirty="0">
              <a:latin typeface="Cambria" pitchFamily="18" charset="0"/>
              <a:cs typeface="+mj-cs"/>
            </a:endParaRPr>
          </a:p>
        </p:txBody>
      </p:sp>
    </p:spTree>
    <p:extLst>
      <p:ext uri="{BB962C8B-B14F-4D97-AF65-F5344CB8AC3E}">
        <p14:creationId xmlns:p14="http://schemas.microsoft.com/office/powerpoint/2010/main" val="29943362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571" y="228600"/>
            <a:ext cx="9027886" cy="6555641"/>
          </a:xfrm>
          <a:prstGeom prst="rect">
            <a:avLst/>
          </a:prstGeom>
        </p:spPr>
        <p:txBody>
          <a:bodyPr wrap="square">
            <a:spAutoFit/>
          </a:bodyPr>
          <a:lstStyle/>
          <a:p>
            <a:r>
              <a:rPr lang="en-US" sz="2000" b="1" dirty="0">
                <a:latin typeface="Cambria" pitchFamily="18" charset="0"/>
              </a:rPr>
              <a:t>Signs of preterm labor </a:t>
            </a:r>
            <a:endParaRPr lang="en-US" sz="2000" dirty="0">
              <a:latin typeface="Cambria" pitchFamily="18" charset="0"/>
            </a:endParaRPr>
          </a:p>
          <a:p>
            <a:pPr marL="342900" indent="-342900">
              <a:buFont typeface="Wingdings" pitchFamily="2" charset="2"/>
              <a:buChar char="Ø"/>
            </a:pPr>
            <a:r>
              <a:rPr lang="en-US" sz="2000" dirty="0" smtClean="0">
                <a:latin typeface="Cambria" pitchFamily="18" charset="0"/>
              </a:rPr>
              <a:t> Uterine </a:t>
            </a:r>
            <a:r>
              <a:rPr lang="en-US" sz="2000" dirty="0">
                <a:latin typeface="Cambria" pitchFamily="18" charset="0"/>
              </a:rPr>
              <a:t>contractions and cramps </a:t>
            </a:r>
          </a:p>
          <a:p>
            <a:pPr marL="342900" indent="-342900">
              <a:buFont typeface="Wingdings" pitchFamily="2" charset="2"/>
              <a:buChar char="Ø"/>
            </a:pPr>
            <a:r>
              <a:rPr lang="en-US" sz="2000" dirty="0" smtClean="0">
                <a:latin typeface="Cambria" pitchFamily="18" charset="0"/>
              </a:rPr>
              <a:t>Vaginal </a:t>
            </a:r>
            <a:r>
              <a:rPr lang="en-US" sz="2000" dirty="0">
                <a:latin typeface="Cambria" pitchFamily="18" charset="0"/>
              </a:rPr>
              <a:t>discharge </a:t>
            </a:r>
          </a:p>
          <a:p>
            <a:pPr marL="342900" indent="-342900">
              <a:buFont typeface="Wingdings" pitchFamily="2" charset="2"/>
              <a:buChar char="Ø"/>
            </a:pPr>
            <a:r>
              <a:rPr lang="en-US" sz="2000" dirty="0" smtClean="0">
                <a:latin typeface="Cambria" pitchFamily="18" charset="0"/>
              </a:rPr>
              <a:t>Bleeding </a:t>
            </a:r>
            <a:endParaRPr lang="en-US" sz="2000" dirty="0">
              <a:latin typeface="Cambria" pitchFamily="18" charset="0"/>
            </a:endParaRPr>
          </a:p>
          <a:p>
            <a:pPr marL="342900" indent="-342900">
              <a:buFont typeface="Wingdings" pitchFamily="2" charset="2"/>
              <a:buChar char="Ø"/>
            </a:pPr>
            <a:r>
              <a:rPr lang="en-US" sz="2000" dirty="0" smtClean="0">
                <a:latin typeface="Cambria" pitchFamily="18" charset="0"/>
              </a:rPr>
              <a:t> </a:t>
            </a:r>
            <a:r>
              <a:rPr lang="en-US" sz="2000" dirty="0">
                <a:latin typeface="Cambria" pitchFamily="18" charset="0"/>
              </a:rPr>
              <a:t>Backache </a:t>
            </a:r>
          </a:p>
          <a:p>
            <a:pPr marL="342900" indent="-342900">
              <a:buFont typeface="Wingdings" pitchFamily="2" charset="2"/>
              <a:buChar char="Ø"/>
            </a:pPr>
            <a:r>
              <a:rPr lang="en-US" sz="2000" dirty="0" smtClean="0">
                <a:latin typeface="Cambria" pitchFamily="18" charset="0"/>
              </a:rPr>
              <a:t> </a:t>
            </a:r>
            <a:r>
              <a:rPr lang="en-US" sz="2000" dirty="0">
                <a:latin typeface="Cambria" pitchFamily="18" charset="0"/>
              </a:rPr>
              <a:t>Leaking of amniotic fluid </a:t>
            </a:r>
          </a:p>
          <a:p>
            <a:r>
              <a:rPr lang="en-US" sz="2000" dirty="0">
                <a:latin typeface="Cambria" pitchFamily="18" charset="0"/>
              </a:rPr>
              <a:t> </a:t>
            </a:r>
          </a:p>
          <a:p>
            <a:r>
              <a:rPr lang="en-US" sz="2000" b="1" dirty="0">
                <a:latin typeface="Cambria" pitchFamily="18" charset="0"/>
              </a:rPr>
              <a:t>Treatment of preterm labor </a:t>
            </a:r>
            <a:endParaRPr lang="en-US" sz="2000" dirty="0">
              <a:latin typeface="Cambria" pitchFamily="18" charset="0"/>
            </a:endParaRPr>
          </a:p>
          <a:p>
            <a:r>
              <a:rPr lang="en-US" sz="2000" b="1" i="1" dirty="0">
                <a:latin typeface="Cambria" pitchFamily="18" charset="0"/>
              </a:rPr>
              <a:t>1. Bed rest </a:t>
            </a:r>
            <a:endParaRPr lang="en-US" sz="2000" dirty="0">
              <a:latin typeface="Cambria" pitchFamily="18" charset="0"/>
            </a:endParaRPr>
          </a:p>
          <a:p>
            <a:r>
              <a:rPr lang="en-US" sz="2000" b="1" i="1" dirty="0">
                <a:latin typeface="Cambria" pitchFamily="18" charset="0"/>
              </a:rPr>
              <a:t>2. Hydration: </a:t>
            </a:r>
            <a:r>
              <a:rPr lang="en-US" sz="2000" dirty="0">
                <a:latin typeface="Cambria" pitchFamily="18" charset="0"/>
              </a:rPr>
              <a:t>500 </a:t>
            </a:r>
            <a:r>
              <a:rPr lang="en-US" sz="2000" dirty="0" smtClean="0">
                <a:latin typeface="Cambria" pitchFamily="18" charset="0"/>
              </a:rPr>
              <a:t>ml </a:t>
            </a:r>
            <a:r>
              <a:rPr lang="en-US" sz="2000" dirty="0">
                <a:latin typeface="Cambria" pitchFamily="18" charset="0"/>
              </a:rPr>
              <a:t>of balanced electrolyte solution, such as Ringers lactate IV over 30 </a:t>
            </a:r>
            <a:r>
              <a:rPr lang="en-US" sz="2000" dirty="0" err="1">
                <a:latin typeface="Cambria" pitchFamily="18" charset="0"/>
              </a:rPr>
              <a:t>min.peroid</a:t>
            </a:r>
            <a:r>
              <a:rPr lang="en-US" sz="2000" dirty="0">
                <a:latin typeface="Cambria" pitchFamily="18" charset="0"/>
              </a:rPr>
              <a:t>. Hydration is continued at a rate of at least 125 ml/hour. </a:t>
            </a:r>
          </a:p>
          <a:p>
            <a:endParaRPr lang="en-US" sz="2000" b="1" i="1" dirty="0" smtClean="0">
              <a:latin typeface="Cambria" pitchFamily="18" charset="0"/>
            </a:endParaRPr>
          </a:p>
          <a:p>
            <a:r>
              <a:rPr lang="en-US" sz="2000" b="1" i="1" dirty="0" smtClean="0">
                <a:latin typeface="Cambria" pitchFamily="18" charset="0"/>
              </a:rPr>
              <a:t>3</a:t>
            </a:r>
            <a:r>
              <a:rPr lang="en-US" sz="2000" b="1" i="1" dirty="0">
                <a:latin typeface="Cambria" pitchFamily="18" charset="0"/>
              </a:rPr>
              <a:t>. </a:t>
            </a:r>
            <a:r>
              <a:rPr lang="en-US" sz="2000" b="1" i="1" dirty="0" err="1">
                <a:latin typeface="Cambria" pitchFamily="18" charset="0"/>
              </a:rPr>
              <a:t>Tocolytics</a:t>
            </a:r>
            <a:r>
              <a:rPr lang="en-US" sz="2000" b="1" i="1" dirty="0">
                <a:latin typeface="Cambria" pitchFamily="18" charset="0"/>
              </a:rPr>
              <a:t> </a:t>
            </a:r>
            <a:endParaRPr lang="en-US" sz="2000" dirty="0">
              <a:latin typeface="Cambria" pitchFamily="18" charset="0"/>
            </a:endParaRPr>
          </a:p>
          <a:p>
            <a:r>
              <a:rPr lang="en-US" sz="2000" i="1" dirty="0">
                <a:latin typeface="Cambria" pitchFamily="18" charset="0"/>
              </a:rPr>
              <a:t>A. Magnesium sulfate</a:t>
            </a:r>
            <a:r>
              <a:rPr lang="en-US" sz="2000" dirty="0">
                <a:latin typeface="Cambria" pitchFamily="18" charset="0"/>
              </a:rPr>
              <a:t>: as high conc. have been shown to decrease uterine activity. The dose is 6 g IV as bolus dose in 250 ml of sol. over 30 min. period; the infusion is then maintained at 2-4 g /hr. </a:t>
            </a:r>
          </a:p>
          <a:p>
            <a:r>
              <a:rPr lang="en-US" sz="2000" i="1" dirty="0">
                <a:latin typeface="Cambria" pitchFamily="18" charset="0"/>
              </a:rPr>
              <a:t>B</a:t>
            </a:r>
            <a:r>
              <a:rPr lang="en-US" sz="2000" dirty="0">
                <a:latin typeface="Cambria" pitchFamily="18" charset="0"/>
              </a:rPr>
              <a:t>. </a:t>
            </a:r>
            <a:r>
              <a:rPr lang="en-US" sz="2000" i="1" dirty="0">
                <a:latin typeface="Cambria" pitchFamily="18" charset="0"/>
              </a:rPr>
              <a:t>β- Mimetic drugs</a:t>
            </a:r>
            <a:r>
              <a:rPr lang="en-US" sz="2000" dirty="0">
                <a:latin typeface="Cambria" pitchFamily="18" charset="0"/>
              </a:rPr>
              <a:t>: like </a:t>
            </a:r>
            <a:r>
              <a:rPr lang="en-US" sz="2000" dirty="0" err="1">
                <a:latin typeface="Cambria" pitchFamily="18" charset="0"/>
              </a:rPr>
              <a:t>ritodrine</a:t>
            </a:r>
            <a:r>
              <a:rPr lang="en-US" sz="2000" dirty="0">
                <a:latin typeface="Cambria" pitchFamily="18" charset="0"/>
              </a:rPr>
              <a:t> as it causes uterine relaxation is administered IV and slowly titrated upward until a response is achieved. The dose is 100 μ /min. IV, with increases of 50 μ/</a:t>
            </a:r>
            <a:r>
              <a:rPr lang="en-US" sz="2000" dirty="0" err="1">
                <a:latin typeface="Cambria" pitchFamily="18" charset="0"/>
              </a:rPr>
              <a:t>min.every</a:t>
            </a:r>
            <a:r>
              <a:rPr lang="en-US" sz="2000" dirty="0">
                <a:latin typeface="Cambria" pitchFamily="18" charset="0"/>
              </a:rPr>
              <a:t> 10 min to a max of 350ug/min. </a:t>
            </a:r>
          </a:p>
          <a:p>
            <a:endParaRPr lang="en-US" sz="2000" dirty="0" smtClean="0">
              <a:latin typeface="Cambria" pitchFamily="18" charset="0"/>
            </a:endParaRPr>
          </a:p>
          <a:p>
            <a:endParaRPr lang="ar-IQ" sz="2000" dirty="0">
              <a:latin typeface="Cambria" pitchFamily="18" charset="0"/>
            </a:endParaRPr>
          </a:p>
        </p:txBody>
      </p:sp>
    </p:spTree>
    <p:extLst>
      <p:ext uri="{BB962C8B-B14F-4D97-AF65-F5344CB8AC3E}">
        <p14:creationId xmlns:p14="http://schemas.microsoft.com/office/powerpoint/2010/main" val="2013752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991600" cy="6740307"/>
          </a:xfrm>
          <a:prstGeom prst="rect">
            <a:avLst/>
          </a:prstGeom>
        </p:spPr>
        <p:txBody>
          <a:bodyPr wrap="square">
            <a:spAutoFit/>
          </a:bodyPr>
          <a:lstStyle/>
          <a:p>
            <a:r>
              <a:rPr lang="en-US" sz="2000" b="1" i="1" dirty="0" smtClean="0">
                <a:latin typeface="Cambria" pitchFamily="18" charset="0"/>
              </a:rPr>
              <a:t>4</a:t>
            </a:r>
            <a:r>
              <a:rPr lang="en-US" sz="2000" b="1" i="1" dirty="0">
                <a:latin typeface="Cambria" pitchFamily="18" charset="0"/>
              </a:rPr>
              <a:t>. </a:t>
            </a:r>
            <a:r>
              <a:rPr lang="en-US" sz="2000" b="1" i="1" dirty="0" err="1">
                <a:latin typeface="Cambria" pitchFamily="18" charset="0"/>
              </a:rPr>
              <a:t>Glucocorticosteroid</a:t>
            </a:r>
            <a:r>
              <a:rPr lang="en-US" sz="2000" dirty="0">
                <a:latin typeface="Cambria" pitchFamily="18" charset="0"/>
              </a:rPr>
              <a:t>: these drugs are administered for the reduction of respiratory distress syndrome in preterm infants. </a:t>
            </a:r>
            <a:endParaRPr lang="en-US" sz="2000" dirty="0" smtClean="0">
              <a:latin typeface="Cambria" pitchFamily="18" charset="0"/>
            </a:endParaRPr>
          </a:p>
          <a:p>
            <a:r>
              <a:rPr lang="en-US" sz="2000" dirty="0" smtClean="0">
                <a:latin typeface="Cambria" pitchFamily="18" charset="0"/>
              </a:rPr>
              <a:t>The </a:t>
            </a:r>
            <a:r>
              <a:rPr lang="en-US" sz="2000" dirty="0">
                <a:latin typeface="Cambria" pitchFamily="18" charset="0"/>
              </a:rPr>
              <a:t>mechanism by which these drugs decrease lung disease is enzyme induction in type II </a:t>
            </a:r>
            <a:r>
              <a:rPr lang="en-US" sz="2000" dirty="0" err="1">
                <a:latin typeface="Cambria" pitchFamily="18" charset="0"/>
              </a:rPr>
              <a:t>pneumocytes</a:t>
            </a:r>
            <a:r>
              <a:rPr lang="en-US" sz="2000" dirty="0">
                <a:latin typeface="Cambria" pitchFamily="18" charset="0"/>
              </a:rPr>
              <a:t> of increased production of surfactant, which in turn reduces alveolar surface tension. All women between 24 and 34 weeks of pregnancy at risk for preterm delivery are candidates for antenatal corticosteroid therapy. </a:t>
            </a:r>
          </a:p>
          <a:p>
            <a:r>
              <a:rPr lang="en-US" sz="2000" dirty="0">
                <a:latin typeface="Cambria" pitchFamily="18" charset="0"/>
              </a:rPr>
              <a:t>Treatment should consist of either </a:t>
            </a:r>
            <a:r>
              <a:rPr lang="en-US" sz="2400" b="1" u="sng" dirty="0">
                <a:solidFill>
                  <a:srgbClr val="FF0000"/>
                </a:solidFill>
                <a:latin typeface="Cambria" pitchFamily="18" charset="0"/>
              </a:rPr>
              <a:t>T</a:t>
            </a:r>
            <a:r>
              <a:rPr lang="en-US" sz="2400" b="1" u="sng" dirty="0" smtClean="0">
                <a:solidFill>
                  <a:srgbClr val="FF0000"/>
                </a:solidFill>
                <a:latin typeface="Cambria" pitchFamily="18" charset="0"/>
              </a:rPr>
              <a:t>ow </a:t>
            </a:r>
            <a:r>
              <a:rPr lang="en-US" sz="2400" b="1" u="sng" dirty="0">
                <a:solidFill>
                  <a:srgbClr val="FF0000"/>
                </a:solidFill>
                <a:latin typeface="Cambria" pitchFamily="18" charset="0"/>
              </a:rPr>
              <a:t>doses </a:t>
            </a:r>
            <a:r>
              <a:rPr lang="en-US" sz="2400" b="1" dirty="0">
                <a:solidFill>
                  <a:srgbClr val="FF0000"/>
                </a:solidFill>
                <a:latin typeface="Cambria" pitchFamily="18" charset="0"/>
              </a:rPr>
              <a:t>of 12 mg of Betamethasone IM 24 hours apart </a:t>
            </a:r>
            <a:r>
              <a:rPr lang="en-US" sz="2400" b="1" dirty="0">
                <a:latin typeface="Cambria" pitchFamily="18" charset="0"/>
              </a:rPr>
              <a:t>or</a:t>
            </a:r>
            <a:r>
              <a:rPr lang="en-US" sz="2400" b="1" dirty="0">
                <a:solidFill>
                  <a:srgbClr val="FF0000"/>
                </a:solidFill>
                <a:latin typeface="Cambria" pitchFamily="18" charset="0"/>
              </a:rPr>
              <a:t> </a:t>
            </a:r>
            <a:r>
              <a:rPr lang="en-US" sz="2400" b="1" u="sng" dirty="0">
                <a:solidFill>
                  <a:srgbClr val="FF0000"/>
                </a:solidFill>
                <a:latin typeface="Cambria" pitchFamily="18" charset="0"/>
              </a:rPr>
              <a:t>4 doses </a:t>
            </a:r>
            <a:r>
              <a:rPr lang="en-US" sz="2400" b="1" dirty="0">
                <a:solidFill>
                  <a:srgbClr val="FF0000"/>
                </a:solidFill>
                <a:latin typeface="Cambria" pitchFamily="18" charset="0"/>
              </a:rPr>
              <a:t>of 6 mg of Dexamethasone IM 12 hours apart. </a:t>
            </a:r>
            <a:r>
              <a:rPr lang="en-US" sz="2000" dirty="0">
                <a:latin typeface="Cambria" pitchFamily="18" charset="0"/>
              </a:rPr>
              <a:t>Some benefit begins at 24 hours, with a maximum benefit at 48 hours after imitation of therapy and lasting for 7 days. Treatment is given weekly until fetal maturity. </a:t>
            </a:r>
          </a:p>
          <a:p>
            <a:endParaRPr lang="en-US" sz="2000" b="1" dirty="0" smtClean="0">
              <a:latin typeface="Cambria" pitchFamily="18" charset="0"/>
            </a:endParaRPr>
          </a:p>
          <a:p>
            <a:r>
              <a:rPr lang="en-US" sz="2000" b="1" dirty="0" smtClean="0">
                <a:latin typeface="Cambria" pitchFamily="18" charset="0"/>
              </a:rPr>
              <a:t>5</a:t>
            </a:r>
            <a:r>
              <a:rPr lang="en-US" sz="2000" b="1" dirty="0">
                <a:latin typeface="Cambria" pitchFamily="18" charset="0"/>
              </a:rPr>
              <a:t>. </a:t>
            </a:r>
            <a:r>
              <a:rPr lang="en-US" sz="2000" b="1" i="1" dirty="0">
                <a:latin typeface="Cambria" pitchFamily="18" charset="0"/>
              </a:rPr>
              <a:t>Group B Streptococcus treatment: </a:t>
            </a:r>
            <a:r>
              <a:rPr lang="en-US" sz="2000" dirty="0">
                <a:latin typeface="Cambria" pitchFamily="18" charset="0"/>
              </a:rPr>
              <a:t>Premature infants are very susceptible to early GBS infections. So the use of </a:t>
            </a:r>
            <a:r>
              <a:rPr lang="en-US" sz="2000" dirty="0" err="1">
                <a:latin typeface="Cambria" pitchFamily="18" charset="0"/>
              </a:rPr>
              <a:t>Pencillin</a:t>
            </a:r>
            <a:r>
              <a:rPr lang="en-US" sz="2000" dirty="0">
                <a:latin typeface="Cambria" pitchFamily="18" charset="0"/>
              </a:rPr>
              <a:t> is recommended. 54 </a:t>
            </a:r>
          </a:p>
          <a:p>
            <a:r>
              <a:rPr lang="en-US" sz="2000" dirty="0">
                <a:latin typeface="Cambria" pitchFamily="18" charset="0"/>
              </a:rPr>
              <a:t> </a:t>
            </a:r>
          </a:p>
          <a:p>
            <a:r>
              <a:rPr lang="en-US" sz="2000" b="1" i="1" dirty="0">
                <a:latin typeface="Cambria" pitchFamily="18" charset="0"/>
              </a:rPr>
              <a:t>6. </a:t>
            </a:r>
            <a:r>
              <a:rPr lang="en-US" sz="2000" b="1" i="1" dirty="0" err="1">
                <a:latin typeface="Cambria" pitchFamily="18" charset="0"/>
              </a:rPr>
              <a:t>Calicum</a:t>
            </a:r>
            <a:r>
              <a:rPr lang="en-US" sz="2000" b="1" i="1" dirty="0">
                <a:latin typeface="Cambria" pitchFamily="18" charset="0"/>
              </a:rPr>
              <a:t> Channel Blockers: </a:t>
            </a:r>
            <a:r>
              <a:rPr lang="en-US" sz="2000" dirty="0">
                <a:latin typeface="Cambria" pitchFamily="18" charset="0"/>
              </a:rPr>
              <a:t>these drugs have been used for preterm labor as </a:t>
            </a:r>
            <a:r>
              <a:rPr lang="en-US" sz="2000" dirty="0" err="1">
                <a:latin typeface="Cambria" pitchFamily="18" charset="0"/>
              </a:rPr>
              <a:t>Nifedipine</a:t>
            </a:r>
            <a:r>
              <a:rPr lang="en-US" sz="2000" dirty="0">
                <a:latin typeface="Cambria" pitchFamily="18" charset="0"/>
              </a:rPr>
              <a:t>, </a:t>
            </a:r>
            <a:r>
              <a:rPr lang="en-US" sz="2000" dirty="0" err="1">
                <a:latin typeface="Cambria" pitchFamily="18" charset="0"/>
              </a:rPr>
              <a:t>Nicardipine</a:t>
            </a:r>
            <a:r>
              <a:rPr lang="en-US" sz="2000" dirty="0">
                <a:latin typeface="Cambria" pitchFamily="18" charset="0"/>
              </a:rPr>
              <a:t> and Verapamil as they inhibit contractions. Dosage of </a:t>
            </a:r>
            <a:r>
              <a:rPr lang="en-US" sz="2000" dirty="0" err="1">
                <a:latin typeface="Cambria" pitchFamily="18" charset="0"/>
              </a:rPr>
              <a:t>nifedipine</a:t>
            </a:r>
            <a:r>
              <a:rPr lang="en-US" sz="2000" dirty="0">
                <a:latin typeface="Cambria" pitchFamily="18" charset="0"/>
              </a:rPr>
              <a:t> is 10-20 mg every 4-6 hours orally sublingually in the first hour, followed by 60-160 mg/day of slow-release </a:t>
            </a:r>
            <a:r>
              <a:rPr lang="en-US" sz="2000" dirty="0" err="1">
                <a:latin typeface="Cambria" pitchFamily="18" charset="0"/>
              </a:rPr>
              <a:t>nifedipine</a:t>
            </a:r>
            <a:r>
              <a:rPr lang="en-US" sz="2000" dirty="0">
                <a:latin typeface="Cambria" pitchFamily="18" charset="0"/>
              </a:rPr>
              <a:t>. </a:t>
            </a:r>
          </a:p>
          <a:p>
            <a:pPr rtl="1"/>
            <a:r>
              <a:rPr lang="ar-IQ" sz="2000" dirty="0">
                <a:latin typeface="Cambria" pitchFamily="18" charset="0"/>
              </a:rPr>
              <a:t> </a:t>
            </a:r>
            <a:endParaRPr lang="en-US" sz="2000" dirty="0">
              <a:latin typeface="Cambria" pitchFamily="18" charset="0"/>
            </a:endParaRPr>
          </a:p>
        </p:txBody>
      </p:sp>
    </p:spTree>
    <p:extLst>
      <p:ext uri="{BB962C8B-B14F-4D97-AF65-F5344CB8AC3E}">
        <p14:creationId xmlns:p14="http://schemas.microsoft.com/office/powerpoint/2010/main" val="28894918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763000" cy="4893647"/>
          </a:xfrm>
          <a:prstGeom prst="rect">
            <a:avLst/>
          </a:prstGeom>
        </p:spPr>
        <p:txBody>
          <a:bodyPr wrap="square">
            <a:spAutoFit/>
          </a:bodyPr>
          <a:lstStyle/>
          <a:p>
            <a:r>
              <a:rPr lang="en-US" sz="2400" b="1" dirty="0">
                <a:latin typeface="Cambria" pitchFamily="18" charset="0"/>
              </a:rPr>
              <a:t>Prevention of pre-term labor </a:t>
            </a:r>
            <a:endParaRPr lang="en-US" sz="2400" dirty="0">
              <a:latin typeface="Cambria" pitchFamily="18" charset="0"/>
            </a:endParaRPr>
          </a:p>
          <a:p>
            <a:r>
              <a:rPr lang="en-US" sz="2400" dirty="0">
                <a:latin typeface="Cambria" pitchFamily="18" charset="0"/>
              </a:rPr>
              <a:t>• Progesterone </a:t>
            </a:r>
          </a:p>
          <a:p>
            <a:r>
              <a:rPr lang="en-US" sz="2400" dirty="0">
                <a:latin typeface="Cambria" pitchFamily="18" charset="0"/>
              </a:rPr>
              <a:t>• Studies have demonstrated that progesterone given to women with a </a:t>
            </a:r>
            <a:r>
              <a:rPr lang="en-US" sz="2400" i="1" dirty="0">
                <a:latin typeface="Cambria" pitchFamily="18" charset="0"/>
              </a:rPr>
              <a:t>history of spontaneous preterm birth </a:t>
            </a:r>
            <a:r>
              <a:rPr lang="en-US" sz="2400" dirty="0">
                <a:latin typeface="Cambria" pitchFamily="18" charset="0"/>
              </a:rPr>
              <a:t>can effectively decrease the incidence of recurrent preterm birth in a subsequent pregnancy. </a:t>
            </a:r>
            <a:endParaRPr lang="en-US" sz="2400" dirty="0" smtClean="0">
              <a:latin typeface="Cambria" pitchFamily="18" charset="0"/>
            </a:endParaRPr>
          </a:p>
          <a:p>
            <a:endParaRPr lang="en-US" sz="2400" dirty="0">
              <a:latin typeface="Cambria" pitchFamily="18" charset="0"/>
            </a:endParaRPr>
          </a:p>
          <a:p>
            <a:r>
              <a:rPr lang="en-US" sz="2400" dirty="0">
                <a:latin typeface="Cambria" pitchFamily="18" charset="0"/>
              </a:rPr>
              <a:t>• The optimal formulation for this indication has not been identified, but the most commonly used agent, based on data from the largest clinical trial, is </a:t>
            </a:r>
            <a:r>
              <a:rPr lang="en-US" sz="2400" dirty="0">
                <a:solidFill>
                  <a:srgbClr val="FF0000"/>
                </a:solidFill>
                <a:latin typeface="Cambria" pitchFamily="18" charset="0"/>
              </a:rPr>
              <a:t>17-Hydroxyprogesterone </a:t>
            </a:r>
            <a:r>
              <a:rPr lang="en-US" sz="2400" dirty="0" err="1">
                <a:solidFill>
                  <a:srgbClr val="FF0000"/>
                </a:solidFill>
                <a:latin typeface="Cambria" pitchFamily="18" charset="0"/>
              </a:rPr>
              <a:t>caproate</a:t>
            </a:r>
            <a:r>
              <a:rPr lang="en-US" sz="2400" dirty="0">
                <a:solidFill>
                  <a:srgbClr val="FF0000"/>
                </a:solidFill>
                <a:latin typeface="Cambria" pitchFamily="18" charset="0"/>
              </a:rPr>
              <a:t>. </a:t>
            </a:r>
          </a:p>
          <a:p>
            <a:endParaRPr lang="en-US" sz="2400" dirty="0" smtClean="0">
              <a:latin typeface="Cambria" pitchFamily="18" charset="0"/>
            </a:endParaRPr>
          </a:p>
          <a:p>
            <a:r>
              <a:rPr lang="en-US" sz="2400" dirty="0" smtClean="0">
                <a:latin typeface="Cambria" pitchFamily="18" charset="0"/>
              </a:rPr>
              <a:t>• </a:t>
            </a:r>
            <a:r>
              <a:rPr lang="en-US" sz="2400" dirty="0">
                <a:latin typeface="Cambria" pitchFamily="18" charset="0"/>
              </a:rPr>
              <a:t>Dose: 250 mg IM weekly initiated at 16 to 20 weeks of gestational age and continued until </a:t>
            </a:r>
            <a:r>
              <a:rPr lang="en-US" sz="2400" dirty="0" smtClean="0">
                <a:latin typeface="Cambria" pitchFamily="18" charset="0"/>
              </a:rPr>
              <a:t>37. </a:t>
            </a:r>
            <a:endParaRPr lang="en-US" sz="2400" dirty="0">
              <a:latin typeface="Cambria" pitchFamily="18" charset="0"/>
            </a:endParaRPr>
          </a:p>
        </p:txBody>
      </p:sp>
    </p:spTree>
    <p:extLst>
      <p:ext uri="{BB962C8B-B14F-4D97-AF65-F5344CB8AC3E}">
        <p14:creationId xmlns:p14="http://schemas.microsoft.com/office/powerpoint/2010/main" val="3629727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000000"/>
      </a:dk1>
      <a:lt1>
        <a:srgbClr val="FFFFFF"/>
      </a:lt1>
      <a:dk2>
        <a:srgbClr val="000099"/>
      </a:dk2>
      <a:lt2>
        <a:srgbClr val="FFFF00"/>
      </a:lt2>
      <a:accent1>
        <a:srgbClr val="FF9900"/>
      </a:accent1>
      <a:accent2>
        <a:srgbClr val="00FFFF"/>
      </a:accent2>
      <a:accent3>
        <a:srgbClr val="AAAACA"/>
      </a:accent3>
      <a:accent4>
        <a:srgbClr val="DADADA"/>
      </a:accent4>
      <a:accent5>
        <a:srgbClr val="FFCAAA"/>
      </a:accent5>
      <a:accent6>
        <a:srgbClr val="00E7E7"/>
      </a:accent6>
      <a:hlink>
        <a:srgbClr val="FF0000"/>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420</TotalTime>
  <Words>678</Words>
  <Application>Microsoft Office PowerPoint</Application>
  <PresentationFormat>On-screen Show (4:3)</PresentationFormat>
  <Paragraphs>78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Caesarean section (C/S)  Preterm labour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Al-Ra'y</dc:creator>
  <cp:lastModifiedBy>za</cp:lastModifiedBy>
  <cp:revision>21</cp:revision>
  <dcterms:created xsi:type="dcterms:W3CDTF">2006-08-16T00:00:00Z</dcterms:created>
  <dcterms:modified xsi:type="dcterms:W3CDTF">2020-05-16T21:50:56Z</dcterms:modified>
</cp:coreProperties>
</file>